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wav" ContentType="audio/wav"/>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89"/>
  </p:notesMasterIdLst>
  <p:handoutMasterIdLst>
    <p:handoutMasterId r:id="rId90"/>
  </p:handoutMasterIdLst>
  <p:sldIdLst>
    <p:sldId id="256" r:id="rId2"/>
    <p:sldId id="392" r:id="rId3"/>
    <p:sldId id="257" r:id="rId4"/>
    <p:sldId id="264" r:id="rId5"/>
    <p:sldId id="265" r:id="rId6"/>
    <p:sldId id="266" r:id="rId7"/>
    <p:sldId id="267" r:id="rId8"/>
    <p:sldId id="270" r:id="rId9"/>
    <p:sldId id="271" r:id="rId10"/>
    <p:sldId id="397" r:id="rId11"/>
    <p:sldId id="273" r:id="rId12"/>
    <p:sldId id="274" r:id="rId13"/>
    <p:sldId id="268" r:id="rId14"/>
    <p:sldId id="269" r:id="rId15"/>
    <p:sldId id="324" r:id="rId16"/>
    <p:sldId id="418" r:id="rId17"/>
    <p:sldId id="409" r:id="rId18"/>
    <p:sldId id="410" r:id="rId19"/>
    <p:sldId id="411" r:id="rId20"/>
    <p:sldId id="412" r:id="rId21"/>
    <p:sldId id="413" r:id="rId22"/>
    <p:sldId id="414" r:id="rId23"/>
    <p:sldId id="415" r:id="rId24"/>
    <p:sldId id="416" r:id="rId25"/>
    <p:sldId id="417" r:id="rId26"/>
    <p:sldId id="419" r:id="rId27"/>
    <p:sldId id="423" r:id="rId28"/>
    <p:sldId id="282" r:id="rId29"/>
    <p:sldId id="283" r:id="rId30"/>
    <p:sldId id="284" r:id="rId31"/>
    <p:sldId id="286" r:id="rId32"/>
    <p:sldId id="287" r:id="rId33"/>
    <p:sldId id="288" r:id="rId34"/>
    <p:sldId id="422" r:id="rId35"/>
    <p:sldId id="424" r:id="rId36"/>
    <p:sldId id="326" r:id="rId37"/>
    <p:sldId id="327" r:id="rId38"/>
    <p:sldId id="329" r:id="rId39"/>
    <p:sldId id="328" r:id="rId40"/>
    <p:sldId id="330" r:id="rId41"/>
    <p:sldId id="331" r:id="rId42"/>
    <p:sldId id="332" r:id="rId43"/>
    <p:sldId id="425" r:id="rId44"/>
    <p:sldId id="335" r:id="rId45"/>
    <p:sldId id="396" r:id="rId46"/>
    <p:sldId id="341" r:id="rId47"/>
    <p:sldId id="343" r:id="rId48"/>
    <p:sldId id="342" r:id="rId49"/>
    <p:sldId id="398" r:id="rId50"/>
    <p:sldId id="420" r:id="rId51"/>
    <p:sldId id="346" r:id="rId52"/>
    <p:sldId id="347" r:id="rId53"/>
    <p:sldId id="348" r:id="rId54"/>
    <p:sldId id="349" r:id="rId55"/>
    <p:sldId id="350" r:id="rId56"/>
    <p:sldId id="358" r:id="rId57"/>
    <p:sldId id="361" r:id="rId58"/>
    <p:sldId id="426" r:id="rId59"/>
    <p:sldId id="362" r:id="rId60"/>
    <p:sldId id="310" r:id="rId61"/>
    <p:sldId id="399" r:id="rId62"/>
    <p:sldId id="313" r:id="rId63"/>
    <p:sldId id="314" r:id="rId64"/>
    <p:sldId id="315" r:id="rId65"/>
    <p:sldId id="363" r:id="rId66"/>
    <p:sldId id="369" r:id="rId67"/>
    <p:sldId id="368" r:id="rId68"/>
    <p:sldId id="389" r:id="rId69"/>
    <p:sldId id="390" r:id="rId70"/>
    <p:sldId id="427" r:id="rId71"/>
    <p:sldId id="376" r:id="rId72"/>
    <p:sldId id="365" r:id="rId73"/>
    <p:sldId id="421" r:id="rId74"/>
    <p:sldId id="381" r:id="rId75"/>
    <p:sldId id="372" r:id="rId76"/>
    <p:sldId id="386" r:id="rId77"/>
    <p:sldId id="387" r:id="rId78"/>
    <p:sldId id="388" r:id="rId79"/>
    <p:sldId id="380" r:id="rId80"/>
    <p:sldId id="382" r:id="rId81"/>
    <p:sldId id="384" r:id="rId82"/>
    <p:sldId id="383" r:id="rId83"/>
    <p:sldId id="385" r:id="rId84"/>
    <p:sldId id="320" r:id="rId85"/>
    <p:sldId id="321" r:id="rId86"/>
    <p:sldId id="322" r:id="rId87"/>
    <p:sldId id="400" r:id="rId88"/>
  </p:sldIdLst>
  <p:sldSz cx="9144000" cy="6858000" type="screen4x3"/>
  <p:notesSz cx="6669088" cy="9926638"/>
  <p:defaultTextStyle>
    <a:defPPr>
      <a:defRPr lang="en-US"/>
    </a:defPPr>
    <a:lvl1pPr algn="l" rtl="0" eaLnBrk="0" fontAlgn="base" hangingPunct="0">
      <a:spcBef>
        <a:spcPct val="50000"/>
      </a:spcBef>
      <a:spcAft>
        <a:spcPct val="0"/>
      </a:spcAft>
      <a:defRPr sz="2000" kern="1200">
        <a:solidFill>
          <a:schemeClr val="tx1"/>
        </a:solidFill>
        <a:latin typeface="Arial" pitchFamily="34" charset="0"/>
        <a:ea typeface="+mn-ea"/>
        <a:cs typeface="+mn-cs"/>
      </a:defRPr>
    </a:lvl1pPr>
    <a:lvl2pPr marL="457200" algn="l" rtl="0" eaLnBrk="0" fontAlgn="base" hangingPunct="0">
      <a:spcBef>
        <a:spcPct val="50000"/>
      </a:spcBef>
      <a:spcAft>
        <a:spcPct val="0"/>
      </a:spcAft>
      <a:defRPr sz="2000" kern="1200">
        <a:solidFill>
          <a:schemeClr val="tx1"/>
        </a:solidFill>
        <a:latin typeface="Arial" pitchFamily="34" charset="0"/>
        <a:ea typeface="+mn-ea"/>
        <a:cs typeface="+mn-cs"/>
      </a:defRPr>
    </a:lvl2pPr>
    <a:lvl3pPr marL="914400" algn="l" rtl="0" eaLnBrk="0" fontAlgn="base" hangingPunct="0">
      <a:spcBef>
        <a:spcPct val="50000"/>
      </a:spcBef>
      <a:spcAft>
        <a:spcPct val="0"/>
      </a:spcAft>
      <a:defRPr sz="2000" kern="1200">
        <a:solidFill>
          <a:schemeClr val="tx1"/>
        </a:solidFill>
        <a:latin typeface="Arial" pitchFamily="34" charset="0"/>
        <a:ea typeface="+mn-ea"/>
        <a:cs typeface="+mn-cs"/>
      </a:defRPr>
    </a:lvl3pPr>
    <a:lvl4pPr marL="1371600" algn="l" rtl="0" eaLnBrk="0" fontAlgn="base" hangingPunct="0">
      <a:spcBef>
        <a:spcPct val="50000"/>
      </a:spcBef>
      <a:spcAft>
        <a:spcPct val="0"/>
      </a:spcAft>
      <a:defRPr sz="2000" kern="1200">
        <a:solidFill>
          <a:schemeClr val="tx1"/>
        </a:solidFill>
        <a:latin typeface="Arial" pitchFamily="34" charset="0"/>
        <a:ea typeface="+mn-ea"/>
        <a:cs typeface="+mn-cs"/>
      </a:defRPr>
    </a:lvl4pPr>
    <a:lvl5pPr marL="1828800" algn="l" rtl="0" eaLnBrk="0" fontAlgn="base" hangingPunct="0">
      <a:spcBef>
        <a:spcPct val="50000"/>
      </a:spcBef>
      <a:spcAft>
        <a:spcPct val="0"/>
      </a:spcAft>
      <a:defRPr sz="2000" kern="1200">
        <a:solidFill>
          <a:schemeClr val="tx1"/>
        </a:solidFill>
        <a:latin typeface="Arial" pitchFamily="34" charset="0"/>
        <a:ea typeface="+mn-ea"/>
        <a:cs typeface="+mn-cs"/>
      </a:defRPr>
    </a:lvl5pPr>
    <a:lvl6pPr marL="2286000" algn="l" defTabSz="914400" rtl="0" eaLnBrk="1" latinLnBrk="0" hangingPunct="1">
      <a:defRPr sz="2000" kern="1200">
        <a:solidFill>
          <a:schemeClr val="tx1"/>
        </a:solidFill>
        <a:latin typeface="Arial" pitchFamily="34" charset="0"/>
        <a:ea typeface="+mn-ea"/>
        <a:cs typeface="+mn-cs"/>
      </a:defRPr>
    </a:lvl6pPr>
    <a:lvl7pPr marL="2743200" algn="l" defTabSz="914400" rtl="0" eaLnBrk="1" latinLnBrk="0" hangingPunct="1">
      <a:defRPr sz="2000" kern="1200">
        <a:solidFill>
          <a:schemeClr val="tx1"/>
        </a:solidFill>
        <a:latin typeface="Arial" pitchFamily="34" charset="0"/>
        <a:ea typeface="+mn-ea"/>
        <a:cs typeface="+mn-cs"/>
      </a:defRPr>
    </a:lvl7pPr>
    <a:lvl8pPr marL="3200400" algn="l" defTabSz="914400" rtl="0" eaLnBrk="1" latinLnBrk="0" hangingPunct="1">
      <a:defRPr sz="2000" kern="1200">
        <a:solidFill>
          <a:schemeClr val="tx1"/>
        </a:solidFill>
        <a:latin typeface="Arial" pitchFamily="34" charset="0"/>
        <a:ea typeface="+mn-ea"/>
        <a:cs typeface="+mn-cs"/>
      </a:defRPr>
    </a:lvl8pPr>
    <a:lvl9pPr marL="3657600" algn="l" defTabSz="914400" rtl="0" eaLnBrk="1" latinLnBrk="0" hangingPunct="1">
      <a:defRPr sz="2000" kern="1200">
        <a:solidFill>
          <a:schemeClr val="tx1"/>
        </a:solidFill>
        <a:latin typeface="Arial" pitchFamily="34"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127">
          <p15:clr>
            <a:srgbClr val="A4A3A4"/>
          </p15:clr>
        </p15:guide>
        <p15:guide id="2" pos="210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2900"/>
    <a:srgbClr val="3399FF"/>
    <a:srgbClr val="6666FF"/>
    <a:srgbClr val="009242"/>
    <a:srgbClr val="00CC00"/>
    <a:srgbClr val="336699"/>
    <a:srgbClr val="003399"/>
    <a:srgbClr val="E1E1FF"/>
    <a:srgbClr val="FF9966"/>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275" autoAdjust="0"/>
    <p:restoredTop sz="94684" autoAdjust="0"/>
  </p:normalViewPr>
  <p:slideViewPr>
    <p:cSldViewPr snapToGrid="0">
      <p:cViewPr>
        <p:scale>
          <a:sx n="66" d="100"/>
          <a:sy n="66" d="100"/>
        </p:scale>
        <p:origin x="-514" y="-58"/>
      </p:cViewPr>
      <p:guideLst>
        <p:guide orient="horz" pos="2160"/>
        <p:guide pos="2880"/>
      </p:guideLst>
    </p:cSldViewPr>
  </p:slideViewPr>
  <p:notesTextViewPr>
    <p:cViewPr>
      <p:scale>
        <a:sx n="100" d="100"/>
        <a:sy n="100" d="100"/>
      </p:scale>
      <p:origin x="0" y="0"/>
    </p:cViewPr>
  </p:notesTextViewPr>
  <p:sorterViewPr>
    <p:cViewPr>
      <p:scale>
        <a:sx n="80" d="100"/>
        <a:sy n="80" d="100"/>
      </p:scale>
      <p:origin x="0" y="1219"/>
    </p:cViewPr>
  </p:sorterViewPr>
  <p:notesViewPr>
    <p:cSldViewPr snapToGrid="0">
      <p:cViewPr varScale="1">
        <p:scale>
          <a:sx n="58" d="100"/>
          <a:sy n="58" d="100"/>
        </p:scale>
        <p:origin x="-1546" y="-72"/>
      </p:cViewPr>
      <p:guideLst>
        <p:guide orient="horz" pos="3127"/>
        <p:guide pos="210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24.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24.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image" Target="../media/image28.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image" Target="../media/image30.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image" Target="../media/image32.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image" Target="../media/image34.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image" Target="../media/image37.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4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48.wmf"/><Relationship Id="rId1" Type="http://schemas.openxmlformats.org/officeDocument/2006/relationships/image" Target="../media/image47.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image" Target="../media/image50.wmf"/><Relationship Id="rId1" Type="http://schemas.openxmlformats.org/officeDocument/2006/relationships/image" Target="../media/image49.png"/><Relationship Id="rId4" Type="http://schemas.openxmlformats.org/officeDocument/2006/relationships/image" Target="../media/image52.w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image" Target="../media/image54.wmf"/><Relationship Id="rId1" Type="http://schemas.openxmlformats.org/officeDocument/2006/relationships/image" Target="../media/image53.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56.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60.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6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4.wmf"/><Relationship Id="rId1" Type="http://schemas.openxmlformats.org/officeDocument/2006/relationships/image" Target="../media/image13.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889250" cy="495300"/>
          </a:xfrm>
          <a:prstGeom prst="rect">
            <a:avLst/>
          </a:prstGeom>
          <a:noFill/>
          <a:ln w="9525">
            <a:noFill/>
            <a:miter lim="800000"/>
            <a:headEnd/>
            <a:tailEnd/>
          </a:ln>
          <a:effectLst/>
        </p:spPr>
        <p:txBody>
          <a:bodyPr vert="horz" wrap="square" lIns="95001" tIns="47500" rIns="95001" bIns="47500" numCol="1" anchor="t" anchorCtr="0" compatLnSpc="1">
            <a:prstTxWarp prst="textNoShape">
              <a:avLst/>
            </a:prstTxWarp>
          </a:bodyPr>
          <a:lstStyle>
            <a:lvl1pPr defTabSz="949325">
              <a:spcBef>
                <a:spcPct val="0"/>
              </a:spcBef>
              <a:defRPr sz="1300">
                <a:latin typeface="TIMES" charset="0"/>
              </a:defRPr>
            </a:lvl1pPr>
          </a:lstStyle>
          <a:p>
            <a:pPr>
              <a:defRPr/>
            </a:pPr>
            <a:endParaRPr lang="de-DE"/>
          </a:p>
        </p:txBody>
      </p:sp>
      <p:sp>
        <p:nvSpPr>
          <p:cNvPr id="6147" name="Rectangle 3"/>
          <p:cNvSpPr>
            <a:spLocks noGrp="1" noChangeArrowheads="1"/>
          </p:cNvSpPr>
          <p:nvPr>
            <p:ph type="dt" sz="quarter" idx="1"/>
          </p:nvPr>
        </p:nvSpPr>
        <p:spPr bwMode="auto">
          <a:xfrm>
            <a:off x="3779838" y="0"/>
            <a:ext cx="2889250" cy="495300"/>
          </a:xfrm>
          <a:prstGeom prst="rect">
            <a:avLst/>
          </a:prstGeom>
          <a:noFill/>
          <a:ln w="9525">
            <a:noFill/>
            <a:miter lim="800000"/>
            <a:headEnd/>
            <a:tailEnd/>
          </a:ln>
          <a:effectLst/>
        </p:spPr>
        <p:txBody>
          <a:bodyPr vert="horz" wrap="square" lIns="95001" tIns="47500" rIns="95001" bIns="47500" numCol="1" anchor="t" anchorCtr="0" compatLnSpc="1">
            <a:prstTxWarp prst="textNoShape">
              <a:avLst/>
            </a:prstTxWarp>
          </a:bodyPr>
          <a:lstStyle>
            <a:lvl1pPr algn="r" defTabSz="949325">
              <a:spcBef>
                <a:spcPct val="0"/>
              </a:spcBef>
              <a:defRPr sz="1300">
                <a:latin typeface="TIMES" charset="0"/>
              </a:defRPr>
            </a:lvl1pPr>
          </a:lstStyle>
          <a:p>
            <a:pPr>
              <a:defRPr/>
            </a:pPr>
            <a:endParaRPr lang="de-DE"/>
          </a:p>
        </p:txBody>
      </p:sp>
      <p:sp>
        <p:nvSpPr>
          <p:cNvPr id="6148" name="Rectangle 4"/>
          <p:cNvSpPr>
            <a:spLocks noGrp="1" noChangeArrowheads="1"/>
          </p:cNvSpPr>
          <p:nvPr>
            <p:ph type="ftr" sz="quarter" idx="2"/>
          </p:nvPr>
        </p:nvSpPr>
        <p:spPr bwMode="auto">
          <a:xfrm>
            <a:off x="0" y="9431338"/>
            <a:ext cx="2889250" cy="495300"/>
          </a:xfrm>
          <a:prstGeom prst="rect">
            <a:avLst/>
          </a:prstGeom>
          <a:noFill/>
          <a:ln w="9525">
            <a:noFill/>
            <a:miter lim="800000"/>
            <a:headEnd/>
            <a:tailEnd/>
          </a:ln>
          <a:effectLst/>
        </p:spPr>
        <p:txBody>
          <a:bodyPr vert="horz" wrap="square" lIns="95001" tIns="47500" rIns="95001" bIns="47500" numCol="1" anchor="b" anchorCtr="0" compatLnSpc="1">
            <a:prstTxWarp prst="textNoShape">
              <a:avLst/>
            </a:prstTxWarp>
          </a:bodyPr>
          <a:lstStyle>
            <a:lvl1pPr defTabSz="949325">
              <a:spcBef>
                <a:spcPct val="0"/>
              </a:spcBef>
              <a:defRPr sz="1300">
                <a:latin typeface="TIMES" charset="0"/>
              </a:defRPr>
            </a:lvl1pPr>
          </a:lstStyle>
          <a:p>
            <a:pPr>
              <a:defRPr/>
            </a:pPr>
            <a:endParaRPr lang="de-DE"/>
          </a:p>
        </p:txBody>
      </p:sp>
      <p:sp>
        <p:nvSpPr>
          <p:cNvPr id="6149" name="Rectangle 5"/>
          <p:cNvSpPr>
            <a:spLocks noGrp="1" noChangeArrowheads="1"/>
          </p:cNvSpPr>
          <p:nvPr>
            <p:ph type="sldNum" sz="quarter" idx="3"/>
          </p:nvPr>
        </p:nvSpPr>
        <p:spPr bwMode="auto">
          <a:xfrm>
            <a:off x="3779838" y="9431338"/>
            <a:ext cx="2889250" cy="495300"/>
          </a:xfrm>
          <a:prstGeom prst="rect">
            <a:avLst/>
          </a:prstGeom>
          <a:noFill/>
          <a:ln w="9525">
            <a:noFill/>
            <a:miter lim="800000"/>
            <a:headEnd/>
            <a:tailEnd/>
          </a:ln>
          <a:effectLst/>
        </p:spPr>
        <p:txBody>
          <a:bodyPr vert="horz" wrap="square" lIns="95001" tIns="47500" rIns="95001" bIns="47500" numCol="1" anchor="b" anchorCtr="0" compatLnSpc="1">
            <a:prstTxWarp prst="textNoShape">
              <a:avLst/>
            </a:prstTxWarp>
          </a:bodyPr>
          <a:lstStyle>
            <a:lvl1pPr algn="r" defTabSz="949325">
              <a:spcBef>
                <a:spcPct val="0"/>
              </a:spcBef>
              <a:defRPr sz="1300">
                <a:latin typeface="TIMES" charset="0"/>
              </a:defRPr>
            </a:lvl1pPr>
          </a:lstStyle>
          <a:p>
            <a:pPr>
              <a:defRPr/>
            </a:pPr>
            <a:fld id="{40376A7A-C20A-4B45-992B-0BC3C604AD0B}" type="slidenum">
              <a:rPr lang="de-DE"/>
              <a:pPr>
                <a:defRPr/>
              </a:pPr>
              <a:t>‹Nr.›</a:t>
            </a:fld>
            <a:endParaRPr lang="de-DE"/>
          </a:p>
        </p:txBody>
      </p:sp>
    </p:spTree>
    <p:extLst>
      <p:ext uri="{BB962C8B-B14F-4D97-AF65-F5344CB8AC3E}">
        <p14:creationId xmlns:p14="http://schemas.microsoft.com/office/powerpoint/2010/main" val="23253359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889250" cy="495300"/>
          </a:xfrm>
          <a:prstGeom prst="rect">
            <a:avLst/>
          </a:prstGeom>
          <a:noFill/>
          <a:ln w="9525">
            <a:noFill/>
            <a:miter lim="800000"/>
            <a:headEnd/>
            <a:tailEnd/>
          </a:ln>
          <a:effectLst/>
        </p:spPr>
        <p:txBody>
          <a:bodyPr vert="horz" wrap="square" lIns="95001" tIns="47500" rIns="95001" bIns="47500" numCol="1" anchor="t" anchorCtr="0" compatLnSpc="1">
            <a:prstTxWarp prst="textNoShape">
              <a:avLst/>
            </a:prstTxWarp>
          </a:bodyPr>
          <a:lstStyle>
            <a:lvl1pPr defTabSz="949325">
              <a:spcBef>
                <a:spcPct val="0"/>
              </a:spcBef>
              <a:defRPr sz="1300">
                <a:latin typeface="TIMES" charset="0"/>
              </a:defRPr>
            </a:lvl1pPr>
          </a:lstStyle>
          <a:p>
            <a:pPr>
              <a:defRPr/>
            </a:pPr>
            <a:endParaRPr lang="de-DE"/>
          </a:p>
        </p:txBody>
      </p:sp>
      <p:sp>
        <p:nvSpPr>
          <p:cNvPr id="8195" name="Rectangle 3"/>
          <p:cNvSpPr>
            <a:spLocks noGrp="1" noChangeArrowheads="1"/>
          </p:cNvSpPr>
          <p:nvPr>
            <p:ph type="dt" idx="1"/>
          </p:nvPr>
        </p:nvSpPr>
        <p:spPr bwMode="auto">
          <a:xfrm>
            <a:off x="3779838" y="0"/>
            <a:ext cx="2889250" cy="495300"/>
          </a:xfrm>
          <a:prstGeom prst="rect">
            <a:avLst/>
          </a:prstGeom>
          <a:noFill/>
          <a:ln w="9525">
            <a:noFill/>
            <a:miter lim="800000"/>
            <a:headEnd/>
            <a:tailEnd/>
          </a:ln>
          <a:effectLst/>
        </p:spPr>
        <p:txBody>
          <a:bodyPr vert="horz" wrap="square" lIns="95001" tIns="47500" rIns="95001" bIns="47500" numCol="1" anchor="t" anchorCtr="0" compatLnSpc="1">
            <a:prstTxWarp prst="textNoShape">
              <a:avLst/>
            </a:prstTxWarp>
          </a:bodyPr>
          <a:lstStyle>
            <a:lvl1pPr algn="r" defTabSz="949325">
              <a:spcBef>
                <a:spcPct val="0"/>
              </a:spcBef>
              <a:defRPr sz="1300">
                <a:latin typeface="TIMES" charset="0"/>
              </a:defRPr>
            </a:lvl1pPr>
          </a:lstStyle>
          <a:p>
            <a:pPr>
              <a:defRPr/>
            </a:pPr>
            <a:endParaRPr lang="de-DE"/>
          </a:p>
        </p:txBody>
      </p:sp>
      <p:sp>
        <p:nvSpPr>
          <p:cNvPr id="74756" name="Rectangle 4"/>
          <p:cNvSpPr>
            <a:spLocks noGrp="1" noRot="1" noChangeAspect="1" noChangeArrowheads="1" noTextEdit="1"/>
          </p:cNvSpPr>
          <p:nvPr>
            <p:ph type="sldImg" idx="2"/>
          </p:nvPr>
        </p:nvSpPr>
        <p:spPr bwMode="auto">
          <a:xfrm>
            <a:off x="854075" y="744538"/>
            <a:ext cx="4964113"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7" name="Rectangle 5"/>
          <p:cNvSpPr>
            <a:spLocks noGrp="1" noChangeArrowheads="1"/>
          </p:cNvSpPr>
          <p:nvPr>
            <p:ph type="body" sz="quarter" idx="3"/>
          </p:nvPr>
        </p:nvSpPr>
        <p:spPr bwMode="auto">
          <a:xfrm>
            <a:off x="889000" y="4714875"/>
            <a:ext cx="4964113" cy="4467225"/>
          </a:xfrm>
          <a:prstGeom prst="rect">
            <a:avLst/>
          </a:prstGeom>
          <a:noFill/>
          <a:ln w="9525">
            <a:noFill/>
            <a:miter lim="800000"/>
            <a:headEnd/>
            <a:tailEnd/>
          </a:ln>
          <a:effectLst/>
        </p:spPr>
        <p:txBody>
          <a:bodyPr vert="horz" wrap="square" lIns="95001" tIns="47500" rIns="95001" bIns="47500" numCol="1" anchor="t" anchorCtr="0" compatLnSpc="1">
            <a:prstTxWarp prst="textNoShape">
              <a:avLst/>
            </a:prstTxWarp>
          </a:bodyPr>
          <a:lstStyle/>
          <a:p>
            <a:pPr lvl="0"/>
            <a:r>
              <a:rPr lang="de-DE" noProof="0" smtClean="0"/>
              <a:t>Klicken Sie, um die Textformatierung des Masters zu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8198" name="Rectangle 6"/>
          <p:cNvSpPr>
            <a:spLocks noGrp="1" noChangeArrowheads="1"/>
          </p:cNvSpPr>
          <p:nvPr>
            <p:ph type="ftr" sz="quarter" idx="4"/>
          </p:nvPr>
        </p:nvSpPr>
        <p:spPr bwMode="auto">
          <a:xfrm>
            <a:off x="0" y="9431338"/>
            <a:ext cx="2889250" cy="495300"/>
          </a:xfrm>
          <a:prstGeom prst="rect">
            <a:avLst/>
          </a:prstGeom>
          <a:noFill/>
          <a:ln w="9525">
            <a:noFill/>
            <a:miter lim="800000"/>
            <a:headEnd/>
            <a:tailEnd/>
          </a:ln>
          <a:effectLst/>
        </p:spPr>
        <p:txBody>
          <a:bodyPr vert="horz" wrap="square" lIns="95001" tIns="47500" rIns="95001" bIns="47500" numCol="1" anchor="b" anchorCtr="0" compatLnSpc="1">
            <a:prstTxWarp prst="textNoShape">
              <a:avLst/>
            </a:prstTxWarp>
          </a:bodyPr>
          <a:lstStyle>
            <a:lvl1pPr defTabSz="949325">
              <a:spcBef>
                <a:spcPct val="0"/>
              </a:spcBef>
              <a:defRPr sz="1300">
                <a:latin typeface="TIMES" charset="0"/>
              </a:defRPr>
            </a:lvl1pPr>
          </a:lstStyle>
          <a:p>
            <a:pPr>
              <a:defRPr/>
            </a:pPr>
            <a:endParaRPr lang="de-DE"/>
          </a:p>
        </p:txBody>
      </p:sp>
      <p:sp>
        <p:nvSpPr>
          <p:cNvPr id="8199" name="Rectangle 7"/>
          <p:cNvSpPr>
            <a:spLocks noGrp="1" noChangeArrowheads="1"/>
          </p:cNvSpPr>
          <p:nvPr>
            <p:ph type="sldNum" sz="quarter" idx="5"/>
          </p:nvPr>
        </p:nvSpPr>
        <p:spPr bwMode="auto">
          <a:xfrm>
            <a:off x="3779838" y="9431338"/>
            <a:ext cx="2889250" cy="495300"/>
          </a:xfrm>
          <a:prstGeom prst="rect">
            <a:avLst/>
          </a:prstGeom>
          <a:noFill/>
          <a:ln w="9525">
            <a:noFill/>
            <a:miter lim="800000"/>
            <a:headEnd/>
            <a:tailEnd/>
          </a:ln>
          <a:effectLst/>
        </p:spPr>
        <p:txBody>
          <a:bodyPr vert="horz" wrap="square" lIns="95001" tIns="47500" rIns="95001" bIns="47500" numCol="1" anchor="b" anchorCtr="0" compatLnSpc="1">
            <a:prstTxWarp prst="textNoShape">
              <a:avLst/>
            </a:prstTxWarp>
          </a:bodyPr>
          <a:lstStyle>
            <a:lvl1pPr algn="r" defTabSz="949325">
              <a:spcBef>
                <a:spcPct val="0"/>
              </a:spcBef>
              <a:defRPr sz="1300">
                <a:latin typeface="TIMES" charset="0"/>
              </a:defRPr>
            </a:lvl1pPr>
          </a:lstStyle>
          <a:p>
            <a:pPr>
              <a:defRPr/>
            </a:pPr>
            <a:fld id="{4E2841CC-2C5B-452A-BA1F-8A510B85DE1C}" type="slidenum">
              <a:rPr lang="de-DE"/>
              <a:pPr>
                <a:defRPr/>
              </a:pPr>
              <a:t>‹Nr.›</a:t>
            </a:fld>
            <a:endParaRPr lang="de-DE"/>
          </a:p>
        </p:txBody>
      </p:sp>
    </p:spTree>
    <p:extLst>
      <p:ext uri="{BB962C8B-B14F-4D97-AF65-F5344CB8AC3E}">
        <p14:creationId xmlns:p14="http://schemas.microsoft.com/office/powerpoint/2010/main" val="33264757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mn-ea"/>
        <a:cs typeface="+mn-cs"/>
      </a:defRPr>
    </a:lvl1pPr>
    <a:lvl2pPr marL="457200" algn="l" rtl="0" eaLnBrk="0" fontAlgn="base" hangingPunct="0">
      <a:spcBef>
        <a:spcPct val="30000"/>
      </a:spcBef>
      <a:spcAft>
        <a:spcPct val="0"/>
      </a:spcAft>
      <a:defRPr sz="1200" kern="1200">
        <a:solidFill>
          <a:schemeClr val="tx1"/>
        </a:solidFill>
        <a:latin typeface="TIMES" charset="0"/>
        <a:ea typeface="+mn-ea"/>
        <a:cs typeface="+mn-cs"/>
      </a:defRPr>
    </a:lvl2pPr>
    <a:lvl3pPr marL="914400" algn="l" rtl="0" eaLnBrk="0" fontAlgn="base" hangingPunct="0">
      <a:spcBef>
        <a:spcPct val="30000"/>
      </a:spcBef>
      <a:spcAft>
        <a:spcPct val="0"/>
      </a:spcAft>
      <a:defRPr sz="1200" kern="1200">
        <a:solidFill>
          <a:schemeClr val="tx1"/>
        </a:solidFill>
        <a:latin typeface="TIMES" charset="0"/>
        <a:ea typeface="+mn-ea"/>
        <a:cs typeface="+mn-cs"/>
      </a:defRPr>
    </a:lvl3pPr>
    <a:lvl4pPr marL="1371600" algn="l" rtl="0" eaLnBrk="0" fontAlgn="base" hangingPunct="0">
      <a:spcBef>
        <a:spcPct val="30000"/>
      </a:spcBef>
      <a:spcAft>
        <a:spcPct val="0"/>
      </a:spcAft>
      <a:defRPr sz="1200" kern="1200">
        <a:solidFill>
          <a:schemeClr val="tx1"/>
        </a:solidFill>
        <a:latin typeface="TIMES" charset="0"/>
        <a:ea typeface="+mn-ea"/>
        <a:cs typeface="+mn-cs"/>
      </a:defRPr>
    </a:lvl4pPr>
    <a:lvl5pPr marL="1828800" algn="l" rtl="0" eaLnBrk="0" fontAlgn="base" hangingPunct="0">
      <a:spcBef>
        <a:spcPct val="30000"/>
      </a:spcBef>
      <a:spcAft>
        <a:spcPct val="0"/>
      </a:spcAft>
      <a:defRPr sz="1200" kern="1200">
        <a:solidFill>
          <a:schemeClr val="tx1"/>
        </a:solidFill>
        <a:latin typeface="TIMES"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8" Type="http://schemas.openxmlformats.org/officeDocument/2006/relationships/hyperlink" Target="http://www.agent-software.com/shared/products" TargetMode="External"/><Relationship Id="rId3" Type="http://schemas.openxmlformats.org/officeDocument/2006/relationships/hyperlink" Target="http://www.applanix.com/" TargetMode="External"/><Relationship Id="rId7" Type="http://schemas.openxmlformats.org/officeDocument/2006/relationships/hyperlink" Target="http://www.boeing.com/" TargetMode="External"/><Relationship Id="rId2" Type="http://schemas.openxmlformats.org/officeDocument/2006/relationships/slide" Target="../slides/slide85.xml"/><Relationship Id="rId1" Type="http://schemas.openxmlformats.org/officeDocument/2006/relationships/notesMaster" Target="../notesMasters/notesMaster1.xml"/><Relationship Id="rId6" Type="http://schemas.openxmlformats.org/officeDocument/2006/relationships/hyperlink" Target="http://www.duke.edu/" TargetMode="External"/><Relationship Id="rId5" Type="http://schemas.openxmlformats.org/officeDocument/2006/relationships/hyperlink" Target="http://redteamracing.org/index.cfm?method=page.display&amp;page=technology.radar" TargetMode="External"/><Relationship Id="rId4" Type="http://schemas.openxmlformats.org/officeDocument/2006/relationships/hyperlink" Target="http://www.saic.com/"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a:defRPr sz="2000">
                <a:solidFill>
                  <a:schemeClr val="tx1"/>
                </a:solidFill>
                <a:latin typeface="Arial" pitchFamily="34" charset="0"/>
              </a:defRPr>
            </a:lvl1pPr>
            <a:lvl2pPr marL="742950" indent="-285750" defTabSz="949325">
              <a:defRPr sz="2000">
                <a:solidFill>
                  <a:schemeClr val="tx1"/>
                </a:solidFill>
                <a:latin typeface="Arial" pitchFamily="34" charset="0"/>
              </a:defRPr>
            </a:lvl2pPr>
            <a:lvl3pPr marL="1143000" indent="-228600" defTabSz="949325">
              <a:defRPr sz="2000">
                <a:solidFill>
                  <a:schemeClr val="tx1"/>
                </a:solidFill>
                <a:latin typeface="Arial" pitchFamily="34" charset="0"/>
              </a:defRPr>
            </a:lvl3pPr>
            <a:lvl4pPr marL="1600200" indent="-228600" defTabSz="949325">
              <a:defRPr sz="2000">
                <a:solidFill>
                  <a:schemeClr val="tx1"/>
                </a:solidFill>
                <a:latin typeface="Arial" pitchFamily="34" charset="0"/>
              </a:defRPr>
            </a:lvl4pPr>
            <a:lvl5pPr marL="2057400" indent="-228600" defTabSz="949325">
              <a:defRPr sz="2000">
                <a:solidFill>
                  <a:schemeClr val="tx1"/>
                </a:solidFill>
                <a:latin typeface="Arial" pitchFamily="34" charset="0"/>
              </a:defRPr>
            </a:lvl5pPr>
            <a:lvl6pPr marL="2514600" indent="-228600" defTabSz="949325" eaLnBrk="0" fontAlgn="base" hangingPunct="0">
              <a:spcBef>
                <a:spcPct val="50000"/>
              </a:spcBef>
              <a:spcAft>
                <a:spcPct val="0"/>
              </a:spcAft>
              <a:defRPr sz="2000">
                <a:solidFill>
                  <a:schemeClr val="tx1"/>
                </a:solidFill>
                <a:latin typeface="Arial" pitchFamily="34" charset="0"/>
              </a:defRPr>
            </a:lvl6pPr>
            <a:lvl7pPr marL="2971800" indent="-228600" defTabSz="949325" eaLnBrk="0" fontAlgn="base" hangingPunct="0">
              <a:spcBef>
                <a:spcPct val="50000"/>
              </a:spcBef>
              <a:spcAft>
                <a:spcPct val="0"/>
              </a:spcAft>
              <a:defRPr sz="2000">
                <a:solidFill>
                  <a:schemeClr val="tx1"/>
                </a:solidFill>
                <a:latin typeface="Arial" pitchFamily="34" charset="0"/>
              </a:defRPr>
            </a:lvl7pPr>
            <a:lvl8pPr marL="3429000" indent="-228600" defTabSz="949325" eaLnBrk="0" fontAlgn="base" hangingPunct="0">
              <a:spcBef>
                <a:spcPct val="50000"/>
              </a:spcBef>
              <a:spcAft>
                <a:spcPct val="0"/>
              </a:spcAft>
              <a:defRPr sz="2000">
                <a:solidFill>
                  <a:schemeClr val="tx1"/>
                </a:solidFill>
                <a:latin typeface="Arial" pitchFamily="34" charset="0"/>
              </a:defRPr>
            </a:lvl8pPr>
            <a:lvl9pPr marL="3886200" indent="-228600" defTabSz="949325" eaLnBrk="0" fontAlgn="base" hangingPunct="0">
              <a:spcBef>
                <a:spcPct val="50000"/>
              </a:spcBef>
              <a:spcAft>
                <a:spcPct val="0"/>
              </a:spcAft>
              <a:defRPr sz="2000">
                <a:solidFill>
                  <a:schemeClr val="tx1"/>
                </a:solidFill>
                <a:latin typeface="Arial" pitchFamily="34" charset="0"/>
              </a:defRPr>
            </a:lvl9pPr>
          </a:lstStyle>
          <a:p>
            <a:fld id="{924ED2B4-44B4-4413-ADEB-6B90AFA3EA08}" type="slidenum">
              <a:rPr lang="de-DE" sz="1300" smtClean="0">
                <a:latin typeface="TIMES" charset="0"/>
              </a:rPr>
              <a:pPr/>
              <a:t>12</a:t>
            </a:fld>
            <a:endParaRPr lang="de-DE" sz="1300" smtClean="0">
              <a:latin typeface="TIMES" charset="0"/>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smtClean="0"/>
          </a:p>
        </p:txBody>
      </p:sp>
    </p:spTree>
    <p:extLst>
      <p:ext uri="{BB962C8B-B14F-4D97-AF65-F5344CB8AC3E}">
        <p14:creationId xmlns:p14="http://schemas.microsoft.com/office/powerpoint/2010/main" val="41551143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a:defRPr sz="2000">
                <a:solidFill>
                  <a:schemeClr val="tx1"/>
                </a:solidFill>
                <a:latin typeface="Arial" pitchFamily="34" charset="0"/>
              </a:defRPr>
            </a:lvl1pPr>
            <a:lvl2pPr marL="742950" indent="-285750" defTabSz="949325">
              <a:defRPr sz="2000">
                <a:solidFill>
                  <a:schemeClr val="tx1"/>
                </a:solidFill>
                <a:latin typeface="Arial" pitchFamily="34" charset="0"/>
              </a:defRPr>
            </a:lvl2pPr>
            <a:lvl3pPr marL="1143000" indent="-228600" defTabSz="949325">
              <a:defRPr sz="2000">
                <a:solidFill>
                  <a:schemeClr val="tx1"/>
                </a:solidFill>
                <a:latin typeface="Arial" pitchFamily="34" charset="0"/>
              </a:defRPr>
            </a:lvl3pPr>
            <a:lvl4pPr marL="1600200" indent="-228600" defTabSz="949325">
              <a:defRPr sz="2000">
                <a:solidFill>
                  <a:schemeClr val="tx1"/>
                </a:solidFill>
                <a:latin typeface="Arial" pitchFamily="34" charset="0"/>
              </a:defRPr>
            </a:lvl4pPr>
            <a:lvl5pPr marL="2057400" indent="-228600" defTabSz="949325">
              <a:defRPr sz="2000">
                <a:solidFill>
                  <a:schemeClr val="tx1"/>
                </a:solidFill>
                <a:latin typeface="Arial" pitchFamily="34" charset="0"/>
              </a:defRPr>
            </a:lvl5pPr>
            <a:lvl6pPr marL="2514600" indent="-228600" defTabSz="949325" eaLnBrk="0" fontAlgn="base" hangingPunct="0">
              <a:spcBef>
                <a:spcPct val="50000"/>
              </a:spcBef>
              <a:spcAft>
                <a:spcPct val="0"/>
              </a:spcAft>
              <a:defRPr sz="2000">
                <a:solidFill>
                  <a:schemeClr val="tx1"/>
                </a:solidFill>
                <a:latin typeface="Arial" pitchFamily="34" charset="0"/>
              </a:defRPr>
            </a:lvl6pPr>
            <a:lvl7pPr marL="2971800" indent="-228600" defTabSz="949325" eaLnBrk="0" fontAlgn="base" hangingPunct="0">
              <a:spcBef>
                <a:spcPct val="50000"/>
              </a:spcBef>
              <a:spcAft>
                <a:spcPct val="0"/>
              </a:spcAft>
              <a:defRPr sz="2000">
                <a:solidFill>
                  <a:schemeClr val="tx1"/>
                </a:solidFill>
                <a:latin typeface="Arial" pitchFamily="34" charset="0"/>
              </a:defRPr>
            </a:lvl7pPr>
            <a:lvl8pPr marL="3429000" indent="-228600" defTabSz="949325" eaLnBrk="0" fontAlgn="base" hangingPunct="0">
              <a:spcBef>
                <a:spcPct val="50000"/>
              </a:spcBef>
              <a:spcAft>
                <a:spcPct val="0"/>
              </a:spcAft>
              <a:defRPr sz="2000">
                <a:solidFill>
                  <a:schemeClr val="tx1"/>
                </a:solidFill>
                <a:latin typeface="Arial" pitchFamily="34" charset="0"/>
              </a:defRPr>
            </a:lvl8pPr>
            <a:lvl9pPr marL="3886200" indent="-228600" defTabSz="949325" eaLnBrk="0" fontAlgn="base" hangingPunct="0">
              <a:spcBef>
                <a:spcPct val="50000"/>
              </a:spcBef>
              <a:spcAft>
                <a:spcPct val="0"/>
              </a:spcAft>
              <a:defRPr sz="2000">
                <a:solidFill>
                  <a:schemeClr val="tx1"/>
                </a:solidFill>
                <a:latin typeface="Arial" pitchFamily="34" charset="0"/>
              </a:defRPr>
            </a:lvl9pPr>
          </a:lstStyle>
          <a:p>
            <a:fld id="{803610B5-8600-4FC2-B706-03755C416735}" type="slidenum">
              <a:rPr lang="de-DE" sz="1300" smtClean="0">
                <a:latin typeface="TIMES" charset="0"/>
              </a:rPr>
              <a:pPr/>
              <a:t>41</a:t>
            </a:fld>
            <a:endParaRPr lang="de-DE" sz="1300" smtClean="0">
              <a:latin typeface="TIMES" charset="0"/>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smtClean="0"/>
          </a:p>
        </p:txBody>
      </p:sp>
    </p:spTree>
    <p:extLst>
      <p:ext uri="{BB962C8B-B14F-4D97-AF65-F5344CB8AC3E}">
        <p14:creationId xmlns:p14="http://schemas.microsoft.com/office/powerpoint/2010/main" val="1668916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a:defRPr sz="2000">
                <a:solidFill>
                  <a:schemeClr val="tx1"/>
                </a:solidFill>
                <a:latin typeface="Arial" pitchFamily="34" charset="0"/>
              </a:defRPr>
            </a:lvl1pPr>
            <a:lvl2pPr marL="742950" indent="-285750" defTabSz="949325">
              <a:defRPr sz="2000">
                <a:solidFill>
                  <a:schemeClr val="tx1"/>
                </a:solidFill>
                <a:latin typeface="Arial" pitchFamily="34" charset="0"/>
              </a:defRPr>
            </a:lvl2pPr>
            <a:lvl3pPr marL="1143000" indent="-228600" defTabSz="949325">
              <a:defRPr sz="2000">
                <a:solidFill>
                  <a:schemeClr val="tx1"/>
                </a:solidFill>
                <a:latin typeface="Arial" pitchFamily="34" charset="0"/>
              </a:defRPr>
            </a:lvl3pPr>
            <a:lvl4pPr marL="1600200" indent="-228600" defTabSz="949325">
              <a:defRPr sz="2000">
                <a:solidFill>
                  <a:schemeClr val="tx1"/>
                </a:solidFill>
                <a:latin typeface="Arial" pitchFamily="34" charset="0"/>
              </a:defRPr>
            </a:lvl4pPr>
            <a:lvl5pPr marL="2057400" indent="-228600" defTabSz="949325">
              <a:defRPr sz="2000">
                <a:solidFill>
                  <a:schemeClr val="tx1"/>
                </a:solidFill>
                <a:latin typeface="Arial" pitchFamily="34" charset="0"/>
              </a:defRPr>
            </a:lvl5pPr>
            <a:lvl6pPr marL="2514600" indent="-228600" defTabSz="949325" eaLnBrk="0" fontAlgn="base" hangingPunct="0">
              <a:spcBef>
                <a:spcPct val="50000"/>
              </a:spcBef>
              <a:spcAft>
                <a:spcPct val="0"/>
              </a:spcAft>
              <a:defRPr sz="2000">
                <a:solidFill>
                  <a:schemeClr val="tx1"/>
                </a:solidFill>
                <a:latin typeface="Arial" pitchFamily="34" charset="0"/>
              </a:defRPr>
            </a:lvl6pPr>
            <a:lvl7pPr marL="2971800" indent="-228600" defTabSz="949325" eaLnBrk="0" fontAlgn="base" hangingPunct="0">
              <a:spcBef>
                <a:spcPct val="50000"/>
              </a:spcBef>
              <a:spcAft>
                <a:spcPct val="0"/>
              </a:spcAft>
              <a:defRPr sz="2000">
                <a:solidFill>
                  <a:schemeClr val="tx1"/>
                </a:solidFill>
                <a:latin typeface="Arial" pitchFamily="34" charset="0"/>
              </a:defRPr>
            </a:lvl7pPr>
            <a:lvl8pPr marL="3429000" indent="-228600" defTabSz="949325" eaLnBrk="0" fontAlgn="base" hangingPunct="0">
              <a:spcBef>
                <a:spcPct val="50000"/>
              </a:spcBef>
              <a:spcAft>
                <a:spcPct val="0"/>
              </a:spcAft>
              <a:defRPr sz="2000">
                <a:solidFill>
                  <a:schemeClr val="tx1"/>
                </a:solidFill>
                <a:latin typeface="Arial" pitchFamily="34" charset="0"/>
              </a:defRPr>
            </a:lvl8pPr>
            <a:lvl9pPr marL="3886200" indent="-228600" defTabSz="949325" eaLnBrk="0" fontAlgn="base" hangingPunct="0">
              <a:spcBef>
                <a:spcPct val="50000"/>
              </a:spcBef>
              <a:spcAft>
                <a:spcPct val="0"/>
              </a:spcAft>
              <a:defRPr sz="2000">
                <a:solidFill>
                  <a:schemeClr val="tx1"/>
                </a:solidFill>
                <a:latin typeface="Arial" pitchFamily="34" charset="0"/>
              </a:defRPr>
            </a:lvl9pPr>
          </a:lstStyle>
          <a:p>
            <a:fld id="{E49DA4D0-C6B9-41CF-A60C-C49409E06723}" type="slidenum">
              <a:rPr lang="de-DE" sz="1300" smtClean="0">
                <a:latin typeface="TIMES" charset="0"/>
              </a:rPr>
              <a:pPr/>
              <a:t>42</a:t>
            </a:fld>
            <a:endParaRPr lang="de-DE" sz="1300" smtClean="0">
              <a:latin typeface="TIMES" charset="0"/>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smtClean="0"/>
          </a:p>
        </p:txBody>
      </p:sp>
    </p:spTree>
    <p:extLst>
      <p:ext uri="{BB962C8B-B14F-4D97-AF65-F5344CB8AC3E}">
        <p14:creationId xmlns:p14="http://schemas.microsoft.com/office/powerpoint/2010/main" val="9528832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a:defRPr sz="2000">
                <a:solidFill>
                  <a:schemeClr val="tx1"/>
                </a:solidFill>
                <a:latin typeface="Arial" pitchFamily="34" charset="0"/>
              </a:defRPr>
            </a:lvl1pPr>
            <a:lvl2pPr marL="742950" indent="-285750" defTabSz="949325">
              <a:defRPr sz="2000">
                <a:solidFill>
                  <a:schemeClr val="tx1"/>
                </a:solidFill>
                <a:latin typeface="Arial" pitchFamily="34" charset="0"/>
              </a:defRPr>
            </a:lvl2pPr>
            <a:lvl3pPr marL="1143000" indent="-228600" defTabSz="949325">
              <a:defRPr sz="2000">
                <a:solidFill>
                  <a:schemeClr val="tx1"/>
                </a:solidFill>
                <a:latin typeface="Arial" pitchFamily="34" charset="0"/>
              </a:defRPr>
            </a:lvl3pPr>
            <a:lvl4pPr marL="1600200" indent="-228600" defTabSz="949325">
              <a:defRPr sz="2000">
                <a:solidFill>
                  <a:schemeClr val="tx1"/>
                </a:solidFill>
                <a:latin typeface="Arial" pitchFamily="34" charset="0"/>
              </a:defRPr>
            </a:lvl4pPr>
            <a:lvl5pPr marL="2057400" indent="-228600" defTabSz="949325">
              <a:defRPr sz="2000">
                <a:solidFill>
                  <a:schemeClr val="tx1"/>
                </a:solidFill>
                <a:latin typeface="Arial" pitchFamily="34" charset="0"/>
              </a:defRPr>
            </a:lvl5pPr>
            <a:lvl6pPr marL="2514600" indent="-228600" defTabSz="949325" eaLnBrk="0" fontAlgn="base" hangingPunct="0">
              <a:spcBef>
                <a:spcPct val="50000"/>
              </a:spcBef>
              <a:spcAft>
                <a:spcPct val="0"/>
              </a:spcAft>
              <a:defRPr sz="2000">
                <a:solidFill>
                  <a:schemeClr val="tx1"/>
                </a:solidFill>
                <a:latin typeface="Arial" pitchFamily="34" charset="0"/>
              </a:defRPr>
            </a:lvl6pPr>
            <a:lvl7pPr marL="2971800" indent="-228600" defTabSz="949325" eaLnBrk="0" fontAlgn="base" hangingPunct="0">
              <a:spcBef>
                <a:spcPct val="50000"/>
              </a:spcBef>
              <a:spcAft>
                <a:spcPct val="0"/>
              </a:spcAft>
              <a:defRPr sz="2000">
                <a:solidFill>
                  <a:schemeClr val="tx1"/>
                </a:solidFill>
                <a:latin typeface="Arial" pitchFamily="34" charset="0"/>
              </a:defRPr>
            </a:lvl7pPr>
            <a:lvl8pPr marL="3429000" indent="-228600" defTabSz="949325" eaLnBrk="0" fontAlgn="base" hangingPunct="0">
              <a:spcBef>
                <a:spcPct val="50000"/>
              </a:spcBef>
              <a:spcAft>
                <a:spcPct val="0"/>
              </a:spcAft>
              <a:defRPr sz="2000">
                <a:solidFill>
                  <a:schemeClr val="tx1"/>
                </a:solidFill>
                <a:latin typeface="Arial" pitchFamily="34" charset="0"/>
              </a:defRPr>
            </a:lvl8pPr>
            <a:lvl9pPr marL="3886200" indent="-228600" defTabSz="949325" eaLnBrk="0" fontAlgn="base" hangingPunct="0">
              <a:spcBef>
                <a:spcPct val="50000"/>
              </a:spcBef>
              <a:spcAft>
                <a:spcPct val="0"/>
              </a:spcAft>
              <a:defRPr sz="2000">
                <a:solidFill>
                  <a:schemeClr val="tx1"/>
                </a:solidFill>
                <a:latin typeface="Arial" pitchFamily="34" charset="0"/>
              </a:defRPr>
            </a:lvl9pPr>
          </a:lstStyle>
          <a:p>
            <a:fld id="{BBC01103-8629-478B-9E04-2BEED90C4026}" type="slidenum">
              <a:rPr lang="de-DE" sz="1300" smtClean="0">
                <a:latin typeface="TIMES" charset="0"/>
              </a:rPr>
              <a:pPr/>
              <a:t>44</a:t>
            </a:fld>
            <a:endParaRPr lang="de-DE" sz="1300" smtClean="0">
              <a:latin typeface="TIMES" charset="0"/>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smtClean="0"/>
          </a:p>
        </p:txBody>
      </p:sp>
    </p:spTree>
    <p:extLst>
      <p:ext uri="{BB962C8B-B14F-4D97-AF65-F5344CB8AC3E}">
        <p14:creationId xmlns:p14="http://schemas.microsoft.com/office/powerpoint/2010/main" val="3593947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txBox="1">
            <a:spLocks noGrp="1" noChangeArrowheads="1"/>
          </p:cNvSpPr>
          <p:nvPr/>
        </p:nvSpPr>
        <p:spPr bwMode="auto">
          <a:xfrm>
            <a:off x="3779838" y="9431338"/>
            <a:ext cx="288925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01" tIns="47500" rIns="95001" bIns="47500" anchor="b"/>
          <a:lstStyle>
            <a:lvl1pPr defTabSz="949325">
              <a:defRPr sz="2000">
                <a:solidFill>
                  <a:schemeClr val="tx1"/>
                </a:solidFill>
                <a:latin typeface="Arial" pitchFamily="34" charset="0"/>
              </a:defRPr>
            </a:lvl1pPr>
            <a:lvl2pPr marL="742950" indent="-285750" defTabSz="949325">
              <a:defRPr sz="2000">
                <a:solidFill>
                  <a:schemeClr val="tx1"/>
                </a:solidFill>
                <a:latin typeface="Arial" pitchFamily="34" charset="0"/>
              </a:defRPr>
            </a:lvl2pPr>
            <a:lvl3pPr marL="1143000" indent="-228600" defTabSz="949325">
              <a:defRPr sz="2000">
                <a:solidFill>
                  <a:schemeClr val="tx1"/>
                </a:solidFill>
                <a:latin typeface="Arial" pitchFamily="34" charset="0"/>
              </a:defRPr>
            </a:lvl3pPr>
            <a:lvl4pPr marL="1600200" indent="-228600" defTabSz="949325">
              <a:defRPr sz="2000">
                <a:solidFill>
                  <a:schemeClr val="tx1"/>
                </a:solidFill>
                <a:latin typeface="Arial" pitchFamily="34" charset="0"/>
              </a:defRPr>
            </a:lvl4pPr>
            <a:lvl5pPr marL="2057400" indent="-228600" defTabSz="949325">
              <a:defRPr sz="2000">
                <a:solidFill>
                  <a:schemeClr val="tx1"/>
                </a:solidFill>
                <a:latin typeface="Arial" pitchFamily="34" charset="0"/>
              </a:defRPr>
            </a:lvl5pPr>
            <a:lvl6pPr marL="2514600" indent="-228600" defTabSz="949325" eaLnBrk="0" fontAlgn="base" hangingPunct="0">
              <a:spcBef>
                <a:spcPct val="50000"/>
              </a:spcBef>
              <a:spcAft>
                <a:spcPct val="0"/>
              </a:spcAft>
              <a:defRPr sz="2000">
                <a:solidFill>
                  <a:schemeClr val="tx1"/>
                </a:solidFill>
                <a:latin typeface="Arial" pitchFamily="34" charset="0"/>
              </a:defRPr>
            </a:lvl6pPr>
            <a:lvl7pPr marL="2971800" indent="-228600" defTabSz="949325" eaLnBrk="0" fontAlgn="base" hangingPunct="0">
              <a:spcBef>
                <a:spcPct val="50000"/>
              </a:spcBef>
              <a:spcAft>
                <a:spcPct val="0"/>
              </a:spcAft>
              <a:defRPr sz="2000">
                <a:solidFill>
                  <a:schemeClr val="tx1"/>
                </a:solidFill>
                <a:latin typeface="Arial" pitchFamily="34" charset="0"/>
              </a:defRPr>
            </a:lvl7pPr>
            <a:lvl8pPr marL="3429000" indent="-228600" defTabSz="949325" eaLnBrk="0" fontAlgn="base" hangingPunct="0">
              <a:spcBef>
                <a:spcPct val="50000"/>
              </a:spcBef>
              <a:spcAft>
                <a:spcPct val="0"/>
              </a:spcAft>
              <a:defRPr sz="2000">
                <a:solidFill>
                  <a:schemeClr val="tx1"/>
                </a:solidFill>
                <a:latin typeface="Arial" pitchFamily="34" charset="0"/>
              </a:defRPr>
            </a:lvl8pPr>
            <a:lvl9pPr marL="3886200" indent="-228600" defTabSz="949325" eaLnBrk="0" fontAlgn="base" hangingPunct="0">
              <a:spcBef>
                <a:spcPct val="50000"/>
              </a:spcBef>
              <a:spcAft>
                <a:spcPct val="0"/>
              </a:spcAft>
              <a:defRPr sz="2000">
                <a:solidFill>
                  <a:schemeClr val="tx1"/>
                </a:solidFill>
                <a:latin typeface="Arial" pitchFamily="34" charset="0"/>
              </a:defRPr>
            </a:lvl9pPr>
          </a:lstStyle>
          <a:p>
            <a:pPr algn="r">
              <a:spcBef>
                <a:spcPct val="0"/>
              </a:spcBef>
            </a:pPr>
            <a:fld id="{38B73C65-8F25-451A-88D9-77EDF8131260}" type="slidenum">
              <a:rPr lang="de-DE" sz="1300">
                <a:latin typeface="TIMES" charset="0"/>
              </a:rPr>
              <a:pPr algn="r">
                <a:spcBef>
                  <a:spcPct val="0"/>
                </a:spcBef>
              </a:pPr>
              <a:t>45</a:t>
            </a:fld>
            <a:endParaRPr lang="de-DE" sz="1300">
              <a:latin typeface="TIMES"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smtClean="0"/>
          </a:p>
        </p:txBody>
      </p:sp>
    </p:spTree>
    <p:extLst>
      <p:ext uri="{BB962C8B-B14F-4D97-AF65-F5344CB8AC3E}">
        <p14:creationId xmlns:p14="http://schemas.microsoft.com/office/powerpoint/2010/main" val="35696095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a:defRPr sz="2000">
                <a:solidFill>
                  <a:schemeClr val="tx1"/>
                </a:solidFill>
                <a:latin typeface="Arial" pitchFamily="34" charset="0"/>
              </a:defRPr>
            </a:lvl1pPr>
            <a:lvl2pPr marL="742950" indent="-285750" defTabSz="949325">
              <a:defRPr sz="2000">
                <a:solidFill>
                  <a:schemeClr val="tx1"/>
                </a:solidFill>
                <a:latin typeface="Arial" pitchFamily="34" charset="0"/>
              </a:defRPr>
            </a:lvl2pPr>
            <a:lvl3pPr marL="1143000" indent="-228600" defTabSz="949325">
              <a:defRPr sz="2000">
                <a:solidFill>
                  <a:schemeClr val="tx1"/>
                </a:solidFill>
                <a:latin typeface="Arial" pitchFamily="34" charset="0"/>
              </a:defRPr>
            </a:lvl3pPr>
            <a:lvl4pPr marL="1600200" indent="-228600" defTabSz="949325">
              <a:defRPr sz="2000">
                <a:solidFill>
                  <a:schemeClr val="tx1"/>
                </a:solidFill>
                <a:latin typeface="Arial" pitchFamily="34" charset="0"/>
              </a:defRPr>
            </a:lvl4pPr>
            <a:lvl5pPr marL="2057400" indent="-228600" defTabSz="949325">
              <a:defRPr sz="2000">
                <a:solidFill>
                  <a:schemeClr val="tx1"/>
                </a:solidFill>
                <a:latin typeface="Arial" pitchFamily="34" charset="0"/>
              </a:defRPr>
            </a:lvl5pPr>
            <a:lvl6pPr marL="2514600" indent="-228600" defTabSz="949325" eaLnBrk="0" fontAlgn="base" hangingPunct="0">
              <a:spcBef>
                <a:spcPct val="50000"/>
              </a:spcBef>
              <a:spcAft>
                <a:spcPct val="0"/>
              </a:spcAft>
              <a:defRPr sz="2000">
                <a:solidFill>
                  <a:schemeClr val="tx1"/>
                </a:solidFill>
                <a:latin typeface="Arial" pitchFamily="34" charset="0"/>
              </a:defRPr>
            </a:lvl6pPr>
            <a:lvl7pPr marL="2971800" indent="-228600" defTabSz="949325" eaLnBrk="0" fontAlgn="base" hangingPunct="0">
              <a:spcBef>
                <a:spcPct val="50000"/>
              </a:spcBef>
              <a:spcAft>
                <a:spcPct val="0"/>
              </a:spcAft>
              <a:defRPr sz="2000">
                <a:solidFill>
                  <a:schemeClr val="tx1"/>
                </a:solidFill>
                <a:latin typeface="Arial" pitchFamily="34" charset="0"/>
              </a:defRPr>
            </a:lvl7pPr>
            <a:lvl8pPr marL="3429000" indent="-228600" defTabSz="949325" eaLnBrk="0" fontAlgn="base" hangingPunct="0">
              <a:spcBef>
                <a:spcPct val="50000"/>
              </a:spcBef>
              <a:spcAft>
                <a:spcPct val="0"/>
              </a:spcAft>
              <a:defRPr sz="2000">
                <a:solidFill>
                  <a:schemeClr val="tx1"/>
                </a:solidFill>
                <a:latin typeface="Arial" pitchFamily="34" charset="0"/>
              </a:defRPr>
            </a:lvl8pPr>
            <a:lvl9pPr marL="3886200" indent="-228600" defTabSz="949325" eaLnBrk="0" fontAlgn="base" hangingPunct="0">
              <a:spcBef>
                <a:spcPct val="50000"/>
              </a:spcBef>
              <a:spcAft>
                <a:spcPct val="0"/>
              </a:spcAft>
              <a:defRPr sz="2000">
                <a:solidFill>
                  <a:schemeClr val="tx1"/>
                </a:solidFill>
                <a:latin typeface="Arial" pitchFamily="34" charset="0"/>
              </a:defRPr>
            </a:lvl9pPr>
          </a:lstStyle>
          <a:p>
            <a:fld id="{8C912231-13C9-42F5-8D5D-57EF0B1128EA}" type="slidenum">
              <a:rPr lang="de-DE" sz="1300" smtClean="0">
                <a:latin typeface="TIMES" charset="0"/>
              </a:rPr>
              <a:pPr/>
              <a:t>46</a:t>
            </a:fld>
            <a:endParaRPr lang="de-DE" sz="1300" smtClean="0">
              <a:latin typeface="TIMES" charset="0"/>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dirty="0" smtClean="0"/>
          </a:p>
        </p:txBody>
      </p:sp>
    </p:spTree>
    <p:extLst>
      <p:ext uri="{BB962C8B-B14F-4D97-AF65-F5344CB8AC3E}">
        <p14:creationId xmlns:p14="http://schemas.microsoft.com/office/powerpoint/2010/main" val="37374755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a:defRPr sz="2000">
                <a:solidFill>
                  <a:schemeClr val="tx1"/>
                </a:solidFill>
                <a:latin typeface="Arial" pitchFamily="34" charset="0"/>
              </a:defRPr>
            </a:lvl1pPr>
            <a:lvl2pPr marL="742950" indent="-285750" defTabSz="949325">
              <a:defRPr sz="2000">
                <a:solidFill>
                  <a:schemeClr val="tx1"/>
                </a:solidFill>
                <a:latin typeface="Arial" pitchFamily="34" charset="0"/>
              </a:defRPr>
            </a:lvl2pPr>
            <a:lvl3pPr marL="1143000" indent="-228600" defTabSz="949325">
              <a:defRPr sz="2000">
                <a:solidFill>
                  <a:schemeClr val="tx1"/>
                </a:solidFill>
                <a:latin typeface="Arial" pitchFamily="34" charset="0"/>
              </a:defRPr>
            </a:lvl3pPr>
            <a:lvl4pPr marL="1600200" indent="-228600" defTabSz="949325">
              <a:defRPr sz="2000">
                <a:solidFill>
                  <a:schemeClr val="tx1"/>
                </a:solidFill>
                <a:latin typeface="Arial" pitchFamily="34" charset="0"/>
              </a:defRPr>
            </a:lvl4pPr>
            <a:lvl5pPr marL="2057400" indent="-228600" defTabSz="949325">
              <a:defRPr sz="2000">
                <a:solidFill>
                  <a:schemeClr val="tx1"/>
                </a:solidFill>
                <a:latin typeface="Arial" pitchFamily="34" charset="0"/>
              </a:defRPr>
            </a:lvl5pPr>
            <a:lvl6pPr marL="2514600" indent="-228600" defTabSz="949325" eaLnBrk="0" fontAlgn="base" hangingPunct="0">
              <a:spcBef>
                <a:spcPct val="50000"/>
              </a:spcBef>
              <a:spcAft>
                <a:spcPct val="0"/>
              </a:spcAft>
              <a:defRPr sz="2000">
                <a:solidFill>
                  <a:schemeClr val="tx1"/>
                </a:solidFill>
                <a:latin typeface="Arial" pitchFamily="34" charset="0"/>
              </a:defRPr>
            </a:lvl6pPr>
            <a:lvl7pPr marL="2971800" indent="-228600" defTabSz="949325" eaLnBrk="0" fontAlgn="base" hangingPunct="0">
              <a:spcBef>
                <a:spcPct val="50000"/>
              </a:spcBef>
              <a:spcAft>
                <a:spcPct val="0"/>
              </a:spcAft>
              <a:defRPr sz="2000">
                <a:solidFill>
                  <a:schemeClr val="tx1"/>
                </a:solidFill>
                <a:latin typeface="Arial" pitchFamily="34" charset="0"/>
              </a:defRPr>
            </a:lvl7pPr>
            <a:lvl8pPr marL="3429000" indent="-228600" defTabSz="949325" eaLnBrk="0" fontAlgn="base" hangingPunct="0">
              <a:spcBef>
                <a:spcPct val="50000"/>
              </a:spcBef>
              <a:spcAft>
                <a:spcPct val="0"/>
              </a:spcAft>
              <a:defRPr sz="2000">
                <a:solidFill>
                  <a:schemeClr val="tx1"/>
                </a:solidFill>
                <a:latin typeface="Arial" pitchFamily="34" charset="0"/>
              </a:defRPr>
            </a:lvl8pPr>
            <a:lvl9pPr marL="3886200" indent="-228600" defTabSz="949325" eaLnBrk="0" fontAlgn="base" hangingPunct="0">
              <a:spcBef>
                <a:spcPct val="50000"/>
              </a:spcBef>
              <a:spcAft>
                <a:spcPct val="0"/>
              </a:spcAft>
              <a:defRPr sz="2000">
                <a:solidFill>
                  <a:schemeClr val="tx1"/>
                </a:solidFill>
                <a:latin typeface="Arial" pitchFamily="34" charset="0"/>
              </a:defRPr>
            </a:lvl9pPr>
          </a:lstStyle>
          <a:p>
            <a:fld id="{86626A97-7460-4255-906A-8A533A5A1143}" type="slidenum">
              <a:rPr lang="de-DE" sz="1300" smtClean="0">
                <a:latin typeface="TIMES" charset="0"/>
              </a:rPr>
              <a:pPr/>
              <a:t>47</a:t>
            </a:fld>
            <a:endParaRPr lang="de-DE" sz="1300" smtClean="0">
              <a:latin typeface="TIMES" charset="0"/>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smtClean="0"/>
          </a:p>
        </p:txBody>
      </p:sp>
    </p:spTree>
    <p:extLst>
      <p:ext uri="{BB962C8B-B14F-4D97-AF65-F5344CB8AC3E}">
        <p14:creationId xmlns:p14="http://schemas.microsoft.com/office/powerpoint/2010/main" val="2656126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a:defRPr sz="2000">
                <a:solidFill>
                  <a:schemeClr val="tx1"/>
                </a:solidFill>
                <a:latin typeface="Arial" pitchFamily="34" charset="0"/>
              </a:defRPr>
            </a:lvl1pPr>
            <a:lvl2pPr marL="742950" indent="-285750" defTabSz="949325">
              <a:defRPr sz="2000">
                <a:solidFill>
                  <a:schemeClr val="tx1"/>
                </a:solidFill>
                <a:latin typeface="Arial" pitchFamily="34" charset="0"/>
              </a:defRPr>
            </a:lvl2pPr>
            <a:lvl3pPr marL="1143000" indent="-228600" defTabSz="949325">
              <a:defRPr sz="2000">
                <a:solidFill>
                  <a:schemeClr val="tx1"/>
                </a:solidFill>
                <a:latin typeface="Arial" pitchFamily="34" charset="0"/>
              </a:defRPr>
            </a:lvl3pPr>
            <a:lvl4pPr marL="1600200" indent="-228600" defTabSz="949325">
              <a:defRPr sz="2000">
                <a:solidFill>
                  <a:schemeClr val="tx1"/>
                </a:solidFill>
                <a:latin typeface="Arial" pitchFamily="34" charset="0"/>
              </a:defRPr>
            </a:lvl4pPr>
            <a:lvl5pPr marL="2057400" indent="-228600" defTabSz="949325">
              <a:defRPr sz="2000">
                <a:solidFill>
                  <a:schemeClr val="tx1"/>
                </a:solidFill>
                <a:latin typeface="Arial" pitchFamily="34" charset="0"/>
              </a:defRPr>
            </a:lvl5pPr>
            <a:lvl6pPr marL="2514600" indent="-228600" defTabSz="949325" eaLnBrk="0" fontAlgn="base" hangingPunct="0">
              <a:spcBef>
                <a:spcPct val="50000"/>
              </a:spcBef>
              <a:spcAft>
                <a:spcPct val="0"/>
              </a:spcAft>
              <a:defRPr sz="2000">
                <a:solidFill>
                  <a:schemeClr val="tx1"/>
                </a:solidFill>
                <a:latin typeface="Arial" pitchFamily="34" charset="0"/>
              </a:defRPr>
            </a:lvl6pPr>
            <a:lvl7pPr marL="2971800" indent="-228600" defTabSz="949325" eaLnBrk="0" fontAlgn="base" hangingPunct="0">
              <a:spcBef>
                <a:spcPct val="50000"/>
              </a:spcBef>
              <a:spcAft>
                <a:spcPct val="0"/>
              </a:spcAft>
              <a:defRPr sz="2000">
                <a:solidFill>
                  <a:schemeClr val="tx1"/>
                </a:solidFill>
                <a:latin typeface="Arial" pitchFamily="34" charset="0"/>
              </a:defRPr>
            </a:lvl7pPr>
            <a:lvl8pPr marL="3429000" indent="-228600" defTabSz="949325" eaLnBrk="0" fontAlgn="base" hangingPunct="0">
              <a:spcBef>
                <a:spcPct val="50000"/>
              </a:spcBef>
              <a:spcAft>
                <a:spcPct val="0"/>
              </a:spcAft>
              <a:defRPr sz="2000">
                <a:solidFill>
                  <a:schemeClr val="tx1"/>
                </a:solidFill>
                <a:latin typeface="Arial" pitchFamily="34" charset="0"/>
              </a:defRPr>
            </a:lvl8pPr>
            <a:lvl9pPr marL="3886200" indent="-228600" defTabSz="949325" eaLnBrk="0" fontAlgn="base" hangingPunct="0">
              <a:spcBef>
                <a:spcPct val="50000"/>
              </a:spcBef>
              <a:spcAft>
                <a:spcPct val="0"/>
              </a:spcAft>
              <a:defRPr sz="2000">
                <a:solidFill>
                  <a:schemeClr val="tx1"/>
                </a:solidFill>
                <a:latin typeface="Arial" pitchFamily="34" charset="0"/>
              </a:defRPr>
            </a:lvl9pPr>
          </a:lstStyle>
          <a:p>
            <a:fld id="{A33E7B1A-4E68-4F22-BC6A-65C762E26B22}" type="slidenum">
              <a:rPr lang="de-DE" sz="1300" smtClean="0">
                <a:latin typeface="TIMES" charset="0"/>
              </a:rPr>
              <a:pPr/>
              <a:t>48</a:t>
            </a:fld>
            <a:endParaRPr lang="de-DE" sz="1300" smtClean="0">
              <a:latin typeface="TIMES"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smtClean="0"/>
          </a:p>
        </p:txBody>
      </p:sp>
    </p:spTree>
    <p:extLst>
      <p:ext uri="{BB962C8B-B14F-4D97-AF65-F5344CB8AC3E}">
        <p14:creationId xmlns:p14="http://schemas.microsoft.com/office/powerpoint/2010/main" val="33862335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a:defRPr sz="2000">
                <a:solidFill>
                  <a:schemeClr val="tx1"/>
                </a:solidFill>
                <a:latin typeface="Arial" pitchFamily="34" charset="0"/>
              </a:defRPr>
            </a:lvl1pPr>
            <a:lvl2pPr marL="742950" indent="-285750" defTabSz="949325">
              <a:defRPr sz="2000">
                <a:solidFill>
                  <a:schemeClr val="tx1"/>
                </a:solidFill>
                <a:latin typeface="Arial" pitchFamily="34" charset="0"/>
              </a:defRPr>
            </a:lvl2pPr>
            <a:lvl3pPr marL="1143000" indent="-228600" defTabSz="949325">
              <a:defRPr sz="2000">
                <a:solidFill>
                  <a:schemeClr val="tx1"/>
                </a:solidFill>
                <a:latin typeface="Arial" pitchFamily="34" charset="0"/>
              </a:defRPr>
            </a:lvl3pPr>
            <a:lvl4pPr marL="1600200" indent="-228600" defTabSz="949325">
              <a:defRPr sz="2000">
                <a:solidFill>
                  <a:schemeClr val="tx1"/>
                </a:solidFill>
                <a:latin typeface="Arial" pitchFamily="34" charset="0"/>
              </a:defRPr>
            </a:lvl4pPr>
            <a:lvl5pPr marL="2057400" indent="-228600" defTabSz="949325">
              <a:defRPr sz="2000">
                <a:solidFill>
                  <a:schemeClr val="tx1"/>
                </a:solidFill>
                <a:latin typeface="Arial" pitchFamily="34" charset="0"/>
              </a:defRPr>
            </a:lvl5pPr>
            <a:lvl6pPr marL="2514600" indent="-228600" defTabSz="949325" eaLnBrk="0" fontAlgn="base" hangingPunct="0">
              <a:spcBef>
                <a:spcPct val="50000"/>
              </a:spcBef>
              <a:spcAft>
                <a:spcPct val="0"/>
              </a:spcAft>
              <a:defRPr sz="2000">
                <a:solidFill>
                  <a:schemeClr val="tx1"/>
                </a:solidFill>
                <a:latin typeface="Arial" pitchFamily="34" charset="0"/>
              </a:defRPr>
            </a:lvl6pPr>
            <a:lvl7pPr marL="2971800" indent="-228600" defTabSz="949325" eaLnBrk="0" fontAlgn="base" hangingPunct="0">
              <a:spcBef>
                <a:spcPct val="50000"/>
              </a:spcBef>
              <a:spcAft>
                <a:spcPct val="0"/>
              </a:spcAft>
              <a:defRPr sz="2000">
                <a:solidFill>
                  <a:schemeClr val="tx1"/>
                </a:solidFill>
                <a:latin typeface="Arial" pitchFamily="34" charset="0"/>
              </a:defRPr>
            </a:lvl7pPr>
            <a:lvl8pPr marL="3429000" indent="-228600" defTabSz="949325" eaLnBrk="0" fontAlgn="base" hangingPunct="0">
              <a:spcBef>
                <a:spcPct val="50000"/>
              </a:spcBef>
              <a:spcAft>
                <a:spcPct val="0"/>
              </a:spcAft>
              <a:defRPr sz="2000">
                <a:solidFill>
                  <a:schemeClr val="tx1"/>
                </a:solidFill>
                <a:latin typeface="Arial" pitchFamily="34" charset="0"/>
              </a:defRPr>
            </a:lvl8pPr>
            <a:lvl9pPr marL="3886200" indent="-228600" defTabSz="949325" eaLnBrk="0" fontAlgn="base" hangingPunct="0">
              <a:spcBef>
                <a:spcPct val="50000"/>
              </a:spcBef>
              <a:spcAft>
                <a:spcPct val="0"/>
              </a:spcAft>
              <a:defRPr sz="2000">
                <a:solidFill>
                  <a:schemeClr val="tx1"/>
                </a:solidFill>
                <a:latin typeface="Arial" pitchFamily="34" charset="0"/>
              </a:defRPr>
            </a:lvl9pPr>
          </a:lstStyle>
          <a:p>
            <a:fld id="{971C5F76-AB6B-4C33-AADC-161A15FB9093}" type="slidenum">
              <a:rPr lang="de-DE" sz="1300" smtClean="0">
                <a:latin typeface="TIMES" charset="0"/>
              </a:rPr>
              <a:pPr/>
              <a:t>49</a:t>
            </a:fld>
            <a:endParaRPr lang="de-DE" sz="1300" smtClean="0">
              <a:latin typeface="TIMES" charset="0"/>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smtClean="0"/>
          </a:p>
        </p:txBody>
      </p:sp>
    </p:spTree>
    <p:extLst>
      <p:ext uri="{BB962C8B-B14F-4D97-AF65-F5344CB8AC3E}">
        <p14:creationId xmlns:p14="http://schemas.microsoft.com/office/powerpoint/2010/main" val="3869580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a:defRPr sz="2000">
                <a:solidFill>
                  <a:schemeClr val="tx1"/>
                </a:solidFill>
                <a:latin typeface="Arial" pitchFamily="34" charset="0"/>
              </a:defRPr>
            </a:lvl1pPr>
            <a:lvl2pPr marL="742950" indent="-285750" defTabSz="949325">
              <a:defRPr sz="2000">
                <a:solidFill>
                  <a:schemeClr val="tx1"/>
                </a:solidFill>
                <a:latin typeface="Arial" pitchFamily="34" charset="0"/>
              </a:defRPr>
            </a:lvl2pPr>
            <a:lvl3pPr marL="1143000" indent="-228600" defTabSz="949325">
              <a:defRPr sz="2000">
                <a:solidFill>
                  <a:schemeClr val="tx1"/>
                </a:solidFill>
                <a:latin typeface="Arial" pitchFamily="34" charset="0"/>
              </a:defRPr>
            </a:lvl3pPr>
            <a:lvl4pPr marL="1600200" indent="-228600" defTabSz="949325">
              <a:defRPr sz="2000">
                <a:solidFill>
                  <a:schemeClr val="tx1"/>
                </a:solidFill>
                <a:latin typeface="Arial" pitchFamily="34" charset="0"/>
              </a:defRPr>
            </a:lvl4pPr>
            <a:lvl5pPr marL="2057400" indent="-228600" defTabSz="949325">
              <a:defRPr sz="2000">
                <a:solidFill>
                  <a:schemeClr val="tx1"/>
                </a:solidFill>
                <a:latin typeface="Arial" pitchFamily="34" charset="0"/>
              </a:defRPr>
            </a:lvl5pPr>
            <a:lvl6pPr marL="2514600" indent="-228600" defTabSz="949325" eaLnBrk="0" fontAlgn="base" hangingPunct="0">
              <a:spcBef>
                <a:spcPct val="50000"/>
              </a:spcBef>
              <a:spcAft>
                <a:spcPct val="0"/>
              </a:spcAft>
              <a:defRPr sz="2000">
                <a:solidFill>
                  <a:schemeClr val="tx1"/>
                </a:solidFill>
                <a:latin typeface="Arial" pitchFamily="34" charset="0"/>
              </a:defRPr>
            </a:lvl6pPr>
            <a:lvl7pPr marL="2971800" indent="-228600" defTabSz="949325" eaLnBrk="0" fontAlgn="base" hangingPunct="0">
              <a:spcBef>
                <a:spcPct val="50000"/>
              </a:spcBef>
              <a:spcAft>
                <a:spcPct val="0"/>
              </a:spcAft>
              <a:defRPr sz="2000">
                <a:solidFill>
                  <a:schemeClr val="tx1"/>
                </a:solidFill>
                <a:latin typeface="Arial" pitchFamily="34" charset="0"/>
              </a:defRPr>
            </a:lvl7pPr>
            <a:lvl8pPr marL="3429000" indent="-228600" defTabSz="949325" eaLnBrk="0" fontAlgn="base" hangingPunct="0">
              <a:spcBef>
                <a:spcPct val="50000"/>
              </a:spcBef>
              <a:spcAft>
                <a:spcPct val="0"/>
              </a:spcAft>
              <a:defRPr sz="2000">
                <a:solidFill>
                  <a:schemeClr val="tx1"/>
                </a:solidFill>
                <a:latin typeface="Arial" pitchFamily="34" charset="0"/>
              </a:defRPr>
            </a:lvl8pPr>
            <a:lvl9pPr marL="3886200" indent="-228600" defTabSz="949325" eaLnBrk="0" fontAlgn="base" hangingPunct="0">
              <a:spcBef>
                <a:spcPct val="50000"/>
              </a:spcBef>
              <a:spcAft>
                <a:spcPct val="0"/>
              </a:spcAft>
              <a:defRPr sz="2000">
                <a:solidFill>
                  <a:schemeClr val="tx1"/>
                </a:solidFill>
                <a:latin typeface="Arial" pitchFamily="34" charset="0"/>
              </a:defRPr>
            </a:lvl9pPr>
          </a:lstStyle>
          <a:p>
            <a:fld id="{1E791D68-E0AE-43F4-A39C-0FB6F2492EA2}" type="slidenum">
              <a:rPr lang="de-DE" sz="1300" smtClean="0">
                <a:latin typeface="TIMES" charset="0"/>
              </a:rPr>
              <a:pPr/>
              <a:t>51</a:t>
            </a:fld>
            <a:endParaRPr lang="de-DE" sz="1300" smtClean="0">
              <a:latin typeface="TIMES" charset="0"/>
            </a:endParaRP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smtClean="0"/>
          </a:p>
        </p:txBody>
      </p:sp>
    </p:spTree>
    <p:extLst>
      <p:ext uri="{BB962C8B-B14F-4D97-AF65-F5344CB8AC3E}">
        <p14:creationId xmlns:p14="http://schemas.microsoft.com/office/powerpoint/2010/main" val="39484896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a:defRPr sz="2000">
                <a:solidFill>
                  <a:schemeClr val="tx1"/>
                </a:solidFill>
                <a:latin typeface="Arial" pitchFamily="34" charset="0"/>
              </a:defRPr>
            </a:lvl1pPr>
            <a:lvl2pPr marL="742950" indent="-285750" defTabSz="949325">
              <a:defRPr sz="2000">
                <a:solidFill>
                  <a:schemeClr val="tx1"/>
                </a:solidFill>
                <a:latin typeface="Arial" pitchFamily="34" charset="0"/>
              </a:defRPr>
            </a:lvl2pPr>
            <a:lvl3pPr marL="1143000" indent="-228600" defTabSz="949325">
              <a:defRPr sz="2000">
                <a:solidFill>
                  <a:schemeClr val="tx1"/>
                </a:solidFill>
                <a:latin typeface="Arial" pitchFamily="34" charset="0"/>
              </a:defRPr>
            </a:lvl3pPr>
            <a:lvl4pPr marL="1600200" indent="-228600" defTabSz="949325">
              <a:defRPr sz="2000">
                <a:solidFill>
                  <a:schemeClr val="tx1"/>
                </a:solidFill>
                <a:latin typeface="Arial" pitchFamily="34" charset="0"/>
              </a:defRPr>
            </a:lvl4pPr>
            <a:lvl5pPr marL="2057400" indent="-228600" defTabSz="949325">
              <a:defRPr sz="2000">
                <a:solidFill>
                  <a:schemeClr val="tx1"/>
                </a:solidFill>
                <a:latin typeface="Arial" pitchFamily="34" charset="0"/>
              </a:defRPr>
            </a:lvl5pPr>
            <a:lvl6pPr marL="2514600" indent="-228600" defTabSz="949325" eaLnBrk="0" fontAlgn="base" hangingPunct="0">
              <a:spcBef>
                <a:spcPct val="50000"/>
              </a:spcBef>
              <a:spcAft>
                <a:spcPct val="0"/>
              </a:spcAft>
              <a:defRPr sz="2000">
                <a:solidFill>
                  <a:schemeClr val="tx1"/>
                </a:solidFill>
                <a:latin typeface="Arial" pitchFamily="34" charset="0"/>
              </a:defRPr>
            </a:lvl6pPr>
            <a:lvl7pPr marL="2971800" indent="-228600" defTabSz="949325" eaLnBrk="0" fontAlgn="base" hangingPunct="0">
              <a:spcBef>
                <a:spcPct val="50000"/>
              </a:spcBef>
              <a:spcAft>
                <a:spcPct val="0"/>
              </a:spcAft>
              <a:defRPr sz="2000">
                <a:solidFill>
                  <a:schemeClr val="tx1"/>
                </a:solidFill>
                <a:latin typeface="Arial" pitchFamily="34" charset="0"/>
              </a:defRPr>
            </a:lvl7pPr>
            <a:lvl8pPr marL="3429000" indent="-228600" defTabSz="949325" eaLnBrk="0" fontAlgn="base" hangingPunct="0">
              <a:spcBef>
                <a:spcPct val="50000"/>
              </a:spcBef>
              <a:spcAft>
                <a:spcPct val="0"/>
              </a:spcAft>
              <a:defRPr sz="2000">
                <a:solidFill>
                  <a:schemeClr val="tx1"/>
                </a:solidFill>
                <a:latin typeface="Arial" pitchFamily="34" charset="0"/>
              </a:defRPr>
            </a:lvl8pPr>
            <a:lvl9pPr marL="3886200" indent="-228600" defTabSz="949325" eaLnBrk="0" fontAlgn="base" hangingPunct="0">
              <a:spcBef>
                <a:spcPct val="50000"/>
              </a:spcBef>
              <a:spcAft>
                <a:spcPct val="0"/>
              </a:spcAft>
              <a:defRPr sz="2000">
                <a:solidFill>
                  <a:schemeClr val="tx1"/>
                </a:solidFill>
                <a:latin typeface="Arial" pitchFamily="34" charset="0"/>
              </a:defRPr>
            </a:lvl9pPr>
          </a:lstStyle>
          <a:p>
            <a:fld id="{B4506DB1-AC09-477D-A0A0-B9CFEB6E3594}" type="slidenum">
              <a:rPr lang="de-DE" sz="1300" smtClean="0">
                <a:latin typeface="TIMES" charset="0"/>
              </a:rPr>
              <a:pPr/>
              <a:t>67</a:t>
            </a:fld>
            <a:endParaRPr lang="de-DE" sz="1300" smtClean="0">
              <a:latin typeface="TIMES" charset="0"/>
            </a:endParaRPr>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47650" indent="-247650"/>
            <a:r>
              <a:rPr lang="de-DE" smtClean="0"/>
              <a:t>The memory representations for pronunciations are learned by practice and are shared among many processing units. The performance of NETtalk has some similarities with observed human performance. </a:t>
            </a:r>
          </a:p>
          <a:p>
            <a:pPr marL="247650" indent="-247650">
              <a:buFontTx/>
              <a:buAutoNum type="romanLcParenBoth"/>
            </a:pPr>
            <a:r>
              <a:rPr lang="de-DE" smtClean="0"/>
              <a:t>The learning follows a power law. </a:t>
            </a:r>
          </a:p>
          <a:p>
            <a:pPr marL="247650" indent="-247650">
              <a:buFontTx/>
              <a:buAutoNum type="romanLcParenBoth"/>
            </a:pPr>
            <a:r>
              <a:rPr lang="de-DE" smtClean="0"/>
              <a:t>The more words the network learns, the better it I at generalizing and correctly pronouncing new words, </a:t>
            </a:r>
          </a:p>
          <a:p>
            <a:pPr marL="247650" indent="-247650">
              <a:buFontTx/>
              <a:buAutoNum type="romanLcParenBoth"/>
            </a:pPr>
            <a:r>
              <a:rPr lang="de-DE" smtClean="0"/>
              <a:t> The performance of the network degrades very slowly as connections in the network are damaged: no single link or processing unit is essential. Relearning after damage is much faster than learning during the original training. </a:t>
            </a:r>
          </a:p>
          <a:p>
            <a:pPr marL="247650" indent="-247650"/>
            <a:r>
              <a:rPr lang="de-DE" smtClean="0"/>
              <a:t> Distributed or spaced practice is more effective for long-term retention than massed practice. Network models can be constructed that have the same performance and learning characteristics on a particular task, but differ completely at the levels of synaptic strengths and single-unit responses.</a:t>
            </a:r>
          </a:p>
          <a:p>
            <a:pPr marL="247650" indent="-247650"/>
            <a:r>
              <a:rPr lang="de-DE" smtClean="0"/>
              <a:t>However, hierarchical clustering techniques applied to NETtalk reveal that these different networks have similar internal representations of letter-to-sound correspondences within groups of processing units. This suggests that invariant internal representations may be found in assemblies of neurons intermediate in size between highly localized and completely distributed representations.</a:t>
            </a:r>
          </a:p>
          <a:p>
            <a:pPr marL="247650" indent="-247650"/>
            <a:r>
              <a:rPr lang="de-DE" smtClean="0"/>
              <a:t>  </a:t>
            </a:r>
          </a:p>
        </p:txBody>
      </p:sp>
    </p:spTree>
    <p:extLst>
      <p:ext uri="{BB962C8B-B14F-4D97-AF65-F5344CB8AC3E}">
        <p14:creationId xmlns:p14="http://schemas.microsoft.com/office/powerpoint/2010/main" val="14068217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Folienbildplatzhalter 1"/>
          <p:cNvSpPr>
            <a:spLocks noGrp="1" noRot="1" noChangeAspect="1" noTextEdit="1"/>
          </p:cNvSpPr>
          <p:nvPr>
            <p:ph type="sldImg"/>
          </p:nvPr>
        </p:nvSpPr>
        <p:spPr>
          <a:ln/>
        </p:spPr>
      </p:sp>
      <p:sp>
        <p:nvSpPr>
          <p:cNvPr id="39939"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smtClean="0"/>
              <a:t>Für x‘</a:t>
            </a:r>
            <a:r>
              <a:rPr lang="de-DE" baseline="-25000" smtClean="0"/>
              <a:t>2</a:t>
            </a:r>
            <a:r>
              <a:rPr lang="de-DE" smtClean="0"/>
              <a:t>&gt;x</a:t>
            </a:r>
            <a:r>
              <a:rPr lang="de-DE" baseline="-25000" smtClean="0"/>
              <a:t>2</a:t>
            </a:r>
            <a:r>
              <a:rPr lang="de-DE" smtClean="0"/>
              <a:t> ist f(</a:t>
            </a:r>
            <a:r>
              <a:rPr lang="de-DE" b="1" smtClean="0"/>
              <a:t>w</a:t>
            </a:r>
            <a:r>
              <a:rPr lang="de-DE" smtClean="0"/>
              <a:t>,</a:t>
            </a:r>
            <a:r>
              <a:rPr lang="de-DE" b="1" smtClean="0"/>
              <a:t>x</a:t>
            </a:r>
            <a:r>
              <a:rPr lang="de-DE" smtClean="0"/>
              <a:t>)&lt;0. Also haben alle Punkte oberhalb der Geraden neg. f(), alle unterhalb f()&gt;0.</a:t>
            </a:r>
          </a:p>
          <a:p>
            <a:r>
              <a:rPr lang="de-DE" b="1" smtClean="0"/>
              <a:t>Also</a:t>
            </a:r>
            <a:r>
              <a:rPr lang="de-DE" smtClean="0"/>
              <a:t>: Bei neg. w</a:t>
            </a:r>
            <a:r>
              <a:rPr lang="de-DE" baseline="-25000" smtClean="0"/>
              <a:t>2</a:t>
            </a:r>
            <a:r>
              <a:rPr lang="de-DE" smtClean="0"/>
              <a:t> ist das Skalarprodukt oberhalb der Gerade negativ, bei pos. w</a:t>
            </a:r>
            <a:r>
              <a:rPr lang="de-DE" baseline="-25000" smtClean="0"/>
              <a:t>2</a:t>
            </a:r>
            <a:r>
              <a:rPr lang="de-DE" smtClean="0"/>
              <a:t> ist es positiv.</a:t>
            </a:r>
          </a:p>
          <a:p>
            <a:endParaRPr lang="de-DE" smtClean="0"/>
          </a:p>
        </p:txBody>
      </p:sp>
      <p:sp>
        <p:nvSpPr>
          <p:cNvPr id="39940"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8850">
              <a:defRPr sz="2000">
                <a:solidFill>
                  <a:schemeClr val="tx1"/>
                </a:solidFill>
                <a:latin typeface="Arial" pitchFamily="34" charset="0"/>
              </a:defRPr>
            </a:lvl1pPr>
            <a:lvl2pPr marL="742950" indent="-285750" defTabSz="958850">
              <a:defRPr sz="2000">
                <a:solidFill>
                  <a:schemeClr val="tx1"/>
                </a:solidFill>
                <a:latin typeface="Arial" pitchFamily="34" charset="0"/>
              </a:defRPr>
            </a:lvl2pPr>
            <a:lvl3pPr marL="1143000" indent="-228600" defTabSz="958850">
              <a:defRPr sz="2000">
                <a:solidFill>
                  <a:schemeClr val="tx1"/>
                </a:solidFill>
                <a:latin typeface="Arial" pitchFamily="34" charset="0"/>
              </a:defRPr>
            </a:lvl3pPr>
            <a:lvl4pPr marL="1600200" indent="-228600" defTabSz="958850">
              <a:defRPr sz="2000">
                <a:solidFill>
                  <a:schemeClr val="tx1"/>
                </a:solidFill>
                <a:latin typeface="Arial" pitchFamily="34" charset="0"/>
              </a:defRPr>
            </a:lvl4pPr>
            <a:lvl5pPr marL="2057400" indent="-228600" defTabSz="958850">
              <a:defRPr sz="2000">
                <a:solidFill>
                  <a:schemeClr val="tx1"/>
                </a:solidFill>
                <a:latin typeface="Arial" pitchFamily="34" charset="0"/>
              </a:defRPr>
            </a:lvl5pPr>
            <a:lvl6pPr marL="2514600" indent="-228600" defTabSz="958850" eaLnBrk="0" fontAlgn="base" hangingPunct="0">
              <a:spcBef>
                <a:spcPct val="50000"/>
              </a:spcBef>
              <a:spcAft>
                <a:spcPct val="0"/>
              </a:spcAft>
              <a:defRPr sz="2000">
                <a:solidFill>
                  <a:schemeClr val="tx1"/>
                </a:solidFill>
                <a:latin typeface="Arial" pitchFamily="34" charset="0"/>
              </a:defRPr>
            </a:lvl6pPr>
            <a:lvl7pPr marL="2971800" indent="-228600" defTabSz="958850" eaLnBrk="0" fontAlgn="base" hangingPunct="0">
              <a:spcBef>
                <a:spcPct val="50000"/>
              </a:spcBef>
              <a:spcAft>
                <a:spcPct val="0"/>
              </a:spcAft>
              <a:defRPr sz="2000">
                <a:solidFill>
                  <a:schemeClr val="tx1"/>
                </a:solidFill>
                <a:latin typeface="Arial" pitchFamily="34" charset="0"/>
              </a:defRPr>
            </a:lvl7pPr>
            <a:lvl8pPr marL="3429000" indent="-228600" defTabSz="958850" eaLnBrk="0" fontAlgn="base" hangingPunct="0">
              <a:spcBef>
                <a:spcPct val="50000"/>
              </a:spcBef>
              <a:spcAft>
                <a:spcPct val="0"/>
              </a:spcAft>
              <a:defRPr sz="2000">
                <a:solidFill>
                  <a:schemeClr val="tx1"/>
                </a:solidFill>
                <a:latin typeface="Arial" pitchFamily="34" charset="0"/>
              </a:defRPr>
            </a:lvl8pPr>
            <a:lvl9pPr marL="3886200" indent="-228600" defTabSz="958850" eaLnBrk="0" fontAlgn="base" hangingPunct="0">
              <a:spcBef>
                <a:spcPct val="50000"/>
              </a:spcBef>
              <a:spcAft>
                <a:spcPct val="0"/>
              </a:spcAft>
              <a:defRPr sz="2000">
                <a:solidFill>
                  <a:schemeClr val="tx1"/>
                </a:solidFill>
                <a:latin typeface="Arial" pitchFamily="34" charset="0"/>
              </a:defRPr>
            </a:lvl9pPr>
          </a:lstStyle>
          <a:p>
            <a:fld id="{C0D53C36-8F93-4601-8C8B-70D1ED65CDDE}" type="slidenum">
              <a:rPr lang="de-DE" sz="1300" smtClean="0">
                <a:latin typeface="TIMES" charset="0"/>
              </a:rPr>
              <a:pPr/>
              <a:t>20</a:t>
            </a:fld>
            <a:endParaRPr lang="de-DE" sz="1300" smtClean="0">
              <a:latin typeface="TIMES" charset="0"/>
            </a:endParaRPr>
          </a:p>
        </p:txBody>
      </p:sp>
    </p:spTree>
    <p:extLst>
      <p:ext uri="{BB962C8B-B14F-4D97-AF65-F5344CB8AC3E}">
        <p14:creationId xmlns:p14="http://schemas.microsoft.com/office/powerpoint/2010/main" val="5555934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a:defRPr sz="2000">
                <a:solidFill>
                  <a:schemeClr val="tx1"/>
                </a:solidFill>
                <a:latin typeface="Arial" pitchFamily="34" charset="0"/>
              </a:defRPr>
            </a:lvl1pPr>
            <a:lvl2pPr marL="742950" indent="-285750" defTabSz="949325">
              <a:defRPr sz="2000">
                <a:solidFill>
                  <a:schemeClr val="tx1"/>
                </a:solidFill>
                <a:latin typeface="Arial" pitchFamily="34" charset="0"/>
              </a:defRPr>
            </a:lvl2pPr>
            <a:lvl3pPr marL="1143000" indent="-228600" defTabSz="949325">
              <a:defRPr sz="2000">
                <a:solidFill>
                  <a:schemeClr val="tx1"/>
                </a:solidFill>
                <a:latin typeface="Arial" pitchFamily="34" charset="0"/>
              </a:defRPr>
            </a:lvl3pPr>
            <a:lvl4pPr marL="1600200" indent="-228600" defTabSz="949325">
              <a:defRPr sz="2000">
                <a:solidFill>
                  <a:schemeClr val="tx1"/>
                </a:solidFill>
                <a:latin typeface="Arial" pitchFamily="34" charset="0"/>
              </a:defRPr>
            </a:lvl4pPr>
            <a:lvl5pPr marL="2057400" indent="-228600" defTabSz="949325">
              <a:defRPr sz="2000">
                <a:solidFill>
                  <a:schemeClr val="tx1"/>
                </a:solidFill>
                <a:latin typeface="Arial" pitchFamily="34" charset="0"/>
              </a:defRPr>
            </a:lvl5pPr>
            <a:lvl6pPr marL="2514600" indent="-228600" defTabSz="949325" eaLnBrk="0" fontAlgn="base" hangingPunct="0">
              <a:spcBef>
                <a:spcPct val="50000"/>
              </a:spcBef>
              <a:spcAft>
                <a:spcPct val="0"/>
              </a:spcAft>
              <a:defRPr sz="2000">
                <a:solidFill>
                  <a:schemeClr val="tx1"/>
                </a:solidFill>
                <a:latin typeface="Arial" pitchFamily="34" charset="0"/>
              </a:defRPr>
            </a:lvl6pPr>
            <a:lvl7pPr marL="2971800" indent="-228600" defTabSz="949325" eaLnBrk="0" fontAlgn="base" hangingPunct="0">
              <a:spcBef>
                <a:spcPct val="50000"/>
              </a:spcBef>
              <a:spcAft>
                <a:spcPct val="0"/>
              </a:spcAft>
              <a:defRPr sz="2000">
                <a:solidFill>
                  <a:schemeClr val="tx1"/>
                </a:solidFill>
                <a:latin typeface="Arial" pitchFamily="34" charset="0"/>
              </a:defRPr>
            </a:lvl7pPr>
            <a:lvl8pPr marL="3429000" indent="-228600" defTabSz="949325" eaLnBrk="0" fontAlgn="base" hangingPunct="0">
              <a:spcBef>
                <a:spcPct val="50000"/>
              </a:spcBef>
              <a:spcAft>
                <a:spcPct val="0"/>
              </a:spcAft>
              <a:defRPr sz="2000">
                <a:solidFill>
                  <a:schemeClr val="tx1"/>
                </a:solidFill>
                <a:latin typeface="Arial" pitchFamily="34" charset="0"/>
              </a:defRPr>
            </a:lvl8pPr>
            <a:lvl9pPr marL="3886200" indent="-228600" defTabSz="949325" eaLnBrk="0" fontAlgn="base" hangingPunct="0">
              <a:spcBef>
                <a:spcPct val="50000"/>
              </a:spcBef>
              <a:spcAft>
                <a:spcPct val="0"/>
              </a:spcAft>
              <a:defRPr sz="2000">
                <a:solidFill>
                  <a:schemeClr val="tx1"/>
                </a:solidFill>
                <a:latin typeface="Arial" pitchFamily="34" charset="0"/>
              </a:defRPr>
            </a:lvl9pPr>
          </a:lstStyle>
          <a:p>
            <a:fld id="{60600F2B-7233-4E11-A019-DA94F8B2D536}" type="slidenum">
              <a:rPr lang="de-DE" sz="1300" smtClean="0">
                <a:latin typeface="TIMES" charset="0"/>
              </a:rPr>
              <a:pPr/>
              <a:t>68</a:t>
            </a:fld>
            <a:endParaRPr lang="de-DE" sz="1300" smtClean="0">
              <a:latin typeface="TIMES" charset="0"/>
            </a:endParaRPr>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smtClean="0"/>
              <a:t>Kein plötzlicher Abfall! </a:t>
            </a:r>
          </a:p>
        </p:txBody>
      </p:sp>
    </p:spTree>
    <p:extLst>
      <p:ext uri="{BB962C8B-B14F-4D97-AF65-F5344CB8AC3E}">
        <p14:creationId xmlns:p14="http://schemas.microsoft.com/office/powerpoint/2010/main" val="32287863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a:defRPr sz="2000">
                <a:solidFill>
                  <a:schemeClr val="tx1"/>
                </a:solidFill>
                <a:latin typeface="Arial" pitchFamily="34" charset="0"/>
              </a:defRPr>
            </a:lvl1pPr>
            <a:lvl2pPr marL="742950" indent="-285750" defTabSz="949325">
              <a:defRPr sz="2000">
                <a:solidFill>
                  <a:schemeClr val="tx1"/>
                </a:solidFill>
                <a:latin typeface="Arial" pitchFamily="34" charset="0"/>
              </a:defRPr>
            </a:lvl2pPr>
            <a:lvl3pPr marL="1143000" indent="-228600" defTabSz="949325">
              <a:defRPr sz="2000">
                <a:solidFill>
                  <a:schemeClr val="tx1"/>
                </a:solidFill>
                <a:latin typeface="Arial" pitchFamily="34" charset="0"/>
              </a:defRPr>
            </a:lvl3pPr>
            <a:lvl4pPr marL="1600200" indent="-228600" defTabSz="949325">
              <a:defRPr sz="2000">
                <a:solidFill>
                  <a:schemeClr val="tx1"/>
                </a:solidFill>
                <a:latin typeface="Arial" pitchFamily="34" charset="0"/>
              </a:defRPr>
            </a:lvl4pPr>
            <a:lvl5pPr marL="2057400" indent="-228600" defTabSz="949325">
              <a:defRPr sz="2000">
                <a:solidFill>
                  <a:schemeClr val="tx1"/>
                </a:solidFill>
                <a:latin typeface="Arial" pitchFamily="34" charset="0"/>
              </a:defRPr>
            </a:lvl5pPr>
            <a:lvl6pPr marL="2514600" indent="-228600" defTabSz="949325" eaLnBrk="0" fontAlgn="base" hangingPunct="0">
              <a:spcBef>
                <a:spcPct val="50000"/>
              </a:spcBef>
              <a:spcAft>
                <a:spcPct val="0"/>
              </a:spcAft>
              <a:defRPr sz="2000">
                <a:solidFill>
                  <a:schemeClr val="tx1"/>
                </a:solidFill>
                <a:latin typeface="Arial" pitchFamily="34" charset="0"/>
              </a:defRPr>
            </a:lvl6pPr>
            <a:lvl7pPr marL="2971800" indent="-228600" defTabSz="949325" eaLnBrk="0" fontAlgn="base" hangingPunct="0">
              <a:spcBef>
                <a:spcPct val="50000"/>
              </a:spcBef>
              <a:spcAft>
                <a:spcPct val="0"/>
              </a:spcAft>
              <a:defRPr sz="2000">
                <a:solidFill>
                  <a:schemeClr val="tx1"/>
                </a:solidFill>
                <a:latin typeface="Arial" pitchFamily="34" charset="0"/>
              </a:defRPr>
            </a:lvl7pPr>
            <a:lvl8pPr marL="3429000" indent="-228600" defTabSz="949325" eaLnBrk="0" fontAlgn="base" hangingPunct="0">
              <a:spcBef>
                <a:spcPct val="50000"/>
              </a:spcBef>
              <a:spcAft>
                <a:spcPct val="0"/>
              </a:spcAft>
              <a:defRPr sz="2000">
                <a:solidFill>
                  <a:schemeClr val="tx1"/>
                </a:solidFill>
                <a:latin typeface="Arial" pitchFamily="34" charset="0"/>
              </a:defRPr>
            </a:lvl8pPr>
            <a:lvl9pPr marL="3886200" indent="-228600" defTabSz="949325" eaLnBrk="0" fontAlgn="base" hangingPunct="0">
              <a:spcBef>
                <a:spcPct val="50000"/>
              </a:spcBef>
              <a:spcAft>
                <a:spcPct val="0"/>
              </a:spcAft>
              <a:defRPr sz="2000">
                <a:solidFill>
                  <a:schemeClr val="tx1"/>
                </a:solidFill>
                <a:latin typeface="Arial" pitchFamily="34" charset="0"/>
              </a:defRPr>
            </a:lvl9pPr>
          </a:lstStyle>
          <a:p>
            <a:fld id="{19986F00-1BE3-4F7E-8BC6-FDDB86878AD2}" type="slidenum">
              <a:rPr lang="de-DE" sz="1300" smtClean="0">
                <a:latin typeface="TIMES" charset="0"/>
              </a:rPr>
              <a:pPr/>
              <a:t>75</a:t>
            </a:fld>
            <a:endParaRPr lang="de-DE" sz="1300" smtClean="0">
              <a:latin typeface="TIMES" charset="0"/>
            </a:endParaRPr>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de-DE" smtClean="0"/>
              <a:t>Nur max p EV existieren</a:t>
            </a:r>
          </a:p>
          <a:p>
            <a:pPr>
              <a:buFontTx/>
              <a:buChar char="•"/>
            </a:pPr>
            <a:r>
              <a:rPr lang="de-DE" smtClean="0"/>
              <a:t>p&gt;n bringt nichts, da nur max n ungleiche EV existieren können.</a:t>
            </a:r>
          </a:p>
        </p:txBody>
      </p:sp>
    </p:spTree>
    <p:extLst>
      <p:ext uri="{BB962C8B-B14F-4D97-AF65-F5344CB8AC3E}">
        <p14:creationId xmlns:p14="http://schemas.microsoft.com/office/powerpoint/2010/main" val="6173322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a:defRPr sz="2000">
                <a:solidFill>
                  <a:schemeClr val="tx1"/>
                </a:solidFill>
                <a:latin typeface="Arial" pitchFamily="34" charset="0"/>
              </a:defRPr>
            </a:lvl1pPr>
            <a:lvl2pPr marL="742950" indent="-285750" defTabSz="949325">
              <a:defRPr sz="2000">
                <a:solidFill>
                  <a:schemeClr val="tx1"/>
                </a:solidFill>
                <a:latin typeface="Arial" pitchFamily="34" charset="0"/>
              </a:defRPr>
            </a:lvl2pPr>
            <a:lvl3pPr marL="1143000" indent="-228600" defTabSz="949325">
              <a:defRPr sz="2000">
                <a:solidFill>
                  <a:schemeClr val="tx1"/>
                </a:solidFill>
                <a:latin typeface="Arial" pitchFamily="34" charset="0"/>
              </a:defRPr>
            </a:lvl3pPr>
            <a:lvl4pPr marL="1600200" indent="-228600" defTabSz="949325">
              <a:defRPr sz="2000">
                <a:solidFill>
                  <a:schemeClr val="tx1"/>
                </a:solidFill>
                <a:latin typeface="Arial" pitchFamily="34" charset="0"/>
              </a:defRPr>
            </a:lvl4pPr>
            <a:lvl5pPr marL="2057400" indent="-228600" defTabSz="949325">
              <a:defRPr sz="2000">
                <a:solidFill>
                  <a:schemeClr val="tx1"/>
                </a:solidFill>
                <a:latin typeface="Arial" pitchFamily="34" charset="0"/>
              </a:defRPr>
            </a:lvl5pPr>
            <a:lvl6pPr marL="2514600" indent="-228600" defTabSz="949325" eaLnBrk="0" fontAlgn="base" hangingPunct="0">
              <a:spcBef>
                <a:spcPct val="50000"/>
              </a:spcBef>
              <a:spcAft>
                <a:spcPct val="0"/>
              </a:spcAft>
              <a:defRPr sz="2000">
                <a:solidFill>
                  <a:schemeClr val="tx1"/>
                </a:solidFill>
                <a:latin typeface="Arial" pitchFamily="34" charset="0"/>
              </a:defRPr>
            </a:lvl6pPr>
            <a:lvl7pPr marL="2971800" indent="-228600" defTabSz="949325" eaLnBrk="0" fontAlgn="base" hangingPunct="0">
              <a:spcBef>
                <a:spcPct val="50000"/>
              </a:spcBef>
              <a:spcAft>
                <a:spcPct val="0"/>
              </a:spcAft>
              <a:defRPr sz="2000">
                <a:solidFill>
                  <a:schemeClr val="tx1"/>
                </a:solidFill>
                <a:latin typeface="Arial" pitchFamily="34" charset="0"/>
              </a:defRPr>
            </a:lvl7pPr>
            <a:lvl8pPr marL="3429000" indent="-228600" defTabSz="949325" eaLnBrk="0" fontAlgn="base" hangingPunct="0">
              <a:spcBef>
                <a:spcPct val="50000"/>
              </a:spcBef>
              <a:spcAft>
                <a:spcPct val="0"/>
              </a:spcAft>
              <a:defRPr sz="2000">
                <a:solidFill>
                  <a:schemeClr val="tx1"/>
                </a:solidFill>
                <a:latin typeface="Arial" pitchFamily="34" charset="0"/>
              </a:defRPr>
            </a:lvl8pPr>
            <a:lvl9pPr marL="3886200" indent="-228600" defTabSz="949325" eaLnBrk="0" fontAlgn="base" hangingPunct="0">
              <a:spcBef>
                <a:spcPct val="50000"/>
              </a:spcBef>
              <a:spcAft>
                <a:spcPct val="0"/>
              </a:spcAft>
              <a:defRPr sz="2000">
                <a:solidFill>
                  <a:schemeClr val="tx1"/>
                </a:solidFill>
                <a:latin typeface="Arial" pitchFamily="34" charset="0"/>
              </a:defRPr>
            </a:lvl9pPr>
          </a:lstStyle>
          <a:p>
            <a:fld id="{6304B925-A57A-4D95-800B-91816918ECFB}" type="slidenum">
              <a:rPr lang="de-DE" sz="1300" smtClean="0">
                <a:latin typeface="TIMES" charset="0"/>
              </a:rPr>
              <a:pPr/>
              <a:t>84</a:t>
            </a:fld>
            <a:endParaRPr lang="de-DE" sz="1300" smtClean="0">
              <a:latin typeface="TIMES" charset="0"/>
            </a:endParaRPr>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smtClean="0"/>
              <a:t>DARPA = Defense Advanced Reserach Project Agency</a:t>
            </a:r>
          </a:p>
          <a:p>
            <a:endParaRPr lang="de-DE" smtClean="0"/>
          </a:p>
        </p:txBody>
      </p:sp>
    </p:spTree>
    <p:extLst>
      <p:ext uri="{BB962C8B-B14F-4D97-AF65-F5344CB8AC3E}">
        <p14:creationId xmlns:p14="http://schemas.microsoft.com/office/powerpoint/2010/main" val="11376195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a:defRPr sz="2000">
                <a:solidFill>
                  <a:schemeClr val="tx1"/>
                </a:solidFill>
                <a:latin typeface="Arial" pitchFamily="34" charset="0"/>
              </a:defRPr>
            </a:lvl1pPr>
            <a:lvl2pPr marL="742950" indent="-285750" defTabSz="949325">
              <a:defRPr sz="2000">
                <a:solidFill>
                  <a:schemeClr val="tx1"/>
                </a:solidFill>
                <a:latin typeface="Arial" pitchFamily="34" charset="0"/>
              </a:defRPr>
            </a:lvl2pPr>
            <a:lvl3pPr marL="1143000" indent="-228600" defTabSz="949325">
              <a:defRPr sz="2000">
                <a:solidFill>
                  <a:schemeClr val="tx1"/>
                </a:solidFill>
                <a:latin typeface="Arial" pitchFamily="34" charset="0"/>
              </a:defRPr>
            </a:lvl3pPr>
            <a:lvl4pPr marL="1600200" indent="-228600" defTabSz="949325">
              <a:defRPr sz="2000">
                <a:solidFill>
                  <a:schemeClr val="tx1"/>
                </a:solidFill>
                <a:latin typeface="Arial" pitchFamily="34" charset="0"/>
              </a:defRPr>
            </a:lvl4pPr>
            <a:lvl5pPr marL="2057400" indent="-228600" defTabSz="949325">
              <a:defRPr sz="2000">
                <a:solidFill>
                  <a:schemeClr val="tx1"/>
                </a:solidFill>
                <a:latin typeface="Arial" pitchFamily="34" charset="0"/>
              </a:defRPr>
            </a:lvl5pPr>
            <a:lvl6pPr marL="2514600" indent="-228600" defTabSz="949325" eaLnBrk="0" fontAlgn="base" hangingPunct="0">
              <a:spcBef>
                <a:spcPct val="50000"/>
              </a:spcBef>
              <a:spcAft>
                <a:spcPct val="0"/>
              </a:spcAft>
              <a:defRPr sz="2000">
                <a:solidFill>
                  <a:schemeClr val="tx1"/>
                </a:solidFill>
                <a:latin typeface="Arial" pitchFamily="34" charset="0"/>
              </a:defRPr>
            </a:lvl6pPr>
            <a:lvl7pPr marL="2971800" indent="-228600" defTabSz="949325" eaLnBrk="0" fontAlgn="base" hangingPunct="0">
              <a:spcBef>
                <a:spcPct val="50000"/>
              </a:spcBef>
              <a:spcAft>
                <a:spcPct val="0"/>
              </a:spcAft>
              <a:defRPr sz="2000">
                <a:solidFill>
                  <a:schemeClr val="tx1"/>
                </a:solidFill>
                <a:latin typeface="Arial" pitchFamily="34" charset="0"/>
              </a:defRPr>
            </a:lvl7pPr>
            <a:lvl8pPr marL="3429000" indent="-228600" defTabSz="949325" eaLnBrk="0" fontAlgn="base" hangingPunct="0">
              <a:spcBef>
                <a:spcPct val="50000"/>
              </a:spcBef>
              <a:spcAft>
                <a:spcPct val="0"/>
              </a:spcAft>
              <a:defRPr sz="2000">
                <a:solidFill>
                  <a:schemeClr val="tx1"/>
                </a:solidFill>
                <a:latin typeface="Arial" pitchFamily="34" charset="0"/>
              </a:defRPr>
            </a:lvl8pPr>
            <a:lvl9pPr marL="3886200" indent="-228600" defTabSz="949325" eaLnBrk="0" fontAlgn="base" hangingPunct="0">
              <a:spcBef>
                <a:spcPct val="50000"/>
              </a:spcBef>
              <a:spcAft>
                <a:spcPct val="0"/>
              </a:spcAft>
              <a:defRPr sz="2000">
                <a:solidFill>
                  <a:schemeClr val="tx1"/>
                </a:solidFill>
                <a:latin typeface="Arial" pitchFamily="34" charset="0"/>
              </a:defRPr>
            </a:lvl9pPr>
          </a:lstStyle>
          <a:p>
            <a:fld id="{8D96EA80-27F4-4713-A67C-E881B6B3326E}" type="slidenum">
              <a:rPr lang="de-DE" sz="1300" smtClean="0">
                <a:latin typeface="TIMES" charset="0"/>
              </a:rPr>
              <a:pPr/>
              <a:t>85</a:t>
            </a:fld>
            <a:endParaRPr lang="de-DE" sz="1300" smtClean="0">
              <a:latin typeface="TIMES" charset="0"/>
            </a:endParaRPr>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smtClean="0"/>
              <a:t>The most visible configuration elements are sensors aboard an actuated gimbal platform positioned atop the shock-isolated enclosure. Sandstorm carries vision, </a:t>
            </a:r>
            <a:r>
              <a:rPr lang="en-IE" smtClean="0"/>
              <a:t>radar, laser and GPS sensors which are externally mounted. The three-layer mounting provides the advantages of active stabilization that rides atop passive mechanical isolation that rides above the vehicle suspension.</a:t>
            </a:r>
          </a:p>
          <a:p>
            <a:r>
              <a:rPr lang="en-IE" smtClean="0"/>
              <a:t>Navigation is a repetitive cycle of sensing, planning and action. Red Team robots estimate position and state by evaluating GPS, inertial measurement and odometry data (</a:t>
            </a:r>
            <a:r>
              <a:rPr lang="en-IE" smtClean="0">
                <a:hlinkClick r:id="rId3"/>
              </a:rPr>
              <a:t>Applanix</a:t>
            </a:r>
            <a:r>
              <a:rPr lang="en-IE" smtClean="0"/>
              <a:t>). The vehicles perceive terrain with laser sensors, cameras (</a:t>
            </a:r>
            <a:r>
              <a:rPr lang="en-IE" smtClean="0">
                <a:hlinkClick r:id="rId4"/>
              </a:rPr>
              <a:t>SAIC</a:t>
            </a:r>
            <a:r>
              <a:rPr lang="en-IE" smtClean="0"/>
              <a:t>) and </a:t>
            </a:r>
            <a:r>
              <a:rPr lang="en-IE" smtClean="0">
                <a:hlinkClick r:id="rId5"/>
              </a:rPr>
              <a:t>radar</a:t>
            </a:r>
            <a:r>
              <a:rPr lang="en-IE" smtClean="0"/>
              <a:t> (</a:t>
            </a:r>
            <a:r>
              <a:rPr lang="en-IE" smtClean="0">
                <a:hlinkClick r:id="rId6"/>
              </a:rPr>
              <a:t>Duke</a:t>
            </a:r>
            <a:r>
              <a:rPr lang="en-IE" smtClean="0"/>
              <a:t>, </a:t>
            </a:r>
            <a:r>
              <a:rPr lang="en-IE" smtClean="0">
                <a:hlinkClick r:id="rId7"/>
              </a:rPr>
              <a:t>Boeing</a:t>
            </a:r>
            <a:r>
              <a:rPr lang="en-IE" smtClean="0"/>
              <a:t>). A laser scanner and cameras are mounted on a stablizing three-axis gimbal which directs sensors into terrain regions incompletely scanned by fixed sensors. Sensor data is fused into a composite cost model of the terrain in which less navigable areas are assigned higher cost values. Path candidates are generated and evaluated as s-curved paths with regard to the pre-planned route, the cost model and vehicle dynamics. The curves blend into a smooth line as path tracking commands the vehicle to follow the planned path. Race logic software (</a:t>
            </a:r>
            <a:r>
              <a:rPr lang="en-IE" smtClean="0">
                <a:hlinkClick r:id="rId8"/>
              </a:rPr>
              <a:t>Agent-Oriented Software</a:t>
            </a:r>
            <a:r>
              <a:rPr lang="en-IE" smtClean="0"/>
              <a:t>) layers over navigation to set pace and react to contingencies.</a:t>
            </a:r>
          </a:p>
          <a:p>
            <a:endParaRPr lang="en-IE" smtClean="0"/>
          </a:p>
        </p:txBody>
      </p:sp>
    </p:spTree>
    <p:extLst>
      <p:ext uri="{BB962C8B-B14F-4D97-AF65-F5344CB8AC3E}">
        <p14:creationId xmlns:p14="http://schemas.microsoft.com/office/powerpoint/2010/main" val="9237150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a:defRPr sz="2000">
                <a:solidFill>
                  <a:schemeClr val="tx1"/>
                </a:solidFill>
                <a:latin typeface="Arial" pitchFamily="34" charset="0"/>
              </a:defRPr>
            </a:lvl1pPr>
            <a:lvl2pPr marL="742950" indent="-285750" defTabSz="949325">
              <a:defRPr sz="2000">
                <a:solidFill>
                  <a:schemeClr val="tx1"/>
                </a:solidFill>
                <a:latin typeface="Arial" pitchFamily="34" charset="0"/>
              </a:defRPr>
            </a:lvl2pPr>
            <a:lvl3pPr marL="1143000" indent="-228600" defTabSz="949325">
              <a:defRPr sz="2000">
                <a:solidFill>
                  <a:schemeClr val="tx1"/>
                </a:solidFill>
                <a:latin typeface="Arial" pitchFamily="34" charset="0"/>
              </a:defRPr>
            </a:lvl3pPr>
            <a:lvl4pPr marL="1600200" indent="-228600" defTabSz="949325">
              <a:defRPr sz="2000">
                <a:solidFill>
                  <a:schemeClr val="tx1"/>
                </a:solidFill>
                <a:latin typeface="Arial" pitchFamily="34" charset="0"/>
              </a:defRPr>
            </a:lvl4pPr>
            <a:lvl5pPr marL="2057400" indent="-228600" defTabSz="949325">
              <a:defRPr sz="2000">
                <a:solidFill>
                  <a:schemeClr val="tx1"/>
                </a:solidFill>
                <a:latin typeface="Arial" pitchFamily="34" charset="0"/>
              </a:defRPr>
            </a:lvl5pPr>
            <a:lvl6pPr marL="2514600" indent="-228600" defTabSz="949325" eaLnBrk="0" fontAlgn="base" hangingPunct="0">
              <a:spcBef>
                <a:spcPct val="50000"/>
              </a:spcBef>
              <a:spcAft>
                <a:spcPct val="0"/>
              </a:spcAft>
              <a:defRPr sz="2000">
                <a:solidFill>
                  <a:schemeClr val="tx1"/>
                </a:solidFill>
                <a:latin typeface="Arial" pitchFamily="34" charset="0"/>
              </a:defRPr>
            </a:lvl6pPr>
            <a:lvl7pPr marL="2971800" indent="-228600" defTabSz="949325" eaLnBrk="0" fontAlgn="base" hangingPunct="0">
              <a:spcBef>
                <a:spcPct val="50000"/>
              </a:spcBef>
              <a:spcAft>
                <a:spcPct val="0"/>
              </a:spcAft>
              <a:defRPr sz="2000">
                <a:solidFill>
                  <a:schemeClr val="tx1"/>
                </a:solidFill>
                <a:latin typeface="Arial" pitchFamily="34" charset="0"/>
              </a:defRPr>
            </a:lvl7pPr>
            <a:lvl8pPr marL="3429000" indent="-228600" defTabSz="949325" eaLnBrk="0" fontAlgn="base" hangingPunct="0">
              <a:spcBef>
                <a:spcPct val="50000"/>
              </a:spcBef>
              <a:spcAft>
                <a:spcPct val="0"/>
              </a:spcAft>
              <a:defRPr sz="2000">
                <a:solidFill>
                  <a:schemeClr val="tx1"/>
                </a:solidFill>
                <a:latin typeface="Arial" pitchFamily="34" charset="0"/>
              </a:defRPr>
            </a:lvl8pPr>
            <a:lvl9pPr marL="3886200" indent="-228600" defTabSz="949325" eaLnBrk="0" fontAlgn="base" hangingPunct="0">
              <a:spcBef>
                <a:spcPct val="50000"/>
              </a:spcBef>
              <a:spcAft>
                <a:spcPct val="0"/>
              </a:spcAft>
              <a:defRPr sz="2000">
                <a:solidFill>
                  <a:schemeClr val="tx1"/>
                </a:solidFill>
                <a:latin typeface="Arial" pitchFamily="34" charset="0"/>
              </a:defRPr>
            </a:lvl9pPr>
          </a:lstStyle>
          <a:p>
            <a:fld id="{B99169E7-0C93-4E8B-8D51-EAAEA5A50958}" type="slidenum">
              <a:rPr lang="de-DE" sz="1300" smtClean="0">
                <a:latin typeface="TIMES" charset="0"/>
              </a:rPr>
              <a:pPr/>
              <a:t>86</a:t>
            </a:fld>
            <a:endParaRPr lang="de-DE" sz="1300" smtClean="0">
              <a:latin typeface="TIMES" charset="0"/>
            </a:endParaRP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IE" smtClean="0"/>
              <a:t>All processing takes place on seven Pentium M computers, powered by a battery-backed, electronically-controlled power system. The vehicle incorporates measurements from GPS, a 6DOF inertial measurement unit, and wheel speed for pose estimation. </a:t>
            </a:r>
          </a:p>
          <a:p>
            <a:r>
              <a:rPr lang="en-IE" smtClean="0"/>
              <a:t>While the vehicle is in motion, the environment is perceived through four laser range finders, a radar system, a stereo camera pair, and a monocular vision system. All sensors acquire environment data at rates between 10 and 100 Hertz. Map and pose information are incorporated at 10 Hz, enabling Stanley to avoid collisions with obstacles in real-time while advancing along the 2005 DARPA Grand Challenge route.</a:t>
            </a:r>
          </a:p>
        </p:txBody>
      </p:sp>
    </p:spTree>
    <p:extLst>
      <p:ext uri="{BB962C8B-B14F-4D97-AF65-F5344CB8AC3E}">
        <p14:creationId xmlns:p14="http://schemas.microsoft.com/office/powerpoint/2010/main" val="25637155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Quelle: Techn. </a:t>
            </a:r>
            <a:r>
              <a:rPr lang="de-DE" smtClean="0"/>
              <a:t>Review 9/2013</a:t>
            </a:r>
            <a:endParaRPr lang="de-DE"/>
          </a:p>
        </p:txBody>
      </p:sp>
      <p:sp>
        <p:nvSpPr>
          <p:cNvPr id="4" name="Foliennummernplatzhalter 3"/>
          <p:cNvSpPr>
            <a:spLocks noGrp="1"/>
          </p:cNvSpPr>
          <p:nvPr>
            <p:ph type="sldNum" sz="quarter" idx="10"/>
          </p:nvPr>
        </p:nvSpPr>
        <p:spPr/>
        <p:txBody>
          <a:bodyPr/>
          <a:lstStyle/>
          <a:p>
            <a:pPr>
              <a:defRPr/>
            </a:pPr>
            <a:fld id="{4E2841CC-2C5B-452A-BA1F-8A510B85DE1C}" type="slidenum">
              <a:rPr lang="de-DE" smtClean="0"/>
              <a:pPr>
                <a:defRPr/>
              </a:pPr>
              <a:t>87</a:t>
            </a:fld>
            <a:endParaRPr lang="de-DE"/>
          </a:p>
        </p:txBody>
      </p:sp>
    </p:spTree>
    <p:extLst>
      <p:ext uri="{BB962C8B-B14F-4D97-AF65-F5344CB8AC3E}">
        <p14:creationId xmlns:p14="http://schemas.microsoft.com/office/powerpoint/2010/main" val="4058496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8850">
              <a:defRPr sz="2000">
                <a:solidFill>
                  <a:schemeClr val="tx1"/>
                </a:solidFill>
                <a:latin typeface="Arial" pitchFamily="34" charset="0"/>
              </a:defRPr>
            </a:lvl1pPr>
            <a:lvl2pPr marL="742950" indent="-285750" defTabSz="958850">
              <a:defRPr sz="2000">
                <a:solidFill>
                  <a:schemeClr val="tx1"/>
                </a:solidFill>
                <a:latin typeface="Arial" pitchFamily="34" charset="0"/>
              </a:defRPr>
            </a:lvl2pPr>
            <a:lvl3pPr marL="1143000" indent="-228600" defTabSz="958850">
              <a:defRPr sz="2000">
                <a:solidFill>
                  <a:schemeClr val="tx1"/>
                </a:solidFill>
                <a:latin typeface="Arial" pitchFamily="34" charset="0"/>
              </a:defRPr>
            </a:lvl3pPr>
            <a:lvl4pPr marL="1600200" indent="-228600" defTabSz="958850">
              <a:defRPr sz="2000">
                <a:solidFill>
                  <a:schemeClr val="tx1"/>
                </a:solidFill>
                <a:latin typeface="Arial" pitchFamily="34" charset="0"/>
              </a:defRPr>
            </a:lvl4pPr>
            <a:lvl5pPr marL="2057400" indent="-228600" defTabSz="958850">
              <a:defRPr sz="2000">
                <a:solidFill>
                  <a:schemeClr val="tx1"/>
                </a:solidFill>
                <a:latin typeface="Arial" pitchFamily="34" charset="0"/>
              </a:defRPr>
            </a:lvl5pPr>
            <a:lvl6pPr marL="2514600" indent="-228600" defTabSz="958850" eaLnBrk="0" fontAlgn="base" hangingPunct="0">
              <a:spcBef>
                <a:spcPct val="50000"/>
              </a:spcBef>
              <a:spcAft>
                <a:spcPct val="0"/>
              </a:spcAft>
              <a:defRPr sz="2000">
                <a:solidFill>
                  <a:schemeClr val="tx1"/>
                </a:solidFill>
                <a:latin typeface="Arial" pitchFamily="34" charset="0"/>
              </a:defRPr>
            </a:lvl6pPr>
            <a:lvl7pPr marL="2971800" indent="-228600" defTabSz="958850" eaLnBrk="0" fontAlgn="base" hangingPunct="0">
              <a:spcBef>
                <a:spcPct val="50000"/>
              </a:spcBef>
              <a:spcAft>
                <a:spcPct val="0"/>
              </a:spcAft>
              <a:defRPr sz="2000">
                <a:solidFill>
                  <a:schemeClr val="tx1"/>
                </a:solidFill>
                <a:latin typeface="Arial" pitchFamily="34" charset="0"/>
              </a:defRPr>
            </a:lvl7pPr>
            <a:lvl8pPr marL="3429000" indent="-228600" defTabSz="958850" eaLnBrk="0" fontAlgn="base" hangingPunct="0">
              <a:spcBef>
                <a:spcPct val="50000"/>
              </a:spcBef>
              <a:spcAft>
                <a:spcPct val="0"/>
              </a:spcAft>
              <a:defRPr sz="2000">
                <a:solidFill>
                  <a:schemeClr val="tx1"/>
                </a:solidFill>
                <a:latin typeface="Arial" pitchFamily="34" charset="0"/>
              </a:defRPr>
            </a:lvl8pPr>
            <a:lvl9pPr marL="3886200" indent="-228600" defTabSz="958850" eaLnBrk="0" fontAlgn="base" hangingPunct="0">
              <a:spcBef>
                <a:spcPct val="50000"/>
              </a:spcBef>
              <a:spcAft>
                <a:spcPct val="0"/>
              </a:spcAft>
              <a:defRPr sz="2000">
                <a:solidFill>
                  <a:schemeClr val="tx1"/>
                </a:solidFill>
                <a:latin typeface="Arial" pitchFamily="34" charset="0"/>
              </a:defRPr>
            </a:lvl9pPr>
          </a:lstStyle>
          <a:p>
            <a:fld id="{B45B514B-B6B3-4455-AE86-D92CB5F8A85E}" type="slidenum">
              <a:rPr lang="de-DE" sz="1300" smtClean="0">
                <a:latin typeface="TIMES" charset="0"/>
              </a:rPr>
              <a:pPr/>
              <a:t>23</a:t>
            </a:fld>
            <a:endParaRPr lang="de-DE" sz="1300" smtClean="0">
              <a:latin typeface="TIMES" charset="0"/>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b="1" dirty="0" smtClean="0">
                <a:sym typeface="Symbol" pitchFamily="18" charset="2"/>
              </a:rPr>
              <a:t></a:t>
            </a:r>
            <a:r>
              <a:rPr lang="de-DE" b="1" baseline="-25000" dirty="0" smtClean="0"/>
              <a:t>1</a:t>
            </a:r>
            <a:r>
              <a:rPr lang="de-DE" b="1" dirty="0" smtClean="0">
                <a:sym typeface="Symbol" pitchFamily="18" charset="2"/>
              </a:rPr>
              <a:t></a:t>
            </a:r>
            <a:r>
              <a:rPr lang="de-DE" b="1" baseline="-25000" dirty="0" smtClean="0"/>
              <a:t>2</a:t>
            </a:r>
            <a:r>
              <a:rPr lang="de-DE" b="1" dirty="0" smtClean="0"/>
              <a:t> = </a:t>
            </a:r>
            <a:r>
              <a:rPr lang="de-DE" b="1" dirty="0" smtClean="0">
                <a:sym typeface="Symbol" pitchFamily="18" charset="2"/>
              </a:rPr>
              <a:t> muss gelte</a:t>
            </a:r>
            <a:r>
              <a:rPr lang="de-DE" b="1" dirty="0" smtClean="0"/>
              <a:t>n</a:t>
            </a:r>
            <a:r>
              <a:rPr lang="de-DE" b="1" dirty="0" smtClean="0">
                <a:sym typeface="Symbol" pitchFamily="18" charset="2"/>
              </a:rPr>
              <a:t> damit ei</a:t>
            </a:r>
            <a:r>
              <a:rPr lang="de-DE" b="1" dirty="0" smtClean="0"/>
              <a:t>ne Grenze die Klassen trennen kann. (notwendig).</a:t>
            </a:r>
          </a:p>
          <a:p>
            <a:r>
              <a:rPr lang="de-DE" b="1" dirty="0" smtClean="0"/>
              <a:t>Allerdings reicht dies nicht aus wenn eine Gerade verwendet wird. Beispiel: 4 Punkte.</a:t>
            </a:r>
          </a:p>
        </p:txBody>
      </p:sp>
    </p:spTree>
    <p:extLst>
      <p:ext uri="{BB962C8B-B14F-4D97-AF65-F5344CB8AC3E}">
        <p14:creationId xmlns:p14="http://schemas.microsoft.com/office/powerpoint/2010/main" val="40058793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a:defRPr sz="2000">
                <a:solidFill>
                  <a:schemeClr val="tx1"/>
                </a:solidFill>
                <a:latin typeface="Arial" pitchFamily="34" charset="0"/>
              </a:defRPr>
            </a:lvl1pPr>
            <a:lvl2pPr marL="742950" indent="-285750" defTabSz="949325">
              <a:defRPr sz="2000">
                <a:solidFill>
                  <a:schemeClr val="tx1"/>
                </a:solidFill>
                <a:latin typeface="Arial" pitchFamily="34" charset="0"/>
              </a:defRPr>
            </a:lvl2pPr>
            <a:lvl3pPr marL="1143000" indent="-228600" defTabSz="949325">
              <a:defRPr sz="2000">
                <a:solidFill>
                  <a:schemeClr val="tx1"/>
                </a:solidFill>
                <a:latin typeface="Arial" pitchFamily="34" charset="0"/>
              </a:defRPr>
            </a:lvl3pPr>
            <a:lvl4pPr marL="1600200" indent="-228600" defTabSz="949325">
              <a:defRPr sz="2000">
                <a:solidFill>
                  <a:schemeClr val="tx1"/>
                </a:solidFill>
                <a:latin typeface="Arial" pitchFamily="34" charset="0"/>
              </a:defRPr>
            </a:lvl4pPr>
            <a:lvl5pPr marL="2057400" indent="-228600" defTabSz="949325">
              <a:defRPr sz="2000">
                <a:solidFill>
                  <a:schemeClr val="tx1"/>
                </a:solidFill>
                <a:latin typeface="Arial" pitchFamily="34" charset="0"/>
              </a:defRPr>
            </a:lvl5pPr>
            <a:lvl6pPr marL="2514600" indent="-228600" defTabSz="949325" eaLnBrk="0" fontAlgn="base" hangingPunct="0">
              <a:spcBef>
                <a:spcPct val="50000"/>
              </a:spcBef>
              <a:spcAft>
                <a:spcPct val="0"/>
              </a:spcAft>
              <a:defRPr sz="2000">
                <a:solidFill>
                  <a:schemeClr val="tx1"/>
                </a:solidFill>
                <a:latin typeface="Arial" pitchFamily="34" charset="0"/>
              </a:defRPr>
            </a:lvl6pPr>
            <a:lvl7pPr marL="2971800" indent="-228600" defTabSz="949325" eaLnBrk="0" fontAlgn="base" hangingPunct="0">
              <a:spcBef>
                <a:spcPct val="50000"/>
              </a:spcBef>
              <a:spcAft>
                <a:spcPct val="0"/>
              </a:spcAft>
              <a:defRPr sz="2000">
                <a:solidFill>
                  <a:schemeClr val="tx1"/>
                </a:solidFill>
                <a:latin typeface="Arial" pitchFamily="34" charset="0"/>
              </a:defRPr>
            </a:lvl7pPr>
            <a:lvl8pPr marL="3429000" indent="-228600" defTabSz="949325" eaLnBrk="0" fontAlgn="base" hangingPunct="0">
              <a:spcBef>
                <a:spcPct val="50000"/>
              </a:spcBef>
              <a:spcAft>
                <a:spcPct val="0"/>
              </a:spcAft>
              <a:defRPr sz="2000">
                <a:solidFill>
                  <a:schemeClr val="tx1"/>
                </a:solidFill>
                <a:latin typeface="Arial" pitchFamily="34" charset="0"/>
              </a:defRPr>
            </a:lvl8pPr>
            <a:lvl9pPr marL="3886200" indent="-228600" defTabSz="949325" eaLnBrk="0" fontAlgn="base" hangingPunct="0">
              <a:spcBef>
                <a:spcPct val="50000"/>
              </a:spcBef>
              <a:spcAft>
                <a:spcPct val="0"/>
              </a:spcAft>
              <a:defRPr sz="2000">
                <a:solidFill>
                  <a:schemeClr val="tx1"/>
                </a:solidFill>
                <a:latin typeface="Arial" pitchFamily="34" charset="0"/>
              </a:defRPr>
            </a:lvl9pPr>
          </a:lstStyle>
          <a:p>
            <a:fld id="{08A54F08-84F4-4112-8CBB-5F69A61E91F7}" type="slidenum">
              <a:rPr lang="de-DE" sz="1300" smtClean="0">
                <a:latin typeface="TIMES" charset="0"/>
              </a:rPr>
              <a:pPr/>
              <a:t>33</a:t>
            </a:fld>
            <a:endParaRPr lang="de-DE" sz="1300" smtClean="0">
              <a:latin typeface="TIMES" charset="0"/>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smtClean="0"/>
          </a:p>
        </p:txBody>
      </p:sp>
    </p:spTree>
    <p:extLst>
      <p:ext uri="{BB962C8B-B14F-4D97-AF65-F5344CB8AC3E}">
        <p14:creationId xmlns:p14="http://schemas.microsoft.com/office/powerpoint/2010/main" val="31994861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a:defRPr sz="2000">
                <a:solidFill>
                  <a:schemeClr val="tx1"/>
                </a:solidFill>
                <a:latin typeface="Arial" pitchFamily="34" charset="0"/>
              </a:defRPr>
            </a:lvl1pPr>
            <a:lvl2pPr marL="742950" indent="-285750" defTabSz="949325">
              <a:defRPr sz="2000">
                <a:solidFill>
                  <a:schemeClr val="tx1"/>
                </a:solidFill>
                <a:latin typeface="Arial" pitchFamily="34" charset="0"/>
              </a:defRPr>
            </a:lvl2pPr>
            <a:lvl3pPr marL="1143000" indent="-228600" defTabSz="949325">
              <a:defRPr sz="2000">
                <a:solidFill>
                  <a:schemeClr val="tx1"/>
                </a:solidFill>
                <a:latin typeface="Arial" pitchFamily="34" charset="0"/>
              </a:defRPr>
            </a:lvl3pPr>
            <a:lvl4pPr marL="1600200" indent="-228600" defTabSz="949325">
              <a:defRPr sz="2000">
                <a:solidFill>
                  <a:schemeClr val="tx1"/>
                </a:solidFill>
                <a:latin typeface="Arial" pitchFamily="34" charset="0"/>
              </a:defRPr>
            </a:lvl4pPr>
            <a:lvl5pPr marL="2057400" indent="-228600" defTabSz="949325">
              <a:defRPr sz="2000">
                <a:solidFill>
                  <a:schemeClr val="tx1"/>
                </a:solidFill>
                <a:latin typeface="Arial" pitchFamily="34" charset="0"/>
              </a:defRPr>
            </a:lvl5pPr>
            <a:lvl6pPr marL="2514600" indent="-228600" defTabSz="949325" eaLnBrk="0" fontAlgn="base" hangingPunct="0">
              <a:spcBef>
                <a:spcPct val="50000"/>
              </a:spcBef>
              <a:spcAft>
                <a:spcPct val="0"/>
              </a:spcAft>
              <a:defRPr sz="2000">
                <a:solidFill>
                  <a:schemeClr val="tx1"/>
                </a:solidFill>
                <a:latin typeface="Arial" pitchFamily="34" charset="0"/>
              </a:defRPr>
            </a:lvl6pPr>
            <a:lvl7pPr marL="2971800" indent="-228600" defTabSz="949325" eaLnBrk="0" fontAlgn="base" hangingPunct="0">
              <a:spcBef>
                <a:spcPct val="50000"/>
              </a:spcBef>
              <a:spcAft>
                <a:spcPct val="0"/>
              </a:spcAft>
              <a:defRPr sz="2000">
                <a:solidFill>
                  <a:schemeClr val="tx1"/>
                </a:solidFill>
                <a:latin typeface="Arial" pitchFamily="34" charset="0"/>
              </a:defRPr>
            </a:lvl7pPr>
            <a:lvl8pPr marL="3429000" indent="-228600" defTabSz="949325" eaLnBrk="0" fontAlgn="base" hangingPunct="0">
              <a:spcBef>
                <a:spcPct val="50000"/>
              </a:spcBef>
              <a:spcAft>
                <a:spcPct val="0"/>
              </a:spcAft>
              <a:defRPr sz="2000">
                <a:solidFill>
                  <a:schemeClr val="tx1"/>
                </a:solidFill>
                <a:latin typeface="Arial" pitchFamily="34" charset="0"/>
              </a:defRPr>
            </a:lvl8pPr>
            <a:lvl9pPr marL="3886200" indent="-228600" defTabSz="949325" eaLnBrk="0" fontAlgn="base" hangingPunct="0">
              <a:spcBef>
                <a:spcPct val="50000"/>
              </a:spcBef>
              <a:spcAft>
                <a:spcPct val="0"/>
              </a:spcAft>
              <a:defRPr sz="2000">
                <a:solidFill>
                  <a:schemeClr val="tx1"/>
                </a:solidFill>
                <a:latin typeface="Arial" pitchFamily="34" charset="0"/>
              </a:defRPr>
            </a:lvl9pPr>
          </a:lstStyle>
          <a:p>
            <a:fld id="{F7E48E53-72AD-4EE1-9EEC-61CA6BC134E2}" type="slidenum">
              <a:rPr lang="de-DE" sz="1300" smtClean="0">
                <a:latin typeface="TIMES" charset="0"/>
              </a:rPr>
              <a:pPr/>
              <a:t>36</a:t>
            </a:fld>
            <a:endParaRPr lang="de-DE" sz="1300" smtClean="0">
              <a:latin typeface="TIMES" charset="0"/>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smtClean="0"/>
          </a:p>
        </p:txBody>
      </p:sp>
    </p:spTree>
    <p:extLst>
      <p:ext uri="{BB962C8B-B14F-4D97-AF65-F5344CB8AC3E}">
        <p14:creationId xmlns:p14="http://schemas.microsoft.com/office/powerpoint/2010/main" val="35708686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a:defRPr sz="2000">
                <a:solidFill>
                  <a:schemeClr val="tx1"/>
                </a:solidFill>
                <a:latin typeface="Arial" pitchFamily="34" charset="0"/>
              </a:defRPr>
            </a:lvl1pPr>
            <a:lvl2pPr marL="742950" indent="-285750" defTabSz="949325">
              <a:defRPr sz="2000">
                <a:solidFill>
                  <a:schemeClr val="tx1"/>
                </a:solidFill>
                <a:latin typeface="Arial" pitchFamily="34" charset="0"/>
              </a:defRPr>
            </a:lvl2pPr>
            <a:lvl3pPr marL="1143000" indent="-228600" defTabSz="949325">
              <a:defRPr sz="2000">
                <a:solidFill>
                  <a:schemeClr val="tx1"/>
                </a:solidFill>
                <a:latin typeface="Arial" pitchFamily="34" charset="0"/>
              </a:defRPr>
            </a:lvl3pPr>
            <a:lvl4pPr marL="1600200" indent="-228600" defTabSz="949325">
              <a:defRPr sz="2000">
                <a:solidFill>
                  <a:schemeClr val="tx1"/>
                </a:solidFill>
                <a:latin typeface="Arial" pitchFamily="34" charset="0"/>
              </a:defRPr>
            </a:lvl4pPr>
            <a:lvl5pPr marL="2057400" indent="-228600" defTabSz="949325">
              <a:defRPr sz="2000">
                <a:solidFill>
                  <a:schemeClr val="tx1"/>
                </a:solidFill>
                <a:latin typeface="Arial" pitchFamily="34" charset="0"/>
              </a:defRPr>
            </a:lvl5pPr>
            <a:lvl6pPr marL="2514600" indent="-228600" defTabSz="949325" eaLnBrk="0" fontAlgn="base" hangingPunct="0">
              <a:spcBef>
                <a:spcPct val="50000"/>
              </a:spcBef>
              <a:spcAft>
                <a:spcPct val="0"/>
              </a:spcAft>
              <a:defRPr sz="2000">
                <a:solidFill>
                  <a:schemeClr val="tx1"/>
                </a:solidFill>
                <a:latin typeface="Arial" pitchFamily="34" charset="0"/>
              </a:defRPr>
            </a:lvl6pPr>
            <a:lvl7pPr marL="2971800" indent="-228600" defTabSz="949325" eaLnBrk="0" fontAlgn="base" hangingPunct="0">
              <a:spcBef>
                <a:spcPct val="50000"/>
              </a:spcBef>
              <a:spcAft>
                <a:spcPct val="0"/>
              </a:spcAft>
              <a:defRPr sz="2000">
                <a:solidFill>
                  <a:schemeClr val="tx1"/>
                </a:solidFill>
                <a:latin typeface="Arial" pitchFamily="34" charset="0"/>
              </a:defRPr>
            </a:lvl7pPr>
            <a:lvl8pPr marL="3429000" indent="-228600" defTabSz="949325" eaLnBrk="0" fontAlgn="base" hangingPunct="0">
              <a:spcBef>
                <a:spcPct val="50000"/>
              </a:spcBef>
              <a:spcAft>
                <a:spcPct val="0"/>
              </a:spcAft>
              <a:defRPr sz="2000">
                <a:solidFill>
                  <a:schemeClr val="tx1"/>
                </a:solidFill>
                <a:latin typeface="Arial" pitchFamily="34" charset="0"/>
              </a:defRPr>
            </a:lvl8pPr>
            <a:lvl9pPr marL="3886200" indent="-228600" defTabSz="949325" eaLnBrk="0" fontAlgn="base" hangingPunct="0">
              <a:spcBef>
                <a:spcPct val="50000"/>
              </a:spcBef>
              <a:spcAft>
                <a:spcPct val="0"/>
              </a:spcAft>
              <a:defRPr sz="2000">
                <a:solidFill>
                  <a:schemeClr val="tx1"/>
                </a:solidFill>
                <a:latin typeface="Arial" pitchFamily="34" charset="0"/>
              </a:defRPr>
            </a:lvl9pPr>
          </a:lstStyle>
          <a:p>
            <a:fld id="{AFB8DC8E-3612-41B9-87C3-138D20A2D246}" type="slidenum">
              <a:rPr lang="de-DE" sz="1300" smtClean="0">
                <a:latin typeface="TIMES" charset="0"/>
              </a:rPr>
              <a:pPr/>
              <a:t>37</a:t>
            </a:fld>
            <a:endParaRPr lang="de-DE" sz="1300" smtClean="0">
              <a:latin typeface="TIMES" charset="0"/>
            </a:endParaRP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smtClean="0"/>
          </a:p>
        </p:txBody>
      </p:sp>
    </p:spTree>
    <p:extLst>
      <p:ext uri="{BB962C8B-B14F-4D97-AF65-F5344CB8AC3E}">
        <p14:creationId xmlns:p14="http://schemas.microsoft.com/office/powerpoint/2010/main" val="7297887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a:defRPr sz="2000">
                <a:solidFill>
                  <a:schemeClr val="tx1"/>
                </a:solidFill>
                <a:latin typeface="Arial" pitchFamily="34" charset="0"/>
              </a:defRPr>
            </a:lvl1pPr>
            <a:lvl2pPr marL="742950" indent="-285750" defTabSz="949325">
              <a:defRPr sz="2000">
                <a:solidFill>
                  <a:schemeClr val="tx1"/>
                </a:solidFill>
                <a:latin typeface="Arial" pitchFamily="34" charset="0"/>
              </a:defRPr>
            </a:lvl2pPr>
            <a:lvl3pPr marL="1143000" indent="-228600" defTabSz="949325">
              <a:defRPr sz="2000">
                <a:solidFill>
                  <a:schemeClr val="tx1"/>
                </a:solidFill>
                <a:latin typeface="Arial" pitchFamily="34" charset="0"/>
              </a:defRPr>
            </a:lvl3pPr>
            <a:lvl4pPr marL="1600200" indent="-228600" defTabSz="949325">
              <a:defRPr sz="2000">
                <a:solidFill>
                  <a:schemeClr val="tx1"/>
                </a:solidFill>
                <a:latin typeface="Arial" pitchFamily="34" charset="0"/>
              </a:defRPr>
            </a:lvl4pPr>
            <a:lvl5pPr marL="2057400" indent="-228600" defTabSz="949325">
              <a:defRPr sz="2000">
                <a:solidFill>
                  <a:schemeClr val="tx1"/>
                </a:solidFill>
                <a:latin typeface="Arial" pitchFamily="34" charset="0"/>
              </a:defRPr>
            </a:lvl5pPr>
            <a:lvl6pPr marL="2514600" indent="-228600" defTabSz="949325" eaLnBrk="0" fontAlgn="base" hangingPunct="0">
              <a:spcBef>
                <a:spcPct val="50000"/>
              </a:spcBef>
              <a:spcAft>
                <a:spcPct val="0"/>
              </a:spcAft>
              <a:defRPr sz="2000">
                <a:solidFill>
                  <a:schemeClr val="tx1"/>
                </a:solidFill>
                <a:latin typeface="Arial" pitchFamily="34" charset="0"/>
              </a:defRPr>
            </a:lvl6pPr>
            <a:lvl7pPr marL="2971800" indent="-228600" defTabSz="949325" eaLnBrk="0" fontAlgn="base" hangingPunct="0">
              <a:spcBef>
                <a:spcPct val="50000"/>
              </a:spcBef>
              <a:spcAft>
                <a:spcPct val="0"/>
              </a:spcAft>
              <a:defRPr sz="2000">
                <a:solidFill>
                  <a:schemeClr val="tx1"/>
                </a:solidFill>
                <a:latin typeface="Arial" pitchFamily="34" charset="0"/>
              </a:defRPr>
            </a:lvl7pPr>
            <a:lvl8pPr marL="3429000" indent="-228600" defTabSz="949325" eaLnBrk="0" fontAlgn="base" hangingPunct="0">
              <a:spcBef>
                <a:spcPct val="50000"/>
              </a:spcBef>
              <a:spcAft>
                <a:spcPct val="0"/>
              </a:spcAft>
              <a:defRPr sz="2000">
                <a:solidFill>
                  <a:schemeClr val="tx1"/>
                </a:solidFill>
                <a:latin typeface="Arial" pitchFamily="34" charset="0"/>
              </a:defRPr>
            </a:lvl8pPr>
            <a:lvl9pPr marL="3886200" indent="-228600" defTabSz="949325" eaLnBrk="0" fontAlgn="base" hangingPunct="0">
              <a:spcBef>
                <a:spcPct val="50000"/>
              </a:spcBef>
              <a:spcAft>
                <a:spcPct val="0"/>
              </a:spcAft>
              <a:defRPr sz="2000">
                <a:solidFill>
                  <a:schemeClr val="tx1"/>
                </a:solidFill>
                <a:latin typeface="Arial" pitchFamily="34" charset="0"/>
              </a:defRPr>
            </a:lvl9pPr>
          </a:lstStyle>
          <a:p>
            <a:fld id="{2965C561-E897-41E9-9529-D001E53A0E10}" type="slidenum">
              <a:rPr lang="de-DE" sz="1300" smtClean="0">
                <a:latin typeface="TIMES" charset="0"/>
              </a:rPr>
              <a:pPr/>
              <a:t>38</a:t>
            </a:fld>
            <a:endParaRPr lang="de-DE" sz="1300" smtClean="0">
              <a:latin typeface="TIMES" charset="0"/>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smtClean="0"/>
          </a:p>
        </p:txBody>
      </p:sp>
    </p:spTree>
    <p:extLst>
      <p:ext uri="{BB962C8B-B14F-4D97-AF65-F5344CB8AC3E}">
        <p14:creationId xmlns:p14="http://schemas.microsoft.com/office/powerpoint/2010/main" val="29966040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a:defRPr sz="2000">
                <a:solidFill>
                  <a:schemeClr val="tx1"/>
                </a:solidFill>
                <a:latin typeface="Arial" pitchFamily="34" charset="0"/>
              </a:defRPr>
            </a:lvl1pPr>
            <a:lvl2pPr marL="742950" indent="-285750" defTabSz="949325">
              <a:defRPr sz="2000">
                <a:solidFill>
                  <a:schemeClr val="tx1"/>
                </a:solidFill>
                <a:latin typeface="Arial" pitchFamily="34" charset="0"/>
              </a:defRPr>
            </a:lvl2pPr>
            <a:lvl3pPr marL="1143000" indent="-228600" defTabSz="949325">
              <a:defRPr sz="2000">
                <a:solidFill>
                  <a:schemeClr val="tx1"/>
                </a:solidFill>
                <a:latin typeface="Arial" pitchFamily="34" charset="0"/>
              </a:defRPr>
            </a:lvl3pPr>
            <a:lvl4pPr marL="1600200" indent="-228600" defTabSz="949325">
              <a:defRPr sz="2000">
                <a:solidFill>
                  <a:schemeClr val="tx1"/>
                </a:solidFill>
                <a:latin typeface="Arial" pitchFamily="34" charset="0"/>
              </a:defRPr>
            </a:lvl4pPr>
            <a:lvl5pPr marL="2057400" indent="-228600" defTabSz="949325">
              <a:defRPr sz="2000">
                <a:solidFill>
                  <a:schemeClr val="tx1"/>
                </a:solidFill>
                <a:latin typeface="Arial" pitchFamily="34" charset="0"/>
              </a:defRPr>
            </a:lvl5pPr>
            <a:lvl6pPr marL="2514600" indent="-228600" defTabSz="949325" eaLnBrk="0" fontAlgn="base" hangingPunct="0">
              <a:spcBef>
                <a:spcPct val="50000"/>
              </a:spcBef>
              <a:spcAft>
                <a:spcPct val="0"/>
              </a:spcAft>
              <a:defRPr sz="2000">
                <a:solidFill>
                  <a:schemeClr val="tx1"/>
                </a:solidFill>
                <a:latin typeface="Arial" pitchFamily="34" charset="0"/>
              </a:defRPr>
            </a:lvl6pPr>
            <a:lvl7pPr marL="2971800" indent="-228600" defTabSz="949325" eaLnBrk="0" fontAlgn="base" hangingPunct="0">
              <a:spcBef>
                <a:spcPct val="50000"/>
              </a:spcBef>
              <a:spcAft>
                <a:spcPct val="0"/>
              </a:spcAft>
              <a:defRPr sz="2000">
                <a:solidFill>
                  <a:schemeClr val="tx1"/>
                </a:solidFill>
                <a:latin typeface="Arial" pitchFamily="34" charset="0"/>
              </a:defRPr>
            </a:lvl7pPr>
            <a:lvl8pPr marL="3429000" indent="-228600" defTabSz="949325" eaLnBrk="0" fontAlgn="base" hangingPunct="0">
              <a:spcBef>
                <a:spcPct val="50000"/>
              </a:spcBef>
              <a:spcAft>
                <a:spcPct val="0"/>
              </a:spcAft>
              <a:defRPr sz="2000">
                <a:solidFill>
                  <a:schemeClr val="tx1"/>
                </a:solidFill>
                <a:latin typeface="Arial" pitchFamily="34" charset="0"/>
              </a:defRPr>
            </a:lvl8pPr>
            <a:lvl9pPr marL="3886200" indent="-228600" defTabSz="949325" eaLnBrk="0" fontAlgn="base" hangingPunct="0">
              <a:spcBef>
                <a:spcPct val="50000"/>
              </a:spcBef>
              <a:spcAft>
                <a:spcPct val="0"/>
              </a:spcAft>
              <a:defRPr sz="2000">
                <a:solidFill>
                  <a:schemeClr val="tx1"/>
                </a:solidFill>
                <a:latin typeface="Arial" pitchFamily="34" charset="0"/>
              </a:defRPr>
            </a:lvl9pPr>
          </a:lstStyle>
          <a:p>
            <a:fld id="{1EC18709-6160-4249-B230-D8B04BCDCFCC}" type="slidenum">
              <a:rPr lang="de-DE" sz="1300" smtClean="0">
                <a:latin typeface="TIMES" charset="0"/>
              </a:rPr>
              <a:pPr/>
              <a:t>39</a:t>
            </a:fld>
            <a:endParaRPr lang="de-DE" sz="1300" smtClean="0">
              <a:latin typeface="TIMES" charset="0"/>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smtClean="0"/>
          </a:p>
        </p:txBody>
      </p:sp>
    </p:spTree>
    <p:extLst>
      <p:ext uri="{BB962C8B-B14F-4D97-AF65-F5344CB8AC3E}">
        <p14:creationId xmlns:p14="http://schemas.microsoft.com/office/powerpoint/2010/main" val="30783166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a:defRPr sz="2000">
                <a:solidFill>
                  <a:schemeClr val="tx1"/>
                </a:solidFill>
                <a:latin typeface="Arial" pitchFamily="34" charset="0"/>
              </a:defRPr>
            </a:lvl1pPr>
            <a:lvl2pPr marL="742950" indent="-285750" defTabSz="949325">
              <a:defRPr sz="2000">
                <a:solidFill>
                  <a:schemeClr val="tx1"/>
                </a:solidFill>
                <a:latin typeface="Arial" pitchFamily="34" charset="0"/>
              </a:defRPr>
            </a:lvl2pPr>
            <a:lvl3pPr marL="1143000" indent="-228600" defTabSz="949325">
              <a:defRPr sz="2000">
                <a:solidFill>
                  <a:schemeClr val="tx1"/>
                </a:solidFill>
                <a:latin typeface="Arial" pitchFamily="34" charset="0"/>
              </a:defRPr>
            </a:lvl3pPr>
            <a:lvl4pPr marL="1600200" indent="-228600" defTabSz="949325">
              <a:defRPr sz="2000">
                <a:solidFill>
                  <a:schemeClr val="tx1"/>
                </a:solidFill>
                <a:latin typeface="Arial" pitchFamily="34" charset="0"/>
              </a:defRPr>
            </a:lvl4pPr>
            <a:lvl5pPr marL="2057400" indent="-228600" defTabSz="949325">
              <a:defRPr sz="2000">
                <a:solidFill>
                  <a:schemeClr val="tx1"/>
                </a:solidFill>
                <a:latin typeface="Arial" pitchFamily="34" charset="0"/>
              </a:defRPr>
            </a:lvl5pPr>
            <a:lvl6pPr marL="2514600" indent="-228600" defTabSz="949325" eaLnBrk="0" fontAlgn="base" hangingPunct="0">
              <a:spcBef>
                <a:spcPct val="50000"/>
              </a:spcBef>
              <a:spcAft>
                <a:spcPct val="0"/>
              </a:spcAft>
              <a:defRPr sz="2000">
                <a:solidFill>
                  <a:schemeClr val="tx1"/>
                </a:solidFill>
                <a:latin typeface="Arial" pitchFamily="34" charset="0"/>
              </a:defRPr>
            </a:lvl6pPr>
            <a:lvl7pPr marL="2971800" indent="-228600" defTabSz="949325" eaLnBrk="0" fontAlgn="base" hangingPunct="0">
              <a:spcBef>
                <a:spcPct val="50000"/>
              </a:spcBef>
              <a:spcAft>
                <a:spcPct val="0"/>
              </a:spcAft>
              <a:defRPr sz="2000">
                <a:solidFill>
                  <a:schemeClr val="tx1"/>
                </a:solidFill>
                <a:latin typeface="Arial" pitchFamily="34" charset="0"/>
              </a:defRPr>
            </a:lvl7pPr>
            <a:lvl8pPr marL="3429000" indent="-228600" defTabSz="949325" eaLnBrk="0" fontAlgn="base" hangingPunct="0">
              <a:spcBef>
                <a:spcPct val="50000"/>
              </a:spcBef>
              <a:spcAft>
                <a:spcPct val="0"/>
              </a:spcAft>
              <a:defRPr sz="2000">
                <a:solidFill>
                  <a:schemeClr val="tx1"/>
                </a:solidFill>
                <a:latin typeface="Arial" pitchFamily="34" charset="0"/>
              </a:defRPr>
            </a:lvl8pPr>
            <a:lvl9pPr marL="3886200" indent="-228600" defTabSz="949325" eaLnBrk="0" fontAlgn="base" hangingPunct="0">
              <a:spcBef>
                <a:spcPct val="50000"/>
              </a:spcBef>
              <a:spcAft>
                <a:spcPct val="0"/>
              </a:spcAft>
              <a:defRPr sz="2000">
                <a:solidFill>
                  <a:schemeClr val="tx1"/>
                </a:solidFill>
                <a:latin typeface="Arial" pitchFamily="34" charset="0"/>
              </a:defRPr>
            </a:lvl9pPr>
          </a:lstStyle>
          <a:p>
            <a:fld id="{990FD799-A7B4-4569-8CDE-BF120FEB15AF}" type="slidenum">
              <a:rPr lang="de-DE" sz="1300" smtClean="0">
                <a:latin typeface="TIMES" charset="0"/>
              </a:rPr>
              <a:pPr/>
              <a:t>40</a:t>
            </a:fld>
            <a:endParaRPr lang="de-DE" sz="1300" smtClean="0">
              <a:latin typeface="TIMES" charset="0"/>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smtClean="0"/>
          </a:p>
        </p:txBody>
      </p:sp>
    </p:spTree>
    <p:extLst>
      <p:ext uri="{BB962C8B-B14F-4D97-AF65-F5344CB8AC3E}">
        <p14:creationId xmlns:p14="http://schemas.microsoft.com/office/powerpoint/2010/main" val="21990123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vmlDrawing" Target="../drawings/vmlDrawing2.v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graphicFrame>
        <p:nvGraphicFramePr>
          <p:cNvPr id="4" name="Object 8"/>
          <p:cNvGraphicFramePr>
            <a:graphicFrameLocks noChangeAspect="1"/>
          </p:cNvGraphicFramePr>
          <p:nvPr/>
        </p:nvGraphicFramePr>
        <p:xfrm>
          <a:off x="4763" y="4763"/>
          <a:ext cx="9134475" cy="6848475"/>
        </p:xfrm>
        <a:graphic>
          <a:graphicData uri="http://schemas.openxmlformats.org/presentationml/2006/ole">
            <mc:AlternateContent xmlns:mc="http://schemas.openxmlformats.org/markup-compatibility/2006">
              <mc:Choice xmlns:v="urn:schemas-microsoft-com:vml" Requires="v">
                <p:oleObj spid="_x0000_s122950" name="Image" r:id="rId3" imgW="12177778" imgH="9130159" progId="PhotoshopElements.Image.2">
                  <p:embed/>
                </p:oleObj>
              </mc:Choice>
              <mc:Fallback>
                <p:oleObj name="Image" r:id="rId3" imgW="12177778" imgH="9130159" progId="PhotoshopElements.Image.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3" y="4763"/>
                        <a:ext cx="9134475" cy="684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098" name="Rectangle 2"/>
          <p:cNvSpPr>
            <a:spLocks noGrp="1" noChangeArrowheads="1"/>
          </p:cNvSpPr>
          <p:nvPr>
            <p:ph type="ctrTitle"/>
          </p:nvPr>
        </p:nvSpPr>
        <p:spPr>
          <a:xfrm>
            <a:off x="685800" y="1828800"/>
            <a:ext cx="7772400" cy="1600200"/>
          </a:xfrm>
        </p:spPr>
        <p:txBody>
          <a:bodyPr wrap="square" lIns="91440" anchor="ctr"/>
          <a:lstStyle>
            <a:lvl1pPr algn="ctr">
              <a:defRPr sz="3800"/>
            </a:lvl1pPr>
          </a:lstStyle>
          <a:p>
            <a:endParaRPr lang="de-DE"/>
          </a:p>
        </p:txBody>
      </p:sp>
      <p:sp>
        <p:nvSpPr>
          <p:cNvPr id="4099" name="Rectangle 3"/>
          <p:cNvSpPr>
            <a:spLocks noGrp="1" noChangeArrowheads="1"/>
          </p:cNvSpPr>
          <p:nvPr>
            <p:ph type="subTitle" idx="1"/>
          </p:nvPr>
        </p:nvSpPr>
        <p:spPr>
          <a:xfrm>
            <a:off x="1143000" y="3886200"/>
            <a:ext cx="6781800" cy="1981200"/>
          </a:xfrm>
        </p:spPr>
        <p:txBody>
          <a:bodyPr/>
          <a:lstStyle>
            <a:lvl1pPr algn="ctr">
              <a:lnSpc>
                <a:spcPct val="110000"/>
              </a:lnSpc>
              <a:defRPr sz="2800"/>
            </a:lvl1pPr>
          </a:lstStyle>
          <a:p>
            <a:endParaRPr lang="de-DE"/>
          </a:p>
        </p:txBody>
      </p:sp>
    </p:spTree>
    <p:extLst>
      <p:ext uri="{BB962C8B-B14F-4D97-AF65-F5344CB8AC3E}">
        <p14:creationId xmlns:p14="http://schemas.microsoft.com/office/powerpoint/2010/main" val="16682932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5"/>
          <p:cNvSpPr>
            <a:spLocks noGrp="1" noChangeArrowheads="1"/>
          </p:cNvSpPr>
          <p:nvPr>
            <p:ph type="ftr" sz="quarter" idx="10"/>
          </p:nvPr>
        </p:nvSpPr>
        <p:spPr>
          <a:ln/>
        </p:spPr>
        <p:txBody>
          <a:bodyPr/>
          <a:lstStyle>
            <a:lvl1pPr>
              <a:defRPr/>
            </a:lvl1pPr>
          </a:lstStyle>
          <a:p>
            <a:pPr>
              <a:defRPr/>
            </a:pPr>
            <a:r>
              <a:rPr lang="de-DE" smtClean="0"/>
              <a:t>Rüdiger Brause: Adaptive Systeme AS-1, WS 2013</a:t>
            </a:r>
            <a:endParaRPr lang="de-DE"/>
          </a:p>
        </p:txBody>
      </p:sp>
      <p:sp>
        <p:nvSpPr>
          <p:cNvPr id="5" name="Rectangle 6"/>
          <p:cNvSpPr>
            <a:spLocks noGrp="1" noChangeArrowheads="1"/>
          </p:cNvSpPr>
          <p:nvPr>
            <p:ph type="sldNum" sz="quarter" idx="11"/>
          </p:nvPr>
        </p:nvSpPr>
        <p:spPr>
          <a:ln/>
        </p:spPr>
        <p:txBody>
          <a:bodyPr/>
          <a:lstStyle>
            <a:lvl1pPr>
              <a:defRPr/>
            </a:lvl1pPr>
          </a:lstStyle>
          <a:p>
            <a:pPr>
              <a:defRPr/>
            </a:pPr>
            <a:r>
              <a:rPr lang="de-DE"/>
              <a:t>- </a:t>
            </a:r>
            <a:fld id="{94E3877D-6BE8-42EA-BE7D-1E0AE9359561}" type="slidenum">
              <a:rPr lang="de-DE"/>
              <a:pPr>
                <a:defRPr/>
              </a:pPr>
              <a:t>‹Nr.›</a:t>
            </a:fld>
            <a:r>
              <a:rPr lang="de-DE"/>
              <a:t> -</a:t>
            </a:r>
          </a:p>
        </p:txBody>
      </p:sp>
    </p:spTree>
    <p:extLst>
      <p:ext uri="{BB962C8B-B14F-4D97-AF65-F5344CB8AC3E}">
        <p14:creationId xmlns:p14="http://schemas.microsoft.com/office/powerpoint/2010/main" val="20810277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7011988" y="404813"/>
            <a:ext cx="2132012" cy="604837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611188" y="404813"/>
            <a:ext cx="6248400" cy="604837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5"/>
          <p:cNvSpPr>
            <a:spLocks noGrp="1" noChangeArrowheads="1"/>
          </p:cNvSpPr>
          <p:nvPr>
            <p:ph type="ftr" sz="quarter" idx="10"/>
          </p:nvPr>
        </p:nvSpPr>
        <p:spPr>
          <a:ln/>
        </p:spPr>
        <p:txBody>
          <a:bodyPr/>
          <a:lstStyle>
            <a:lvl1pPr>
              <a:defRPr/>
            </a:lvl1pPr>
          </a:lstStyle>
          <a:p>
            <a:pPr>
              <a:defRPr/>
            </a:pPr>
            <a:r>
              <a:rPr lang="de-DE" smtClean="0"/>
              <a:t>Rüdiger Brause: Adaptive Systeme AS-1, WS 2013</a:t>
            </a:r>
            <a:endParaRPr lang="de-DE"/>
          </a:p>
        </p:txBody>
      </p:sp>
      <p:sp>
        <p:nvSpPr>
          <p:cNvPr id="5" name="Rectangle 6"/>
          <p:cNvSpPr>
            <a:spLocks noGrp="1" noChangeArrowheads="1"/>
          </p:cNvSpPr>
          <p:nvPr>
            <p:ph type="sldNum" sz="quarter" idx="11"/>
          </p:nvPr>
        </p:nvSpPr>
        <p:spPr>
          <a:ln/>
        </p:spPr>
        <p:txBody>
          <a:bodyPr/>
          <a:lstStyle>
            <a:lvl1pPr>
              <a:defRPr/>
            </a:lvl1pPr>
          </a:lstStyle>
          <a:p>
            <a:pPr>
              <a:defRPr/>
            </a:pPr>
            <a:r>
              <a:rPr lang="de-DE"/>
              <a:t>- </a:t>
            </a:r>
            <a:fld id="{CD96A764-C3B0-439F-9417-58FE4064208C}" type="slidenum">
              <a:rPr lang="de-DE"/>
              <a:pPr>
                <a:defRPr/>
              </a:pPr>
              <a:t>‹Nr.›</a:t>
            </a:fld>
            <a:r>
              <a:rPr lang="de-DE"/>
              <a:t> -</a:t>
            </a:r>
          </a:p>
        </p:txBody>
      </p:sp>
    </p:spTree>
    <p:extLst>
      <p:ext uri="{BB962C8B-B14F-4D97-AF65-F5344CB8AC3E}">
        <p14:creationId xmlns:p14="http://schemas.microsoft.com/office/powerpoint/2010/main" val="8175541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11188" y="404813"/>
            <a:ext cx="6624637" cy="503237"/>
          </a:xfrm>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611188" y="1268413"/>
            <a:ext cx="4189412" cy="5184775"/>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953000" y="1268413"/>
            <a:ext cx="4191000" cy="5184775"/>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5"/>
          <p:cNvSpPr>
            <a:spLocks noGrp="1" noChangeArrowheads="1"/>
          </p:cNvSpPr>
          <p:nvPr>
            <p:ph type="ftr" sz="quarter" idx="10"/>
          </p:nvPr>
        </p:nvSpPr>
        <p:spPr>
          <a:ln/>
        </p:spPr>
        <p:txBody>
          <a:bodyPr/>
          <a:lstStyle>
            <a:lvl1pPr>
              <a:defRPr/>
            </a:lvl1pPr>
          </a:lstStyle>
          <a:p>
            <a:pPr>
              <a:defRPr/>
            </a:pPr>
            <a:r>
              <a:rPr lang="de-DE" smtClean="0"/>
              <a:t>Rüdiger Brause: Adaptive Systeme AS-1, WS 2013</a:t>
            </a:r>
            <a:endParaRPr lang="de-DE"/>
          </a:p>
        </p:txBody>
      </p:sp>
      <p:sp>
        <p:nvSpPr>
          <p:cNvPr id="6" name="Rectangle 6"/>
          <p:cNvSpPr>
            <a:spLocks noGrp="1" noChangeArrowheads="1"/>
          </p:cNvSpPr>
          <p:nvPr>
            <p:ph type="sldNum" sz="quarter" idx="11"/>
          </p:nvPr>
        </p:nvSpPr>
        <p:spPr>
          <a:ln/>
        </p:spPr>
        <p:txBody>
          <a:bodyPr/>
          <a:lstStyle>
            <a:lvl1pPr>
              <a:defRPr/>
            </a:lvl1pPr>
          </a:lstStyle>
          <a:p>
            <a:pPr>
              <a:defRPr/>
            </a:pPr>
            <a:r>
              <a:rPr lang="de-DE"/>
              <a:t>- </a:t>
            </a:r>
            <a:fld id="{B65A36D7-A386-4C8A-9963-39BEA3E16B4F}" type="slidenum">
              <a:rPr lang="de-DE"/>
              <a:pPr>
                <a:defRPr/>
              </a:pPr>
              <a:t>‹Nr.›</a:t>
            </a:fld>
            <a:r>
              <a:rPr lang="de-DE"/>
              <a:t> -</a:t>
            </a:r>
          </a:p>
        </p:txBody>
      </p:sp>
    </p:spTree>
    <p:extLst>
      <p:ext uri="{BB962C8B-B14F-4D97-AF65-F5344CB8AC3E}">
        <p14:creationId xmlns:p14="http://schemas.microsoft.com/office/powerpoint/2010/main" val="2329588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5"/>
          <p:cNvSpPr>
            <a:spLocks noGrp="1" noChangeArrowheads="1"/>
          </p:cNvSpPr>
          <p:nvPr>
            <p:ph type="ftr" sz="quarter" idx="10"/>
          </p:nvPr>
        </p:nvSpPr>
        <p:spPr>
          <a:ln/>
        </p:spPr>
        <p:txBody>
          <a:bodyPr/>
          <a:lstStyle>
            <a:lvl1pPr>
              <a:defRPr/>
            </a:lvl1pPr>
          </a:lstStyle>
          <a:p>
            <a:pPr>
              <a:defRPr/>
            </a:pPr>
            <a:r>
              <a:rPr lang="de-DE" smtClean="0"/>
              <a:t>Rüdiger Brause: Adaptive Systeme AS-1, WS 2013</a:t>
            </a:r>
            <a:endParaRPr lang="de-DE"/>
          </a:p>
        </p:txBody>
      </p:sp>
      <p:sp>
        <p:nvSpPr>
          <p:cNvPr id="5" name="Rectangle 6"/>
          <p:cNvSpPr>
            <a:spLocks noGrp="1" noChangeArrowheads="1"/>
          </p:cNvSpPr>
          <p:nvPr>
            <p:ph type="sldNum" sz="quarter" idx="11"/>
          </p:nvPr>
        </p:nvSpPr>
        <p:spPr>
          <a:ln/>
        </p:spPr>
        <p:txBody>
          <a:bodyPr/>
          <a:lstStyle>
            <a:lvl1pPr>
              <a:defRPr/>
            </a:lvl1pPr>
          </a:lstStyle>
          <a:p>
            <a:pPr>
              <a:defRPr/>
            </a:pPr>
            <a:r>
              <a:rPr lang="de-DE"/>
              <a:t>- </a:t>
            </a:r>
            <a:fld id="{806B3745-C3D1-460A-8187-981064E3C4DD}" type="slidenum">
              <a:rPr lang="de-DE"/>
              <a:pPr>
                <a:defRPr/>
              </a:pPr>
              <a:t>‹Nr.›</a:t>
            </a:fld>
            <a:r>
              <a:rPr lang="de-DE"/>
              <a:t> -</a:t>
            </a:r>
          </a:p>
        </p:txBody>
      </p:sp>
    </p:spTree>
    <p:extLst>
      <p:ext uri="{BB962C8B-B14F-4D97-AF65-F5344CB8AC3E}">
        <p14:creationId xmlns:p14="http://schemas.microsoft.com/office/powerpoint/2010/main" val="3522453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Rectangle 5"/>
          <p:cNvSpPr>
            <a:spLocks noGrp="1" noChangeArrowheads="1"/>
          </p:cNvSpPr>
          <p:nvPr>
            <p:ph type="ftr" sz="quarter" idx="10"/>
          </p:nvPr>
        </p:nvSpPr>
        <p:spPr>
          <a:ln/>
        </p:spPr>
        <p:txBody>
          <a:bodyPr/>
          <a:lstStyle>
            <a:lvl1pPr>
              <a:defRPr/>
            </a:lvl1pPr>
          </a:lstStyle>
          <a:p>
            <a:pPr>
              <a:defRPr/>
            </a:pPr>
            <a:r>
              <a:rPr lang="de-DE" smtClean="0"/>
              <a:t>Rüdiger Brause: Adaptive Systeme AS-1, WS 2013</a:t>
            </a:r>
            <a:endParaRPr lang="de-DE"/>
          </a:p>
        </p:txBody>
      </p:sp>
      <p:sp>
        <p:nvSpPr>
          <p:cNvPr id="5" name="Rectangle 6"/>
          <p:cNvSpPr>
            <a:spLocks noGrp="1" noChangeArrowheads="1"/>
          </p:cNvSpPr>
          <p:nvPr>
            <p:ph type="sldNum" sz="quarter" idx="11"/>
          </p:nvPr>
        </p:nvSpPr>
        <p:spPr>
          <a:ln/>
        </p:spPr>
        <p:txBody>
          <a:bodyPr/>
          <a:lstStyle>
            <a:lvl1pPr>
              <a:defRPr/>
            </a:lvl1pPr>
          </a:lstStyle>
          <a:p>
            <a:pPr>
              <a:defRPr/>
            </a:pPr>
            <a:r>
              <a:rPr lang="de-DE"/>
              <a:t>- </a:t>
            </a:r>
            <a:fld id="{7F2A91B3-2249-47D1-946F-2A4F104F1072}" type="slidenum">
              <a:rPr lang="de-DE"/>
              <a:pPr>
                <a:defRPr/>
              </a:pPr>
              <a:t>‹Nr.›</a:t>
            </a:fld>
            <a:r>
              <a:rPr lang="de-DE"/>
              <a:t> -</a:t>
            </a:r>
          </a:p>
        </p:txBody>
      </p:sp>
    </p:spTree>
    <p:extLst>
      <p:ext uri="{BB962C8B-B14F-4D97-AF65-F5344CB8AC3E}">
        <p14:creationId xmlns:p14="http://schemas.microsoft.com/office/powerpoint/2010/main" val="2297379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611188" y="1268413"/>
            <a:ext cx="4189412" cy="5184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953000" y="1268413"/>
            <a:ext cx="4191000" cy="5184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5"/>
          <p:cNvSpPr>
            <a:spLocks noGrp="1" noChangeArrowheads="1"/>
          </p:cNvSpPr>
          <p:nvPr>
            <p:ph type="ftr" sz="quarter" idx="10"/>
          </p:nvPr>
        </p:nvSpPr>
        <p:spPr>
          <a:ln/>
        </p:spPr>
        <p:txBody>
          <a:bodyPr/>
          <a:lstStyle>
            <a:lvl1pPr>
              <a:defRPr/>
            </a:lvl1pPr>
          </a:lstStyle>
          <a:p>
            <a:pPr>
              <a:defRPr/>
            </a:pPr>
            <a:r>
              <a:rPr lang="de-DE" smtClean="0"/>
              <a:t>Rüdiger Brause: Adaptive Systeme AS-1, WS 2013</a:t>
            </a:r>
            <a:endParaRPr lang="de-DE"/>
          </a:p>
        </p:txBody>
      </p:sp>
      <p:sp>
        <p:nvSpPr>
          <p:cNvPr id="6" name="Rectangle 6"/>
          <p:cNvSpPr>
            <a:spLocks noGrp="1" noChangeArrowheads="1"/>
          </p:cNvSpPr>
          <p:nvPr>
            <p:ph type="sldNum" sz="quarter" idx="11"/>
          </p:nvPr>
        </p:nvSpPr>
        <p:spPr>
          <a:ln/>
        </p:spPr>
        <p:txBody>
          <a:bodyPr/>
          <a:lstStyle>
            <a:lvl1pPr>
              <a:defRPr/>
            </a:lvl1pPr>
          </a:lstStyle>
          <a:p>
            <a:pPr>
              <a:defRPr/>
            </a:pPr>
            <a:r>
              <a:rPr lang="de-DE"/>
              <a:t>- </a:t>
            </a:r>
            <a:fld id="{E7A86FDB-D53A-4264-84A7-B7EFB1990ECC}" type="slidenum">
              <a:rPr lang="de-DE"/>
              <a:pPr>
                <a:defRPr/>
              </a:pPr>
              <a:t>‹Nr.›</a:t>
            </a:fld>
            <a:r>
              <a:rPr lang="de-DE"/>
              <a:t> -</a:t>
            </a:r>
          </a:p>
        </p:txBody>
      </p:sp>
    </p:spTree>
    <p:extLst>
      <p:ext uri="{BB962C8B-B14F-4D97-AF65-F5344CB8AC3E}">
        <p14:creationId xmlns:p14="http://schemas.microsoft.com/office/powerpoint/2010/main" val="9080473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5"/>
          <p:cNvSpPr>
            <a:spLocks noGrp="1" noChangeArrowheads="1"/>
          </p:cNvSpPr>
          <p:nvPr>
            <p:ph type="ftr" sz="quarter" idx="10"/>
          </p:nvPr>
        </p:nvSpPr>
        <p:spPr>
          <a:ln/>
        </p:spPr>
        <p:txBody>
          <a:bodyPr/>
          <a:lstStyle>
            <a:lvl1pPr>
              <a:defRPr/>
            </a:lvl1pPr>
          </a:lstStyle>
          <a:p>
            <a:pPr>
              <a:defRPr/>
            </a:pPr>
            <a:r>
              <a:rPr lang="de-DE" smtClean="0"/>
              <a:t>Rüdiger Brause: Adaptive Systeme AS-1, WS 2013</a:t>
            </a:r>
            <a:endParaRPr lang="de-DE"/>
          </a:p>
        </p:txBody>
      </p:sp>
      <p:sp>
        <p:nvSpPr>
          <p:cNvPr id="8" name="Rectangle 6"/>
          <p:cNvSpPr>
            <a:spLocks noGrp="1" noChangeArrowheads="1"/>
          </p:cNvSpPr>
          <p:nvPr>
            <p:ph type="sldNum" sz="quarter" idx="11"/>
          </p:nvPr>
        </p:nvSpPr>
        <p:spPr>
          <a:ln/>
        </p:spPr>
        <p:txBody>
          <a:bodyPr/>
          <a:lstStyle>
            <a:lvl1pPr>
              <a:defRPr/>
            </a:lvl1pPr>
          </a:lstStyle>
          <a:p>
            <a:pPr>
              <a:defRPr/>
            </a:pPr>
            <a:r>
              <a:rPr lang="de-DE"/>
              <a:t>- </a:t>
            </a:r>
            <a:fld id="{991DB3EA-126C-4CDA-B585-EC556D595C18}" type="slidenum">
              <a:rPr lang="de-DE"/>
              <a:pPr>
                <a:defRPr/>
              </a:pPr>
              <a:t>‹Nr.›</a:t>
            </a:fld>
            <a:r>
              <a:rPr lang="de-DE"/>
              <a:t> -</a:t>
            </a:r>
          </a:p>
        </p:txBody>
      </p:sp>
    </p:spTree>
    <p:extLst>
      <p:ext uri="{BB962C8B-B14F-4D97-AF65-F5344CB8AC3E}">
        <p14:creationId xmlns:p14="http://schemas.microsoft.com/office/powerpoint/2010/main" val="12875352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5"/>
          <p:cNvSpPr>
            <a:spLocks noGrp="1" noChangeArrowheads="1"/>
          </p:cNvSpPr>
          <p:nvPr>
            <p:ph type="ftr" sz="quarter" idx="10"/>
          </p:nvPr>
        </p:nvSpPr>
        <p:spPr>
          <a:ln/>
        </p:spPr>
        <p:txBody>
          <a:bodyPr/>
          <a:lstStyle>
            <a:lvl1pPr>
              <a:defRPr/>
            </a:lvl1pPr>
          </a:lstStyle>
          <a:p>
            <a:pPr>
              <a:defRPr/>
            </a:pPr>
            <a:r>
              <a:rPr lang="de-DE" smtClean="0"/>
              <a:t>Rüdiger Brause: Adaptive Systeme AS-1, WS 2013</a:t>
            </a:r>
            <a:endParaRPr lang="de-DE"/>
          </a:p>
        </p:txBody>
      </p:sp>
      <p:sp>
        <p:nvSpPr>
          <p:cNvPr id="4" name="Rectangle 6"/>
          <p:cNvSpPr>
            <a:spLocks noGrp="1" noChangeArrowheads="1"/>
          </p:cNvSpPr>
          <p:nvPr>
            <p:ph type="sldNum" sz="quarter" idx="11"/>
          </p:nvPr>
        </p:nvSpPr>
        <p:spPr>
          <a:ln/>
        </p:spPr>
        <p:txBody>
          <a:bodyPr/>
          <a:lstStyle>
            <a:lvl1pPr>
              <a:defRPr/>
            </a:lvl1pPr>
          </a:lstStyle>
          <a:p>
            <a:pPr>
              <a:defRPr/>
            </a:pPr>
            <a:r>
              <a:rPr lang="de-DE"/>
              <a:t>- </a:t>
            </a:r>
            <a:fld id="{D2882F9A-0F90-4F9F-A353-2AD9271CCE1B}" type="slidenum">
              <a:rPr lang="de-DE"/>
              <a:pPr>
                <a:defRPr/>
              </a:pPr>
              <a:t>‹Nr.›</a:t>
            </a:fld>
            <a:r>
              <a:rPr lang="de-DE"/>
              <a:t> -</a:t>
            </a:r>
          </a:p>
        </p:txBody>
      </p:sp>
    </p:spTree>
    <p:extLst>
      <p:ext uri="{BB962C8B-B14F-4D97-AF65-F5344CB8AC3E}">
        <p14:creationId xmlns:p14="http://schemas.microsoft.com/office/powerpoint/2010/main" val="12350234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de-DE" smtClean="0"/>
              <a:t>Rüdiger Brause: Adaptive Systeme AS-1, WS 2013</a:t>
            </a:r>
            <a:endParaRPr lang="de-DE"/>
          </a:p>
        </p:txBody>
      </p:sp>
      <p:sp>
        <p:nvSpPr>
          <p:cNvPr id="3" name="Rectangle 6"/>
          <p:cNvSpPr>
            <a:spLocks noGrp="1" noChangeArrowheads="1"/>
          </p:cNvSpPr>
          <p:nvPr>
            <p:ph type="sldNum" sz="quarter" idx="11"/>
          </p:nvPr>
        </p:nvSpPr>
        <p:spPr>
          <a:ln/>
        </p:spPr>
        <p:txBody>
          <a:bodyPr/>
          <a:lstStyle>
            <a:lvl1pPr>
              <a:defRPr/>
            </a:lvl1pPr>
          </a:lstStyle>
          <a:p>
            <a:pPr>
              <a:defRPr/>
            </a:pPr>
            <a:r>
              <a:rPr lang="de-DE"/>
              <a:t>- </a:t>
            </a:r>
            <a:fld id="{2AF5ABD3-29F4-406A-8FF3-D1A3AD79441B}" type="slidenum">
              <a:rPr lang="de-DE"/>
              <a:pPr>
                <a:defRPr/>
              </a:pPr>
              <a:t>‹Nr.›</a:t>
            </a:fld>
            <a:r>
              <a:rPr lang="de-DE"/>
              <a:t> -</a:t>
            </a:r>
          </a:p>
        </p:txBody>
      </p:sp>
    </p:spTree>
    <p:extLst>
      <p:ext uri="{BB962C8B-B14F-4D97-AF65-F5344CB8AC3E}">
        <p14:creationId xmlns:p14="http://schemas.microsoft.com/office/powerpoint/2010/main" val="4283790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5"/>
          <p:cNvSpPr>
            <a:spLocks noGrp="1" noChangeArrowheads="1"/>
          </p:cNvSpPr>
          <p:nvPr>
            <p:ph type="ftr" sz="quarter" idx="10"/>
          </p:nvPr>
        </p:nvSpPr>
        <p:spPr>
          <a:ln/>
        </p:spPr>
        <p:txBody>
          <a:bodyPr/>
          <a:lstStyle>
            <a:lvl1pPr>
              <a:defRPr/>
            </a:lvl1pPr>
          </a:lstStyle>
          <a:p>
            <a:pPr>
              <a:defRPr/>
            </a:pPr>
            <a:r>
              <a:rPr lang="de-DE" smtClean="0"/>
              <a:t>Rüdiger Brause: Adaptive Systeme AS-1, WS 2013</a:t>
            </a:r>
            <a:endParaRPr lang="de-DE"/>
          </a:p>
        </p:txBody>
      </p:sp>
      <p:sp>
        <p:nvSpPr>
          <p:cNvPr id="6" name="Rectangle 6"/>
          <p:cNvSpPr>
            <a:spLocks noGrp="1" noChangeArrowheads="1"/>
          </p:cNvSpPr>
          <p:nvPr>
            <p:ph type="sldNum" sz="quarter" idx="11"/>
          </p:nvPr>
        </p:nvSpPr>
        <p:spPr>
          <a:ln/>
        </p:spPr>
        <p:txBody>
          <a:bodyPr/>
          <a:lstStyle>
            <a:lvl1pPr>
              <a:defRPr/>
            </a:lvl1pPr>
          </a:lstStyle>
          <a:p>
            <a:pPr>
              <a:defRPr/>
            </a:pPr>
            <a:r>
              <a:rPr lang="de-DE"/>
              <a:t>- </a:t>
            </a:r>
            <a:fld id="{4B7F0CB3-9B47-46C6-8EDA-25A74ECC79A1}" type="slidenum">
              <a:rPr lang="de-DE"/>
              <a:pPr>
                <a:defRPr/>
              </a:pPr>
              <a:t>‹Nr.›</a:t>
            </a:fld>
            <a:r>
              <a:rPr lang="de-DE"/>
              <a:t> -</a:t>
            </a:r>
          </a:p>
        </p:txBody>
      </p:sp>
    </p:spTree>
    <p:extLst>
      <p:ext uri="{BB962C8B-B14F-4D97-AF65-F5344CB8AC3E}">
        <p14:creationId xmlns:p14="http://schemas.microsoft.com/office/powerpoint/2010/main" val="1453281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5"/>
          <p:cNvSpPr>
            <a:spLocks noGrp="1" noChangeArrowheads="1"/>
          </p:cNvSpPr>
          <p:nvPr>
            <p:ph type="ftr" sz="quarter" idx="10"/>
          </p:nvPr>
        </p:nvSpPr>
        <p:spPr>
          <a:ln/>
        </p:spPr>
        <p:txBody>
          <a:bodyPr/>
          <a:lstStyle>
            <a:lvl1pPr>
              <a:defRPr/>
            </a:lvl1pPr>
          </a:lstStyle>
          <a:p>
            <a:pPr>
              <a:defRPr/>
            </a:pPr>
            <a:r>
              <a:rPr lang="de-DE" smtClean="0"/>
              <a:t>Rüdiger Brause: Adaptive Systeme AS-1, WS 2013</a:t>
            </a:r>
            <a:endParaRPr lang="de-DE"/>
          </a:p>
        </p:txBody>
      </p:sp>
      <p:sp>
        <p:nvSpPr>
          <p:cNvPr id="6" name="Rectangle 6"/>
          <p:cNvSpPr>
            <a:spLocks noGrp="1" noChangeArrowheads="1"/>
          </p:cNvSpPr>
          <p:nvPr>
            <p:ph type="sldNum" sz="quarter" idx="11"/>
          </p:nvPr>
        </p:nvSpPr>
        <p:spPr>
          <a:ln/>
        </p:spPr>
        <p:txBody>
          <a:bodyPr/>
          <a:lstStyle>
            <a:lvl1pPr>
              <a:defRPr/>
            </a:lvl1pPr>
          </a:lstStyle>
          <a:p>
            <a:pPr>
              <a:defRPr/>
            </a:pPr>
            <a:r>
              <a:rPr lang="de-DE"/>
              <a:t>- </a:t>
            </a:r>
            <a:fld id="{7E054B61-4E9B-4B5F-B867-F07B203C5593}" type="slidenum">
              <a:rPr lang="de-DE"/>
              <a:pPr>
                <a:defRPr/>
              </a:pPr>
              <a:t>‹Nr.›</a:t>
            </a:fld>
            <a:r>
              <a:rPr lang="de-DE"/>
              <a:t> -</a:t>
            </a:r>
          </a:p>
        </p:txBody>
      </p:sp>
    </p:spTree>
    <p:extLst>
      <p:ext uri="{BB962C8B-B14F-4D97-AF65-F5344CB8AC3E}">
        <p14:creationId xmlns:p14="http://schemas.microsoft.com/office/powerpoint/2010/main" val="1294773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9"/>
          <p:cNvSpPr>
            <a:spLocks noChangeArrowheads="1"/>
          </p:cNvSpPr>
          <p:nvPr/>
        </p:nvSpPr>
        <p:spPr bwMode="auto">
          <a:xfrm>
            <a:off x="0" y="6597650"/>
            <a:ext cx="9144000" cy="260350"/>
          </a:xfrm>
          <a:prstGeom prst="rect">
            <a:avLst/>
          </a:prstGeom>
          <a:solidFill>
            <a:srgbClr val="FFE499">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spcBef>
                <a:spcPct val="0"/>
              </a:spcBef>
            </a:pPr>
            <a:endParaRPr lang="de-DE" sz="2800">
              <a:latin typeface="Arial Black" pitchFamily="34" charset="0"/>
            </a:endParaRPr>
          </a:p>
        </p:txBody>
      </p:sp>
      <p:sp>
        <p:nvSpPr>
          <p:cNvPr id="1027" name="Rectangle 2"/>
          <p:cNvSpPr>
            <a:spLocks noGrp="1" noChangeArrowheads="1"/>
          </p:cNvSpPr>
          <p:nvPr>
            <p:ph type="title"/>
          </p:nvPr>
        </p:nvSpPr>
        <p:spPr bwMode="auto">
          <a:xfrm>
            <a:off x="611188" y="404813"/>
            <a:ext cx="6624637"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45720" rIns="91440" bIns="45720" numCol="1" anchor="t" anchorCtr="0" compatLnSpc="1">
            <a:prstTxWarp prst="textNoShape">
              <a:avLst/>
            </a:prstTxWarp>
          </a:bodyPr>
          <a:lstStyle/>
          <a:p>
            <a:pPr lvl="0"/>
            <a:r>
              <a:rPr lang="de-DE" smtClean="0"/>
              <a:t>Mastertitelformat bearbeiten</a:t>
            </a:r>
          </a:p>
        </p:txBody>
      </p:sp>
      <p:sp>
        <p:nvSpPr>
          <p:cNvPr id="2" name="Rectangle 5"/>
          <p:cNvSpPr>
            <a:spLocks noGrp="1" noChangeArrowheads="1"/>
          </p:cNvSpPr>
          <p:nvPr>
            <p:ph type="ftr" sz="quarter" idx="3"/>
          </p:nvPr>
        </p:nvSpPr>
        <p:spPr bwMode="auto">
          <a:xfrm>
            <a:off x="762000" y="6629400"/>
            <a:ext cx="4953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000" smtClean="0">
                <a:latin typeface="Tahoma" pitchFamily="34" charset="0"/>
              </a:defRPr>
            </a:lvl1pPr>
          </a:lstStyle>
          <a:p>
            <a:pPr>
              <a:defRPr/>
            </a:pPr>
            <a:r>
              <a:rPr lang="de-DE" smtClean="0"/>
              <a:t>Rüdiger Brause: Adaptive Systeme AS-1, WS 2013</a:t>
            </a:r>
            <a:endParaRPr lang="de-DE"/>
          </a:p>
        </p:txBody>
      </p:sp>
      <p:sp>
        <p:nvSpPr>
          <p:cNvPr id="1030" name="Rectangle 6"/>
          <p:cNvSpPr>
            <a:spLocks noGrp="1" noChangeArrowheads="1"/>
          </p:cNvSpPr>
          <p:nvPr>
            <p:ph type="sldNum" sz="quarter" idx="4"/>
          </p:nvPr>
        </p:nvSpPr>
        <p:spPr bwMode="auto">
          <a:xfrm>
            <a:off x="8001000" y="6623050"/>
            <a:ext cx="685800" cy="234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000"/>
            </a:lvl1pPr>
          </a:lstStyle>
          <a:p>
            <a:pPr>
              <a:defRPr/>
            </a:pPr>
            <a:r>
              <a:rPr lang="de-DE"/>
              <a:t>- </a:t>
            </a:r>
            <a:fld id="{321C02D1-FCE7-485E-BD27-64D9013A2E7E}" type="slidenum">
              <a:rPr lang="de-DE"/>
              <a:pPr>
                <a:defRPr/>
              </a:pPr>
              <a:t>‹Nr.›</a:t>
            </a:fld>
            <a:r>
              <a:rPr lang="de-DE"/>
              <a:t> -</a:t>
            </a:r>
          </a:p>
        </p:txBody>
      </p:sp>
      <p:sp>
        <p:nvSpPr>
          <p:cNvPr id="3" name="Rectangle 17"/>
          <p:cNvSpPr>
            <a:spLocks noGrp="1" noChangeArrowheads="1"/>
          </p:cNvSpPr>
          <p:nvPr>
            <p:ph type="body" idx="1"/>
          </p:nvPr>
        </p:nvSpPr>
        <p:spPr bwMode="auto">
          <a:xfrm>
            <a:off x="611188" y="1268413"/>
            <a:ext cx="8532812" cy="51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smtClean="0"/>
              <a:t>Mastertextformat bearbeiten</a:t>
            </a:r>
          </a:p>
          <a:p>
            <a:pPr lvl="1"/>
            <a:r>
              <a:rPr lang="de-DE" smtClean="0"/>
              <a:t>Zweite Ebene</a:t>
            </a:r>
          </a:p>
          <a:p>
            <a:pPr lvl="2"/>
            <a:r>
              <a:rPr lang="de-DE" smtClean="0"/>
              <a:t>Dritte Ebene</a:t>
            </a:r>
          </a:p>
        </p:txBody>
      </p:sp>
      <p:sp>
        <p:nvSpPr>
          <p:cNvPr id="1031" name="Line 39"/>
          <p:cNvSpPr>
            <a:spLocks noChangeShapeType="1"/>
          </p:cNvSpPr>
          <p:nvPr/>
        </p:nvSpPr>
        <p:spPr bwMode="auto">
          <a:xfrm>
            <a:off x="611188" y="1052513"/>
            <a:ext cx="8532812" cy="0"/>
          </a:xfrm>
          <a:prstGeom prst="line">
            <a:avLst/>
          </a:prstGeom>
          <a:noFill/>
          <a:ln w="57150">
            <a:solidFill>
              <a:srgbClr val="FFCC00"/>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graphicFrame>
        <p:nvGraphicFramePr>
          <p:cNvPr id="1032" name="Object 43"/>
          <p:cNvGraphicFramePr>
            <a:graphicFrameLocks noChangeAspect="1"/>
          </p:cNvGraphicFramePr>
          <p:nvPr/>
        </p:nvGraphicFramePr>
        <p:xfrm>
          <a:off x="7308850" y="115888"/>
          <a:ext cx="1714500" cy="712787"/>
        </p:xfrm>
        <a:graphic>
          <a:graphicData uri="http://schemas.openxmlformats.org/presentationml/2006/ole">
            <mc:AlternateContent xmlns:mc="http://schemas.openxmlformats.org/markup-compatibility/2006">
              <mc:Choice xmlns:v="urn:schemas-microsoft-com:vml" Requires="v">
                <p:oleObj spid="_x0000_s1101" name="Image" r:id="rId15" imgW="2565079" imgH="1066291" progId="PhotoshopElements.Image.2">
                  <p:embed/>
                </p:oleObj>
              </mc:Choice>
              <mc:Fallback>
                <p:oleObj name="Image" r:id="rId15" imgW="2565079" imgH="1066291" progId="PhotoshopElements.Image.2">
                  <p:embed/>
                  <p:pic>
                    <p:nvPicPr>
                      <p:cNvPr id="0" name="Object 4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308850" y="115888"/>
                        <a:ext cx="1714500" cy="712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781"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Lst>
  <p:hf hdr="0" dt="0"/>
  <p:txStyles>
    <p:titleStyle>
      <a:lvl1pPr algn="l" rtl="0" eaLnBrk="0" fontAlgn="base" hangingPunct="0">
        <a:spcBef>
          <a:spcPct val="0"/>
        </a:spcBef>
        <a:spcAft>
          <a:spcPct val="0"/>
        </a:spcAft>
        <a:defRPr sz="2500" b="1">
          <a:solidFill>
            <a:srgbClr val="000099"/>
          </a:solidFill>
          <a:latin typeface="Arial Black" pitchFamily="34" charset="0"/>
          <a:ea typeface="+mj-ea"/>
          <a:cs typeface="+mj-cs"/>
        </a:defRPr>
      </a:lvl1pPr>
      <a:lvl2pPr algn="l" rtl="0" eaLnBrk="0" fontAlgn="base" hangingPunct="0">
        <a:spcBef>
          <a:spcPct val="0"/>
        </a:spcBef>
        <a:spcAft>
          <a:spcPct val="0"/>
        </a:spcAft>
        <a:defRPr sz="2500" b="1">
          <a:solidFill>
            <a:srgbClr val="000099"/>
          </a:solidFill>
          <a:latin typeface="Arial Black" pitchFamily="34" charset="0"/>
        </a:defRPr>
      </a:lvl2pPr>
      <a:lvl3pPr algn="l" rtl="0" eaLnBrk="0" fontAlgn="base" hangingPunct="0">
        <a:spcBef>
          <a:spcPct val="0"/>
        </a:spcBef>
        <a:spcAft>
          <a:spcPct val="0"/>
        </a:spcAft>
        <a:defRPr sz="2500" b="1">
          <a:solidFill>
            <a:srgbClr val="000099"/>
          </a:solidFill>
          <a:latin typeface="Arial Black" pitchFamily="34" charset="0"/>
        </a:defRPr>
      </a:lvl3pPr>
      <a:lvl4pPr algn="l" rtl="0" eaLnBrk="0" fontAlgn="base" hangingPunct="0">
        <a:spcBef>
          <a:spcPct val="0"/>
        </a:spcBef>
        <a:spcAft>
          <a:spcPct val="0"/>
        </a:spcAft>
        <a:defRPr sz="2500" b="1">
          <a:solidFill>
            <a:srgbClr val="000099"/>
          </a:solidFill>
          <a:latin typeface="Arial Black" pitchFamily="34" charset="0"/>
        </a:defRPr>
      </a:lvl4pPr>
      <a:lvl5pPr algn="l" rtl="0" eaLnBrk="0" fontAlgn="base" hangingPunct="0">
        <a:spcBef>
          <a:spcPct val="0"/>
        </a:spcBef>
        <a:spcAft>
          <a:spcPct val="0"/>
        </a:spcAft>
        <a:defRPr sz="2500" b="1">
          <a:solidFill>
            <a:srgbClr val="000099"/>
          </a:solidFill>
          <a:latin typeface="Arial Black" pitchFamily="34" charset="0"/>
        </a:defRPr>
      </a:lvl5pPr>
      <a:lvl6pPr marL="457200" algn="l" rtl="0" eaLnBrk="0" fontAlgn="base" hangingPunct="0">
        <a:spcBef>
          <a:spcPct val="0"/>
        </a:spcBef>
        <a:spcAft>
          <a:spcPct val="0"/>
        </a:spcAft>
        <a:defRPr sz="2500" b="1">
          <a:solidFill>
            <a:srgbClr val="000099"/>
          </a:solidFill>
          <a:latin typeface="Arial" pitchFamily="34" charset="0"/>
        </a:defRPr>
      </a:lvl6pPr>
      <a:lvl7pPr marL="914400" algn="l" rtl="0" eaLnBrk="0" fontAlgn="base" hangingPunct="0">
        <a:spcBef>
          <a:spcPct val="0"/>
        </a:spcBef>
        <a:spcAft>
          <a:spcPct val="0"/>
        </a:spcAft>
        <a:defRPr sz="2500" b="1">
          <a:solidFill>
            <a:srgbClr val="000099"/>
          </a:solidFill>
          <a:latin typeface="Arial" pitchFamily="34" charset="0"/>
        </a:defRPr>
      </a:lvl7pPr>
      <a:lvl8pPr marL="1371600" algn="l" rtl="0" eaLnBrk="0" fontAlgn="base" hangingPunct="0">
        <a:spcBef>
          <a:spcPct val="0"/>
        </a:spcBef>
        <a:spcAft>
          <a:spcPct val="0"/>
        </a:spcAft>
        <a:defRPr sz="2500" b="1">
          <a:solidFill>
            <a:srgbClr val="000099"/>
          </a:solidFill>
          <a:latin typeface="Arial" pitchFamily="34" charset="0"/>
        </a:defRPr>
      </a:lvl8pPr>
      <a:lvl9pPr marL="1828800" algn="l" rtl="0" eaLnBrk="0" fontAlgn="base" hangingPunct="0">
        <a:spcBef>
          <a:spcPct val="0"/>
        </a:spcBef>
        <a:spcAft>
          <a:spcPct val="0"/>
        </a:spcAft>
        <a:defRPr sz="2500" b="1">
          <a:solidFill>
            <a:srgbClr val="000099"/>
          </a:solidFill>
          <a:latin typeface="Arial" pitchFamily="34" charset="0"/>
        </a:defRPr>
      </a:lvl9pPr>
    </p:titleStyle>
    <p:bodyStyle>
      <a:lvl1pPr marL="342900" indent="-342900" algn="l" rtl="0" eaLnBrk="0" fontAlgn="base" hangingPunct="0">
        <a:lnSpc>
          <a:spcPct val="85000"/>
        </a:lnSpc>
        <a:spcBef>
          <a:spcPct val="45000"/>
        </a:spcBef>
        <a:spcAft>
          <a:spcPct val="0"/>
        </a:spcAft>
        <a:buChar char="•"/>
        <a:defRPr sz="2400" b="1">
          <a:solidFill>
            <a:schemeClr val="tx1"/>
          </a:solidFill>
          <a:latin typeface="+mn-lt"/>
          <a:ea typeface="+mn-ea"/>
          <a:cs typeface="+mn-cs"/>
        </a:defRPr>
      </a:lvl1pPr>
      <a:lvl2pPr marL="441325" indent="-261938" algn="l" rtl="0" eaLnBrk="0" fontAlgn="base" hangingPunct="0">
        <a:lnSpc>
          <a:spcPct val="85000"/>
        </a:lnSpc>
        <a:spcBef>
          <a:spcPct val="45000"/>
        </a:spcBef>
        <a:spcAft>
          <a:spcPct val="0"/>
        </a:spcAft>
        <a:buClr>
          <a:srgbClr val="FF9933"/>
        </a:buClr>
        <a:buSzPct val="130000"/>
        <a:buFont typeface="Wingdings" pitchFamily="2" charset="2"/>
        <a:buChar char="§"/>
        <a:defRPr sz="2000">
          <a:solidFill>
            <a:schemeClr val="tx1"/>
          </a:solidFill>
          <a:latin typeface="+mn-lt"/>
        </a:defRPr>
      </a:lvl2pPr>
      <a:lvl3pPr marL="849313" indent="-228600" algn="l" rtl="0" eaLnBrk="0" fontAlgn="base" hangingPunct="0">
        <a:lnSpc>
          <a:spcPct val="85000"/>
        </a:lnSpc>
        <a:spcBef>
          <a:spcPct val="45000"/>
        </a:spcBef>
        <a:spcAft>
          <a:spcPct val="0"/>
        </a:spcAft>
        <a:buClr>
          <a:srgbClr val="0066CC"/>
        </a:buClr>
        <a:buSzPct val="130000"/>
        <a:buChar char="•"/>
        <a:defRPr>
          <a:solidFill>
            <a:schemeClr val="tx1"/>
          </a:solidFill>
          <a:latin typeface="Arial" pitchFamily="34" charset="0"/>
        </a:defRPr>
      </a:lvl3pPr>
      <a:lvl4pPr marL="1698625" indent="-228600" algn="l" rtl="0" eaLnBrk="0" fontAlgn="base" hangingPunct="0">
        <a:spcBef>
          <a:spcPct val="20000"/>
        </a:spcBef>
        <a:spcAft>
          <a:spcPct val="0"/>
        </a:spcAft>
        <a:buChar char="–"/>
        <a:defRPr sz="2000">
          <a:solidFill>
            <a:schemeClr val="tx1"/>
          </a:solidFill>
          <a:latin typeface="TIMES" charset="0"/>
        </a:defRPr>
      </a:lvl4pPr>
      <a:lvl5pPr marL="2117725" indent="-228600" algn="l" rtl="0" eaLnBrk="0" fontAlgn="base" hangingPunct="0">
        <a:spcBef>
          <a:spcPct val="20000"/>
        </a:spcBef>
        <a:spcAft>
          <a:spcPct val="0"/>
        </a:spcAft>
        <a:buChar char="»"/>
        <a:defRPr sz="2000">
          <a:solidFill>
            <a:schemeClr val="tx1"/>
          </a:solidFill>
          <a:latin typeface="TIMES" charset="0"/>
        </a:defRPr>
      </a:lvl5pPr>
      <a:lvl6pPr marL="2574925" indent="-228600" algn="l" rtl="0" eaLnBrk="0" fontAlgn="base" hangingPunct="0">
        <a:spcBef>
          <a:spcPct val="20000"/>
        </a:spcBef>
        <a:spcAft>
          <a:spcPct val="0"/>
        </a:spcAft>
        <a:defRPr sz="2000">
          <a:solidFill>
            <a:schemeClr val="tx1"/>
          </a:solidFill>
          <a:latin typeface="TIMES" charset="0"/>
        </a:defRPr>
      </a:lvl6pPr>
      <a:lvl7pPr marL="3032125" indent="-228600" algn="l" rtl="0" eaLnBrk="0" fontAlgn="base" hangingPunct="0">
        <a:spcBef>
          <a:spcPct val="20000"/>
        </a:spcBef>
        <a:spcAft>
          <a:spcPct val="0"/>
        </a:spcAft>
        <a:defRPr sz="2000">
          <a:solidFill>
            <a:schemeClr val="tx1"/>
          </a:solidFill>
          <a:latin typeface="TIMES" charset="0"/>
        </a:defRPr>
      </a:lvl7pPr>
      <a:lvl8pPr marL="3489325" indent="-228600" algn="l" rtl="0" eaLnBrk="0" fontAlgn="base" hangingPunct="0">
        <a:spcBef>
          <a:spcPct val="20000"/>
        </a:spcBef>
        <a:spcAft>
          <a:spcPct val="0"/>
        </a:spcAft>
        <a:defRPr sz="2000">
          <a:solidFill>
            <a:schemeClr val="tx1"/>
          </a:solidFill>
          <a:latin typeface="TIMES" charset="0"/>
        </a:defRPr>
      </a:lvl8pPr>
      <a:lvl9pPr marL="3946525" indent="-228600" algn="l" rtl="0" eaLnBrk="0" fontAlgn="base" hangingPunct="0">
        <a:spcBef>
          <a:spcPct val="20000"/>
        </a:spcBef>
        <a:spcAft>
          <a:spcPct val="0"/>
        </a:spcAft>
        <a:defRPr sz="2000">
          <a:solidFill>
            <a:schemeClr val="tx1"/>
          </a:solidFill>
          <a:latin typeface="TIMES" charset="0"/>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12.wmf"/><Relationship Id="rId5" Type="http://schemas.openxmlformats.org/officeDocument/2006/relationships/oleObject" Target="../embeddings/oleObject9.bin"/><Relationship Id="rId4" Type="http://schemas.openxmlformats.org/officeDocument/2006/relationships/image" Target="../media/image11.wmf"/></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12.bin"/><Relationship Id="rId3" Type="http://schemas.openxmlformats.org/officeDocument/2006/relationships/notesSlide" Target="../notesSlides/notesSlide1.xml"/><Relationship Id="rId7" Type="http://schemas.openxmlformats.org/officeDocument/2006/relationships/image" Target="../media/image14.wmf"/><Relationship Id="rId2" Type="http://schemas.openxmlformats.org/officeDocument/2006/relationships/slideLayout" Target="../slideLayouts/slideLayout12.xml"/><Relationship Id="rId1" Type="http://schemas.openxmlformats.org/officeDocument/2006/relationships/vmlDrawing" Target="../drawings/vmlDrawing7.vml"/><Relationship Id="rId6" Type="http://schemas.openxmlformats.org/officeDocument/2006/relationships/oleObject" Target="../embeddings/oleObject11.bin"/><Relationship Id="rId5" Type="http://schemas.openxmlformats.org/officeDocument/2006/relationships/image" Target="../media/image13.wmf"/><Relationship Id="rId4" Type="http://schemas.openxmlformats.org/officeDocument/2006/relationships/oleObject" Target="../embeddings/oleObject10.bin"/><Relationship Id="rId9" Type="http://schemas.openxmlformats.org/officeDocument/2006/relationships/image" Target="../media/image11.wmf"/></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22.jpe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23.wmf"/><Relationship Id="rId5" Type="http://schemas.openxmlformats.org/officeDocument/2006/relationships/oleObject" Target="../embeddings/oleObject14.bin"/><Relationship Id="rId4" Type="http://schemas.openxmlformats.org/officeDocument/2006/relationships/audio" Target="../media/audio2.wav"/></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25.wmf"/><Relationship Id="rId3" Type="http://schemas.openxmlformats.org/officeDocument/2006/relationships/notesSlide" Target="../notesSlides/notesSlide2.xml"/><Relationship Id="rId7"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24.wmf"/><Relationship Id="rId5" Type="http://schemas.openxmlformats.org/officeDocument/2006/relationships/oleObject" Target="../embeddings/oleObject15.bin"/><Relationship Id="rId4" Type="http://schemas.openxmlformats.org/officeDocument/2006/relationships/audio" Target="../media/audio1.wav"/></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25.wmf"/><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oleObject" Target="../embeddings/oleObject18.bin"/><Relationship Id="rId5" Type="http://schemas.openxmlformats.org/officeDocument/2006/relationships/image" Target="../media/image24.wmf"/><Relationship Id="rId4" Type="http://schemas.openxmlformats.org/officeDocument/2006/relationships/oleObject" Target="../embeddings/oleObject17.bin"/></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12.xml"/><Relationship Id="rId1" Type="http://schemas.openxmlformats.org/officeDocument/2006/relationships/vmlDrawing" Target="../drawings/vmlDrawing12.vml"/><Relationship Id="rId4" Type="http://schemas.openxmlformats.org/officeDocument/2006/relationships/image" Target="../media/image27.w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12.xml"/><Relationship Id="rId1" Type="http://schemas.openxmlformats.org/officeDocument/2006/relationships/vmlDrawing" Target="../drawings/vmlDrawing13.vml"/><Relationship Id="rId6" Type="http://schemas.openxmlformats.org/officeDocument/2006/relationships/image" Target="../media/image29.wmf"/><Relationship Id="rId5" Type="http://schemas.openxmlformats.org/officeDocument/2006/relationships/oleObject" Target="../embeddings/oleObject21.bin"/><Relationship Id="rId4" Type="http://schemas.openxmlformats.org/officeDocument/2006/relationships/image" Target="../media/image28.wmf"/></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31.wmf"/><Relationship Id="rId5" Type="http://schemas.openxmlformats.org/officeDocument/2006/relationships/oleObject" Target="../embeddings/oleObject23.bin"/><Relationship Id="rId4" Type="http://schemas.openxmlformats.org/officeDocument/2006/relationships/image" Target="../media/image30.w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33.wmf"/><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oleObject" Target="../embeddings/oleObject25.bin"/><Relationship Id="rId5" Type="http://schemas.openxmlformats.org/officeDocument/2006/relationships/image" Target="../media/image32.wmf"/><Relationship Id="rId4" Type="http://schemas.openxmlformats.org/officeDocument/2006/relationships/oleObject" Target="../embeddings/oleObject24.bin"/></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8" Type="http://schemas.openxmlformats.org/officeDocument/2006/relationships/image" Target="../media/image35.wmf"/><Relationship Id="rId3" Type="http://schemas.openxmlformats.org/officeDocument/2006/relationships/notesSlide" Target="../notesSlides/notesSlide5.xml"/><Relationship Id="rId7" Type="http://schemas.openxmlformats.org/officeDocument/2006/relationships/oleObject" Target="../embeddings/oleObject27.bin"/><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34.wmf"/><Relationship Id="rId5" Type="http://schemas.openxmlformats.org/officeDocument/2006/relationships/oleObject" Target="../embeddings/oleObject26.bin"/><Relationship Id="rId4" Type="http://schemas.openxmlformats.org/officeDocument/2006/relationships/image" Target="../media/image36.png"/></Relationships>
</file>

<file path=ppt/slides/_rels/slide37.xml.rels><?xml version="1.0" encoding="UTF-8" standalone="yes"?>
<Relationships xmlns="http://schemas.openxmlformats.org/package/2006/relationships"><Relationship Id="rId8" Type="http://schemas.openxmlformats.org/officeDocument/2006/relationships/image" Target="../media/image38.wmf"/><Relationship Id="rId3" Type="http://schemas.openxmlformats.org/officeDocument/2006/relationships/notesSlide" Target="../notesSlides/notesSlide6.xml"/><Relationship Id="rId7" Type="http://schemas.openxmlformats.org/officeDocument/2006/relationships/oleObject" Target="../embeddings/oleObject29.bin"/><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image" Target="../media/image39.png"/><Relationship Id="rId5" Type="http://schemas.openxmlformats.org/officeDocument/2006/relationships/image" Target="../media/image37.wmf"/><Relationship Id="rId4" Type="http://schemas.openxmlformats.org/officeDocument/2006/relationships/oleObject" Target="../embeddings/oleObject28.bin"/></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18.vml"/><Relationship Id="rId5" Type="http://schemas.openxmlformats.org/officeDocument/2006/relationships/image" Target="../media/image40.wmf"/><Relationship Id="rId4" Type="http://schemas.openxmlformats.org/officeDocument/2006/relationships/oleObject" Target="../embeddings/oleObject30.bin"/></Relationships>
</file>

<file path=ppt/slides/_rels/slide3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4.wmf"/></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5.wmf"/><Relationship Id="rId4" Type="http://schemas.openxmlformats.org/officeDocument/2006/relationships/oleObject" Target="../embeddings/oleObject4.bin"/></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image" Target="../media/image44.png"/><Relationship Id="rId5" Type="http://schemas.openxmlformats.org/officeDocument/2006/relationships/image" Target="../media/image42.wmf"/><Relationship Id="rId4" Type="http://schemas.openxmlformats.org/officeDocument/2006/relationships/oleObject" Target="../embeddings/oleObject31.bin"/></Relationships>
</file>

<file path=ppt/slides/_rels/slide5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image" Target="../media/image48.wmf"/><Relationship Id="rId5" Type="http://schemas.openxmlformats.org/officeDocument/2006/relationships/oleObject" Target="../embeddings/oleObject33.bin"/><Relationship Id="rId4" Type="http://schemas.openxmlformats.org/officeDocument/2006/relationships/image" Target="../media/image47.wmf"/></Relationships>
</file>

<file path=ppt/slides/_rels/slide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8" Type="http://schemas.openxmlformats.org/officeDocument/2006/relationships/image" Target="../media/image51.wmf"/><Relationship Id="rId3" Type="http://schemas.openxmlformats.org/officeDocument/2006/relationships/oleObject" Target="../embeddings/oleObject34.bin"/><Relationship Id="rId7" Type="http://schemas.openxmlformats.org/officeDocument/2006/relationships/oleObject" Target="../embeddings/oleObject36.bin"/><Relationship Id="rId2" Type="http://schemas.openxmlformats.org/officeDocument/2006/relationships/slideLayout" Target="../slideLayouts/slideLayout2.xml"/><Relationship Id="rId1" Type="http://schemas.openxmlformats.org/officeDocument/2006/relationships/vmlDrawing" Target="../drawings/vmlDrawing21.vml"/><Relationship Id="rId6" Type="http://schemas.openxmlformats.org/officeDocument/2006/relationships/image" Target="../media/image50.wmf"/><Relationship Id="rId5" Type="http://schemas.openxmlformats.org/officeDocument/2006/relationships/oleObject" Target="../embeddings/oleObject35.bin"/><Relationship Id="rId10" Type="http://schemas.openxmlformats.org/officeDocument/2006/relationships/image" Target="../media/image52.wmf"/><Relationship Id="rId4" Type="http://schemas.openxmlformats.org/officeDocument/2006/relationships/image" Target="../media/image49.png"/><Relationship Id="rId9" Type="http://schemas.openxmlformats.org/officeDocument/2006/relationships/oleObject" Target="../embeddings/oleObject37.bin"/></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8" Type="http://schemas.openxmlformats.org/officeDocument/2006/relationships/oleObject" Target="../embeddings/oleObject40.bin"/><Relationship Id="rId3" Type="http://schemas.openxmlformats.org/officeDocument/2006/relationships/audio" Target="../media/audio1.wav"/><Relationship Id="rId7" Type="http://schemas.openxmlformats.org/officeDocument/2006/relationships/image" Target="../media/image54.wmf"/><Relationship Id="rId2" Type="http://schemas.openxmlformats.org/officeDocument/2006/relationships/slideLayout" Target="../slideLayouts/slideLayout2.xml"/><Relationship Id="rId1" Type="http://schemas.openxmlformats.org/officeDocument/2006/relationships/vmlDrawing" Target="../drawings/vmlDrawing22.vml"/><Relationship Id="rId6" Type="http://schemas.openxmlformats.org/officeDocument/2006/relationships/oleObject" Target="../embeddings/oleObject39.bin"/><Relationship Id="rId5" Type="http://schemas.openxmlformats.org/officeDocument/2006/relationships/image" Target="../media/image53.wmf"/><Relationship Id="rId4" Type="http://schemas.openxmlformats.org/officeDocument/2006/relationships/oleObject" Target="../embeddings/oleObject38.bin"/><Relationship Id="rId9" Type="http://schemas.openxmlformats.org/officeDocument/2006/relationships/image" Target="../media/image55.wmf"/></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audio" Target="file:///C:\Users\Brause\Desktop\AS\nettalk.mp3" TargetMode="External"/><Relationship Id="rId7" Type="http://schemas.openxmlformats.org/officeDocument/2006/relationships/image" Target="../media/image56.wmf"/><Relationship Id="rId2" Type="http://schemas.microsoft.com/office/2007/relationships/media" Target="file:///C:\Users\Brause\Desktop\AS\nettalk.mp3" TargetMode="External"/><Relationship Id="rId1" Type="http://schemas.openxmlformats.org/officeDocument/2006/relationships/vmlDrawing" Target="../drawings/vmlDrawing23.vml"/><Relationship Id="rId6" Type="http://schemas.openxmlformats.org/officeDocument/2006/relationships/oleObject" Target="../embeddings/oleObject41.bin"/><Relationship Id="rId5" Type="http://schemas.openxmlformats.org/officeDocument/2006/relationships/notesSlide" Target="../notesSlides/notesSlide19.xml"/><Relationship Id="rId4"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image" Target="../media/image3.png"/><Relationship Id="rId7" Type="http://schemas.openxmlformats.org/officeDocument/2006/relationships/image" Target="../media/image8.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6.bin"/><Relationship Id="rId5" Type="http://schemas.openxmlformats.org/officeDocument/2006/relationships/image" Target="../media/image7.wmf"/><Relationship Id="rId4" Type="http://schemas.openxmlformats.org/officeDocument/2006/relationships/oleObject" Target="../embeddings/oleObject5.bin"/><Relationship Id="rId9" Type="http://schemas.openxmlformats.org/officeDocument/2006/relationships/image" Target="../media/image9.wmf"/></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Layout" Target="../slideLayouts/slideLayout2.xml"/><Relationship Id="rId1" Type="http://schemas.openxmlformats.org/officeDocument/2006/relationships/vmlDrawing" Target="../drawings/vmlDrawing24.vml"/><Relationship Id="rId4" Type="http://schemas.openxmlformats.org/officeDocument/2006/relationships/image" Target="../media/image60.wmf"/></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vmlDrawing" Target="../drawings/vmlDrawing25.vml"/><Relationship Id="rId6" Type="http://schemas.openxmlformats.org/officeDocument/2006/relationships/image" Target="../media/image61.wmf"/><Relationship Id="rId5" Type="http://schemas.openxmlformats.org/officeDocument/2006/relationships/oleObject" Target="../embeddings/oleObject43.bin"/><Relationship Id="rId4" Type="http://schemas.openxmlformats.org/officeDocument/2006/relationships/image" Target="../media/image3.png"/></Relationships>
</file>

<file path=ppt/slides/_rels/slide76.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70.jpeg"/></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video" Target="file:///C:\Users\Brause\Desktop\AS\NN2-RaceRedTeam.wmv" TargetMode="External"/><Relationship Id="rId6" Type="http://schemas.openxmlformats.org/officeDocument/2006/relationships/image" Target="../media/image72.jpeg"/><Relationship Id="rId5" Type="http://schemas.openxmlformats.org/officeDocument/2006/relationships/image" Target="../media/image71.jpeg"/><Relationship Id="rId4" Type="http://schemas.openxmlformats.org/officeDocument/2006/relationships/audio" Target="../media/audio1.wav"/></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video" Target="file:///C:\Users\Brause\Desktop\AS\NN2-RaceStanford.wmv" TargetMode="External"/><Relationship Id="rId6" Type="http://schemas.openxmlformats.org/officeDocument/2006/relationships/image" Target="../media/image74.png"/><Relationship Id="rId5" Type="http://schemas.openxmlformats.org/officeDocument/2006/relationships/image" Target="../media/image73.jpeg"/><Relationship Id="rId4" Type="http://schemas.openxmlformats.org/officeDocument/2006/relationships/audio" Target="../media/audio1.wav"/></Relationships>
</file>

<file path=ppt/slides/_rels/slide87.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5800" y="1828800"/>
            <a:ext cx="8207375" cy="3929063"/>
          </a:xfrm>
        </p:spPr>
        <p:txBody>
          <a:bodyPr/>
          <a:lstStyle/>
          <a:p>
            <a:r>
              <a:rPr lang="de-DE" sz="6400" smtClean="0">
                <a:solidFill>
                  <a:srgbClr val="003399"/>
                </a:solidFill>
              </a:rPr>
              <a:t>Lernen und Klassifizieren </a:t>
            </a:r>
            <a:br>
              <a:rPr lang="de-DE" sz="6400" smtClean="0">
                <a:solidFill>
                  <a:srgbClr val="003399"/>
                </a:solidFill>
              </a:rPr>
            </a:br>
            <a:r>
              <a:rPr lang="de-DE" sz="6400" smtClean="0">
                <a:solidFill>
                  <a:srgbClr val="003399"/>
                </a:solidFill>
              </a:rPr>
              <a:t/>
            </a:r>
            <a:br>
              <a:rPr lang="de-DE" sz="6400" smtClean="0">
                <a:solidFill>
                  <a:srgbClr val="003399"/>
                </a:solidFill>
              </a:rPr>
            </a:br>
            <a:r>
              <a:rPr lang="de-DE" sz="6400" smtClean="0">
                <a:solidFill>
                  <a:srgbClr val="003399"/>
                </a:solidFill>
              </a:rPr>
              <a:t>AS1-2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a:buFontTx/>
              <a:buBlip>
                <a:blip r:embed="rId2"/>
              </a:buBlip>
              <a:defRPr/>
            </a:pPr>
            <a:r>
              <a:rPr lang="de-DE" u="sng" dirty="0" smtClean="0">
                <a:solidFill>
                  <a:srgbClr val="C00000"/>
                </a:solidFill>
              </a:rPr>
              <a:t>Hetero</a:t>
            </a:r>
            <a:r>
              <a:rPr lang="de-DE" u="sng" dirty="0" smtClean="0"/>
              <a:t>assoziativer Speicher</a:t>
            </a:r>
          </a:p>
          <a:p>
            <a:pPr>
              <a:buFontTx/>
              <a:buNone/>
              <a:defRPr/>
            </a:pPr>
            <a:r>
              <a:rPr lang="de-DE" dirty="0" smtClean="0"/>
              <a:t>	</a:t>
            </a:r>
            <a:r>
              <a:rPr lang="de-DE" b="0" dirty="0" smtClean="0"/>
              <a:t>				Inhalt </a:t>
            </a:r>
            <a:r>
              <a:rPr lang="de-DE" dirty="0" smtClean="0"/>
              <a:t>L</a:t>
            </a:r>
            <a:r>
              <a:rPr lang="de-DE" b="0" dirty="0" smtClean="0"/>
              <a:t>  </a:t>
            </a:r>
            <a:r>
              <a:rPr lang="de-DE" b="0" dirty="0" smtClean="0">
                <a:solidFill>
                  <a:schemeClr val="bg2">
                    <a:lumMod val="60000"/>
                    <a:lumOff val="40000"/>
                  </a:schemeClr>
                </a:solidFill>
              </a:rPr>
              <a:t>(Lehrervorgabe)</a:t>
            </a:r>
          </a:p>
          <a:p>
            <a:pPr>
              <a:buFontTx/>
              <a:buNone/>
              <a:defRPr/>
            </a:pPr>
            <a:endParaRPr lang="de-DE" b="0" dirty="0" smtClean="0"/>
          </a:p>
          <a:p>
            <a:pPr>
              <a:buFontTx/>
              <a:buNone/>
              <a:defRPr/>
            </a:pPr>
            <a:r>
              <a:rPr lang="de-DE" b="0" dirty="0" smtClean="0"/>
              <a:t>	Schlüssel = </a:t>
            </a:r>
            <a:r>
              <a:rPr lang="de-DE" dirty="0" smtClean="0"/>
              <a:t>x</a:t>
            </a:r>
            <a:r>
              <a:rPr lang="de-DE" b="0" dirty="0" smtClean="0"/>
              <a:t>				         Assoziation</a:t>
            </a:r>
          </a:p>
          <a:p>
            <a:pPr>
              <a:buFontTx/>
              <a:buNone/>
              <a:defRPr/>
            </a:pPr>
            <a:r>
              <a:rPr lang="de-DE" dirty="0" smtClean="0"/>
              <a:t>	</a:t>
            </a:r>
            <a:r>
              <a:rPr lang="de-DE" dirty="0" smtClean="0">
                <a:solidFill>
                  <a:schemeClr val="bg2">
                    <a:lumMod val="60000"/>
                    <a:lumOff val="40000"/>
                  </a:schemeClr>
                </a:solidFill>
              </a:rPr>
              <a:t>(„Adresse“)</a:t>
            </a:r>
            <a:r>
              <a:rPr lang="de-DE" dirty="0" smtClean="0"/>
              <a:t>					 y </a:t>
            </a:r>
            <a:r>
              <a:rPr lang="de-DE" b="0" dirty="0" smtClean="0"/>
              <a:t>=</a:t>
            </a:r>
            <a:r>
              <a:rPr lang="de-DE" dirty="0" smtClean="0"/>
              <a:t> L</a:t>
            </a:r>
          </a:p>
          <a:p>
            <a:pPr>
              <a:lnSpc>
                <a:spcPct val="100000"/>
              </a:lnSpc>
              <a:spcBef>
                <a:spcPts val="0"/>
              </a:spcBef>
              <a:buFontTx/>
              <a:buNone/>
              <a:defRPr/>
            </a:pPr>
            <a:r>
              <a:rPr lang="de-DE" dirty="0" smtClean="0"/>
              <a:t>	</a:t>
            </a:r>
          </a:p>
          <a:p>
            <a:pPr>
              <a:lnSpc>
                <a:spcPct val="150000"/>
              </a:lnSpc>
              <a:spcBef>
                <a:spcPts val="0"/>
              </a:spcBef>
              <a:buFontTx/>
              <a:buBlip>
                <a:blip r:embed="rId2"/>
              </a:buBlip>
              <a:defRPr/>
            </a:pPr>
            <a:r>
              <a:rPr lang="de-DE" u="sng" dirty="0" smtClean="0">
                <a:solidFill>
                  <a:schemeClr val="accent2">
                    <a:lumMod val="60000"/>
                    <a:lumOff val="40000"/>
                  </a:schemeClr>
                </a:solidFill>
              </a:rPr>
              <a:t>Auto</a:t>
            </a:r>
            <a:r>
              <a:rPr lang="de-DE" u="sng" dirty="0" smtClean="0"/>
              <a:t>assoziativer Speicher</a:t>
            </a:r>
          </a:p>
          <a:p>
            <a:pPr>
              <a:lnSpc>
                <a:spcPct val="100000"/>
              </a:lnSpc>
              <a:spcBef>
                <a:spcPts val="0"/>
              </a:spcBef>
              <a:buFontTx/>
              <a:buNone/>
              <a:defRPr/>
            </a:pPr>
            <a:r>
              <a:rPr lang="de-DE" dirty="0" smtClean="0"/>
              <a:t>		      </a:t>
            </a:r>
            <a:r>
              <a:rPr lang="de-DE" b="0" dirty="0" smtClean="0"/>
              <a:t>Inhalt </a:t>
            </a:r>
            <a:r>
              <a:rPr lang="de-DE" dirty="0" smtClean="0"/>
              <a:t>L </a:t>
            </a:r>
            <a:r>
              <a:rPr lang="de-DE" b="0" dirty="0" smtClean="0"/>
              <a:t>= </a:t>
            </a:r>
            <a:r>
              <a:rPr lang="de-DE" dirty="0" smtClean="0"/>
              <a:t>x</a:t>
            </a:r>
          </a:p>
          <a:p>
            <a:pPr>
              <a:lnSpc>
                <a:spcPct val="150000"/>
              </a:lnSpc>
              <a:buFontTx/>
              <a:buNone/>
              <a:defRPr/>
            </a:pPr>
            <a:endParaRPr lang="de-DE" b="0" dirty="0" smtClean="0"/>
          </a:p>
          <a:p>
            <a:pPr>
              <a:lnSpc>
                <a:spcPct val="150000"/>
              </a:lnSpc>
              <a:spcBef>
                <a:spcPts val="0"/>
              </a:spcBef>
              <a:buFontTx/>
              <a:buNone/>
              <a:defRPr/>
            </a:pPr>
            <a:r>
              <a:rPr lang="de-DE" b="0" dirty="0" smtClean="0"/>
              <a:t>	Schlüssel = </a:t>
            </a:r>
            <a:r>
              <a:rPr lang="de-DE" dirty="0" smtClean="0"/>
              <a:t>x</a:t>
            </a:r>
            <a:r>
              <a:rPr lang="de-DE" b="0" dirty="0" smtClean="0"/>
              <a:t>				         Assoziation</a:t>
            </a:r>
          </a:p>
          <a:p>
            <a:pPr>
              <a:lnSpc>
                <a:spcPct val="100000"/>
              </a:lnSpc>
              <a:spcBef>
                <a:spcPts val="0"/>
              </a:spcBef>
              <a:buFontTx/>
              <a:buNone/>
              <a:defRPr/>
            </a:pPr>
            <a:r>
              <a:rPr lang="de-DE" dirty="0" smtClean="0"/>
              <a:t>								y </a:t>
            </a:r>
            <a:r>
              <a:rPr lang="de-DE" b="0" dirty="0" smtClean="0"/>
              <a:t>=</a:t>
            </a:r>
            <a:r>
              <a:rPr lang="de-DE" dirty="0" smtClean="0"/>
              <a:t> x</a:t>
            </a:r>
          </a:p>
          <a:p>
            <a:pPr>
              <a:lnSpc>
                <a:spcPct val="150000"/>
              </a:lnSpc>
              <a:buFontTx/>
              <a:buBlip>
                <a:blip r:embed="rId2"/>
              </a:buBlip>
              <a:defRPr/>
            </a:pPr>
            <a:endParaRPr lang="de-DE" dirty="0"/>
          </a:p>
        </p:txBody>
      </p:sp>
      <p:sp>
        <p:nvSpPr>
          <p:cNvPr id="13315" name="Titel 1"/>
          <p:cNvSpPr>
            <a:spLocks noGrp="1"/>
          </p:cNvSpPr>
          <p:nvPr>
            <p:ph type="title"/>
          </p:nvPr>
        </p:nvSpPr>
        <p:spPr/>
        <p:txBody>
          <a:bodyPr/>
          <a:lstStyle/>
          <a:p>
            <a:r>
              <a:rPr lang="de-DE" smtClean="0"/>
              <a:t>Speicherarten</a:t>
            </a:r>
          </a:p>
        </p:txBody>
      </p:sp>
      <p:sp>
        <p:nvSpPr>
          <p:cNvPr id="13316" name="Fußzeilenplatzhalt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1000" smtClean="0">
                <a:latin typeface="Tahoma" pitchFamily="34" charset="0"/>
              </a:rPr>
              <a:t>Rüdiger Brause: Adaptive Systeme AS-1, WS 2013</a:t>
            </a:r>
            <a:endParaRPr lang="de-DE" sz="1000">
              <a:latin typeface="Tahoma" pitchFamily="34" charset="0"/>
            </a:endParaRPr>
          </a:p>
        </p:txBody>
      </p:sp>
      <p:sp>
        <p:nvSpPr>
          <p:cNvPr id="13317" name="Foliennummernplatzhalt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1000" smtClean="0"/>
              <a:t>- </a:t>
            </a:r>
            <a:fld id="{11261D00-80E2-4E9A-9335-B7274C687A0B}" type="slidenum">
              <a:rPr lang="de-DE" sz="1000" smtClean="0"/>
              <a:pPr/>
              <a:t>10</a:t>
            </a:fld>
            <a:r>
              <a:rPr lang="de-DE" sz="1000" smtClean="0"/>
              <a:t> -</a:t>
            </a:r>
          </a:p>
        </p:txBody>
      </p:sp>
      <p:sp>
        <p:nvSpPr>
          <p:cNvPr id="13318" name="Abgerundetes Rechteck 5"/>
          <p:cNvSpPr>
            <a:spLocks noChangeArrowheads="1"/>
          </p:cNvSpPr>
          <p:nvPr/>
        </p:nvSpPr>
        <p:spPr bwMode="auto">
          <a:xfrm>
            <a:off x="3648075" y="2028825"/>
            <a:ext cx="2190750" cy="1533525"/>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spAutoFit/>
          </a:bodyPr>
          <a:lstStyle/>
          <a:p>
            <a:endParaRPr lang="de-DE"/>
          </a:p>
        </p:txBody>
      </p:sp>
      <p:sp>
        <p:nvSpPr>
          <p:cNvPr id="7" name="Abgerundetes Rechteck 6"/>
          <p:cNvSpPr/>
          <p:nvPr/>
        </p:nvSpPr>
        <p:spPr bwMode="auto">
          <a:xfrm>
            <a:off x="4371975" y="2486025"/>
            <a:ext cx="1295400" cy="857250"/>
          </a:xfrm>
          <a:prstGeom prst="roundRect">
            <a:avLst/>
          </a:prstGeom>
          <a:solidFill>
            <a:schemeClr val="accent2">
              <a:lumMod val="60000"/>
              <a:lumOff val="40000"/>
            </a:schemeClr>
          </a:solid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anchor="ctr"/>
          <a:lstStyle/>
          <a:p>
            <a:pPr algn="ctr">
              <a:defRPr/>
            </a:pPr>
            <a:r>
              <a:rPr lang="de-DE" sz="4800" b="1" dirty="0">
                <a:solidFill>
                  <a:schemeClr val="tx1"/>
                </a:solidFill>
              </a:rPr>
              <a:t>W</a:t>
            </a:r>
          </a:p>
        </p:txBody>
      </p:sp>
      <p:sp>
        <p:nvSpPr>
          <p:cNvPr id="8" name="Pfeil nach rechts 7"/>
          <p:cNvSpPr/>
          <p:nvPr/>
        </p:nvSpPr>
        <p:spPr bwMode="auto">
          <a:xfrm>
            <a:off x="3295650" y="2552700"/>
            <a:ext cx="1066800" cy="795338"/>
          </a:xfrm>
          <a:prstGeom prst="rightArrow">
            <a:avLst/>
          </a:prstGeom>
          <a:solidFill>
            <a:schemeClr val="accent6">
              <a:lumMod val="40000"/>
              <a:lumOff val="60000"/>
            </a:schemeClr>
          </a:solidFill>
          <a:ln w="9525" cap="flat" cmpd="sng" algn="ctr">
            <a:noFill/>
            <a:prstDash val="solid"/>
            <a:round/>
            <a:headEnd type="none" w="med" len="med"/>
            <a:tailEnd type="none" w="med" len="med"/>
          </a:ln>
          <a:effectLst/>
        </p:spPr>
        <p:txBody>
          <a:bodyPr>
            <a:spAutoFit/>
          </a:bodyPr>
          <a:lstStyle/>
          <a:p>
            <a:pPr>
              <a:defRPr/>
            </a:pPr>
            <a:endParaRPr lang="de-DE"/>
          </a:p>
        </p:txBody>
      </p:sp>
      <p:sp>
        <p:nvSpPr>
          <p:cNvPr id="9" name="Pfeil nach rechts 8"/>
          <p:cNvSpPr/>
          <p:nvPr/>
        </p:nvSpPr>
        <p:spPr bwMode="auto">
          <a:xfrm>
            <a:off x="5772150" y="2543175"/>
            <a:ext cx="1066800" cy="795338"/>
          </a:xfrm>
          <a:prstGeom prst="rightArrow">
            <a:avLst/>
          </a:prstGeom>
          <a:solidFill>
            <a:schemeClr val="bg1">
              <a:lumMod val="75000"/>
            </a:schemeClr>
          </a:solidFill>
          <a:ln w="9525" cap="flat" cmpd="sng" algn="ctr">
            <a:noFill/>
            <a:prstDash val="solid"/>
            <a:round/>
            <a:headEnd type="none" w="med" len="med"/>
            <a:tailEnd type="none" w="med" len="med"/>
          </a:ln>
          <a:effectLst/>
        </p:spPr>
        <p:txBody>
          <a:bodyPr>
            <a:spAutoFit/>
          </a:bodyPr>
          <a:lstStyle/>
          <a:p>
            <a:pPr>
              <a:defRPr/>
            </a:pPr>
            <a:endParaRPr lang="de-DE"/>
          </a:p>
        </p:txBody>
      </p:sp>
      <p:sp>
        <p:nvSpPr>
          <p:cNvPr id="13322" name="Pfeil nach rechts 9"/>
          <p:cNvSpPr>
            <a:spLocks noChangeArrowheads="1"/>
          </p:cNvSpPr>
          <p:nvPr/>
        </p:nvSpPr>
        <p:spPr bwMode="auto">
          <a:xfrm rot="5400000">
            <a:off x="4760119" y="1877219"/>
            <a:ext cx="442912" cy="793750"/>
          </a:xfrm>
          <a:prstGeom prst="rightArrow">
            <a:avLst>
              <a:gd name="adj1" fmla="val 50000"/>
              <a:gd name="adj2" fmla="val 48181"/>
            </a:avLst>
          </a:prstGeom>
          <a:solidFill>
            <a:srgbClr val="C00000"/>
          </a:solidFill>
          <a:ln>
            <a:noFill/>
          </a:ln>
          <a:extLst>
            <a:ext uri="{91240B29-F687-4F45-9708-019B960494DF}">
              <a14:hiddenLine xmlns:a14="http://schemas.microsoft.com/office/drawing/2010/main" w="9525" algn="ctr">
                <a:solidFill>
                  <a:srgbClr val="000000"/>
                </a:solidFill>
                <a:round/>
                <a:headEnd/>
                <a:tailEnd/>
              </a14:hiddenLine>
            </a:ext>
          </a:extLst>
        </p:spPr>
        <p:txBody>
          <a:bodyPr>
            <a:spAutoFit/>
          </a:bodyPr>
          <a:lstStyle/>
          <a:p>
            <a:endParaRPr lang="de-DE"/>
          </a:p>
        </p:txBody>
      </p:sp>
      <p:sp>
        <p:nvSpPr>
          <p:cNvPr id="11" name="Abgerundetes Rechteck 10"/>
          <p:cNvSpPr/>
          <p:nvPr/>
        </p:nvSpPr>
        <p:spPr bwMode="auto">
          <a:xfrm>
            <a:off x="4581525" y="5419725"/>
            <a:ext cx="1295400" cy="857250"/>
          </a:xfrm>
          <a:prstGeom prst="roundRect">
            <a:avLst/>
          </a:prstGeom>
          <a:solidFill>
            <a:schemeClr val="accent2">
              <a:lumMod val="60000"/>
              <a:lumOff val="40000"/>
            </a:schemeClr>
          </a:solid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anchor="ctr"/>
          <a:lstStyle/>
          <a:p>
            <a:pPr algn="ctr">
              <a:defRPr/>
            </a:pPr>
            <a:r>
              <a:rPr lang="de-DE" sz="4800" b="1" dirty="0">
                <a:solidFill>
                  <a:schemeClr val="tx1"/>
                </a:solidFill>
              </a:rPr>
              <a:t>W</a:t>
            </a:r>
          </a:p>
        </p:txBody>
      </p:sp>
      <p:sp>
        <p:nvSpPr>
          <p:cNvPr id="12" name="Pfeil nach rechts 11"/>
          <p:cNvSpPr/>
          <p:nvPr/>
        </p:nvSpPr>
        <p:spPr bwMode="auto">
          <a:xfrm>
            <a:off x="3505200" y="5486400"/>
            <a:ext cx="1066800" cy="795338"/>
          </a:xfrm>
          <a:prstGeom prst="rightArrow">
            <a:avLst/>
          </a:prstGeom>
          <a:solidFill>
            <a:schemeClr val="accent6">
              <a:lumMod val="40000"/>
              <a:lumOff val="60000"/>
            </a:schemeClr>
          </a:solidFill>
          <a:ln w="9525" cap="flat" cmpd="sng" algn="ctr">
            <a:noFill/>
            <a:prstDash val="solid"/>
            <a:round/>
            <a:headEnd type="none" w="med" len="med"/>
            <a:tailEnd type="none" w="med" len="med"/>
          </a:ln>
          <a:effectLst/>
        </p:spPr>
        <p:txBody>
          <a:bodyPr>
            <a:spAutoFit/>
          </a:bodyPr>
          <a:lstStyle/>
          <a:p>
            <a:pPr>
              <a:defRPr/>
            </a:pPr>
            <a:endParaRPr lang="de-DE"/>
          </a:p>
        </p:txBody>
      </p:sp>
      <p:sp>
        <p:nvSpPr>
          <p:cNvPr id="13" name="Pfeil nach rechts 12"/>
          <p:cNvSpPr/>
          <p:nvPr/>
        </p:nvSpPr>
        <p:spPr bwMode="auto">
          <a:xfrm>
            <a:off x="5924550" y="5495925"/>
            <a:ext cx="914400" cy="795338"/>
          </a:xfrm>
          <a:prstGeom prst="rightArrow">
            <a:avLst/>
          </a:prstGeom>
          <a:solidFill>
            <a:schemeClr val="bg1">
              <a:lumMod val="75000"/>
            </a:schemeClr>
          </a:solidFill>
          <a:ln w="9525" cap="flat" cmpd="sng" algn="ctr">
            <a:noFill/>
            <a:prstDash val="solid"/>
            <a:round/>
            <a:headEnd type="none" w="med" len="med"/>
            <a:tailEnd type="none" w="med" len="med"/>
          </a:ln>
          <a:effectLst/>
        </p:spPr>
        <p:txBody>
          <a:bodyPr>
            <a:spAutoFit/>
          </a:bodyPr>
          <a:lstStyle/>
          <a:p>
            <a:pPr>
              <a:defRPr/>
            </a:pPr>
            <a:endParaRPr lang="de-DE"/>
          </a:p>
        </p:txBody>
      </p:sp>
      <p:sp>
        <p:nvSpPr>
          <p:cNvPr id="15" name="180-Grad-Pfeil 14"/>
          <p:cNvSpPr/>
          <p:nvPr/>
        </p:nvSpPr>
        <p:spPr bwMode="auto">
          <a:xfrm>
            <a:off x="3648075" y="4505325"/>
            <a:ext cx="1771650" cy="1190625"/>
          </a:xfrm>
          <a:prstGeom prst="uturnArrow">
            <a:avLst>
              <a:gd name="adj1" fmla="val 37000"/>
              <a:gd name="adj2" fmla="val 25000"/>
              <a:gd name="adj3" fmla="val 22600"/>
              <a:gd name="adj4" fmla="val 40550"/>
              <a:gd name="adj5" fmla="val 75000"/>
            </a:avLst>
          </a:prstGeom>
          <a:solidFill>
            <a:schemeClr val="accent2">
              <a:lumMod val="40000"/>
              <a:lumOff val="60000"/>
            </a:schemeClr>
          </a:solidFill>
          <a:ln w="9525" cap="flat" cmpd="sng" algn="ctr">
            <a:noFill/>
            <a:prstDash val="solid"/>
            <a:round/>
            <a:headEnd type="none" w="med" len="med"/>
            <a:tailEnd type="none" w="med" len="med"/>
          </a:ln>
          <a:effectLst/>
        </p:spPr>
        <p:txBody>
          <a:bodyPr/>
          <a:lstStyle/>
          <a:p>
            <a:pPr>
              <a:defRPr/>
            </a:pPr>
            <a:endParaRPr lang="de-DE"/>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0" end="1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5"/>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1000" smtClean="0">
                <a:latin typeface="Tahoma" pitchFamily="34" charset="0"/>
              </a:rPr>
              <a:t>Rüdiger Brause: Adaptive Systeme AS-1, WS 2013</a:t>
            </a:r>
            <a:endParaRPr lang="de-DE" sz="1000">
              <a:latin typeface="Tahoma" pitchFamily="34" charset="0"/>
            </a:endParaRPr>
          </a:p>
        </p:txBody>
      </p:sp>
      <p:sp>
        <p:nvSpPr>
          <p:cNvPr id="14339" name="Foliennummernplatzhalt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1000" smtClean="0"/>
              <a:t>- </a:t>
            </a:r>
            <a:fld id="{1F90B43D-873D-4107-BBB6-BFB09538CBDD}" type="slidenum">
              <a:rPr lang="de-DE" sz="1000" smtClean="0"/>
              <a:pPr/>
              <a:t>11</a:t>
            </a:fld>
            <a:r>
              <a:rPr lang="de-DE" sz="1000" smtClean="0"/>
              <a:t> -</a:t>
            </a:r>
          </a:p>
        </p:txBody>
      </p:sp>
      <p:sp>
        <p:nvSpPr>
          <p:cNvPr id="14340" name="Rectangle 2"/>
          <p:cNvSpPr>
            <a:spLocks noGrp="1" noChangeArrowheads="1"/>
          </p:cNvSpPr>
          <p:nvPr>
            <p:ph type="title"/>
          </p:nvPr>
        </p:nvSpPr>
        <p:spPr/>
        <p:txBody>
          <a:bodyPr/>
          <a:lstStyle/>
          <a:p>
            <a:r>
              <a:rPr lang="de-DE" smtClean="0"/>
              <a:t>Beispiel </a:t>
            </a:r>
            <a:r>
              <a:rPr lang="de-DE" b="0" smtClean="0"/>
              <a:t>Autoassoziative Ergänzung</a:t>
            </a:r>
          </a:p>
        </p:txBody>
      </p:sp>
      <p:sp>
        <p:nvSpPr>
          <p:cNvPr id="14341" name="Rectangle 3"/>
          <p:cNvSpPr>
            <a:spLocks noGrp="1" noChangeArrowheads="1"/>
          </p:cNvSpPr>
          <p:nvPr>
            <p:ph type="body" idx="1"/>
          </p:nvPr>
        </p:nvSpPr>
        <p:spPr>
          <a:xfrm>
            <a:off x="560388" y="1268413"/>
            <a:ext cx="8583612" cy="460375"/>
          </a:xfrm>
        </p:spPr>
        <p:txBody>
          <a:bodyPr/>
          <a:lstStyle/>
          <a:p>
            <a:pPr marL="0" indent="0">
              <a:buFontTx/>
              <a:buNone/>
            </a:pPr>
            <a:r>
              <a:rPr lang="de-DE" smtClean="0"/>
              <a:t>Beispiel: </a:t>
            </a:r>
            <a:r>
              <a:rPr lang="de-DE" b="0" smtClean="0"/>
              <a:t>N =</a:t>
            </a:r>
            <a:r>
              <a:rPr lang="de-DE" smtClean="0"/>
              <a:t> </a:t>
            </a:r>
            <a:r>
              <a:rPr lang="de-DE" b="0" smtClean="0"/>
              <a:t>3 gespeicherte, orthogonale</a:t>
            </a:r>
            <a:r>
              <a:rPr lang="de-DE" smtClean="0"/>
              <a:t> </a:t>
            </a:r>
            <a:r>
              <a:rPr lang="de-DE" b="0" smtClean="0"/>
              <a:t>Muster</a:t>
            </a:r>
          </a:p>
        </p:txBody>
      </p:sp>
      <p:sp>
        <p:nvSpPr>
          <p:cNvPr id="107544" name="Text Box 24"/>
          <p:cNvSpPr txBox="1">
            <a:spLocks noChangeArrowheads="1"/>
          </p:cNvSpPr>
          <p:nvPr/>
        </p:nvSpPr>
        <p:spPr bwMode="auto">
          <a:xfrm>
            <a:off x="673100" y="3962400"/>
            <a:ext cx="4495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a:t>Ausgabe bei Eingabe der Muster  </a:t>
            </a:r>
          </a:p>
        </p:txBody>
      </p:sp>
      <p:sp>
        <p:nvSpPr>
          <p:cNvPr id="107547" name="Text Box 27"/>
          <p:cNvSpPr txBox="1">
            <a:spLocks noChangeArrowheads="1"/>
          </p:cNvSpPr>
          <p:nvPr/>
        </p:nvSpPr>
        <p:spPr bwMode="auto">
          <a:xfrm>
            <a:off x="7493000" y="4533900"/>
            <a:ext cx="1485900"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5400">
                <a:solidFill>
                  <a:srgbClr val="FF3300"/>
                </a:solidFill>
                <a:latin typeface="Arial Black" pitchFamily="34" charset="0"/>
              </a:rPr>
              <a:t>=</a:t>
            </a:r>
            <a:r>
              <a:rPr lang="de-DE" sz="9600">
                <a:solidFill>
                  <a:srgbClr val="FF3300"/>
                </a:solidFill>
                <a:latin typeface="Arial Black" pitchFamily="34" charset="0"/>
              </a:rPr>
              <a:t>?</a:t>
            </a:r>
          </a:p>
        </p:txBody>
      </p:sp>
      <p:sp>
        <p:nvSpPr>
          <p:cNvPr id="14344" name="Rectangle 29"/>
          <p:cNvSpPr>
            <a:spLocks noChangeArrowheads="1"/>
          </p:cNvSpPr>
          <p:nvPr/>
        </p:nvSpPr>
        <p:spPr bwMode="auto">
          <a:xfrm>
            <a:off x="0" y="28733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endParaRPr lang="de-DE"/>
          </a:p>
        </p:txBody>
      </p:sp>
      <p:graphicFrame>
        <p:nvGraphicFramePr>
          <p:cNvPr id="14345" name="Object 28"/>
          <p:cNvGraphicFramePr>
            <a:graphicFrameLocks noChangeAspect="1"/>
          </p:cNvGraphicFramePr>
          <p:nvPr/>
        </p:nvGraphicFramePr>
        <p:xfrm>
          <a:off x="865188" y="1847850"/>
          <a:ext cx="6148387" cy="2027238"/>
        </p:xfrm>
        <a:graphic>
          <a:graphicData uri="http://schemas.openxmlformats.org/presentationml/2006/ole">
            <mc:AlternateContent xmlns:mc="http://schemas.openxmlformats.org/markup-compatibility/2006">
              <mc:Choice xmlns:v="urn:schemas-microsoft-com:vml" Requires="v">
                <p:oleObj spid="_x0000_s14484" name="Dokument" r:id="rId3" imgW="5760720" imgH="1914144" progId="Word.Document.8">
                  <p:embed/>
                </p:oleObj>
              </mc:Choice>
              <mc:Fallback>
                <p:oleObj name="Dokument" r:id="rId3" imgW="5760720" imgH="1914144" progId="Word.Document.8">
                  <p:embed/>
                  <p:pic>
                    <p:nvPicPr>
                      <p:cNvPr id="0" name="Object 2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5188" y="1847850"/>
                        <a:ext cx="6148387" cy="202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346" name="Rectangle 31"/>
          <p:cNvSpPr>
            <a:spLocks noChangeArrowheads="1"/>
          </p:cNvSpPr>
          <p:nvPr/>
        </p:nvSpPr>
        <p:spPr bwMode="auto">
          <a:xfrm>
            <a:off x="0" y="28686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endParaRPr lang="de-DE"/>
          </a:p>
        </p:txBody>
      </p:sp>
      <p:graphicFrame>
        <p:nvGraphicFramePr>
          <p:cNvPr id="14347" name="Object 30"/>
          <p:cNvGraphicFramePr>
            <a:graphicFrameLocks noChangeAspect="1"/>
          </p:cNvGraphicFramePr>
          <p:nvPr/>
        </p:nvGraphicFramePr>
        <p:xfrm>
          <a:off x="1000125" y="4373563"/>
          <a:ext cx="5948363" cy="2198687"/>
        </p:xfrm>
        <a:graphic>
          <a:graphicData uri="http://schemas.openxmlformats.org/presentationml/2006/ole">
            <mc:AlternateContent xmlns:mc="http://schemas.openxmlformats.org/markup-compatibility/2006">
              <mc:Choice xmlns:v="urn:schemas-microsoft-com:vml" Requires="v">
                <p:oleObj spid="_x0000_s14485" name="Dokument" r:id="rId5" imgW="5401056" imgH="2004060" progId="Word.Document.8">
                  <p:embed/>
                </p:oleObj>
              </mc:Choice>
              <mc:Fallback>
                <p:oleObj name="Dokument" r:id="rId5" imgW="5401056" imgH="2004060" progId="Word.Document.8">
                  <p:embed/>
                  <p:pic>
                    <p:nvPicPr>
                      <p:cNvPr id="0" name="Object 3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00125" y="4373563"/>
                        <a:ext cx="5948363" cy="219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754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51" presetClass="entr" presetSubtype="0" fill="hold" grpId="0" nodeType="clickEffect">
                                  <p:stCondLst>
                                    <p:cond delay="0"/>
                                  </p:stCondLst>
                                  <p:childTnLst>
                                    <p:set>
                                      <p:cBhvr>
                                        <p:cTn id="10" dur="1" fill="hold">
                                          <p:stCondLst>
                                            <p:cond delay="0"/>
                                          </p:stCondLst>
                                        </p:cTn>
                                        <p:tgtEl>
                                          <p:spTgt spid="107547"/>
                                        </p:tgtEl>
                                        <p:attrNameLst>
                                          <p:attrName>style.visibility</p:attrName>
                                        </p:attrNameLst>
                                      </p:cBhvr>
                                      <p:to>
                                        <p:strVal val="visible"/>
                                      </p:to>
                                    </p:set>
                                    <p:animEffect transition="in" filter="fade">
                                      <p:cBhvr>
                                        <p:cTn id="11" dur="770" decel="100000"/>
                                        <p:tgtEl>
                                          <p:spTgt spid="107547"/>
                                        </p:tgtEl>
                                      </p:cBhvr>
                                    </p:animEffect>
                                    <p:animScale>
                                      <p:cBhvr>
                                        <p:cTn id="12" dur="770" decel="100000"/>
                                        <p:tgtEl>
                                          <p:spTgt spid="107547"/>
                                        </p:tgtEl>
                                      </p:cBhvr>
                                      <p:from x="10000" y="10000"/>
                                      <p:to x="200000" y="450000"/>
                                    </p:animScale>
                                    <p:animScale>
                                      <p:cBhvr>
                                        <p:cTn id="13" dur="1230" accel="100000" fill="hold">
                                          <p:stCondLst>
                                            <p:cond delay="770"/>
                                          </p:stCondLst>
                                        </p:cTn>
                                        <p:tgtEl>
                                          <p:spTgt spid="107547"/>
                                        </p:tgtEl>
                                      </p:cBhvr>
                                      <p:from x="200000" y="450000"/>
                                      <p:to x="100000" y="100000"/>
                                    </p:animScale>
                                    <p:set>
                                      <p:cBhvr>
                                        <p:cTn id="14" dur="770" fill="hold"/>
                                        <p:tgtEl>
                                          <p:spTgt spid="107547"/>
                                        </p:tgtEl>
                                        <p:attrNameLst>
                                          <p:attrName>ppt_x</p:attrName>
                                        </p:attrNameLst>
                                      </p:cBhvr>
                                      <p:to>
                                        <p:strVal val="(0.5)"/>
                                      </p:to>
                                    </p:set>
                                    <p:anim from="(0.5)" to="(#ppt_x)" calcmode="lin" valueType="num">
                                      <p:cBhvr>
                                        <p:cTn id="15" dur="1230" accel="100000" fill="hold">
                                          <p:stCondLst>
                                            <p:cond delay="770"/>
                                          </p:stCondLst>
                                        </p:cTn>
                                        <p:tgtEl>
                                          <p:spTgt spid="107547"/>
                                        </p:tgtEl>
                                        <p:attrNameLst>
                                          <p:attrName>ppt_x</p:attrName>
                                        </p:attrNameLst>
                                      </p:cBhvr>
                                    </p:anim>
                                    <p:set>
                                      <p:cBhvr>
                                        <p:cTn id="16" dur="770" fill="hold"/>
                                        <p:tgtEl>
                                          <p:spTgt spid="107547"/>
                                        </p:tgtEl>
                                        <p:attrNameLst>
                                          <p:attrName>ppt_y</p:attrName>
                                        </p:attrNameLst>
                                      </p:cBhvr>
                                      <p:to>
                                        <p:strVal val="(#ppt_y+0.4)"/>
                                      </p:to>
                                    </p:set>
                                    <p:anim from="(#ppt_y+0.4)" to="(#ppt_y)" calcmode="lin" valueType="num">
                                      <p:cBhvr>
                                        <p:cTn id="17" dur="1230" accel="100000" fill="hold">
                                          <p:stCondLst>
                                            <p:cond delay="770"/>
                                          </p:stCondLst>
                                        </p:cTn>
                                        <p:tgtEl>
                                          <p:spTgt spid="107547"/>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44" grpId="0"/>
      <p:bldP spid="10754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5"/>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1000" smtClean="0">
                <a:latin typeface="Tahoma" pitchFamily="34" charset="0"/>
              </a:rPr>
              <a:t>Rüdiger Brause: Adaptive Systeme AS-1, WS 2013</a:t>
            </a:r>
            <a:endParaRPr lang="de-DE" sz="1000">
              <a:latin typeface="Tahoma" pitchFamily="34" charset="0"/>
            </a:endParaRPr>
          </a:p>
        </p:txBody>
      </p:sp>
      <p:sp>
        <p:nvSpPr>
          <p:cNvPr id="15363" name="Foliennummernplatzhalt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1000" smtClean="0"/>
              <a:t>- </a:t>
            </a:r>
            <a:fld id="{55845240-5D8F-4F36-99A4-1C3022D176F1}" type="slidenum">
              <a:rPr lang="de-DE" sz="1000" smtClean="0"/>
              <a:pPr/>
              <a:t>12</a:t>
            </a:fld>
            <a:r>
              <a:rPr lang="de-DE" sz="1000" smtClean="0"/>
              <a:t> -</a:t>
            </a:r>
          </a:p>
        </p:txBody>
      </p:sp>
      <p:sp>
        <p:nvSpPr>
          <p:cNvPr id="15364" name="Rectangle 2"/>
          <p:cNvSpPr>
            <a:spLocks noGrp="1" noChangeArrowheads="1"/>
          </p:cNvSpPr>
          <p:nvPr>
            <p:ph type="title"/>
          </p:nvPr>
        </p:nvSpPr>
        <p:spPr/>
        <p:txBody>
          <a:bodyPr/>
          <a:lstStyle/>
          <a:p>
            <a:r>
              <a:rPr lang="de-DE" smtClean="0"/>
              <a:t>Beispiel </a:t>
            </a:r>
            <a:r>
              <a:rPr lang="de-DE" b="0" smtClean="0"/>
              <a:t>Autoassoziative Ergänzung</a:t>
            </a:r>
          </a:p>
        </p:txBody>
      </p:sp>
      <p:sp>
        <p:nvSpPr>
          <p:cNvPr id="15365" name="Rectangle 3"/>
          <p:cNvSpPr>
            <a:spLocks noGrp="1" noChangeArrowheads="1"/>
          </p:cNvSpPr>
          <p:nvPr>
            <p:ph type="body" sz="half" idx="1"/>
          </p:nvPr>
        </p:nvSpPr>
        <p:spPr>
          <a:xfrm>
            <a:off x="611188" y="1268413"/>
            <a:ext cx="8324850" cy="5184775"/>
          </a:xfrm>
        </p:spPr>
        <p:txBody>
          <a:bodyPr/>
          <a:lstStyle/>
          <a:p>
            <a:pPr marL="0" indent="0" algn="just">
              <a:buFontTx/>
              <a:buNone/>
            </a:pPr>
            <a:r>
              <a:rPr lang="de-DE" sz="2000" b="0" smtClean="0">
                <a:solidFill>
                  <a:srgbClr val="000000"/>
                </a:solidFill>
                <a:latin typeface="Times New Roman" pitchFamily="18" charset="0"/>
                <a:cs typeface="Times New Roman" pitchFamily="18" charset="0"/>
              </a:rPr>
              <a:t>Mit der Hebb’schen Regel wird die Gewichtsmatrix </a:t>
            </a:r>
          </a:p>
          <a:p>
            <a:pPr marL="0" indent="0">
              <a:lnSpc>
                <a:spcPct val="105000"/>
              </a:lnSpc>
              <a:buFontTx/>
              <a:buNone/>
            </a:pPr>
            <a:r>
              <a:rPr lang="de-DE" sz="2000" smtClean="0">
                <a:solidFill>
                  <a:srgbClr val="000000"/>
                </a:solidFill>
                <a:latin typeface="Times New Roman" pitchFamily="18" charset="0"/>
                <a:cs typeface="Times New Roman" pitchFamily="18" charset="0"/>
              </a:rPr>
              <a:t>	W </a:t>
            </a:r>
            <a:r>
              <a:rPr lang="de-DE" sz="2000" b="0" smtClean="0">
                <a:solidFill>
                  <a:srgbClr val="000000"/>
                </a:solidFill>
                <a:latin typeface="Times New Roman" pitchFamily="18" charset="0"/>
                <a:cs typeface="Times New Roman" pitchFamily="18" charset="0"/>
              </a:rPr>
              <a:t>=</a:t>
            </a:r>
            <a:r>
              <a:rPr lang="de-DE" sz="2000" smtClean="0">
                <a:solidFill>
                  <a:srgbClr val="000000"/>
                </a:solidFill>
                <a:latin typeface="Times New Roman" pitchFamily="18" charset="0"/>
                <a:cs typeface="Times New Roman" pitchFamily="18" charset="0"/>
              </a:rPr>
              <a:t> 		    </a:t>
            </a:r>
            <a:r>
              <a:rPr lang="de-DE" sz="2000" b="0" smtClean="0">
                <a:solidFill>
                  <a:srgbClr val="000000"/>
                </a:solidFill>
                <a:latin typeface="Times New Roman" pitchFamily="18" charset="0"/>
                <a:cs typeface="Times New Roman" pitchFamily="18" charset="0"/>
              </a:rPr>
              <a:t>=</a:t>
            </a:r>
            <a:r>
              <a:rPr lang="de-DE" sz="2000" smtClean="0">
                <a:solidFill>
                  <a:srgbClr val="000000"/>
                </a:solidFill>
                <a:latin typeface="Times New Roman" pitchFamily="18" charset="0"/>
                <a:cs typeface="Times New Roman" pitchFamily="18" charset="0"/>
              </a:rPr>
              <a:t> x</a:t>
            </a:r>
            <a:r>
              <a:rPr lang="de-DE" sz="2000" baseline="30000" smtClean="0">
                <a:solidFill>
                  <a:srgbClr val="000000"/>
                </a:solidFill>
                <a:latin typeface="Times New Roman" pitchFamily="18" charset="0"/>
                <a:cs typeface="Times New Roman" pitchFamily="18" charset="0"/>
              </a:rPr>
              <a:t>1</a:t>
            </a:r>
            <a:r>
              <a:rPr lang="de-DE" sz="2000" smtClean="0">
                <a:solidFill>
                  <a:srgbClr val="000000"/>
                </a:solidFill>
                <a:latin typeface="Times New Roman" pitchFamily="18" charset="0"/>
                <a:cs typeface="Times New Roman" pitchFamily="18" charset="0"/>
              </a:rPr>
              <a:t>x</a:t>
            </a:r>
            <a:r>
              <a:rPr lang="de-DE" sz="2000" baseline="30000" smtClean="0">
                <a:solidFill>
                  <a:srgbClr val="000000"/>
                </a:solidFill>
                <a:latin typeface="Times New Roman" pitchFamily="18" charset="0"/>
                <a:cs typeface="Times New Roman" pitchFamily="18" charset="0"/>
              </a:rPr>
              <a:t>1T</a:t>
            </a:r>
            <a:r>
              <a:rPr lang="de-DE" sz="2000" smtClean="0">
                <a:solidFill>
                  <a:srgbClr val="000000"/>
                </a:solidFill>
                <a:latin typeface="Times New Roman" pitchFamily="18" charset="0"/>
                <a:cs typeface="Times New Roman" pitchFamily="18" charset="0"/>
              </a:rPr>
              <a:t> + x</a:t>
            </a:r>
            <a:r>
              <a:rPr lang="de-DE" sz="2000" baseline="30000" smtClean="0">
                <a:solidFill>
                  <a:srgbClr val="000000"/>
                </a:solidFill>
                <a:latin typeface="Times New Roman" pitchFamily="18" charset="0"/>
                <a:cs typeface="Times New Roman" pitchFamily="18" charset="0"/>
              </a:rPr>
              <a:t>2</a:t>
            </a:r>
            <a:r>
              <a:rPr lang="de-DE" sz="2000" smtClean="0">
                <a:solidFill>
                  <a:srgbClr val="000000"/>
                </a:solidFill>
                <a:latin typeface="Times New Roman" pitchFamily="18" charset="0"/>
                <a:cs typeface="Times New Roman" pitchFamily="18" charset="0"/>
              </a:rPr>
              <a:t>x</a:t>
            </a:r>
            <a:r>
              <a:rPr lang="de-DE" sz="2000" baseline="30000" smtClean="0">
                <a:solidFill>
                  <a:srgbClr val="000000"/>
                </a:solidFill>
                <a:latin typeface="Times New Roman" pitchFamily="18" charset="0"/>
                <a:cs typeface="Times New Roman" pitchFamily="18" charset="0"/>
              </a:rPr>
              <a:t>2T</a:t>
            </a:r>
            <a:r>
              <a:rPr lang="de-DE" sz="2000" smtClean="0">
                <a:solidFill>
                  <a:srgbClr val="000000"/>
                </a:solidFill>
                <a:latin typeface="Times New Roman" pitchFamily="18" charset="0"/>
                <a:cs typeface="Times New Roman" pitchFamily="18" charset="0"/>
              </a:rPr>
              <a:t> + x</a:t>
            </a:r>
            <a:r>
              <a:rPr lang="de-DE" sz="2000" baseline="30000" smtClean="0">
                <a:solidFill>
                  <a:srgbClr val="000000"/>
                </a:solidFill>
                <a:latin typeface="Times New Roman" pitchFamily="18" charset="0"/>
                <a:cs typeface="Times New Roman" pitchFamily="18" charset="0"/>
              </a:rPr>
              <a:t>3</a:t>
            </a:r>
            <a:r>
              <a:rPr lang="de-DE" sz="2000" smtClean="0">
                <a:solidFill>
                  <a:srgbClr val="000000"/>
                </a:solidFill>
                <a:latin typeface="Times New Roman" pitchFamily="18" charset="0"/>
                <a:cs typeface="Times New Roman" pitchFamily="18" charset="0"/>
              </a:rPr>
              <a:t>x</a:t>
            </a:r>
            <a:r>
              <a:rPr lang="de-DE" sz="2000" baseline="30000" smtClean="0">
                <a:solidFill>
                  <a:srgbClr val="000000"/>
                </a:solidFill>
                <a:latin typeface="Times New Roman" pitchFamily="18" charset="0"/>
                <a:cs typeface="Times New Roman" pitchFamily="18" charset="0"/>
              </a:rPr>
              <a:t>3T </a:t>
            </a:r>
            <a:r>
              <a:rPr lang="de-DE" sz="2000" b="0" smtClean="0">
                <a:solidFill>
                  <a:srgbClr val="000000"/>
                </a:solidFill>
                <a:latin typeface="Times New Roman" pitchFamily="18" charset="0"/>
                <a:cs typeface="Times New Roman" pitchFamily="18" charset="0"/>
              </a:rPr>
              <a:t>und die Ausgabe</a:t>
            </a:r>
            <a:r>
              <a:rPr lang="de-DE" sz="2000" smtClean="0">
                <a:solidFill>
                  <a:srgbClr val="000000"/>
                </a:solidFill>
                <a:latin typeface="Times New Roman" pitchFamily="18" charset="0"/>
                <a:cs typeface="Times New Roman" pitchFamily="18" charset="0"/>
              </a:rPr>
              <a:t> </a:t>
            </a:r>
          </a:p>
          <a:p>
            <a:pPr marL="0" indent="0">
              <a:lnSpc>
                <a:spcPct val="295000"/>
              </a:lnSpc>
              <a:buFontTx/>
              <a:buNone/>
            </a:pPr>
            <a:r>
              <a:rPr lang="de-DE" sz="2000" smtClean="0">
                <a:solidFill>
                  <a:srgbClr val="000000"/>
                </a:solidFill>
                <a:latin typeface="Times New Roman" pitchFamily="18" charset="0"/>
                <a:cs typeface="Times New Roman" pitchFamily="18" charset="0"/>
              </a:rPr>
              <a:t>	z </a:t>
            </a:r>
            <a:r>
              <a:rPr lang="de-DE" sz="2000" b="0" smtClean="0">
                <a:solidFill>
                  <a:srgbClr val="000000"/>
                </a:solidFill>
                <a:latin typeface="Times New Roman" pitchFamily="18" charset="0"/>
                <a:cs typeface="Times New Roman" pitchFamily="18" charset="0"/>
              </a:rPr>
              <a:t>=</a:t>
            </a:r>
            <a:r>
              <a:rPr lang="de-DE" sz="2000" baseline="30000" smtClean="0">
                <a:solidFill>
                  <a:srgbClr val="000000"/>
                </a:solidFill>
                <a:latin typeface="Times New Roman" pitchFamily="18" charset="0"/>
                <a:cs typeface="Times New Roman" pitchFamily="18" charset="0"/>
              </a:rPr>
              <a:t>                                                    </a:t>
            </a:r>
            <a:r>
              <a:rPr lang="de-DE" sz="2000" b="0" smtClean="0">
                <a:solidFill>
                  <a:srgbClr val="000000"/>
                </a:solidFill>
                <a:latin typeface="Times New Roman" pitchFamily="18" charset="0"/>
                <a:cs typeface="Times New Roman" pitchFamily="18" charset="0"/>
              </a:rPr>
              <a:t>=</a:t>
            </a:r>
            <a:r>
              <a:rPr lang="de-DE" sz="2000" smtClean="0">
                <a:solidFill>
                  <a:srgbClr val="000000"/>
                </a:solidFill>
                <a:latin typeface="Times New Roman" pitchFamily="18" charset="0"/>
                <a:cs typeface="Times New Roman" pitchFamily="18" charset="0"/>
              </a:rPr>
              <a:t> x</a:t>
            </a:r>
            <a:r>
              <a:rPr lang="de-DE" sz="2000" baseline="30000" smtClean="0">
                <a:solidFill>
                  <a:srgbClr val="000000"/>
                </a:solidFill>
                <a:latin typeface="Times New Roman" pitchFamily="18" charset="0"/>
                <a:cs typeface="Times New Roman" pitchFamily="18" charset="0"/>
              </a:rPr>
              <a:t>1</a:t>
            </a:r>
            <a:r>
              <a:rPr lang="de-DE" sz="2000" b="0" smtClean="0">
                <a:solidFill>
                  <a:srgbClr val="000000"/>
                </a:solidFill>
                <a:latin typeface="Times New Roman" pitchFamily="18" charset="0"/>
                <a:cs typeface="Times New Roman" pitchFamily="18" charset="0"/>
              </a:rPr>
              <a:t>(</a:t>
            </a:r>
            <a:r>
              <a:rPr lang="de-DE" sz="2000" smtClean="0">
                <a:solidFill>
                  <a:srgbClr val="000000"/>
                </a:solidFill>
                <a:latin typeface="Times New Roman" pitchFamily="18" charset="0"/>
                <a:cs typeface="Times New Roman" pitchFamily="18" charset="0"/>
              </a:rPr>
              <a:t>x</a:t>
            </a:r>
            <a:r>
              <a:rPr lang="de-DE" sz="2000" baseline="30000" smtClean="0">
                <a:solidFill>
                  <a:srgbClr val="000000"/>
                </a:solidFill>
                <a:latin typeface="Times New Roman" pitchFamily="18" charset="0"/>
                <a:cs typeface="Times New Roman" pitchFamily="18" charset="0"/>
              </a:rPr>
              <a:t>1T</a:t>
            </a:r>
            <a:r>
              <a:rPr lang="de-DE" sz="2000" smtClean="0">
                <a:solidFill>
                  <a:srgbClr val="000000"/>
                </a:solidFill>
                <a:latin typeface="Times New Roman" pitchFamily="18" charset="0"/>
                <a:cs typeface="Times New Roman" pitchFamily="18" charset="0"/>
              </a:rPr>
              <a:t>x</a:t>
            </a:r>
            <a:r>
              <a:rPr lang="de-DE" sz="2000" b="0" smtClean="0">
                <a:solidFill>
                  <a:srgbClr val="000000"/>
                </a:solidFill>
                <a:latin typeface="Times New Roman" pitchFamily="18" charset="0"/>
                <a:cs typeface="Times New Roman" pitchFamily="18" charset="0"/>
              </a:rPr>
              <a:t>) +</a:t>
            </a:r>
            <a:r>
              <a:rPr lang="de-DE" sz="2000" baseline="30000" smtClean="0">
                <a:solidFill>
                  <a:srgbClr val="000000"/>
                </a:solidFill>
                <a:latin typeface="Times New Roman" pitchFamily="18" charset="0"/>
                <a:cs typeface="Times New Roman" pitchFamily="18" charset="0"/>
              </a:rPr>
              <a:t> </a:t>
            </a:r>
            <a:r>
              <a:rPr lang="de-DE" sz="2000" smtClean="0">
                <a:solidFill>
                  <a:srgbClr val="000000"/>
                </a:solidFill>
                <a:latin typeface="Times New Roman" pitchFamily="18" charset="0"/>
                <a:cs typeface="Times New Roman" pitchFamily="18" charset="0"/>
              </a:rPr>
              <a:t>x</a:t>
            </a:r>
            <a:r>
              <a:rPr lang="de-DE" sz="2000" baseline="30000" smtClean="0">
                <a:solidFill>
                  <a:srgbClr val="000000"/>
                </a:solidFill>
                <a:latin typeface="Times New Roman" pitchFamily="18" charset="0"/>
                <a:cs typeface="Times New Roman" pitchFamily="18" charset="0"/>
              </a:rPr>
              <a:t>2</a:t>
            </a:r>
            <a:r>
              <a:rPr lang="de-DE" sz="2000" b="0" smtClean="0">
                <a:solidFill>
                  <a:srgbClr val="000000"/>
                </a:solidFill>
                <a:latin typeface="Times New Roman" pitchFamily="18" charset="0"/>
                <a:cs typeface="Times New Roman" pitchFamily="18" charset="0"/>
              </a:rPr>
              <a:t>(</a:t>
            </a:r>
            <a:r>
              <a:rPr lang="de-DE" sz="2000" smtClean="0">
                <a:solidFill>
                  <a:srgbClr val="000000"/>
                </a:solidFill>
                <a:latin typeface="Times New Roman" pitchFamily="18" charset="0"/>
                <a:cs typeface="Times New Roman" pitchFamily="18" charset="0"/>
              </a:rPr>
              <a:t>x</a:t>
            </a:r>
            <a:r>
              <a:rPr lang="de-DE" sz="2000" baseline="30000" smtClean="0">
                <a:solidFill>
                  <a:srgbClr val="000000"/>
                </a:solidFill>
                <a:latin typeface="Times New Roman" pitchFamily="18" charset="0"/>
                <a:cs typeface="Times New Roman" pitchFamily="18" charset="0"/>
              </a:rPr>
              <a:t>2T</a:t>
            </a:r>
            <a:r>
              <a:rPr lang="de-DE" sz="2000" smtClean="0">
                <a:solidFill>
                  <a:srgbClr val="000000"/>
                </a:solidFill>
                <a:latin typeface="Times New Roman" pitchFamily="18" charset="0"/>
                <a:cs typeface="Times New Roman" pitchFamily="18" charset="0"/>
              </a:rPr>
              <a:t>x</a:t>
            </a:r>
            <a:r>
              <a:rPr lang="de-DE" sz="2000" b="0" smtClean="0">
                <a:solidFill>
                  <a:srgbClr val="000000"/>
                </a:solidFill>
                <a:latin typeface="Times New Roman" pitchFamily="18" charset="0"/>
                <a:cs typeface="Times New Roman" pitchFamily="18" charset="0"/>
              </a:rPr>
              <a:t>)</a:t>
            </a:r>
            <a:r>
              <a:rPr lang="de-DE" sz="2000" baseline="30000" smtClean="0">
                <a:solidFill>
                  <a:srgbClr val="000000"/>
                </a:solidFill>
                <a:latin typeface="Times New Roman" pitchFamily="18" charset="0"/>
                <a:cs typeface="Times New Roman" pitchFamily="18" charset="0"/>
              </a:rPr>
              <a:t>  </a:t>
            </a:r>
            <a:r>
              <a:rPr lang="de-DE" sz="2000" b="0" smtClean="0">
                <a:solidFill>
                  <a:srgbClr val="000000"/>
                </a:solidFill>
                <a:latin typeface="Times New Roman" pitchFamily="18" charset="0"/>
                <a:cs typeface="Times New Roman" pitchFamily="18" charset="0"/>
              </a:rPr>
              <a:t>+</a:t>
            </a:r>
            <a:r>
              <a:rPr lang="de-DE" sz="2000" baseline="30000" smtClean="0">
                <a:solidFill>
                  <a:srgbClr val="000000"/>
                </a:solidFill>
                <a:latin typeface="Times New Roman" pitchFamily="18" charset="0"/>
                <a:cs typeface="Times New Roman" pitchFamily="18" charset="0"/>
              </a:rPr>
              <a:t> </a:t>
            </a:r>
            <a:r>
              <a:rPr lang="de-DE" sz="2000" smtClean="0">
                <a:solidFill>
                  <a:srgbClr val="000000"/>
                </a:solidFill>
                <a:latin typeface="Times New Roman" pitchFamily="18" charset="0"/>
                <a:cs typeface="Times New Roman" pitchFamily="18" charset="0"/>
              </a:rPr>
              <a:t>x</a:t>
            </a:r>
            <a:r>
              <a:rPr lang="de-DE" sz="2000" baseline="30000" smtClean="0">
                <a:solidFill>
                  <a:srgbClr val="000000"/>
                </a:solidFill>
                <a:latin typeface="Times New Roman" pitchFamily="18" charset="0"/>
                <a:cs typeface="Times New Roman" pitchFamily="18" charset="0"/>
              </a:rPr>
              <a:t>3</a:t>
            </a:r>
            <a:r>
              <a:rPr lang="de-DE" sz="2000" b="0" smtClean="0">
                <a:solidFill>
                  <a:srgbClr val="000000"/>
                </a:solidFill>
                <a:latin typeface="Times New Roman" pitchFamily="18" charset="0"/>
                <a:cs typeface="Times New Roman" pitchFamily="18" charset="0"/>
              </a:rPr>
              <a:t>(</a:t>
            </a:r>
            <a:r>
              <a:rPr lang="de-DE" sz="2000" smtClean="0">
                <a:solidFill>
                  <a:srgbClr val="000000"/>
                </a:solidFill>
                <a:latin typeface="Times New Roman" pitchFamily="18" charset="0"/>
                <a:cs typeface="Times New Roman" pitchFamily="18" charset="0"/>
              </a:rPr>
              <a:t>x</a:t>
            </a:r>
            <a:r>
              <a:rPr lang="de-DE" sz="2000" baseline="30000" smtClean="0">
                <a:solidFill>
                  <a:srgbClr val="000000"/>
                </a:solidFill>
                <a:latin typeface="Times New Roman" pitchFamily="18" charset="0"/>
                <a:cs typeface="Times New Roman" pitchFamily="18" charset="0"/>
              </a:rPr>
              <a:t>3T</a:t>
            </a:r>
            <a:r>
              <a:rPr lang="de-DE" sz="2000" smtClean="0">
                <a:solidFill>
                  <a:srgbClr val="000000"/>
                </a:solidFill>
                <a:latin typeface="Times New Roman" pitchFamily="18" charset="0"/>
                <a:cs typeface="Times New Roman" pitchFamily="18" charset="0"/>
              </a:rPr>
              <a:t>x)</a:t>
            </a:r>
            <a:endParaRPr lang="de-DE" sz="2000" b="0" smtClean="0">
              <a:solidFill>
                <a:srgbClr val="000000"/>
              </a:solidFill>
              <a:latin typeface="Times New Roman" pitchFamily="18" charset="0"/>
              <a:cs typeface="Times New Roman" pitchFamily="18" charset="0"/>
            </a:endParaRPr>
          </a:p>
          <a:p>
            <a:pPr marL="0" indent="0">
              <a:lnSpc>
                <a:spcPct val="105000"/>
              </a:lnSpc>
              <a:buFontTx/>
              <a:buNone/>
            </a:pPr>
            <a:r>
              <a:rPr lang="de-DE" sz="1800" b="0" smtClean="0">
                <a:solidFill>
                  <a:srgbClr val="000000"/>
                </a:solidFill>
                <a:latin typeface="TIMES" charset="0"/>
                <a:cs typeface="Times New Roman" pitchFamily="18" charset="0"/>
              </a:rPr>
              <a:t>		</a:t>
            </a:r>
            <a:r>
              <a:rPr lang="de-DE" sz="2000" b="0" smtClean="0">
                <a:solidFill>
                  <a:srgbClr val="000000"/>
                </a:solidFill>
                <a:latin typeface="Times New Roman" pitchFamily="18" charset="0"/>
                <a:cs typeface="Times New Roman" pitchFamily="18" charset="0"/>
              </a:rPr>
              <a:t>	</a:t>
            </a:r>
          </a:p>
        </p:txBody>
      </p:sp>
      <p:graphicFrame>
        <p:nvGraphicFramePr>
          <p:cNvPr id="15366" name="Object 4"/>
          <p:cNvGraphicFramePr>
            <a:graphicFrameLocks noChangeAspect="1"/>
          </p:cNvGraphicFramePr>
          <p:nvPr/>
        </p:nvGraphicFramePr>
        <p:xfrm>
          <a:off x="2201863" y="1543050"/>
          <a:ext cx="1420812" cy="919163"/>
        </p:xfrm>
        <a:graphic>
          <a:graphicData uri="http://schemas.openxmlformats.org/presentationml/2006/ole">
            <mc:AlternateContent xmlns:mc="http://schemas.openxmlformats.org/markup-compatibility/2006">
              <mc:Choice xmlns:v="urn:schemas-microsoft-com:vml" Requires="v">
                <p:oleObj spid="_x0000_s15741" name="Equation" r:id="rId4" imgW="647700" imgH="419100" progId="Equation.DSMT4">
                  <p:embed/>
                </p:oleObj>
              </mc:Choice>
              <mc:Fallback>
                <p:oleObj name="Equation" r:id="rId4" imgW="647700" imgH="419100" progId="Equation.DSMT4">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1863" y="1543050"/>
                        <a:ext cx="1420812" cy="919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367" name="Object 5"/>
          <p:cNvGraphicFramePr>
            <a:graphicFrameLocks noChangeAspect="1"/>
          </p:cNvGraphicFramePr>
          <p:nvPr/>
        </p:nvGraphicFramePr>
        <p:xfrm>
          <a:off x="2195513" y="2327275"/>
          <a:ext cx="1852612" cy="944563"/>
        </p:xfrm>
        <a:graphic>
          <a:graphicData uri="http://schemas.openxmlformats.org/presentationml/2006/ole">
            <mc:AlternateContent xmlns:mc="http://schemas.openxmlformats.org/markup-compatibility/2006">
              <mc:Choice xmlns:v="urn:schemas-microsoft-com:vml" Requires="v">
                <p:oleObj spid="_x0000_s15742" name="Equation" r:id="rId6" imgW="825500" imgH="419100" progId="Equation.DSMT4">
                  <p:embed/>
                </p:oleObj>
              </mc:Choice>
              <mc:Fallback>
                <p:oleObj name="Equation" r:id="rId6" imgW="825500" imgH="419100" progId="Equation.DSMT4">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95513" y="2327275"/>
                        <a:ext cx="1852612"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9494" name="Group 950"/>
          <p:cNvGraphicFramePr>
            <a:graphicFrameLocks noGrp="1"/>
          </p:cNvGraphicFramePr>
          <p:nvPr>
            <p:extLst>
              <p:ext uri="{D42A27DB-BD31-4B8C-83A1-F6EECF244321}">
                <p14:modId xmlns:p14="http://schemas.microsoft.com/office/powerpoint/2010/main" val="3360440567"/>
              </p:ext>
            </p:extLst>
          </p:nvPr>
        </p:nvGraphicFramePr>
        <p:xfrm>
          <a:off x="5437188" y="5229225"/>
          <a:ext cx="1312862" cy="1279848"/>
        </p:xfrm>
        <a:graphic>
          <a:graphicData uri="http://schemas.openxmlformats.org/drawingml/2006/table">
            <a:tbl>
              <a:tblPr/>
              <a:tblGrid>
                <a:gridCol w="328612"/>
                <a:gridCol w="328613"/>
                <a:gridCol w="327025"/>
                <a:gridCol w="328612"/>
              </a:tblGrid>
              <a:tr h="319881">
                <a:tc>
                  <a:txBody>
                    <a:bodyPr/>
                    <a:lstStyle/>
                    <a:p>
                      <a:pPr marL="0" marR="0" lvl="0" indent="0" algn="l" defTabSz="914400" rtl="0" eaLnBrk="0" fontAlgn="base" latinLnBrk="0" hangingPunct="0">
                        <a:lnSpc>
                          <a:spcPct val="75000"/>
                        </a:lnSpc>
                        <a:spcBef>
                          <a:spcPct val="45000"/>
                        </a:spcBef>
                        <a:spcAft>
                          <a:spcPct val="0"/>
                        </a:spcAft>
                        <a:buClrTx/>
                        <a:buSzTx/>
                        <a:buFontTx/>
                        <a:buNone/>
                        <a:tabLst/>
                      </a:pPr>
                      <a:r>
                        <a:rPr kumimoji="0" lang="de-DE" sz="2000" b="1" i="0" u="none" strike="noStrike" cap="none" normalizeH="0" baseline="0" dirty="0" smtClean="0">
                          <a:ln>
                            <a:noFill/>
                          </a:ln>
                          <a:solidFill>
                            <a:schemeClr val="tx1"/>
                          </a:solidFill>
                          <a:effectLst/>
                          <a:latin typeface="Arial" pitchFamily="34" charset="0"/>
                        </a:rPr>
                        <a:t>1</a:t>
                      </a:r>
                    </a:p>
                  </a:txBody>
                  <a:tcPr marT="45681" marB="4568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0" fontAlgn="base" latinLnBrk="0" hangingPunct="0">
                        <a:lnSpc>
                          <a:spcPct val="75000"/>
                        </a:lnSpc>
                        <a:spcBef>
                          <a:spcPct val="45000"/>
                        </a:spcBef>
                        <a:spcAft>
                          <a:spcPct val="0"/>
                        </a:spcAft>
                        <a:buClrTx/>
                        <a:buSzTx/>
                        <a:buFontTx/>
                        <a:buNone/>
                        <a:tabLst/>
                      </a:pPr>
                      <a:r>
                        <a:rPr kumimoji="0" lang="de-DE" sz="2000" b="1" i="0" u="none" strike="noStrike" kern="1200" cap="none" normalizeH="0" baseline="0" dirty="0" smtClean="0">
                          <a:ln>
                            <a:noFill/>
                          </a:ln>
                          <a:solidFill>
                            <a:schemeClr val="tx1"/>
                          </a:solidFill>
                          <a:effectLst/>
                          <a:latin typeface="Arial" pitchFamily="34" charset="0"/>
                          <a:ea typeface="+mn-ea"/>
                          <a:cs typeface="+mn-cs"/>
                        </a:rPr>
                        <a:t>1</a:t>
                      </a:r>
                    </a:p>
                  </a:txBody>
                  <a:tcPr marT="45681" marB="4568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0" fontAlgn="base" latinLnBrk="0" hangingPunct="0">
                        <a:lnSpc>
                          <a:spcPct val="75000"/>
                        </a:lnSpc>
                        <a:spcBef>
                          <a:spcPct val="45000"/>
                        </a:spcBef>
                        <a:spcAft>
                          <a:spcPct val="0"/>
                        </a:spcAft>
                        <a:buClrTx/>
                        <a:buSzTx/>
                        <a:buFontTx/>
                        <a:buNone/>
                        <a:tabLst/>
                      </a:pPr>
                      <a:r>
                        <a:rPr kumimoji="0" lang="de-DE" sz="2000" b="1" i="0" u="none" strike="noStrike" cap="none" normalizeH="0" baseline="0" smtClean="0">
                          <a:ln>
                            <a:noFill/>
                          </a:ln>
                          <a:solidFill>
                            <a:schemeClr val="tx1"/>
                          </a:solidFill>
                          <a:effectLst/>
                          <a:latin typeface="Arial" pitchFamily="34" charset="0"/>
                        </a:rPr>
                        <a:t>0</a:t>
                      </a:r>
                    </a:p>
                  </a:txBody>
                  <a:tcPr marT="45681" marB="4568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5000"/>
                        </a:lnSpc>
                        <a:spcBef>
                          <a:spcPct val="45000"/>
                        </a:spcBef>
                        <a:spcAft>
                          <a:spcPct val="0"/>
                        </a:spcAft>
                        <a:buClrTx/>
                        <a:buSzTx/>
                        <a:buFontTx/>
                        <a:buNone/>
                        <a:tabLst/>
                      </a:pPr>
                      <a:r>
                        <a:rPr kumimoji="0" lang="de-DE" sz="2000" b="1" i="0" u="none" strike="noStrike" cap="none" normalizeH="0" baseline="0" smtClean="0">
                          <a:ln>
                            <a:noFill/>
                          </a:ln>
                          <a:solidFill>
                            <a:schemeClr val="tx1"/>
                          </a:solidFill>
                          <a:effectLst/>
                          <a:latin typeface="Arial" pitchFamily="34" charset="0"/>
                        </a:rPr>
                        <a:t>1</a:t>
                      </a:r>
                    </a:p>
                  </a:txBody>
                  <a:tcPr marT="45681" marB="4568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r>
              <a:tr h="319881">
                <a:tc>
                  <a:txBody>
                    <a:bodyPr/>
                    <a:lstStyle/>
                    <a:p>
                      <a:pPr marL="0" marR="0" lvl="0" indent="0" algn="l" defTabSz="914400" rtl="0" eaLnBrk="0" fontAlgn="base" latinLnBrk="0" hangingPunct="0">
                        <a:lnSpc>
                          <a:spcPct val="75000"/>
                        </a:lnSpc>
                        <a:spcBef>
                          <a:spcPct val="45000"/>
                        </a:spcBef>
                        <a:spcAft>
                          <a:spcPct val="0"/>
                        </a:spcAft>
                        <a:buClrTx/>
                        <a:buSzTx/>
                        <a:buFontTx/>
                        <a:buNone/>
                        <a:tabLst/>
                      </a:pPr>
                      <a:r>
                        <a:rPr kumimoji="0" lang="de-DE" sz="2000" b="1" i="0" u="none" strike="noStrike" cap="none" normalizeH="0" baseline="0" smtClean="0">
                          <a:ln>
                            <a:noFill/>
                          </a:ln>
                          <a:solidFill>
                            <a:schemeClr val="tx1"/>
                          </a:solidFill>
                          <a:effectLst/>
                          <a:latin typeface="Arial" pitchFamily="34" charset="0"/>
                        </a:rPr>
                        <a:t>1</a:t>
                      </a:r>
                    </a:p>
                  </a:txBody>
                  <a:tcPr marT="45681" marB="4568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0" fontAlgn="base" latinLnBrk="0" hangingPunct="0">
                        <a:lnSpc>
                          <a:spcPct val="75000"/>
                        </a:lnSpc>
                        <a:spcBef>
                          <a:spcPct val="45000"/>
                        </a:spcBef>
                        <a:spcAft>
                          <a:spcPct val="0"/>
                        </a:spcAft>
                        <a:buClrTx/>
                        <a:buSzTx/>
                        <a:buFontTx/>
                        <a:buNone/>
                        <a:tabLst/>
                      </a:pPr>
                      <a:r>
                        <a:rPr kumimoji="0" lang="de-DE" sz="2000" b="1" i="0" u="none" strike="noStrike" cap="none" normalizeH="0" baseline="0" smtClean="0">
                          <a:ln>
                            <a:noFill/>
                          </a:ln>
                          <a:solidFill>
                            <a:schemeClr val="tx1"/>
                          </a:solidFill>
                          <a:effectLst/>
                          <a:latin typeface="Arial" pitchFamily="34" charset="0"/>
                        </a:rPr>
                        <a:t>0</a:t>
                      </a:r>
                    </a:p>
                  </a:txBody>
                  <a:tcPr marT="45681" marB="4568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5000"/>
                        </a:lnSpc>
                        <a:spcBef>
                          <a:spcPct val="45000"/>
                        </a:spcBef>
                        <a:spcAft>
                          <a:spcPct val="0"/>
                        </a:spcAft>
                        <a:buClrTx/>
                        <a:buSzTx/>
                        <a:buFontTx/>
                        <a:buNone/>
                        <a:tabLst/>
                      </a:pPr>
                      <a:r>
                        <a:rPr kumimoji="0" lang="de-DE" sz="2000" b="1" i="0" u="none" strike="noStrike" cap="none" normalizeH="0" baseline="0" smtClean="0">
                          <a:ln>
                            <a:noFill/>
                          </a:ln>
                          <a:solidFill>
                            <a:schemeClr val="tx1"/>
                          </a:solidFill>
                          <a:effectLst/>
                          <a:latin typeface="Arial" pitchFamily="34" charset="0"/>
                        </a:rPr>
                        <a:t>1</a:t>
                      </a:r>
                    </a:p>
                  </a:txBody>
                  <a:tcPr marT="45681" marB="4568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0" fontAlgn="base" latinLnBrk="0" hangingPunct="0">
                        <a:lnSpc>
                          <a:spcPct val="75000"/>
                        </a:lnSpc>
                        <a:spcBef>
                          <a:spcPct val="45000"/>
                        </a:spcBef>
                        <a:spcAft>
                          <a:spcPct val="0"/>
                        </a:spcAft>
                        <a:buClrTx/>
                        <a:buSzTx/>
                        <a:buFontTx/>
                        <a:buNone/>
                        <a:tabLst/>
                      </a:pPr>
                      <a:r>
                        <a:rPr kumimoji="0" lang="de-DE" sz="2000" b="1" i="0" u="none" strike="noStrike" cap="none" normalizeH="0" baseline="0" smtClean="0">
                          <a:ln>
                            <a:noFill/>
                          </a:ln>
                          <a:solidFill>
                            <a:schemeClr val="tx1"/>
                          </a:solidFill>
                          <a:effectLst/>
                          <a:latin typeface="Arial" pitchFamily="34" charset="0"/>
                        </a:rPr>
                        <a:t>1</a:t>
                      </a:r>
                    </a:p>
                  </a:txBody>
                  <a:tcPr marT="45681" marB="4568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r>
              <a:tr h="319881">
                <a:tc>
                  <a:txBody>
                    <a:bodyPr/>
                    <a:lstStyle/>
                    <a:p>
                      <a:pPr marL="0" marR="0" lvl="0" indent="0" algn="l" defTabSz="914400" rtl="0" eaLnBrk="0" fontAlgn="base" latinLnBrk="0" hangingPunct="0">
                        <a:lnSpc>
                          <a:spcPct val="75000"/>
                        </a:lnSpc>
                        <a:spcBef>
                          <a:spcPct val="45000"/>
                        </a:spcBef>
                        <a:spcAft>
                          <a:spcPct val="0"/>
                        </a:spcAft>
                        <a:buClrTx/>
                        <a:buSzTx/>
                        <a:buFontTx/>
                        <a:buNone/>
                        <a:tabLst/>
                      </a:pPr>
                      <a:r>
                        <a:rPr kumimoji="0" lang="de-DE" sz="2000" b="1" i="0" u="none" strike="noStrike" cap="none" normalizeH="0" baseline="0" smtClean="0">
                          <a:ln>
                            <a:noFill/>
                          </a:ln>
                          <a:solidFill>
                            <a:schemeClr val="tx1"/>
                          </a:solidFill>
                          <a:effectLst/>
                          <a:latin typeface="Arial" pitchFamily="34" charset="0"/>
                        </a:rPr>
                        <a:t>1</a:t>
                      </a:r>
                    </a:p>
                  </a:txBody>
                  <a:tcPr marT="45681" marB="4568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0" fontAlgn="base" latinLnBrk="0" hangingPunct="0">
                        <a:lnSpc>
                          <a:spcPct val="75000"/>
                        </a:lnSpc>
                        <a:spcBef>
                          <a:spcPct val="45000"/>
                        </a:spcBef>
                        <a:spcAft>
                          <a:spcPct val="0"/>
                        </a:spcAft>
                        <a:buClrTx/>
                        <a:buSzTx/>
                        <a:buFontTx/>
                        <a:buNone/>
                        <a:tabLst/>
                      </a:pPr>
                      <a:r>
                        <a:rPr kumimoji="0" lang="de-DE" sz="2000" b="1" i="0" u="none" strike="noStrike" cap="none" normalizeH="0" baseline="0" smtClean="0">
                          <a:ln>
                            <a:noFill/>
                          </a:ln>
                          <a:solidFill>
                            <a:schemeClr val="tx1"/>
                          </a:solidFill>
                          <a:effectLst/>
                          <a:latin typeface="Arial" pitchFamily="34" charset="0"/>
                        </a:rPr>
                        <a:t>1</a:t>
                      </a:r>
                    </a:p>
                  </a:txBody>
                  <a:tcPr marT="45681" marB="4568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0" fontAlgn="base" latinLnBrk="0" hangingPunct="0">
                        <a:lnSpc>
                          <a:spcPct val="75000"/>
                        </a:lnSpc>
                        <a:spcBef>
                          <a:spcPct val="45000"/>
                        </a:spcBef>
                        <a:spcAft>
                          <a:spcPct val="0"/>
                        </a:spcAft>
                        <a:buClrTx/>
                        <a:buSzTx/>
                        <a:buFontTx/>
                        <a:buNone/>
                        <a:tabLst/>
                      </a:pPr>
                      <a:r>
                        <a:rPr kumimoji="0" lang="de-DE" sz="2000" b="1" i="0" u="none" strike="noStrike" cap="none" normalizeH="0" baseline="0" smtClean="0">
                          <a:ln>
                            <a:noFill/>
                          </a:ln>
                          <a:solidFill>
                            <a:schemeClr val="tx1"/>
                          </a:solidFill>
                          <a:effectLst/>
                          <a:latin typeface="Arial" pitchFamily="34" charset="0"/>
                        </a:rPr>
                        <a:t>1</a:t>
                      </a:r>
                    </a:p>
                  </a:txBody>
                  <a:tcPr marT="45681" marB="4568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0" fontAlgn="base" latinLnBrk="0" hangingPunct="0">
                        <a:lnSpc>
                          <a:spcPct val="75000"/>
                        </a:lnSpc>
                        <a:spcBef>
                          <a:spcPct val="45000"/>
                        </a:spcBef>
                        <a:spcAft>
                          <a:spcPct val="0"/>
                        </a:spcAft>
                        <a:buClrTx/>
                        <a:buSzTx/>
                        <a:buFontTx/>
                        <a:buNone/>
                        <a:tabLst/>
                      </a:pPr>
                      <a:r>
                        <a:rPr kumimoji="0" lang="de-DE" sz="2000" b="1" i="0" u="none" strike="noStrike" cap="none" normalizeH="0" baseline="0" smtClean="0">
                          <a:ln>
                            <a:noFill/>
                          </a:ln>
                          <a:solidFill>
                            <a:schemeClr val="tx1"/>
                          </a:solidFill>
                          <a:effectLst/>
                          <a:latin typeface="Arial" pitchFamily="34" charset="0"/>
                        </a:rPr>
                        <a:t>1</a:t>
                      </a:r>
                    </a:p>
                  </a:txBody>
                  <a:tcPr marT="45681" marB="4568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r>
              <a:tr h="319881">
                <a:tc>
                  <a:txBody>
                    <a:bodyPr/>
                    <a:lstStyle/>
                    <a:p>
                      <a:pPr marL="0" marR="0" lvl="0" indent="0" algn="l" defTabSz="914400" rtl="0" eaLnBrk="0" fontAlgn="base" latinLnBrk="0" hangingPunct="0">
                        <a:lnSpc>
                          <a:spcPct val="75000"/>
                        </a:lnSpc>
                        <a:spcBef>
                          <a:spcPct val="45000"/>
                        </a:spcBef>
                        <a:spcAft>
                          <a:spcPct val="0"/>
                        </a:spcAft>
                        <a:buClrTx/>
                        <a:buSzTx/>
                        <a:buFontTx/>
                        <a:buNone/>
                        <a:tabLst/>
                      </a:pPr>
                      <a:r>
                        <a:rPr kumimoji="0" lang="de-DE" sz="2000" b="1" i="0" u="none" strike="noStrike" cap="none" normalizeH="0" baseline="0" smtClean="0">
                          <a:ln>
                            <a:noFill/>
                          </a:ln>
                          <a:solidFill>
                            <a:schemeClr val="tx1"/>
                          </a:solidFill>
                          <a:effectLst/>
                          <a:latin typeface="Arial" pitchFamily="34" charset="0"/>
                        </a:rPr>
                        <a:t>1</a:t>
                      </a:r>
                    </a:p>
                  </a:txBody>
                  <a:tcPr marT="45681" marB="4568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0" fontAlgn="base" latinLnBrk="0" hangingPunct="0">
                        <a:lnSpc>
                          <a:spcPct val="75000"/>
                        </a:lnSpc>
                        <a:spcBef>
                          <a:spcPct val="45000"/>
                        </a:spcBef>
                        <a:spcAft>
                          <a:spcPct val="0"/>
                        </a:spcAft>
                        <a:buClrTx/>
                        <a:buSzTx/>
                        <a:buFontTx/>
                        <a:buNone/>
                        <a:tabLst/>
                      </a:pPr>
                      <a:r>
                        <a:rPr kumimoji="0" lang="de-DE" sz="2000" b="1" i="0" u="none" strike="noStrike" cap="none" normalizeH="0" baseline="0" smtClean="0">
                          <a:ln>
                            <a:noFill/>
                          </a:ln>
                          <a:solidFill>
                            <a:schemeClr val="tx1"/>
                          </a:solidFill>
                          <a:effectLst/>
                          <a:latin typeface="Arial" pitchFamily="34" charset="0"/>
                        </a:rPr>
                        <a:t>0</a:t>
                      </a:r>
                    </a:p>
                  </a:txBody>
                  <a:tcPr marT="45681" marB="4568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5000"/>
                        </a:lnSpc>
                        <a:spcBef>
                          <a:spcPct val="45000"/>
                        </a:spcBef>
                        <a:spcAft>
                          <a:spcPct val="0"/>
                        </a:spcAft>
                        <a:buClrTx/>
                        <a:buSzTx/>
                        <a:buFontTx/>
                        <a:buNone/>
                        <a:tabLst/>
                      </a:pPr>
                      <a:r>
                        <a:rPr kumimoji="0" lang="de-DE" sz="2000" b="1" i="0" u="none" strike="noStrike" cap="none" normalizeH="0" baseline="0" smtClean="0">
                          <a:ln>
                            <a:noFill/>
                          </a:ln>
                          <a:solidFill>
                            <a:schemeClr val="tx1"/>
                          </a:solidFill>
                          <a:effectLst/>
                          <a:latin typeface="Arial" pitchFamily="34" charset="0"/>
                        </a:rPr>
                        <a:t>1</a:t>
                      </a:r>
                    </a:p>
                  </a:txBody>
                  <a:tcPr marT="45681" marB="4568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0" fontAlgn="base" latinLnBrk="0" hangingPunct="0">
                        <a:lnSpc>
                          <a:spcPct val="75000"/>
                        </a:lnSpc>
                        <a:spcBef>
                          <a:spcPct val="45000"/>
                        </a:spcBef>
                        <a:spcAft>
                          <a:spcPct val="0"/>
                        </a:spcAft>
                        <a:buClrTx/>
                        <a:buSzTx/>
                        <a:buFontTx/>
                        <a:buNone/>
                        <a:tabLst/>
                      </a:pPr>
                      <a:r>
                        <a:rPr kumimoji="0" lang="de-DE" sz="2000" b="1" i="0" u="none" strike="noStrike" cap="none" normalizeH="0" baseline="0" dirty="0" smtClean="0">
                          <a:ln>
                            <a:noFill/>
                          </a:ln>
                          <a:solidFill>
                            <a:schemeClr val="tx1"/>
                          </a:solidFill>
                          <a:effectLst/>
                          <a:latin typeface="Arial" pitchFamily="34" charset="0"/>
                        </a:rPr>
                        <a:t>0</a:t>
                      </a:r>
                    </a:p>
                  </a:txBody>
                  <a:tcPr marT="45681" marB="4568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09501" name="Group 957"/>
          <p:cNvGraphicFramePr>
            <a:graphicFrameLocks noGrp="1"/>
          </p:cNvGraphicFramePr>
          <p:nvPr/>
        </p:nvGraphicFramePr>
        <p:xfrm>
          <a:off x="2990850" y="5199063"/>
          <a:ext cx="1333500" cy="1279848"/>
        </p:xfrm>
        <a:graphic>
          <a:graphicData uri="http://schemas.openxmlformats.org/drawingml/2006/table">
            <a:tbl>
              <a:tblPr/>
              <a:tblGrid>
                <a:gridCol w="333375"/>
                <a:gridCol w="333375"/>
                <a:gridCol w="333375"/>
                <a:gridCol w="333375"/>
              </a:tblGrid>
              <a:tr h="319881">
                <a:tc>
                  <a:txBody>
                    <a:bodyPr/>
                    <a:lstStyle/>
                    <a:p>
                      <a:pPr marL="0" marR="0" lvl="0" indent="0" algn="l" defTabSz="914400" rtl="0" eaLnBrk="0" fontAlgn="base" latinLnBrk="0" hangingPunct="0">
                        <a:lnSpc>
                          <a:spcPct val="75000"/>
                        </a:lnSpc>
                        <a:spcBef>
                          <a:spcPct val="45000"/>
                        </a:spcBef>
                        <a:spcAft>
                          <a:spcPct val="0"/>
                        </a:spcAft>
                        <a:buClrTx/>
                        <a:buSzTx/>
                        <a:buFontTx/>
                        <a:buNone/>
                        <a:tabLst/>
                      </a:pPr>
                      <a:r>
                        <a:rPr kumimoji="0" lang="de-DE" sz="2000" b="1" i="0" u="none" strike="noStrike" cap="none" normalizeH="0" baseline="0" smtClean="0">
                          <a:ln>
                            <a:noFill/>
                          </a:ln>
                          <a:solidFill>
                            <a:schemeClr val="tx1"/>
                          </a:solidFill>
                          <a:effectLst/>
                          <a:latin typeface="Arial" pitchFamily="34" charset="0"/>
                        </a:rPr>
                        <a:t>0</a:t>
                      </a:r>
                    </a:p>
                  </a:txBody>
                  <a:tcPr marT="45681" marB="4568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5000"/>
                        </a:lnSpc>
                        <a:spcBef>
                          <a:spcPct val="45000"/>
                        </a:spcBef>
                        <a:spcAft>
                          <a:spcPct val="0"/>
                        </a:spcAft>
                        <a:buClrTx/>
                        <a:buSzTx/>
                        <a:buFontTx/>
                        <a:buNone/>
                        <a:tabLst/>
                      </a:pPr>
                      <a:r>
                        <a:rPr kumimoji="0" lang="de-DE" sz="2000" b="1" i="0" u="none" strike="noStrike" cap="none" normalizeH="0" baseline="0" smtClean="0">
                          <a:ln>
                            <a:noFill/>
                          </a:ln>
                          <a:solidFill>
                            <a:schemeClr val="tx1"/>
                          </a:solidFill>
                          <a:effectLst/>
                          <a:latin typeface="Arial" pitchFamily="34" charset="0"/>
                        </a:rPr>
                        <a:t>0</a:t>
                      </a:r>
                    </a:p>
                  </a:txBody>
                  <a:tcPr marT="45681" marB="4568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5000"/>
                        </a:lnSpc>
                        <a:spcBef>
                          <a:spcPct val="45000"/>
                        </a:spcBef>
                        <a:spcAft>
                          <a:spcPct val="0"/>
                        </a:spcAft>
                        <a:buClrTx/>
                        <a:buSzTx/>
                        <a:buFontTx/>
                        <a:buNone/>
                        <a:tabLst/>
                      </a:pPr>
                      <a:r>
                        <a:rPr kumimoji="0" lang="de-DE" sz="2000" b="1" i="0" u="none" strike="noStrike" cap="none" normalizeH="0" baseline="0" smtClean="0">
                          <a:ln>
                            <a:noFill/>
                          </a:ln>
                          <a:solidFill>
                            <a:schemeClr val="tx1"/>
                          </a:solidFill>
                          <a:effectLst/>
                          <a:latin typeface="Arial" pitchFamily="34" charset="0"/>
                        </a:rPr>
                        <a:t>0</a:t>
                      </a:r>
                    </a:p>
                  </a:txBody>
                  <a:tcPr marT="45681" marB="4568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5000"/>
                        </a:lnSpc>
                        <a:spcBef>
                          <a:spcPct val="45000"/>
                        </a:spcBef>
                        <a:spcAft>
                          <a:spcPct val="0"/>
                        </a:spcAft>
                        <a:buClrTx/>
                        <a:buSzTx/>
                        <a:buFontTx/>
                        <a:buNone/>
                        <a:tabLst/>
                      </a:pPr>
                      <a:r>
                        <a:rPr kumimoji="0" lang="de-DE" sz="2000" b="1" i="0" u="none" strike="noStrike" cap="none" normalizeH="0" baseline="0" smtClean="0">
                          <a:ln>
                            <a:noFill/>
                          </a:ln>
                          <a:solidFill>
                            <a:schemeClr val="tx1"/>
                          </a:solidFill>
                          <a:effectLst/>
                          <a:latin typeface="Arial" pitchFamily="34" charset="0"/>
                        </a:rPr>
                        <a:t>0</a:t>
                      </a:r>
                    </a:p>
                  </a:txBody>
                  <a:tcPr marT="45681" marB="4568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9881">
                <a:tc>
                  <a:txBody>
                    <a:bodyPr/>
                    <a:lstStyle/>
                    <a:p>
                      <a:pPr marL="0" marR="0" lvl="0" indent="0" algn="l" defTabSz="914400" rtl="0" eaLnBrk="0" fontAlgn="base" latinLnBrk="0" hangingPunct="0">
                        <a:lnSpc>
                          <a:spcPct val="75000"/>
                        </a:lnSpc>
                        <a:spcBef>
                          <a:spcPct val="45000"/>
                        </a:spcBef>
                        <a:spcAft>
                          <a:spcPct val="0"/>
                        </a:spcAft>
                        <a:buClrTx/>
                        <a:buSzTx/>
                        <a:buFontTx/>
                        <a:buNone/>
                        <a:tabLst/>
                      </a:pPr>
                      <a:r>
                        <a:rPr kumimoji="0" lang="de-DE" sz="2000" b="1" i="0" u="none" strike="noStrike" cap="none" normalizeH="0" baseline="0" smtClean="0">
                          <a:ln>
                            <a:noFill/>
                          </a:ln>
                          <a:solidFill>
                            <a:schemeClr val="tx1"/>
                          </a:solidFill>
                          <a:effectLst/>
                          <a:latin typeface="Arial" pitchFamily="34" charset="0"/>
                        </a:rPr>
                        <a:t>0</a:t>
                      </a:r>
                    </a:p>
                  </a:txBody>
                  <a:tcPr marT="45681" marB="4568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5000"/>
                        </a:lnSpc>
                        <a:spcBef>
                          <a:spcPct val="45000"/>
                        </a:spcBef>
                        <a:spcAft>
                          <a:spcPct val="0"/>
                        </a:spcAft>
                        <a:buClrTx/>
                        <a:buSzTx/>
                        <a:buFontTx/>
                        <a:buNone/>
                        <a:tabLst/>
                      </a:pPr>
                      <a:r>
                        <a:rPr kumimoji="0" lang="de-DE" sz="2000" b="1" i="0" u="none" strike="noStrike" cap="none" normalizeH="0" baseline="0" smtClean="0">
                          <a:ln>
                            <a:noFill/>
                          </a:ln>
                          <a:solidFill>
                            <a:schemeClr val="tx1"/>
                          </a:solidFill>
                          <a:effectLst/>
                          <a:latin typeface="Arial" pitchFamily="34" charset="0"/>
                        </a:rPr>
                        <a:t>0</a:t>
                      </a:r>
                    </a:p>
                  </a:txBody>
                  <a:tcPr marT="45681" marB="4568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5000"/>
                        </a:lnSpc>
                        <a:spcBef>
                          <a:spcPct val="45000"/>
                        </a:spcBef>
                        <a:spcAft>
                          <a:spcPct val="0"/>
                        </a:spcAft>
                        <a:buClrTx/>
                        <a:buSzTx/>
                        <a:buFontTx/>
                        <a:buNone/>
                        <a:tabLst/>
                      </a:pPr>
                      <a:r>
                        <a:rPr kumimoji="0" lang="de-DE" sz="2000" b="1" i="0" u="none" strike="noStrike" cap="none" normalizeH="0" baseline="0" smtClean="0">
                          <a:ln>
                            <a:noFill/>
                          </a:ln>
                          <a:solidFill>
                            <a:schemeClr val="tx1"/>
                          </a:solidFill>
                          <a:effectLst/>
                          <a:latin typeface="Arial" pitchFamily="34" charset="0"/>
                        </a:rPr>
                        <a:t>0</a:t>
                      </a:r>
                    </a:p>
                  </a:txBody>
                  <a:tcPr marT="45681" marB="4568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5000"/>
                        </a:lnSpc>
                        <a:spcBef>
                          <a:spcPct val="45000"/>
                        </a:spcBef>
                        <a:spcAft>
                          <a:spcPct val="0"/>
                        </a:spcAft>
                        <a:buClrTx/>
                        <a:buSzTx/>
                        <a:buFontTx/>
                        <a:buNone/>
                        <a:tabLst/>
                      </a:pPr>
                      <a:r>
                        <a:rPr kumimoji="0" lang="de-DE" sz="2000" b="1" i="0" u="none" strike="noStrike" cap="none" normalizeH="0" baseline="0" smtClean="0">
                          <a:ln>
                            <a:noFill/>
                          </a:ln>
                          <a:solidFill>
                            <a:schemeClr val="tx1"/>
                          </a:solidFill>
                          <a:effectLst/>
                          <a:latin typeface="Arial" pitchFamily="34" charset="0"/>
                        </a:rPr>
                        <a:t>3</a:t>
                      </a:r>
                    </a:p>
                  </a:txBody>
                  <a:tcPr marT="45681" marB="4568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r>
              <a:tr h="319881">
                <a:tc>
                  <a:txBody>
                    <a:bodyPr/>
                    <a:lstStyle/>
                    <a:p>
                      <a:pPr marL="0" marR="0" lvl="0" indent="0" algn="l" defTabSz="914400" rtl="0" eaLnBrk="0" fontAlgn="base" latinLnBrk="0" hangingPunct="0">
                        <a:lnSpc>
                          <a:spcPct val="75000"/>
                        </a:lnSpc>
                        <a:spcBef>
                          <a:spcPct val="45000"/>
                        </a:spcBef>
                        <a:spcAft>
                          <a:spcPct val="0"/>
                        </a:spcAft>
                        <a:buClrTx/>
                        <a:buSzTx/>
                        <a:buFontTx/>
                        <a:buNone/>
                        <a:tabLst/>
                      </a:pPr>
                      <a:r>
                        <a:rPr kumimoji="0" lang="de-DE" sz="2000" b="1" i="0" u="none" strike="noStrike" cap="none" normalizeH="0" baseline="0" smtClean="0">
                          <a:ln>
                            <a:noFill/>
                          </a:ln>
                          <a:solidFill>
                            <a:schemeClr val="tx1"/>
                          </a:solidFill>
                          <a:effectLst/>
                          <a:latin typeface="Arial" pitchFamily="34" charset="0"/>
                        </a:rPr>
                        <a:t>0</a:t>
                      </a:r>
                    </a:p>
                  </a:txBody>
                  <a:tcPr marT="45681" marB="4568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5000"/>
                        </a:lnSpc>
                        <a:spcBef>
                          <a:spcPct val="45000"/>
                        </a:spcBef>
                        <a:spcAft>
                          <a:spcPct val="0"/>
                        </a:spcAft>
                        <a:buClrTx/>
                        <a:buSzTx/>
                        <a:buFontTx/>
                        <a:buNone/>
                        <a:tabLst/>
                      </a:pPr>
                      <a:r>
                        <a:rPr kumimoji="0" lang="de-DE" sz="2000" b="1" i="0" u="none" strike="noStrike" cap="none" normalizeH="0" baseline="0" smtClean="0">
                          <a:ln>
                            <a:noFill/>
                          </a:ln>
                          <a:solidFill>
                            <a:schemeClr val="tx1"/>
                          </a:solidFill>
                          <a:effectLst/>
                          <a:latin typeface="Arial" pitchFamily="34" charset="0"/>
                        </a:rPr>
                        <a:t>0</a:t>
                      </a:r>
                    </a:p>
                  </a:txBody>
                  <a:tcPr marT="45681" marB="4568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5000"/>
                        </a:lnSpc>
                        <a:spcBef>
                          <a:spcPct val="45000"/>
                        </a:spcBef>
                        <a:spcAft>
                          <a:spcPct val="0"/>
                        </a:spcAft>
                        <a:buClrTx/>
                        <a:buSzTx/>
                        <a:buFontTx/>
                        <a:buNone/>
                        <a:tabLst/>
                      </a:pPr>
                      <a:r>
                        <a:rPr kumimoji="0" lang="de-DE" sz="2000" b="1" i="0" u="none" strike="noStrike" cap="none" normalizeH="0" baseline="0" smtClean="0">
                          <a:ln>
                            <a:noFill/>
                          </a:ln>
                          <a:solidFill>
                            <a:schemeClr val="tx1"/>
                          </a:solidFill>
                          <a:effectLst/>
                          <a:latin typeface="Arial" pitchFamily="34" charset="0"/>
                        </a:rPr>
                        <a:t>3</a:t>
                      </a:r>
                    </a:p>
                  </a:txBody>
                  <a:tcPr marT="45681" marB="4568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l" defTabSz="914400" rtl="0" eaLnBrk="0" fontAlgn="base" latinLnBrk="0" hangingPunct="0">
                        <a:lnSpc>
                          <a:spcPct val="75000"/>
                        </a:lnSpc>
                        <a:spcBef>
                          <a:spcPct val="45000"/>
                        </a:spcBef>
                        <a:spcAft>
                          <a:spcPct val="0"/>
                        </a:spcAft>
                        <a:buClrTx/>
                        <a:buSzTx/>
                        <a:buFontTx/>
                        <a:buNone/>
                        <a:tabLst/>
                      </a:pPr>
                      <a:r>
                        <a:rPr kumimoji="0" lang="de-DE" sz="2000" b="1" i="0" u="none" strike="noStrike" cap="none" normalizeH="0" baseline="0" smtClean="0">
                          <a:ln>
                            <a:noFill/>
                          </a:ln>
                          <a:solidFill>
                            <a:schemeClr val="tx1"/>
                          </a:solidFill>
                          <a:effectLst/>
                          <a:latin typeface="Arial" pitchFamily="34" charset="0"/>
                        </a:rPr>
                        <a:t>3</a:t>
                      </a:r>
                    </a:p>
                  </a:txBody>
                  <a:tcPr marT="45681" marB="4568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r>
              <a:tr h="319881">
                <a:tc>
                  <a:txBody>
                    <a:bodyPr/>
                    <a:lstStyle/>
                    <a:p>
                      <a:pPr marL="0" marR="0" lvl="0" indent="0" algn="l" defTabSz="914400" rtl="0" eaLnBrk="0" fontAlgn="base" latinLnBrk="0" hangingPunct="0">
                        <a:lnSpc>
                          <a:spcPct val="75000"/>
                        </a:lnSpc>
                        <a:spcBef>
                          <a:spcPct val="45000"/>
                        </a:spcBef>
                        <a:spcAft>
                          <a:spcPct val="0"/>
                        </a:spcAft>
                        <a:buClrTx/>
                        <a:buSzTx/>
                        <a:buFontTx/>
                        <a:buNone/>
                        <a:tabLst/>
                      </a:pPr>
                      <a:r>
                        <a:rPr kumimoji="0" lang="de-DE" sz="2000" b="1" i="0" u="none" strike="noStrike" cap="none" normalizeH="0" baseline="0" smtClean="0">
                          <a:ln>
                            <a:noFill/>
                          </a:ln>
                          <a:solidFill>
                            <a:schemeClr val="tx1"/>
                          </a:solidFill>
                          <a:effectLst/>
                          <a:latin typeface="Arial" pitchFamily="34" charset="0"/>
                        </a:rPr>
                        <a:t>0</a:t>
                      </a:r>
                    </a:p>
                  </a:txBody>
                  <a:tcPr marT="45681" marB="4568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5000"/>
                        </a:lnSpc>
                        <a:spcBef>
                          <a:spcPct val="45000"/>
                        </a:spcBef>
                        <a:spcAft>
                          <a:spcPct val="0"/>
                        </a:spcAft>
                        <a:buClrTx/>
                        <a:buSzTx/>
                        <a:buFontTx/>
                        <a:buNone/>
                        <a:tabLst/>
                      </a:pPr>
                      <a:r>
                        <a:rPr kumimoji="0" lang="de-DE" sz="2000" b="1" i="0" u="none" strike="noStrike" cap="none" normalizeH="0" baseline="0" smtClean="0">
                          <a:ln>
                            <a:noFill/>
                          </a:ln>
                          <a:solidFill>
                            <a:schemeClr val="tx1"/>
                          </a:solidFill>
                          <a:effectLst/>
                          <a:latin typeface="Arial" pitchFamily="34" charset="0"/>
                        </a:rPr>
                        <a:t>0</a:t>
                      </a:r>
                    </a:p>
                  </a:txBody>
                  <a:tcPr marT="45681" marB="4568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5000"/>
                        </a:lnSpc>
                        <a:spcBef>
                          <a:spcPct val="45000"/>
                        </a:spcBef>
                        <a:spcAft>
                          <a:spcPct val="0"/>
                        </a:spcAft>
                        <a:buClrTx/>
                        <a:buSzTx/>
                        <a:buFontTx/>
                        <a:buNone/>
                        <a:tabLst/>
                      </a:pPr>
                      <a:r>
                        <a:rPr kumimoji="0" lang="de-DE" sz="2000" b="1" i="0" u="none" strike="noStrike" cap="none" normalizeH="0" baseline="0" smtClean="0">
                          <a:ln>
                            <a:noFill/>
                          </a:ln>
                          <a:solidFill>
                            <a:schemeClr val="tx1"/>
                          </a:solidFill>
                          <a:effectLst/>
                          <a:latin typeface="Arial" pitchFamily="34" charset="0"/>
                        </a:rPr>
                        <a:t>3</a:t>
                      </a:r>
                    </a:p>
                  </a:txBody>
                  <a:tcPr marT="45681" marB="4568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l" defTabSz="914400" rtl="0" eaLnBrk="0" fontAlgn="base" latinLnBrk="0" hangingPunct="0">
                        <a:lnSpc>
                          <a:spcPct val="75000"/>
                        </a:lnSpc>
                        <a:spcBef>
                          <a:spcPct val="45000"/>
                        </a:spcBef>
                        <a:spcAft>
                          <a:spcPct val="0"/>
                        </a:spcAft>
                        <a:buClrTx/>
                        <a:buSzTx/>
                        <a:buFontTx/>
                        <a:buNone/>
                        <a:tabLst/>
                      </a:pPr>
                      <a:r>
                        <a:rPr kumimoji="0" lang="de-DE" sz="2000" b="1" i="0" u="none" strike="noStrike" cap="none" normalizeH="0" baseline="0" smtClean="0">
                          <a:ln>
                            <a:noFill/>
                          </a:ln>
                          <a:solidFill>
                            <a:schemeClr val="tx1"/>
                          </a:solidFill>
                          <a:effectLst/>
                          <a:latin typeface="Arial" pitchFamily="34" charset="0"/>
                        </a:rPr>
                        <a:t>0</a:t>
                      </a:r>
                    </a:p>
                  </a:txBody>
                  <a:tcPr marT="45681" marB="4568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09498" name="Group 954"/>
          <p:cNvGraphicFramePr>
            <a:graphicFrameLocks noGrp="1"/>
          </p:cNvGraphicFramePr>
          <p:nvPr/>
        </p:nvGraphicFramePr>
        <p:xfrm>
          <a:off x="727075" y="5180013"/>
          <a:ext cx="1282700" cy="1279848"/>
        </p:xfrm>
        <a:graphic>
          <a:graphicData uri="http://schemas.openxmlformats.org/drawingml/2006/table">
            <a:tbl>
              <a:tblPr/>
              <a:tblGrid>
                <a:gridCol w="320675"/>
                <a:gridCol w="320675"/>
                <a:gridCol w="320675"/>
                <a:gridCol w="320675"/>
              </a:tblGrid>
              <a:tr h="319881">
                <a:tc>
                  <a:txBody>
                    <a:bodyPr/>
                    <a:lstStyle/>
                    <a:p>
                      <a:pPr marL="0" marR="0" lvl="0" indent="0" algn="l" defTabSz="914400" rtl="0" eaLnBrk="0" fontAlgn="base" latinLnBrk="0" hangingPunct="0">
                        <a:lnSpc>
                          <a:spcPct val="75000"/>
                        </a:lnSpc>
                        <a:spcBef>
                          <a:spcPct val="45000"/>
                        </a:spcBef>
                        <a:spcAft>
                          <a:spcPct val="0"/>
                        </a:spcAft>
                        <a:buClrTx/>
                        <a:buSzTx/>
                        <a:buFontTx/>
                        <a:buNone/>
                        <a:tabLst/>
                      </a:pPr>
                      <a:r>
                        <a:rPr kumimoji="0" lang="de-DE" sz="2000" b="1" i="0" u="none" strike="noStrike" cap="none" normalizeH="0" baseline="0" smtClean="0">
                          <a:ln>
                            <a:noFill/>
                          </a:ln>
                          <a:solidFill>
                            <a:schemeClr val="tx1"/>
                          </a:solidFill>
                          <a:effectLst/>
                          <a:latin typeface="Arial" pitchFamily="34" charset="0"/>
                        </a:rPr>
                        <a:t>0</a:t>
                      </a:r>
                    </a:p>
                  </a:txBody>
                  <a:tcPr marT="45681" marB="4568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5000"/>
                        </a:lnSpc>
                        <a:spcBef>
                          <a:spcPct val="45000"/>
                        </a:spcBef>
                        <a:spcAft>
                          <a:spcPct val="0"/>
                        </a:spcAft>
                        <a:buClrTx/>
                        <a:buSzTx/>
                        <a:buFontTx/>
                        <a:buNone/>
                        <a:tabLst/>
                      </a:pPr>
                      <a:r>
                        <a:rPr kumimoji="0" lang="de-DE" sz="2000" b="1" i="0" u="none" strike="noStrike" cap="none" normalizeH="0" baseline="0" smtClean="0">
                          <a:ln>
                            <a:noFill/>
                          </a:ln>
                          <a:solidFill>
                            <a:schemeClr val="tx1"/>
                          </a:solidFill>
                          <a:effectLst/>
                          <a:latin typeface="Arial" pitchFamily="34" charset="0"/>
                        </a:rPr>
                        <a:t>0</a:t>
                      </a:r>
                    </a:p>
                  </a:txBody>
                  <a:tcPr marT="45681" marB="4568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5000"/>
                        </a:lnSpc>
                        <a:spcBef>
                          <a:spcPct val="45000"/>
                        </a:spcBef>
                        <a:spcAft>
                          <a:spcPct val="0"/>
                        </a:spcAft>
                        <a:buClrTx/>
                        <a:buSzTx/>
                        <a:buFontTx/>
                        <a:buNone/>
                        <a:tabLst/>
                      </a:pPr>
                      <a:r>
                        <a:rPr kumimoji="0" lang="de-DE" sz="2000" b="1" i="0" u="none" strike="noStrike" cap="none" normalizeH="0" baseline="0" smtClean="0">
                          <a:ln>
                            <a:noFill/>
                          </a:ln>
                          <a:solidFill>
                            <a:schemeClr val="tx1"/>
                          </a:solidFill>
                          <a:effectLst/>
                          <a:latin typeface="Arial" pitchFamily="34" charset="0"/>
                        </a:rPr>
                        <a:t>0</a:t>
                      </a:r>
                    </a:p>
                  </a:txBody>
                  <a:tcPr marT="45681" marB="4568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5000"/>
                        </a:lnSpc>
                        <a:spcBef>
                          <a:spcPct val="45000"/>
                        </a:spcBef>
                        <a:spcAft>
                          <a:spcPct val="0"/>
                        </a:spcAft>
                        <a:buClrTx/>
                        <a:buSzTx/>
                        <a:buFontTx/>
                        <a:buNone/>
                        <a:tabLst/>
                      </a:pPr>
                      <a:r>
                        <a:rPr kumimoji="0" lang="de-DE" sz="2000" b="1" i="0" u="none" strike="noStrike" cap="none" normalizeH="0" baseline="0" smtClean="0">
                          <a:ln>
                            <a:noFill/>
                          </a:ln>
                          <a:solidFill>
                            <a:schemeClr val="tx1"/>
                          </a:solidFill>
                          <a:effectLst/>
                          <a:latin typeface="Arial" pitchFamily="34" charset="0"/>
                        </a:rPr>
                        <a:t>2</a:t>
                      </a:r>
                    </a:p>
                  </a:txBody>
                  <a:tcPr marT="45681" marB="4568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r>
              <a:tr h="319881">
                <a:tc>
                  <a:txBody>
                    <a:bodyPr/>
                    <a:lstStyle/>
                    <a:p>
                      <a:pPr marL="0" marR="0" lvl="0" indent="0" algn="l" defTabSz="914400" rtl="0" eaLnBrk="0" fontAlgn="base" latinLnBrk="0" hangingPunct="0">
                        <a:lnSpc>
                          <a:spcPct val="75000"/>
                        </a:lnSpc>
                        <a:spcBef>
                          <a:spcPct val="45000"/>
                        </a:spcBef>
                        <a:spcAft>
                          <a:spcPct val="0"/>
                        </a:spcAft>
                        <a:buClrTx/>
                        <a:buSzTx/>
                        <a:buFontTx/>
                        <a:buNone/>
                        <a:tabLst/>
                      </a:pPr>
                      <a:r>
                        <a:rPr kumimoji="0" lang="de-DE" sz="2000" b="1" i="0" u="none" strike="noStrike" cap="none" normalizeH="0" baseline="0" smtClean="0">
                          <a:ln>
                            <a:noFill/>
                          </a:ln>
                          <a:solidFill>
                            <a:schemeClr val="tx1"/>
                          </a:solidFill>
                          <a:effectLst/>
                          <a:latin typeface="Arial" pitchFamily="34" charset="0"/>
                        </a:rPr>
                        <a:t>0</a:t>
                      </a:r>
                    </a:p>
                  </a:txBody>
                  <a:tcPr marT="45681" marB="4568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5000"/>
                        </a:lnSpc>
                        <a:spcBef>
                          <a:spcPct val="45000"/>
                        </a:spcBef>
                        <a:spcAft>
                          <a:spcPct val="0"/>
                        </a:spcAft>
                        <a:buClrTx/>
                        <a:buSzTx/>
                        <a:buFontTx/>
                        <a:buNone/>
                        <a:tabLst/>
                      </a:pPr>
                      <a:r>
                        <a:rPr kumimoji="0" lang="de-DE" sz="2000" b="1" i="0" u="none" strike="noStrike" cap="none" normalizeH="0" baseline="0" smtClean="0">
                          <a:ln>
                            <a:noFill/>
                          </a:ln>
                          <a:solidFill>
                            <a:schemeClr val="tx1"/>
                          </a:solidFill>
                          <a:effectLst/>
                          <a:latin typeface="Arial" pitchFamily="34" charset="0"/>
                        </a:rPr>
                        <a:t>0</a:t>
                      </a:r>
                    </a:p>
                  </a:txBody>
                  <a:tcPr marT="45681" marB="4568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5000"/>
                        </a:lnSpc>
                        <a:spcBef>
                          <a:spcPct val="45000"/>
                        </a:spcBef>
                        <a:spcAft>
                          <a:spcPct val="0"/>
                        </a:spcAft>
                        <a:buClrTx/>
                        <a:buSzTx/>
                        <a:buFontTx/>
                        <a:buNone/>
                        <a:tabLst/>
                      </a:pPr>
                      <a:r>
                        <a:rPr kumimoji="0" lang="de-DE" sz="2000" b="1" i="0" u="none" strike="noStrike" cap="none" normalizeH="0" baseline="0" smtClean="0">
                          <a:ln>
                            <a:noFill/>
                          </a:ln>
                          <a:solidFill>
                            <a:schemeClr val="tx1"/>
                          </a:solidFill>
                          <a:effectLst/>
                          <a:latin typeface="Arial" pitchFamily="34" charset="0"/>
                        </a:rPr>
                        <a:t>2</a:t>
                      </a:r>
                    </a:p>
                  </a:txBody>
                  <a:tcPr marT="45681" marB="4568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l" defTabSz="914400" rtl="0" eaLnBrk="0" fontAlgn="base" latinLnBrk="0" hangingPunct="0">
                        <a:lnSpc>
                          <a:spcPct val="75000"/>
                        </a:lnSpc>
                        <a:spcBef>
                          <a:spcPct val="45000"/>
                        </a:spcBef>
                        <a:spcAft>
                          <a:spcPct val="0"/>
                        </a:spcAft>
                        <a:buClrTx/>
                        <a:buSzTx/>
                        <a:buFontTx/>
                        <a:buNone/>
                        <a:tabLst/>
                      </a:pPr>
                      <a:r>
                        <a:rPr kumimoji="0" lang="de-DE" sz="2000" b="1" i="0" u="none" strike="noStrike" cap="none" normalizeH="0" baseline="0" smtClean="0">
                          <a:ln>
                            <a:noFill/>
                          </a:ln>
                          <a:solidFill>
                            <a:schemeClr val="tx1"/>
                          </a:solidFill>
                          <a:effectLst/>
                          <a:latin typeface="Arial" pitchFamily="34" charset="0"/>
                        </a:rPr>
                        <a:t>0</a:t>
                      </a:r>
                    </a:p>
                  </a:txBody>
                  <a:tcPr marT="45681" marB="4568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9881">
                <a:tc>
                  <a:txBody>
                    <a:bodyPr/>
                    <a:lstStyle/>
                    <a:p>
                      <a:pPr marL="0" marR="0" lvl="0" indent="0" algn="l" defTabSz="914400" rtl="0" eaLnBrk="0" fontAlgn="base" latinLnBrk="0" hangingPunct="0">
                        <a:lnSpc>
                          <a:spcPct val="75000"/>
                        </a:lnSpc>
                        <a:spcBef>
                          <a:spcPct val="45000"/>
                        </a:spcBef>
                        <a:spcAft>
                          <a:spcPct val="0"/>
                        </a:spcAft>
                        <a:buClrTx/>
                        <a:buSzTx/>
                        <a:buFontTx/>
                        <a:buNone/>
                        <a:tabLst/>
                      </a:pPr>
                      <a:r>
                        <a:rPr kumimoji="0" lang="de-DE" sz="2000" b="1" i="0" u="none" strike="noStrike" cap="none" normalizeH="0" baseline="0" smtClean="0">
                          <a:ln>
                            <a:noFill/>
                          </a:ln>
                          <a:solidFill>
                            <a:schemeClr val="tx1"/>
                          </a:solidFill>
                          <a:effectLst/>
                          <a:latin typeface="Arial" pitchFamily="34" charset="0"/>
                        </a:rPr>
                        <a:t>0</a:t>
                      </a:r>
                    </a:p>
                  </a:txBody>
                  <a:tcPr marT="45681" marB="4568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5000"/>
                        </a:lnSpc>
                        <a:spcBef>
                          <a:spcPct val="45000"/>
                        </a:spcBef>
                        <a:spcAft>
                          <a:spcPct val="0"/>
                        </a:spcAft>
                        <a:buClrTx/>
                        <a:buSzTx/>
                        <a:buFontTx/>
                        <a:buNone/>
                        <a:tabLst/>
                      </a:pPr>
                      <a:r>
                        <a:rPr kumimoji="0" lang="de-DE" sz="2000" b="1" i="0" u="none" strike="noStrike" cap="none" normalizeH="0" baseline="0" smtClean="0">
                          <a:ln>
                            <a:noFill/>
                          </a:ln>
                          <a:solidFill>
                            <a:schemeClr val="tx1"/>
                          </a:solidFill>
                          <a:effectLst/>
                          <a:latin typeface="Arial" pitchFamily="34" charset="0"/>
                        </a:rPr>
                        <a:t>2</a:t>
                      </a:r>
                    </a:p>
                  </a:txBody>
                  <a:tcPr marT="45681" marB="4568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l" defTabSz="914400" rtl="0" eaLnBrk="0" fontAlgn="base" latinLnBrk="0" hangingPunct="0">
                        <a:lnSpc>
                          <a:spcPct val="75000"/>
                        </a:lnSpc>
                        <a:spcBef>
                          <a:spcPct val="45000"/>
                        </a:spcBef>
                        <a:spcAft>
                          <a:spcPct val="0"/>
                        </a:spcAft>
                        <a:buClrTx/>
                        <a:buSzTx/>
                        <a:buFontTx/>
                        <a:buNone/>
                        <a:tabLst/>
                      </a:pPr>
                      <a:r>
                        <a:rPr kumimoji="0" lang="de-DE" sz="2000" b="1" i="0" u="none" strike="noStrike" cap="none" normalizeH="0" baseline="0" smtClean="0">
                          <a:ln>
                            <a:noFill/>
                          </a:ln>
                          <a:solidFill>
                            <a:schemeClr val="tx1"/>
                          </a:solidFill>
                          <a:effectLst/>
                          <a:latin typeface="Arial" pitchFamily="34" charset="0"/>
                        </a:rPr>
                        <a:t>0</a:t>
                      </a:r>
                    </a:p>
                  </a:txBody>
                  <a:tcPr marT="45681" marB="4568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5000"/>
                        </a:lnSpc>
                        <a:spcBef>
                          <a:spcPct val="45000"/>
                        </a:spcBef>
                        <a:spcAft>
                          <a:spcPct val="0"/>
                        </a:spcAft>
                        <a:buClrTx/>
                        <a:buSzTx/>
                        <a:buFontTx/>
                        <a:buNone/>
                        <a:tabLst/>
                      </a:pPr>
                      <a:r>
                        <a:rPr kumimoji="0" lang="de-DE" sz="2000" b="1" i="0" u="none" strike="noStrike" cap="none" normalizeH="0" baseline="0" smtClean="0">
                          <a:ln>
                            <a:noFill/>
                          </a:ln>
                          <a:solidFill>
                            <a:schemeClr val="tx1"/>
                          </a:solidFill>
                          <a:effectLst/>
                          <a:latin typeface="Arial" pitchFamily="34" charset="0"/>
                        </a:rPr>
                        <a:t>0</a:t>
                      </a:r>
                    </a:p>
                  </a:txBody>
                  <a:tcPr marT="45681" marB="4568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9881">
                <a:tc>
                  <a:txBody>
                    <a:bodyPr/>
                    <a:lstStyle/>
                    <a:p>
                      <a:pPr marL="0" marR="0" lvl="0" indent="0" algn="l" defTabSz="914400" rtl="0" eaLnBrk="0" fontAlgn="base" latinLnBrk="0" hangingPunct="0">
                        <a:lnSpc>
                          <a:spcPct val="75000"/>
                        </a:lnSpc>
                        <a:spcBef>
                          <a:spcPct val="45000"/>
                        </a:spcBef>
                        <a:spcAft>
                          <a:spcPct val="0"/>
                        </a:spcAft>
                        <a:buClrTx/>
                        <a:buSzTx/>
                        <a:buFontTx/>
                        <a:buNone/>
                        <a:tabLst/>
                      </a:pPr>
                      <a:r>
                        <a:rPr kumimoji="0" lang="de-DE" sz="2000" b="1" i="0" u="none" strike="noStrike" cap="none" normalizeH="0" baseline="0" smtClean="0">
                          <a:ln>
                            <a:noFill/>
                          </a:ln>
                          <a:solidFill>
                            <a:schemeClr val="tx1"/>
                          </a:solidFill>
                          <a:effectLst/>
                          <a:latin typeface="Arial" pitchFamily="34" charset="0"/>
                        </a:rPr>
                        <a:t>2</a:t>
                      </a:r>
                    </a:p>
                  </a:txBody>
                  <a:tcPr marT="45681" marB="4568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l" defTabSz="914400" rtl="0" eaLnBrk="0" fontAlgn="base" latinLnBrk="0" hangingPunct="0">
                        <a:lnSpc>
                          <a:spcPct val="75000"/>
                        </a:lnSpc>
                        <a:spcBef>
                          <a:spcPct val="45000"/>
                        </a:spcBef>
                        <a:spcAft>
                          <a:spcPct val="0"/>
                        </a:spcAft>
                        <a:buClrTx/>
                        <a:buSzTx/>
                        <a:buFontTx/>
                        <a:buNone/>
                        <a:tabLst/>
                      </a:pPr>
                      <a:r>
                        <a:rPr kumimoji="0" lang="de-DE" sz="2000" b="1" i="0" u="none" strike="noStrike" cap="none" normalizeH="0" baseline="0" smtClean="0">
                          <a:ln>
                            <a:noFill/>
                          </a:ln>
                          <a:solidFill>
                            <a:schemeClr val="tx1"/>
                          </a:solidFill>
                          <a:effectLst/>
                          <a:latin typeface="Arial" pitchFamily="34" charset="0"/>
                        </a:rPr>
                        <a:t>0</a:t>
                      </a:r>
                    </a:p>
                  </a:txBody>
                  <a:tcPr marT="45681" marB="4568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5000"/>
                        </a:lnSpc>
                        <a:spcBef>
                          <a:spcPct val="45000"/>
                        </a:spcBef>
                        <a:spcAft>
                          <a:spcPct val="0"/>
                        </a:spcAft>
                        <a:buClrTx/>
                        <a:buSzTx/>
                        <a:buFontTx/>
                        <a:buNone/>
                        <a:tabLst/>
                      </a:pPr>
                      <a:r>
                        <a:rPr kumimoji="0" lang="de-DE" sz="2000" b="1" i="0" u="none" strike="noStrike" cap="none" normalizeH="0" baseline="0" smtClean="0">
                          <a:ln>
                            <a:noFill/>
                          </a:ln>
                          <a:solidFill>
                            <a:schemeClr val="tx1"/>
                          </a:solidFill>
                          <a:effectLst/>
                          <a:latin typeface="Arial" pitchFamily="34" charset="0"/>
                        </a:rPr>
                        <a:t>0</a:t>
                      </a:r>
                    </a:p>
                  </a:txBody>
                  <a:tcPr marT="45681" marB="4568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5000"/>
                        </a:lnSpc>
                        <a:spcBef>
                          <a:spcPct val="45000"/>
                        </a:spcBef>
                        <a:spcAft>
                          <a:spcPct val="0"/>
                        </a:spcAft>
                        <a:buClrTx/>
                        <a:buSzTx/>
                        <a:buFontTx/>
                        <a:buNone/>
                        <a:tabLst/>
                      </a:pPr>
                      <a:r>
                        <a:rPr kumimoji="0" lang="de-DE" sz="2000" b="1" i="0" u="none" strike="noStrike" cap="none" normalizeH="0" baseline="0" smtClean="0">
                          <a:ln>
                            <a:noFill/>
                          </a:ln>
                          <a:solidFill>
                            <a:schemeClr val="tx1"/>
                          </a:solidFill>
                          <a:effectLst/>
                          <a:latin typeface="Arial" pitchFamily="34" charset="0"/>
                        </a:rPr>
                        <a:t>0</a:t>
                      </a:r>
                    </a:p>
                  </a:txBody>
                  <a:tcPr marT="45681" marB="4568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09477" name="Rectangle 933"/>
          <p:cNvSpPr>
            <a:spLocks noChangeArrowheads="1"/>
          </p:cNvSpPr>
          <p:nvPr/>
        </p:nvSpPr>
        <p:spPr bwMode="auto">
          <a:xfrm>
            <a:off x="4543425" y="4318000"/>
            <a:ext cx="4438650" cy="290513"/>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nSpc>
                <a:spcPct val="65000"/>
              </a:lnSpc>
              <a:spcBef>
                <a:spcPct val="45000"/>
              </a:spcBef>
            </a:pPr>
            <a:r>
              <a:rPr lang="de-DE">
                <a:solidFill>
                  <a:srgbClr val="000000"/>
                </a:solidFill>
              </a:rPr>
              <a:t>Testmuster 3</a:t>
            </a:r>
            <a:r>
              <a:rPr lang="de-DE" b="1">
                <a:solidFill>
                  <a:srgbClr val="000000"/>
                </a:solidFill>
              </a:rPr>
              <a:t>:  </a:t>
            </a:r>
            <a:r>
              <a:rPr lang="de-DE">
                <a:solidFill>
                  <a:srgbClr val="000000"/>
                </a:solidFill>
              </a:rPr>
              <a:t>=</a:t>
            </a:r>
            <a:r>
              <a:rPr lang="de-DE" b="1">
                <a:solidFill>
                  <a:srgbClr val="000000"/>
                </a:solidFill>
              </a:rPr>
              <a:t> x</a:t>
            </a:r>
            <a:r>
              <a:rPr lang="de-DE" b="1" baseline="30000">
                <a:solidFill>
                  <a:srgbClr val="000000"/>
                </a:solidFill>
              </a:rPr>
              <a:t>1</a:t>
            </a:r>
            <a:r>
              <a:rPr lang="de-DE" b="1">
                <a:solidFill>
                  <a:srgbClr val="000000"/>
                </a:solidFill>
                <a:sym typeface="Symbol" pitchFamily="18" charset="2"/>
              </a:rPr>
              <a:t></a:t>
            </a:r>
            <a:r>
              <a:rPr lang="de-DE">
                <a:solidFill>
                  <a:srgbClr val="000000"/>
                </a:solidFill>
              </a:rPr>
              <a:t>1 +</a:t>
            </a:r>
            <a:r>
              <a:rPr lang="de-DE" b="1">
                <a:solidFill>
                  <a:srgbClr val="000000"/>
                </a:solidFill>
              </a:rPr>
              <a:t> x</a:t>
            </a:r>
            <a:r>
              <a:rPr lang="de-DE" b="1" baseline="30000">
                <a:solidFill>
                  <a:srgbClr val="000000"/>
                </a:solidFill>
              </a:rPr>
              <a:t>2</a:t>
            </a:r>
            <a:r>
              <a:rPr lang="de-DE" b="1">
                <a:solidFill>
                  <a:srgbClr val="000000"/>
                </a:solidFill>
              </a:rPr>
              <a:t> </a:t>
            </a:r>
            <a:r>
              <a:rPr lang="de-DE" b="1">
                <a:solidFill>
                  <a:srgbClr val="000000"/>
                </a:solidFill>
                <a:sym typeface="Symbol" pitchFamily="18" charset="2"/>
              </a:rPr>
              <a:t></a:t>
            </a:r>
            <a:r>
              <a:rPr lang="de-DE">
                <a:solidFill>
                  <a:srgbClr val="000000"/>
                </a:solidFill>
              </a:rPr>
              <a:t> 1</a:t>
            </a:r>
            <a:r>
              <a:rPr lang="de-DE" b="1">
                <a:solidFill>
                  <a:srgbClr val="000000"/>
                </a:solidFill>
              </a:rPr>
              <a:t>  </a:t>
            </a:r>
            <a:r>
              <a:rPr lang="de-DE">
                <a:solidFill>
                  <a:srgbClr val="000000"/>
                </a:solidFill>
              </a:rPr>
              <a:t>+</a:t>
            </a:r>
            <a:r>
              <a:rPr lang="de-DE" b="1">
                <a:solidFill>
                  <a:srgbClr val="000000"/>
                </a:solidFill>
              </a:rPr>
              <a:t> x</a:t>
            </a:r>
            <a:r>
              <a:rPr lang="de-DE" b="1" baseline="30000">
                <a:solidFill>
                  <a:srgbClr val="000000"/>
                </a:solidFill>
              </a:rPr>
              <a:t>3</a:t>
            </a:r>
            <a:r>
              <a:rPr lang="de-DE">
                <a:solidFill>
                  <a:srgbClr val="000000"/>
                </a:solidFill>
              </a:rPr>
              <a:t> </a:t>
            </a:r>
            <a:r>
              <a:rPr lang="de-DE" b="1">
                <a:solidFill>
                  <a:srgbClr val="000000"/>
                </a:solidFill>
                <a:sym typeface="Symbol" pitchFamily="18" charset="2"/>
              </a:rPr>
              <a:t></a:t>
            </a:r>
            <a:r>
              <a:rPr lang="de-DE">
                <a:solidFill>
                  <a:srgbClr val="000000"/>
                </a:solidFill>
              </a:rPr>
              <a:t> 1</a:t>
            </a:r>
          </a:p>
        </p:txBody>
      </p:sp>
      <p:sp>
        <p:nvSpPr>
          <p:cNvPr id="109478" name="Rectangle 934"/>
          <p:cNvSpPr>
            <a:spLocks noChangeArrowheads="1"/>
          </p:cNvSpPr>
          <p:nvPr/>
        </p:nvSpPr>
        <p:spPr bwMode="auto">
          <a:xfrm>
            <a:off x="4538663" y="3960813"/>
            <a:ext cx="4295775" cy="320675"/>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pPr>
              <a:lnSpc>
                <a:spcPct val="75000"/>
              </a:lnSpc>
              <a:spcBef>
                <a:spcPct val="45000"/>
              </a:spcBef>
            </a:pPr>
            <a:r>
              <a:rPr lang="de-DE">
                <a:solidFill>
                  <a:srgbClr val="000000"/>
                </a:solidFill>
              </a:rPr>
              <a:t>Testmuster 2</a:t>
            </a:r>
            <a:r>
              <a:rPr lang="de-DE" b="1">
                <a:solidFill>
                  <a:srgbClr val="000000"/>
                </a:solidFill>
              </a:rPr>
              <a:t>:  </a:t>
            </a:r>
            <a:r>
              <a:rPr lang="de-DE">
                <a:solidFill>
                  <a:srgbClr val="000000"/>
                </a:solidFill>
              </a:rPr>
              <a:t>=</a:t>
            </a:r>
            <a:r>
              <a:rPr lang="de-DE" b="1">
                <a:solidFill>
                  <a:srgbClr val="000000"/>
                </a:solidFill>
              </a:rPr>
              <a:t> x</a:t>
            </a:r>
            <a:r>
              <a:rPr lang="de-DE" b="1" baseline="30000">
                <a:solidFill>
                  <a:srgbClr val="000000"/>
                </a:solidFill>
              </a:rPr>
              <a:t>1</a:t>
            </a:r>
            <a:r>
              <a:rPr lang="de-DE" b="1">
                <a:solidFill>
                  <a:srgbClr val="000000"/>
                </a:solidFill>
                <a:sym typeface="Symbol" pitchFamily="18" charset="2"/>
              </a:rPr>
              <a:t></a:t>
            </a:r>
            <a:r>
              <a:rPr lang="de-DE">
                <a:solidFill>
                  <a:srgbClr val="000000"/>
                </a:solidFill>
              </a:rPr>
              <a:t>0 +</a:t>
            </a:r>
            <a:r>
              <a:rPr lang="de-DE" b="1">
                <a:solidFill>
                  <a:srgbClr val="000000"/>
                </a:solidFill>
              </a:rPr>
              <a:t> x</a:t>
            </a:r>
            <a:r>
              <a:rPr lang="de-DE" b="1" baseline="30000">
                <a:solidFill>
                  <a:srgbClr val="000000"/>
                </a:solidFill>
              </a:rPr>
              <a:t>2 </a:t>
            </a:r>
            <a:r>
              <a:rPr lang="de-DE" b="1">
                <a:solidFill>
                  <a:srgbClr val="000000"/>
                </a:solidFill>
                <a:sym typeface="Symbol" pitchFamily="18" charset="2"/>
              </a:rPr>
              <a:t></a:t>
            </a:r>
            <a:r>
              <a:rPr lang="de-DE">
                <a:solidFill>
                  <a:srgbClr val="000000"/>
                </a:solidFill>
              </a:rPr>
              <a:t> 0</a:t>
            </a:r>
            <a:r>
              <a:rPr lang="de-DE" b="1">
                <a:solidFill>
                  <a:srgbClr val="000000"/>
                </a:solidFill>
              </a:rPr>
              <a:t>  </a:t>
            </a:r>
            <a:r>
              <a:rPr lang="de-DE">
                <a:solidFill>
                  <a:srgbClr val="000000"/>
                </a:solidFill>
              </a:rPr>
              <a:t>+</a:t>
            </a:r>
            <a:r>
              <a:rPr lang="de-DE" b="1">
                <a:solidFill>
                  <a:srgbClr val="000000"/>
                </a:solidFill>
              </a:rPr>
              <a:t> x</a:t>
            </a:r>
            <a:r>
              <a:rPr lang="de-DE" b="1" baseline="30000">
                <a:solidFill>
                  <a:srgbClr val="000000"/>
                </a:solidFill>
              </a:rPr>
              <a:t>3</a:t>
            </a:r>
            <a:r>
              <a:rPr lang="de-DE" baseline="30000">
                <a:solidFill>
                  <a:srgbClr val="000000"/>
                </a:solidFill>
              </a:rPr>
              <a:t> </a:t>
            </a:r>
            <a:r>
              <a:rPr lang="de-DE" b="1">
                <a:solidFill>
                  <a:srgbClr val="000000"/>
                </a:solidFill>
                <a:sym typeface="Symbol" pitchFamily="18" charset="2"/>
              </a:rPr>
              <a:t></a:t>
            </a:r>
            <a:r>
              <a:rPr lang="de-DE">
                <a:solidFill>
                  <a:srgbClr val="000000"/>
                </a:solidFill>
              </a:rPr>
              <a:t> 3</a:t>
            </a:r>
          </a:p>
        </p:txBody>
      </p:sp>
      <p:sp>
        <p:nvSpPr>
          <p:cNvPr id="109479" name="Rectangle 935"/>
          <p:cNvSpPr>
            <a:spLocks noChangeArrowheads="1"/>
          </p:cNvSpPr>
          <p:nvPr/>
        </p:nvSpPr>
        <p:spPr bwMode="auto">
          <a:xfrm>
            <a:off x="4521200" y="3575050"/>
            <a:ext cx="43434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pPr>
              <a:lnSpc>
                <a:spcPct val="105000"/>
              </a:lnSpc>
              <a:spcBef>
                <a:spcPct val="45000"/>
              </a:spcBef>
            </a:pPr>
            <a:r>
              <a:rPr lang="de-DE">
                <a:solidFill>
                  <a:srgbClr val="000000"/>
                </a:solidFill>
              </a:rPr>
              <a:t>Testmuster 1</a:t>
            </a:r>
            <a:r>
              <a:rPr lang="de-DE" b="1">
                <a:solidFill>
                  <a:srgbClr val="000000"/>
                </a:solidFill>
              </a:rPr>
              <a:t>:  </a:t>
            </a:r>
            <a:r>
              <a:rPr lang="de-DE">
                <a:solidFill>
                  <a:srgbClr val="000000"/>
                </a:solidFill>
              </a:rPr>
              <a:t>=</a:t>
            </a:r>
            <a:r>
              <a:rPr lang="de-DE" b="1">
                <a:solidFill>
                  <a:srgbClr val="000000"/>
                </a:solidFill>
              </a:rPr>
              <a:t> x</a:t>
            </a:r>
            <a:r>
              <a:rPr lang="de-DE" b="1" baseline="30000">
                <a:solidFill>
                  <a:srgbClr val="000000"/>
                </a:solidFill>
              </a:rPr>
              <a:t>1</a:t>
            </a:r>
            <a:r>
              <a:rPr lang="de-DE" b="1">
                <a:solidFill>
                  <a:srgbClr val="000000"/>
                </a:solidFill>
                <a:sym typeface="Symbol" pitchFamily="18" charset="2"/>
              </a:rPr>
              <a:t></a:t>
            </a:r>
            <a:r>
              <a:rPr lang="de-DE">
                <a:solidFill>
                  <a:srgbClr val="000000"/>
                </a:solidFill>
              </a:rPr>
              <a:t>0 +</a:t>
            </a:r>
            <a:r>
              <a:rPr lang="de-DE" b="1">
                <a:solidFill>
                  <a:srgbClr val="000000"/>
                </a:solidFill>
              </a:rPr>
              <a:t> x</a:t>
            </a:r>
            <a:r>
              <a:rPr lang="de-DE" b="1" baseline="30000">
                <a:solidFill>
                  <a:srgbClr val="000000"/>
                </a:solidFill>
              </a:rPr>
              <a:t>2</a:t>
            </a:r>
            <a:r>
              <a:rPr lang="de-DE" b="1">
                <a:solidFill>
                  <a:srgbClr val="000000"/>
                </a:solidFill>
              </a:rPr>
              <a:t> </a:t>
            </a:r>
            <a:r>
              <a:rPr lang="de-DE" b="1">
                <a:solidFill>
                  <a:srgbClr val="000000"/>
                </a:solidFill>
                <a:sym typeface="Symbol" pitchFamily="18" charset="2"/>
              </a:rPr>
              <a:t></a:t>
            </a:r>
            <a:r>
              <a:rPr lang="de-DE">
                <a:solidFill>
                  <a:srgbClr val="000000"/>
                </a:solidFill>
              </a:rPr>
              <a:t> 2</a:t>
            </a:r>
            <a:r>
              <a:rPr lang="de-DE" b="1">
                <a:solidFill>
                  <a:srgbClr val="000000"/>
                </a:solidFill>
              </a:rPr>
              <a:t>  </a:t>
            </a:r>
            <a:r>
              <a:rPr lang="de-DE">
                <a:solidFill>
                  <a:srgbClr val="000000"/>
                </a:solidFill>
              </a:rPr>
              <a:t>+</a:t>
            </a:r>
            <a:r>
              <a:rPr lang="de-DE" b="1">
                <a:solidFill>
                  <a:srgbClr val="000000"/>
                </a:solidFill>
              </a:rPr>
              <a:t> x</a:t>
            </a:r>
            <a:r>
              <a:rPr lang="de-DE" b="1" baseline="30000">
                <a:solidFill>
                  <a:srgbClr val="000000"/>
                </a:solidFill>
              </a:rPr>
              <a:t>3</a:t>
            </a:r>
            <a:r>
              <a:rPr lang="de-DE">
                <a:solidFill>
                  <a:srgbClr val="000000"/>
                </a:solidFill>
              </a:rPr>
              <a:t> </a:t>
            </a:r>
            <a:r>
              <a:rPr lang="de-DE" b="1">
                <a:solidFill>
                  <a:srgbClr val="000000"/>
                </a:solidFill>
                <a:sym typeface="Symbol" pitchFamily="18" charset="2"/>
              </a:rPr>
              <a:t></a:t>
            </a:r>
            <a:r>
              <a:rPr lang="de-DE">
                <a:solidFill>
                  <a:srgbClr val="000000"/>
                </a:solidFill>
              </a:rPr>
              <a:t> 0</a:t>
            </a:r>
          </a:p>
        </p:txBody>
      </p:sp>
      <p:graphicFrame>
        <p:nvGraphicFramePr>
          <p:cNvPr id="15452" name="Object 936"/>
          <p:cNvGraphicFramePr>
            <a:graphicFrameLocks noChangeAspect="1"/>
          </p:cNvGraphicFramePr>
          <p:nvPr/>
        </p:nvGraphicFramePr>
        <p:xfrm>
          <a:off x="722313" y="3611563"/>
          <a:ext cx="3527425" cy="1025525"/>
        </p:xfrm>
        <a:graphic>
          <a:graphicData uri="http://schemas.openxmlformats.org/presentationml/2006/ole">
            <mc:AlternateContent xmlns:mc="http://schemas.openxmlformats.org/markup-compatibility/2006">
              <mc:Choice xmlns:v="urn:schemas-microsoft-com:vml" Requires="v">
                <p:oleObj spid="_x0000_s15743" name="Dokument" r:id="rId8" imgW="5760720" imgH="1914144" progId="Word.Document.8">
                  <p:embed/>
                </p:oleObj>
              </mc:Choice>
              <mc:Fallback>
                <p:oleObj name="Dokument" r:id="rId8" imgW="5760720" imgH="1914144" progId="Word.Document.8">
                  <p:embed/>
                  <p:pic>
                    <p:nvPicPr>
                      <p:cNvPr id="0" name="Object 936"/>
                      <p:cNvPicPr>
                        <a:picLocks noChangeAspect="1" noChangeArrowheads="1"/>
                      </p:cNvPicPr>
                      <p:nvPr/>
                    </p:nvPicPr>
                    <p:blipFill>
                      <a:blip r:embed="rId9">
                        <a:extLst>
                          <a:ext uri="{28A0092B-C50C-407E-A947-70E740481C1C}">
                            <a14:useLocalDpi xmlns:a14="http://schemas.microsoft.com/office/drawing/2010/main" val="0"/>
                          </a:ext>
                        </a:extLst>
                      </a:blip>
                      <a:srcRect l="4912" r="4543" b="20769"/>
                      <a:stretch>
                        <a:fillRect/>
                      </a:stretch>
                    </p:blipFill>
                    <p:spPr bwMode="auto">
                      <a:xfrm>
                        <a:off x="722313" y="3611563"/>
                        <a:ext cx="3527425" cy="102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9561" name="Group 1017"/>
          <p:cNvGraphicFramePr>
            <a:graphicFrameLocks noGrp="1"/>
          </p:cNvGraphicFramePr>
          <p:nvPr>
            <p:ph sz="half" idx="2"/>
          </p:nvPr>
        </p:nvGraphicFramePr>
        <p:xfrm>
          <a:off x="708025" y="5170488"/>
          <a:ext cx="1306513" cy="1279848"/>
        </p:xfrm>
        <a:graphic>
          <a:graphicData uri="http://schemas.openxmlformats.org/drawingml/2006/table">
            <a:tbl>
              <a:tblPr/>
              <a:tblGrid>
                <a:gridCol w="327025"/>
                <a:gridCol w="327025"/>
                <a:gridCol w="327025"/>
                <a:gridCol w="325438"/>
              </a:tblGrid>
              <a:tr h="319881">
                <a:tc>
                  <a:txBody>
                    <a:bodyPr/>
                    <a:lstStyle/>
                    <a:p>
                      <a:pPr marL="0" marR="0" lvl="0" indent="0" algn="l" defTabSz="914400" rtl="0" eaLnBrk="0" fontAlgn="base" latinLnBrk="0" hangingPunct="0">
                        <a:lnSpc>
                          <a:spcPct val="75000"/>
                        </a:lnSpc>
                        <a:spcBef>
                          <a:spcPct val="45000"/>
                        </a:spcBef>
                        <a:spcAft>
                          <a:spcPct val="0"/>
                        </a:spcAft>
                        <a:buClrTx/>
                        <a:buSzTx/>
                        <a:buFontTx/>
                        <a:buNone/>
                        <a:tabLst/>
                      </a:pPr>
                      <a:endParaRPr kumimoji="0" lang="de-DE" sz="2000" b="1" i="0" u="none" strike="noStrike" cap="none" normalizeH="0" baseline="0" smtClean="0">
                        <a:ln>
                          <a:noFill/>
                        </a:ln>
                        <a:solidFill>
                          <a:schemeClr val="tx1"/>
                        </a:solidFill>
                        <a:effectLst/>
                        <a:latin typeface="Arial" pitchFamily="34" charset="0"/>
                      </a:endParaRPr>
                    </a:p>
                  </a:txBody>
                  <a:tcPr marT="45681" marB="4568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5000"/>
                        </a:lnSpc>
                        <a:spcBef>
                          <a:spcPct val="45000"/>
                        </a:spcBef>
                        <a:spcAft>
                          <a:spcPct val="0"/>
                        </a:spcAft>
                        <a:buClrTx/>
                        <a:buSzTx/>
                        <a:buFontTx/>
                        <a:buNone/>
                        <a:tabLst/>
                      </a:pPr>
                      <a:endParaRPr kumimoji="0" lang="de-DE" sz="2000" b="1" i="0" u="none" strike="noStrike" cap="none" normalizeH="0" baseline="0" smtClean="0">
                        <a:ln>
                          <a:noFill/>
                        </a:ln>
                        <a:solidFill>
                          <a:schemeClr val="tx1"/>
                        </a:solidFill>
                        <a:effectLst/>
                        <a:latin typeface="Arial" pitchFamily="34" charset="0"/>
                      </a:endParaRPr>
                    </a:p>
                  </a:txBody>
                  <a:tcPr marT="45681" marB="4568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5000"/>
                        </a:lnSpc>
                        <a:spcBef>
                          <a:spcPct val="45000"/>
                        </a:spcBef>
                        <a:spcAft>
                          <a:spcPct val="0"/>
                        </a:spcAft>
                        <a:buClrTx/>
                        <a:buSzTx/>
                        <a:buFontTx/>
                        <a:buNone/>
                        <a:tabLst/>
                      </a:pPr>
                      <a:endParaRPr kumimoji="0" lang="de-DE" sz="2000" b="1" i="0" u="none" strike="noStrike" cap="none" normalizeH="0" baseline="0" smtClean="0">
                        <a:ln>
                          <a:noFill/>
                        </a:ln>
                        <a:solidFill>
                          <a:schemeClr val="tx1"/>
                        </a:solidFill>
                        <a:effectLst/>
                        <a:latin typeface="Arial" pitchFamily="34" charset="0"/>
                      </a:endParaRPr>
                    </a:p>
                  </a:txBody>
                  <a:tcPr marT="45681" marB="4568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5000"/>
                        </a:lnSpc>
                        <a:spcBef>
                          <a:spcPct val="45000"/>
                        </a:spcBef>
                        <a:spcAft>
                          <a:spcPct val="0"/>
                        </a:spcAft>
                        <a:buClrTx/>
                        <a:buSzTx/>
                        <a:buFontTx/>
                        <a:buNone/>
                        <a:tabLst/>
                      </a:pPr>
                      <a:endParaRPr kumimoji="0" lang="de-DE" sz="2000" b="1" i="0" u="none" strike="noStrike" cap="none" normalizeH="0" baseline="0" smtClean="0">
                        <a:ln>
                          <a:noFill/>
                        </a:ln>
                        <a:solidFill>
                          <a:schemeClr val="tx1"/>
                        </a:solidFill>
                        <a:effectLst/>
                        <a:latin typeface="Arial" pitchFamily="34" charset="0"/>
                      </a:endParaRPr>
                    </a:p>
                  </a:txBody>
                  <a:tcPr marT="45681" marB="4568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19881">
                <a:tc>
                  <a:txBody>
                    <a:bodyPr/>
                    <a:lstStyle/>
                    <a:p>
                      <a:pPr marL="0" marR="0" lvl="0" indent="0" algn="l" defTabSz="914400" rtl="0" eaLnBrk="0" fontAlgn="base" latinLnBrk="0" hangingPunct="0">
                        <a:lnSpc>
                          <a:spcPct val="75000"/>
                        </a:lnSpc>
                        <a:spcBef>
                          <a:spcPct val="45000"/>
                        </a:spcBef>
                        <a:spcAft>
                          <a:spcPct val="0"/>
                        </a:spcAft>
                        <a:buClrTx/>
                        <a:buSzTx/>
                        <a:buFontTx/>
                        <a:buNone/>
                        <a:tabLst/>
                      </a:pPr>
                      <a:endParaRPr kumimoji="0" lang="de-DE" sz="2000" b="1" i="0" u="none" strike="noStrike" cap="none" normalizeH="0" baseline="0" smtClean="0">
                        <a:ln>
                          <a:noFill/>
                        </a:ln>
                        <a:solidFill>
                          <a:schemeClr val="tx1"/>
                        </a:solidFill>
                        <a:effectLst/>
                        <a:latin typeface="Arial" pitchFamily="34" charset="0"/>
                      </a:endParaRPr>
                    </a:p>
                  </a:txBody>
                  <a:tcPr marT="45681" marB="4568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5000"/>
                        </a:lnSpc>
                        <a:spcBef>
                          <a:spcPct val="45000"/>
                        </a:spcBef>
                        <a:spcAft>
                          <a:spcPct val="0"/>
                        </a:spcAft>
                        <a:buClrTx/>
                        <a:buSzTx/>
                        <a:buFontTx/>
                        <a:buNone/>
                        <a:tabLst/>
                      </a:pPr>
                      <a:endParaRPr kumimoji="0" lang="de-DE" sz="2000" b="1" i="0" u="none" strike="noStrike" cap="none" normalizeH="0" baseline="0" smtClean="0">
                        <a:ln>
                          <a:noFill/>
                        </a:ln>
                        <a:solidFill>
                          <a:schemeClr val="tx1"/>
                        </a:solidFill>
                        <a:effectLst/>
                        <a:latin typeface="Arial" pitchFamily="34" charset="0"/>
                      </a:endParaRPr>
                    </a:p>
                  </a:txBody>
                  <a:tcPr marT="45681" marB="4568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5000"/>
                        </a:lnSpc>
                        <a:spcBef>
                          <a:spcPct val="45000"/>
                        </a:spcBef>
                        <a:spcAft>
                          <a:spcPct val="0"/>
                        </a:spcAft>
                        <a:buClrTx/>
                        <a:buSzTx/>
                        <a:buFontTx/>
                        <a:buNone/>
                        <a:tabLst/>
                      </a:pPr>
                      <a:endParaRPr kumimoji="0" lang="de-DE" sz="2000" b="1" i="0" u="none" strike="noStrike" cap="none" normalizeH="0" baseline="0" smtClean="0">
                        <a:ln>
                          <a:noFill/>
                        </a:ln>
                        <a:solidFill>
                          <a:schemeClr val="tx1"/>
                        </a:solidFill>
                        <a:effectLst/>
                        <a:latin typeface="Arial" pitchFamily="34" charset="0"/>
                      </a:endParaRPr>
                    </a:p>
                  </a:txBody>
                  <a:tcPr marT="45681" marB="4568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0" fontAlgn="base" latinLnBrk="0" hangingPunct="0">
                        <a:lnSpc>
                          <a:spcPct val="75000"/>
                        </a:lnSpc>
                        <a:spcBef>
                          <a:spcPct val="45000"/>
                        </a:spcBef>
                        <a:spcAft>
                          <a:spcPct val="0"/>
                        </a:spcAft>
                        <a:buClrTx/>
                        <a:buSzTx/>
                        <a:buFontTx/>
                        <a:buNone/>
                        <a:tabLst/>
                      </a:pPr>
                      <a:endParaRPr kumimoji="0" lang="de-DE" sz="2000" b="1" i="0" u="none" strike="noStrike" cap="none" normalizeH="0" baseline="0" smtClean="0">
                        <a:ln>
                          <a:noFill/>
                        </a:ln>
                        <a:solidFill>
                          <a:schemeClr val="tx1"/>
                        </a:solidFill>
                        <a:effectLst/>
                        <a:latin typeface="Arial" pitchFamily="34" charset="0"/>
                      </a:endParaRPr>
                    </a:p>
                  </a:txBody>
                  <a:tcPr marT="45681" marB="4568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19881">
                <a:tc>
                  <a:txBody>
                    <a:bodyPr/>
                    <a:lstStyle/>
                    <a:p>
                      <a:pPr marL="0" marR="0" lvl="0" indent="0" algn="l" defTabSz="914400" rtl="0" eaLnBrk="0" fontAlgn="base" latinLnBrk="0" hangingPunct="0">
                        <a:lnSpc>
                          <a:spcPct val="75000"/>
                        </a:lnSpc>
                        <a:spcBef>
                          <a:spcPct val="45000"/>
                        </a:spcBef>
                        <a:spcAft>
                          <a:spcPct val="0"/>
                        </a:spcAft>
                        <a:buClrTx/>
                        <a:buSzTx/>
                        <a:buFontTx/>
                        <a:buNone/>
                        <a:tabLst/>
                      </a:pPr>
                      <a:endParaRPr kumimoji="0" lang="de-DE" sz="2000" b="1" i="0" u="none" strike="noStrike" cap="none" normalizeH="0" baseline="0" smtClean="0">
                        <a:ln>
                          <a:noFill/>
                        </a:ln>
                        <a:solidFill>
                          <a:schemeClr val="tx1"/>
                        </a:solidFill>
                        <a:effectLst/>
                        <a:latin typeface="Arial" pitchFamily="34" charset="0"/>
                      </a:endParaRPr>
                    </a:p>
                  </a:txBody>
                  <a:tcPr marT="45681" marB="4568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5000"/>
                        </a:lnSpc>
                        <a:spcBef>
                          <a:spcPct val="45000"/>
                        </a:spcBef>
                        <a:spcAft>
                          <a:spcPct val="0"/>
                        </a:spcAft>
                        <a:buClrTx/>
                        <a:buSzTx/>
                        <a:buFontTx/>
                        <a:buNone/>
                        <a:tabLst/>
                      </a:pPr>
                      <a:endParaRPr kumimoji="0" lang="de-DE" sz="2000" b="1" i="0" u="none" strike="noStrike" cap="none" normalizeH="0" baseline="0" smtClean="0">
                        <a:ln>
                          <a:noFill/>
                        </a:ln>
                        <a:solidFill>
                          <a:schemeClr val="tx1"/>
                        </a:solidFill>
                        <a:effectLst/>
                        <a:latin typeface="Arial" pitchFamily="34" charset="0"/>
                      </a:endParaRPr>
                    </a:p>
                  </a:txBody>
                  <a:tcPr marT="45681" marB="4568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0" fontAlgn="base" latinLnBrk="0" hangingPunct="0">
                        <a:lnSpc>
                          <a:spcPct val="75000"/>
                        </a:lnSpc>
                        <a:spcBef>
                          <a:spcPct val="45000"/>
                        </a:spcBef>
                        <a:spcAft>
                          <a:spcPct val="0"/>
                        </a:spcAft>
                        <a:buClrTx/>
                        <a:buSzTx/>
                        <a:buFontTx/>
                        <a:buNone/>
                        <a:tabLst/>
                      </a:pPr>
                      <a:endParaRPr kumimoji="0" lang="de-DE" sz="2000" b="1" i="0" u="none" strike="noStrike" cap="none" normalizeH="0" baseline="0" smtClean="0">
                        <a:ln>
                          <a:noFill/>
                        </a:ln>
                        <a:solidFill>
                          <a:schemeClr val="tx1"/>
                        </a:solidFill>
                        <a:effectLst/>
                        <a:latin typeface="Arial" pitchFamily="34" charset="0"/>
                      </a:endParaRPr>
                    </a:p>
                  </a:txBody>
                  <a:tcPr marT="45681" marB="4568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5000"/>
                        </a:lnSpc>
                        <a:spcBef>
                          <a:spcPct val="45000"/>
                        </a:spcBef>
                        <a:spcAft>
                          <a:spcPct val="0"/>
                        </a:spcAft>
                        <a:buClrTx/>
                        <a:buSzTx/>
                        <a:buFontTx/>
                        <a:buNone/>
                        <a:tabLst/>
                      </a:pPr>
                      <a:endParaRPr kumimoji="0" lang="de-DE" sz="2000" b="1" i="0" u="none" strike="noStrike" cap="none" normalizeH="0" baseline="0" smtClean="0">
                        <a:ln>
                          <a:noFill/>
                        </a:ln>
                        <a:solidFill>
                          <a:schemeClr val="tx1"/>
                        </a:solidFill>
                        <a:effectLst/>
                        <a:latin typeface="Arial" pitchFamily="34" charset="0"/>
                      </a:endParaRPr>
                    </a:p>
                  </a:txBody>
                  <a:tcPr marT="45681" marB="4568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19881">
                <a:tc>
                  <a:txBody>
                    <a:bodyPr/>
                    <a:lstStyle/>
                    <a:p>
                      <a:pPr marL="0" marR="0" lvl="0" indent="0" algn="l" defTabSz="914400" rtl="0" eaLnBrk="0" fontAlgn="base" latinLnBrk="0" hangingPunct="0">
                        <a:lnSpc>
                          <a:spcPct val="75000"/>
                        </a:lnSpc>
                        <a:spcBef>
                          <a:spcPct val="45000"/>
                        </a:spcBef>
                        <a:spcAft>
                          <a:spcPct val="0"/>
                        </a:spcAft>
                        <a:buClrTx/>
                        <a:buSzTx/>
                        <a:buFontTx/>
                        <a:buNone/>
                        <a:tabLst/>
                      </a:pPr>
                      <a:endParaRPr kumimoji="0" lang="de-DE" sz="2000" b="1" i="0" u="none" strike="noStrike" cap="none" normalizeH="0" baseline="0" smtClean="0">
                        <a:ln>
                          <a:noFill/>
                        </a:ln>
                        <a:solidFill>
                          <a:schemeClr val="tx1"/>
                        </a:solidFill>
                        <a:effectLst/>
                        <a:latin typeface="Arial" pitchFamily="34" charset="0"/>
                      </a:endParaRPr>
                    </a:p>
                  </a:txBody>
                  <a:tcPr marT="45681" marB="4568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5000"/>
                        </a:lnSpc>
                        <a:spcBef>
                          <a:spcPct val="45000"/>
                        </a:spcBef>
                        <a:spcAft>
                          <a:spcPct val="0"/>
                        </a:spcAft>
                        <a:buClrTx/>
                        <a:buSzTx/>
                        <a:buFontTx/>
                        <a:buNone/>
                        <a:tabLst/>
                      </a:pPr>
                      <a:endParaRPr kumimoji="0" lang="de-DE" sz="2000" b="1" i="0" u="none" strike="noStrike" cap="none" normalizeH="0" baseline="0" smtClean="0">
                        <a:ln>
                          <a:noFill/>
                        </a:ln>
                        <a:solidFill>
                          <a:schemeClr val="tx1"/>
                        </a:solidFill>
                        <a:effectLst/>
                        <a:latin typeface="Arial" pitchFamily="34" charset="0"/>
                      </a:endParaRPr>
                    </a:p>
                  </a:txBody>
                  <a:tcPr marT="45681" marB="4568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5000"/>
                        </a:lnSpc>
                        <a:spcBef>
                          <a:spcPct val="45000"/>
                        </a:spcBef>
                        <a:spcAft>
                          <a:spcPct val="0"/>
                        </a:spcAft>
                        <a:buClrTx/>
                        <a:buSzTx/>
                        <a:buFontTx/>
                        <a:buNone/>
                        <a:tabLst/>
                      </a:pPr>
                      <a:endParaRPr kumimoji="0" lang="de-DE" sz="2000" b="1" i="0" u="none" strike="noStrike" cap="none" normalizeH="0" baseline="0" smtClean="0">
                        <a:ln>
                          <a:noFill/>
                        </a:ln>
                        <a:solidFill>
                          <a:schemeClr val="tx1"/>
                        </a:solidFill>
                        <a:effectLst/>
                        <a:latin typeface="Arial" pitchFamily="34" charset="0"/>
                      </a:endParaRPr>
                    </a:p>
                  </a:txBody>
                  <a:tcPr marT="45681" marB="4568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5000"/>
                        </a:lnSpc>
                        <a:spcBef>
                          <a:spcPct val="45000"/>
                        </a:spcBef>
                        <a:spcAft>
                          <a:spcPct val="0"/>
                        </a:spcAft>
                        <a:buClrTx/>
                        <a:buSzTx/>
                        <a:buFontTx/>
                        <a:buNone/>
                        <a:tabLst/>
                      </a:pPr>
                      <a:endParaRPr kumimoji="0" lang="de-DE" sz="2000" b="1" i="0" u="none" strike="noStrike" cap="none" normalizeH="0" baseline="0" smtClean="0">
                        <a:ln>
                          <a:noFill/>
                        </a:ln>
                        <a:solidFill>
                          <a:schemeClr val="tx1"/>
                        </a:solidFill>
                        <a:effectLst/>
                        <a:latin typeface="Arial" pitchFamily="34" charset="0"/>
                      </a:endParaRPr>
                    </a:p>
                  </a:txBody>
                  <a:tcPr marT="45681" marB="4568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125036" name="Group 1132"/>
          <p:cNvGraphicFramePr>
            <a:graphicFrameLocks noGrp="1"/>
          </p:cNvGraphicFramePr>
          <p:nvPr/>
        </p:nvGraphicFramePr>
        <p:xfrm>
          <a:off x="3000375" y="5191125"/>
          <a:ext cx="1309688" cy="1279848"/>
        </p:xfrm>
        <a:graphic>
          <a:graphicData uri="http://schemas.openxmlformats.org/drawingml/2006/table">
            <a:tbl>
              <a:tblPr/>
              <a:tblGrid>
                <a:gridCol w="328613"/>
                <a:gridCol w="327025"/>
                <a:gridCol w="327025"/>
                <a:gridCol w="327025"/>
              </a:tblGrid>
              <a:tr h="319881">
                <a:tc>
                  <a:txBody>
                    <a:bodyPr/>
                    <a:lstStyle/>
                    <a:p>
                      <a:pPr marL="0" marR="0" lvl="0" indent="0" algn="l" defTabSz="914400" rtl="0" eaLnBrk="0" fontAlgn="base" latinLnBrk="0" hangingPunct="0">
                        <a:lnSpc>
                          <a:spcPct val="75000"/>
                        </a:lnSpc>
                        <a:spcBef>
                          <a:spcPct val="45000"/>
                        </a:spcBef>
                        <a:spcAft>
                          <a:spcPct val="0"/>
                        </a:spcAft>
                        <a:buClrTx/>
                        <a:buSzTx/>
                        <a:buFontTx/>
                        <a:buNone/>
                        <a:tabLst/>
                      </a:pPr>
                      <a:endParaRPr kumimoji="0" lang="de-DE" sz="2000" b="1" i="0" u="none" strike="noStrike" cap="none" normalizeH="0" baseline="0" smtClean="0">
                        <a:ln>
                          <a:noFill/>
                        </a:ln>
                        <a:solidFill>
                          <a:schemeClr val="tx1"/>
                        </a:solidFill>
                        <a:effectLst/>
                        <a:latin typeface="Arial" pitchFamily="34" charset="0"/>
                      </a:endParaRPr>
                    </a:p>
                  </a:txBody>
                  <a:tcPr marT="45681" marB="4568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5000"/>
                        </a:lnSpc>
                        <a:spcBef>
                          <a:spcPct val="45000"/>
                        </a:spcBef>
                        <a:spcAft>
                          <a:spcPct val="0"/>
                        </a:spcAft>
                        <a:buClrTx/>
                        <a:buSzTx/>
                        <a:buFontTx/>
                        <a:buNone/>
                        <a:tabLst/>
                      </a:pPr>
                      <a:endParaRPr kumimoji="0" lang="de-DE" sz="2000" b="1" i="0" u="none" strike="noStrike" cap="none" normalizeH="0" baseline="0" smtClean="0">
                        <a:ln>
                          <a:noFill/>
                        </a:ln>
                        <a:solidFill>
                          <a:schemeClr val="tx1"/>
                        </a:solidFill>
                        <a:effectLst/>
                        <a:latin typeface="Arial" pitchFamily="34" charset="0"/>
                      </a:endParaRPr>
                    </a:p>
                  </a:txBody>
                  <a:tcPr marT="45681" marB="4568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5000"/>
                        </a:lnSpc>
                        <a:spcBef>
                          <a:spcPct val="45000"/>
                        </a:spcBef>
                        <a:spcAft>
                          <a:spcPct val="0"/>
                        </a:spcAft>
                        <a:buClrTx/>
                        <a:buSzTx/>
                        <a:buFontTx/>
                        <a:buNone/>
                        <a:tabLst/>
                      </a:pPr>
                      <a:endParaRPr kumimoji="0" lang="de-DE" sz="2000" b="1" i="0" u="none" strike="noStrike" cap="none" normalizeH="0" baseline="0" smtClean="0">
                        <a:ln>
                          <a:noFill/>
                        </a:ln>
                        <a:solidFill>
                          <a:schemeClr val="tx1"/>
                        </a:solidFill>
                        <a:effectLst/>
                        <a:latin typeface="Arial" pitchFamily="34" charset="0"/>
                      </a:endParaRPr>
                    </a:p>
                  </a:txBody>
                  <a:tcPr marT="45681" marB="4568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5000"/>
                        </a:lnSpc>
                        <a:spcBef>
                          <a:spcPct val="45000"/>
                        </a:spcBef>
                        <a:spcAft>
                          <a:spcPct val="0"/>
                        </a:spcAft>
                        <a:buClrTx/>
                        <a:buSzTx/>
                        <a:buFontTx/>
                        <a:buNone/>
                        <a:tabLst/>
                      </a:pPr>
                      <a:endParaRPr kumimoji="0" lang="de-DE" sz="2000" b="1" i="0" u="none" strike="noStrike" cap="none" normalizeH="0" baseline="0" smtClean="0">
                        <a:ln>
                          <a:noFill/>
                        </a:ln>
                        <a:solidFill>
                          <a:schemeClr val="tx1"/>
                        </a:solidFill>
                        <a:effectLst/>
                        <a:latin typeface="Arial" pitchFamily="34" charset="0"/>
                      </a:endParaRPr>
                    </a:p>
                  </a:txBody>
                  <a:tcPr marT="45681" marB="4568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19881">
                <a:tc>
                  <a:txBody>
                    <a:bodyPr/>
                    <a:lstStyle/>
                    <a:p>
                      <a:pPr marL="0" marR="0" lvl="0" indent="0" algn="l" defTabSz="914400" rtl="0" eaLnBrk="0" fontAlgn="base" latinLnBrk="0" hangingPunct="0">
                        <a:lnSpc>
                          <a:spcPct val="75000"/>
                        </a:lnSpc>
                        <a:spcBef>
                          <a:spcPct val="45000"/>
                        </a:spcBef>
                        <a:spcAft>
                          <a:spcPct val="0"/>
                        </a:spcAft>
                        <a:buClrTx/>
                        <a:buSzTx/>
                        <a:buFontTx/>
                        <a:buNone/>
                        <a:tabLst/>
                      </a:pPr>
                      <a:endParaRPr kumimoji="0" lang="de-DE" sz="2000" b="1" i="0" u="none" strike="noStrike" cap="none" normalizeH="0" baseline="0" smtClean="0">
                        <a:ln>
                          <a:noFill/>
                        </a:ln>
                        <a:solidFill>
                          <a:schemeClr val="tx1"/>
                        </a:solidFill>
                        <a:effectLst/>
                        <a:latin typeface="Arial" pitchFamily="34" charset="0"/>
                      </a:endParaRPr>
                    </a:p>
                  </a:txBody>
                  <a:tcPr marT="45681" marB="4568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5000"/>
                        </a:lnSpc>
                        <a:spcBef>
                          <a:spcPct val="45000"/>
                        </a:spcBef>
                        <a:spcAft>
                          <a:spcPct val="0"/>
                        </a:spcAft>
                        <a:buClrTx/>
                        <a:buSzTx/>
                        <a:buFontTx/>
                        <a:buNone/>
                        <a:tabLst/>
                      </a:pPr>
                      <a:endParaRPr kumimoji="0" lang="de-DE" sz="2000" b="1" i="0" u="none" strike="noStrike" cap="none" normalizeH="0" baseline="0" smtClean="0">
                        <a:ln>
                          <a:noFill/>
                        </a:ln>
                        <a:solidFill>
                          <a:schemeClr val="tx1"/>
                        </a:solidFill>
                        <a:effectLst/>
                        <a:latin typeface="Arial" pitchFamily="34" charset="0"/>
                      </a:endParaRPr>
                    </a:p>
                  </a:txBody>
                  <a:tcPr marT="45681" marB="4568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5000"/>
                        </a:lnSpc>
                        <a:spcBef>
                          <a:spcPct val="45000"/>
                        </a:spcBef>
                        <a:spcAft>
                          <a:spcPct val="0"/>
                        </a:spcAft>
                        <a:buClrTx/>
                        <a:buSzTx/>
                        <a:buFontTx/>
                        <a:buNone/>
                        <a:tabLst/>
                      </a:pPr>
                      <a:endParaRPr kumimoji="0" lang="de-DE" sz="2000" b="1" i="0" u="none" strike="noStrike" cap="none" normalizeH="0" baseline="0" smtClean="0">
                        <a:ln>
                          <a:noFill/>
                        </a:ln>
                        <a:solidFill>
                          <a:schemeClr val="tx1"/>
                        </a:solidFill>
                        <a:effectLst/>
                        <a:latin typeface="Arial" pitchFamily="34" charset="0"/>
                      </a:endParaRPr>
                    </a:p>
                  </a:txBody>
                  <a:tcPr marT="45681" marB="4568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5000"/>
                        </a:lnSpc>
                        <a:spcBef>
                          <a:spcPct val="45000"/>
                        </a:spcBef>
                        <a:spcAft>
                          <a:spcPct val="0"/>
                        </a:spcAft>
                        <a:buClrTx/>
                        <a:buSzTx/>
                        <a:buFontTx/>
                        <a:buNone/>
                        <a:tabLst/>
                      </a:pPr>
                      <a:endParaRPr kumimoji="0" lang="de-DE" sz="2000" b="1" i="0" u="none" strike="noStrike" cap="none" normalizeH="0" baseline="0" smtClean="0">
                        <a:ln>
                          <a:noFill/>
                        </a:ln>
                        <a:solidFill>
                          <a:schemeClr val="tx1"/>
                        </a:solidFill>
                        <a:effectLst/>
                        <a:latin typeface="Arial" pitchFamily="34" charset="0"/>
                      </a:endParaRPr>
                    </a:p>
                  </a:txBody>
                  <a:tcPr marT="45681" marB="4568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19881">
                <a:tc>
                  <a:txBody>
                    <a:bodyPr/>
                    <a:lstStyle/>
                    <a:p>
                      <a:pPr marL="0" marR="0" lvl="0" indent="0" algn="l" defTabSz="914400" rtl="0" eaLnBrk="0" fontAlgn="base" latinLnBrk="0" hangingPunct="0">
                        <a:lnSpc>
                          <a:spcPct val="75000"/>
                        </a:lnSpc>
                        <a:spcBef>
                          <a:spcPct val="45000"/>
                        </a:spcBef>
                        <a:spcAft>
                          <a:spcPct val="0"/>
                        </a:spcAft>
                        <a:buClrTx/>
                        <a:buSzTx/>
                        <a:buFontTx/>
                        <a:buNone/>
                        <a:tabLst/>
                      </a:pPr>
                      <a:endParaRPr kumimoji="0" lang="de-DE" sz="2000" b="1" i="0" u="none" strike="noStrike" cap="none" normalizeH="0" baseline="0" smtClean="0">
                        <a:ln>
                          <a:noFill/>
                        </a:ln>
                        <a:solidFill>
                          <a:schemeClr val="tx1"/>
                        </a:solidFill>
                        <a:effectLst/>
                        <a:latin typeface="Arial" pitchFamily="34" charset="0"/>
                      </a:endParaRPr>
                    </a:p>
                  </a:txBody>
                  <a:tcPr marT="45681" marB="4568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5000"/>
                        </a:lnSpc>
                        <a:spcBef>
                          <a:spcPct val="45000"/>
                        </a:spcBef>
                        <a:spcAft>
                          <a:spcPct val="0"/>
                        </a:spcAft>
                        <a:buClrTx/>
                        <a:buSzTx/>
                        <a:buFontTx/>
                        <a:buNone/>
                        <a:tabLst/>
                      </a:pPr>
                      <a:endParaRPr kumimoji="0" lang="de-DE" sz="2000" b="1" i="0" u="none" strike="noStrike" cap="none" normalizeH="0" baseline="0" smtClean="0">
                        <a:ln>
                          <a:noFill/>
                        </a:ln>
                        <a:solidFill>
                          <a:schemeClr val="tx1"/>
                        </a:solidFill>
                        <a:effectLst/>
                        <a:latin typeface="Arial" pitchFamily="34" charset="0"/>
                      </a:endParaRPr>
                    </a:p>
                  </a:txBody>
                  <a:tcPr marT="45681" marB="4568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5000"/>
                        </a:lnSpc>
                        <a:spcBef>
                          <a:spcPct val="45000"/>
                        </a:spcBef>
                        <a:spcAft>
                          <a:spcPct val="0"/>
                        </a:spcAft>
                        <a:buClrTx/>
                        <a:buSzTx/>
                        <a:buFontTx/>
                        <a:buNone/>
                        <a:tabLst/>
                      </a:pPr>
                      <a:endParaRPr kumimoji="0" lang="de-DE" sz="2000" b="1" i="0" u="none" strike="noStrike" cap="none" normalizeH="0" baseline="0" smtClean="0">
                        <a:ln>
                          <a:noFill/>
                        </a:ln>
                        <a:solidFill>
                          <a:schemeClr val="tx1"/>
                        </a:solidFill>
                        <a:effectLst/>
                        <a:latin typeface="Arial" pitchFamily="34" charset="0"/>
                      </a:endParaRPr>
                    </a:p>
                  </a:txBody>
                  <a:tcPr marT="45681" marB="4568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0" fontAlgn="base" latinLnBrk="0" hangingPunct="0">
                        <a:lnSpc>
                          <a:spcPct val="75000"/>
                        </a:lnSpc>
                        <a:spcBef>
                          <a:spcPct val="45000"/>
                        </a:spcBef>
                        <a:spcAft>
                          <a:spcPct val="0"/>
                        </a:spcAft>
                        <a:buClrTx/>
                        <a:buSzTx/>
                        <a:buFontTx/>
                        <a:buNone/>
                        <a:tabLst/>
                      </a:pPr>
                      <a:endParaRPr kumimoji="0" lang="de-DE" sz="2000" b="1" i="0" u="none" strike="noStrike" cap="none" normalizeH="0" baseline="0" smtClean="0">
                        <a:ln>
                          <a:noFill/>
                        </a:ln>
                        <a:solidFill>
                          <a:schemeClr val="tx1"/>
                        </a:solidFill>
                        <a:effectLst/>
                        <a:latin typeface="Arial" pitchFamily="34" charset="0"/>
                      </a:endParaRPr>
                    </a:p>
                  </a:txBody>
                  <a:tcPr marT="45681" marB="4568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r>
              <a:tr h="319881">
                <a:tc>
                  <a:txBody>
                    <a:bodyPr/>
                    <a:lstStyle/>
                    <a:p>
                      <a:pPr marL="0" marR="0" lvl="0" indent="0" algn="l" defTabSz="914400" rtl="0" eaLnBrk="0" fontAlgn="base" latinLnBrk="0" hangingPunct="0">
                        <a:lnSpc>
                          <a:spcPct val="75000"/>
                        </a:lnSpc>
                        <a:spcBef>
                          <a:spcPct val="45000"/>
                        </a:spcBef>
                        <a:spcAft>
                          <a:spcPct val="0"/>
                        </a:spcAft>
                        <a:buClrTx/>
                        <a:buSzTx/>
                        <a:buFontTx/>
                        <a:buNone/>
                        <a:tabLst/>
                      </a:pPr>
                      <a:endParaRPr kumimoji="0" lang="de-DE" sz="2000" b="1" i="0" u="none" strike="noStrike" cap="none" normalizeH="0" baseline="0" smtClean="0">
                        <a:ln>
                          <a:noFill/>
                        </a:ln>
                        <a:solidFill>
                          <a:schemeClr val="tx1"/>
                        </a:solidFill>
                        <a:effectLst/>
                        <a:latin typeface="Arial" pitchFamily="34" charset="0"/>
                      </a:endParaRPr>
                    </a:p>
                  </a:txBody>
                  <a:tcPr marT="45681" marB="4568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5000"/>
                        </a:lnSpc>
                        <a:spcBef>
                          <a:spcPct val="45000"/>
                        </a:spcBef>
                        <a:spcAft>
                          <a:spcPct val="0"/>
                        </a:spcAft>
                        <a:buClrTx/>
                        <a:buSzTx/>
                        <a:buFontTx/>
                        <a:buNone/>
                        <a:tabLst/>
                      </a:pPr>
                      <a:endParaRPr kumimoji="0" lang="de-DE" sz="2000" b="1" i="0" u="none" strike="noStrike" cap="none" normalizeH="0" baseline="0" smtClean="0">
                        <a:ln>
                          <a:noFill/>
                        </a:ln>
                        <a:solidFill>
                          <a:schemeClr val="tx1"/>
                        </a:solidFill>
                        <a:effectLst/>
                        <a:latin typeface="Arial" pitchFamily="34" charset="0"/>
                      </a:endParaRPr>
                    </a:p>
                  </a:txBody>
                  <a:tcPr marT="45681" marB="4568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0" fontAlgn="base" latinLnBrk="0" hangingPunct="0">
                        <a:lnSpc>
                          <a:spcPct val="75000"/>
                        </a:lnSpc>
                        <a:spcBef>
                          <a:spcPct val="45000"/>
                        </a:spcBef>
                        <a:spcAft>
                          <a:spcPct val="0"/>
                        </a:spcAft>
                        <a:buClrTx/>
                        <a:buSzTx/>
                        <a:buFontTx/>
                        <a:buNone/>
                        <a:tabLst/>
                      </a:pPr>
                      <a:endParaRPr kumimoji="0" lang="de-DE" sz="2000" b="1" i="0" u="none" strike="noStrike" cap="none" normalizeH="0" baseline="0" smtClean="0">
                        <a:ln>
                          <a:noFill/>
                        </a:ln>
                        <a:solidFill>
                          <a:schemeClr val="tx1"/>
                        </a:solidFill>
                        <a:effectLst/>
                        <a:latin typeface="Arial" pitchFamily="34" charset="0"/>
                      </a:endParaRPr>
                    </a:p>
                  </a:txBody>
                  <a:tcPr marT="45681" marB="4568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0" fontAlgn="base" latinLnBrk="0" hangingPunct="0">
                        <a:lnSpc>
                          <a:spcPct val="75000"/>
                        </a:lnSpc>
                        <a:spcBef>
                          <a:spcPct val="45000"/>
                        </a:spcBef>
                        <a:spcAft>
                          <a:spcPct val="0"/>
                        </a:spcAft>
                        <a:buClrTx/>
                        <a:buSzTx/>
                        <a:buFontTx/>
                        <a:buNone/>
                        <a:tabLst/>
                      </a:pPr>
                      <a:endParaRPr kumimoji="0" lang="de-DE" sz="2000" b="1" i="0" u="none" strike="noStrike" cap="none" normalizeH="0" baseline="0" smtClean="0">
                        <a:ln>
                          <a:noFill/>
                        </a:ln>
                        <a:solidFill>
                          <a:schemeClr val="tx1"/>
                        </a:solidFill>
                        <a:effectLst/>
                        <a:latin typeface="Arial" pitchFamily="34" charset="0"/>
                      </a:endParaRPr>
                    </a:p>
                  </a:txBody>
                  <a:tcPr marT="45681" marB="4568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125033" name="Group 1129"/>
          <p:cNvGraphicFramePr>
            <a:graphicFrameLocks noGrp="1"/>
          </p:cNvGraphicFramePr>
          <p:nvPr>
            <p:extLst>
              <p:ext uri="{D42A27DB-BD31-4B8C-83A1-F6EECF244321}">
                <p14:modId xmlns:p14="http://schemas.microsoft.com/office/powerpoint/2010/main" val="2586622269"/>
              </p:ext>
            </p:extLst>
          </p:nvPr>
        </p:nvGraphicFramePr>
        <p:xfrm>
          <a:off x="5437014" y="5232053"/>
          <a:ext cx="1309687" cy="1279848"/>
        </p:xfrm>
        <a:graphic>
          <a:graphicData uri="http://schemas.openxmlformats.org/drawingml/2006/table">
            <a:tbl>
              <a:tblPr/>
              <a:tblGrid>
                <a:gridCol w="328612"/>
                <a:gridCol w="327025"/>
                <a:gridCol w="327025"/>
                <a:gridCol w="327025"/>
              </a:tblGrid>
              <a:tr h="319881">
                <a:tc>
                  <a:txBody>
                    <a:bodyPr/>
                    <a:lstStyle/>
                    <a:p>
                      <a:pPr marL="0" marR="0" lvl="0" indent="0" algn="l" defTabSz="914400" rtl="0" eaLnBrk="0" fontAlgn="base" latinLnBrk="0" hangingPunct="0">
                        <a:lnSpc>
                          <a:spcPct val="75000"/>
                        </a:lnSpc>
                        <a:spcBef>
                          <a:spcPct val="45000"/>
                        </a:spcBef>
                        <a:spcAft>
                          <a:spcPct val="0"/>
                        </a:spcAft>
                        <a:buClrTx/>
                        <a:buSzTx/>
                        <a:buFontTx/>
                        <a:buNone/>
                        <a:tabLst/>
                      </a:pPr>
                      <a:endParaRPr kumimoji="0" lang="de-DE" sz="2000" b="1" i="0" u="none" strike="noStrike" cap="none" normalizeH="0" baseline="0" dirty="0" smtClean="0">
                        <a:ln>
                          <a:noFill/>
                        </a:ln>
                        <a:solidFill>
                          <a:schemeClr val="tx1"/>
                        </a:solidFill>
                        <a:effectLst/>
                        <a:latin typeface="Arial" pitchFamily="34" charset="0"/>
                      </a:endParaRPr>
                    </a:p>
                  </a:txBody>
                  <a:tcPr marT="45681" marB="4568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5000"/>
                        </a:lnSpc>
                        <a:spcBef>
                          <a:spcPct val="45000"/>
                        </a:spcBef>
                        <a:spcAft>
                          <a:spcPct val="0"/>
                        </a:spcAft>
                        <a:buClrTx/>
                        <a:buSzTx/>
                        <a:buFontTx/>
                        <a:buNone/>
                        <a:tabLst/>
                      </a:pPr>
                      <a:endParaRPr kumimoji="0" lang="de-DE" sz="2000" b="1" i="0" u="none" strike="noStrike" cap="none" normalizeH="0" baseline="0" smtClean="0">
                        <a:ln>
                          <a:noFill/>
                        </a:ln>
                        <a:solidFill>
                          <a:schemeClr val="tx1"/>
                        </a:solidFill>
                        <a:effectLst/>
                        <a:latin typeface="Arial" pitchFamily="34" charset="0"/>
                      </a:endParaRPr>
                    </a:p>
                  </a:txBody>
                  <a:tcPr marT="45681" marB="4568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5000"/>
                        </a:lnSpc>
                        <a:spcBef>
                          <a:spcPct val="45000"/>
                        </a:spcBef>
                        <a:spcAft>
                          <a:spcPct val="0"/>
                        </a:spcAft>
                        <a:buClrTx/>
                        <a:buSzTx/>
                        <a:buFontTx/>
                        <a:buNone/>
                        <a:tabLst/>
                      </a:pPr>
                      <a:endParaRPr kumimoji="0" lang="de-DE" sz="2000" b="1" i="0" u="none" strike="noStrike" cap="none" normalizeH="0" baseline="0" smtClean="0">
                        <a:ln>
                          <a:noFill/>
                        </a:ln>
                        <a:solidFill>
                          <a:schemeClr val="tx1"/>
                        </a:solidFill>
                        <a:effectLst/>
                        <a:latin typeface="Arial" pitchFamily="34" charset="0"/>
                      </a:endParaRPr>
                    </a:p>
                  </a:txBody>
                  <a:tcPr marT="45681" marB="4568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5000"/>
                        </a:lnSpc>
                        <a:spcBef>
                          <a:spcPct val="45000"/>
                        </a:spcBef>
                        <a:spcAft>
                          <a:spcPct val="0"/>
                        </a:spcAft>
                        <a:buClrTx/>
                        <a:buSzTx/>
                        <a:buFontTx/>
                        <a:buNone/>
                        <a:tabLst/>
                      </a:pPr>
                      <a:endParaRPr kumimoji="0" lang="de-DE" sz="2000" b="1" i="0" u="none" strike="noStrike" cap="none" normalizeH="0" baseline="0" dirty="0" smtClean="0">
                        <a:ln>
                          <a:noFill/>
                        </a:ln>
                        <a:solidFill>
                          <a:schemeClr val="tx1"/>
                        </a:solidFill>
                        <a:effectLst/>
                        <a:latin typeface="Arial" pitchFamily="34" charset="0"/>
                      </a:endParaRPr>
                    </a:p>
                  </a:txBody>
                  <a:tcPr marT="45681" marB="4568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19881">
                <a:tc>
                  <a:txBody>
                    <a:bodyPr/>
                    <a:lstStyle/>
                    <a:p>
                      <a:pPr marL="0" marR="0" lvl="0" indent="0" algn="l" defTabSz="914400" rtl="0" eaLnBrk="0" fontAlgn="base" latinLnBrk="0" hangingPunct="0">
                        <a:lnSpc>
                          <a:spcPct val="75000"/>
                        </a:lnSpc>
                        <a:spcBef>
                          <a:spcPct val="45000"/>
                        </a:spcBef>
                        <a:spcAft>
                          <a:spcPct val="0"/>
                        </a:spcAft>
                        <a:buClrTx/>
                        <a:buSzTx/>
                        <a:buFontTx/>
                        <a:buNone/>
                        <a:tabLst/>
                      </a:pPr>
                      <a:endParaRPr kumimoji="0" lang="de-DE" sz="2000" b="1" i="0" u="none" strike="noStrike" cap="none" normalizeH="0" baseline="0" smtClean="0">
                        <a:ln>
                          <a:noFill/>
                        </a:ln>
                        <a:solidFill>
                          <a:schemeClr val="tx1"/>
                        </a:solidFill>
                        <a:effectLst/>
                        <a:latin typeface="Arial" pitchFamily="34" charset="0"/>
                      </a:endParaRPr>
                    </a:p>
                  </a:txBody>
                  <a:tcPr marT="45681" marB="4568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5000"/>
                        </a:lnSpc>
                        <a:spcBef>
                          <a:spcPct val="45000"/>
                        </a:spcBef>
                        <a:spcAft>
                          <a:spcPct val="0"/>
                        </a:spcAft>
                        <a:buClrTx/>
                        <a:buSzTx/>
                        <a:buFontTx/>
                        <a:buNone/>
                        <a:tabLst/>
                      </a:pPr>
                      <a:endParaRPr kumimoji="0" lang="de-DE" sz="2000" b="1" i="0" u="none" strike="noStrike" cap="none" normalizeH="0" baseline="0" dirty="0" smtClean="0">
                        <a:ln>
                          <a:noFill/>
                        </a:ln>
                        <a:solidFill>
                          <a:schemeClr val="tx1"/>
                        </a:solidFill>
                        <a:effectLst/>
                        <a:latin typeface="Arial" pitchFamily="34" charset="0"/>
                      </a:endParaRPr>
                    </a:p>
                  </a:txBody>
                  <a:tcPr marT="45681" marB="4568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5000"/>
                        </a:lnSpc>
                        <a:spcBef>
                          <a:spcPct val="45000"/>
                        </a:spcBef>
                        <a:spcAft>
                          <a:spcPct val="0"/>
                        </a:spcAft>
                        <a:buClrTx/>
                        <a:buSzTx/>
                        <a:buFontTx/>
                        <a:buNone/>
                        <a:tabLst/>
                      </a:pPr>
                      <a:endParaRPr kumimoji="0" lang="de-DE" sz="2000" b="1" i="0" u="none" strike="noStrike" cap="none" normalizeH="0" baseline="0" smtClean="0">
                        <a:ln>
                          <a:noFill/>
                        </a:ln>
                        <a:solidFill>
                          <a:schemeClr val="tx1"/>
                        </a:solidFill>
                        <a:effectLst/>
                        <a:latin typeface="Arial" pitchFamily="34" charset="0"/>
                      </a:endParaRPr>
                    </a:p>
                  </a:txBody>
                  <a:tcPr marT="45681" marB="4568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5000"/>
                        </a:lnSpc>
                        <a:spcBef>
                          <a:spcPct val="45000"/>
                        </a:spcBef>
                        <a:spcAft>
                          <a:spcPct val="0"/>
                        </a:spcAft>
                        <a:buClrTx/>
                        <a:buSzTx/>
                        <a:buFontTx/>
                        <a:buNone/>
                        <a:tabLst/>
                      </a:pPr>
                      <a:endParaRPr kumimoji="0" lang="de-DE" sz="2000" b="1" i="0" u="none" strike="noStrike" cap="none" normalizeH="0" baseline="0" smtClean="0">
                        <a:ln>
                          <a:noFill/>
                        </a:ln>
                        <a:solidFill>
                          <a:schemeClr val="tx1"/>
                        </a:solidFill>
                        <a:effectLst/>
                        <a:latin typeface="Arial" pitchFamily="34" charset="0"/>
                      </a:endParaRPr>
                    </a:p>
                  </a:txBody>
                  <a:tcPr marT="45681" marB="4568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19881">
                <a:tc>
                  <a:txBody>
                    <a:bodyPr/>
                    <a:lstStyle/>
                    <a:p>
                      <a:pPr marL="0" marR="0" lvl="0" indent="0" algn="l" defTabSz="914400" rtl="0" eaLnBrk="0" fontAlgn="base" latinLnBrk="0" hangingPunct="0">
                        <a:lnSpc>
                          <a:spcPct val="75000"/>
                        </a:lnSpc>
                        <a:spcBef>
                          <a:spcPct val="45000"/>
                        </a:spcBef>
                        <a:spcAft>
                          <a:spcPct val="0"/>
                        </a:spcAft>
                        <a:buClrTx/>
                        <a:buSzTx/>
                        <a:buFontTx/>
                        <a:buNone/>
                        <a:tabLst/>
                      </a:pPr>
                      <a:endParaRPr kumimoji="0" lang="de-DE" sz="2000" b="1" i="0" u="none" strike="noStrike" cap="none" normalizeH="0" baseline="0" smtClean="0">
                        <a:ln>
                          <a:noFill/>
                        </a:ln>
                        <a:solidFill>
                          <a:schemeClr val="tx1"/>
                        </a:solidFill>
                        <a:effectLst/>
                        <a:latin typeface="Arial" pitchFamily="34" charset="0"/>
                      </a:endParaRPr>
                    </a:p>
                  </a:txBody>
                  <a:tcPr marT="45681" marB="4568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0" fontAlgn="base" latinLnBrk="0" hangingPunct="0">
                        <a:lnSpc>
                          <a:spcPct val="75000"/>
                        </a:lnSpc>
                        <a:spcBef>
                          <a:spcPct val="45000"/>
                        </a:spcBef>
                        <a:spcAft>
                          <a:spcPct val="0"/>
                        </a:spcAft>
                        <a:buClrTx/>
                        <a:buSzTx/>
                        <a:buFontTx/>
                        <a:buNone/>
                        <a:tabLst/>
                      </a:pPr>
                      <a:endParaRPr kumimoji="0" lang="de-DE" sz="2000" b="1" i="0" u="none" strike="noStrike" cap="none" normalizeH="0" baseline="0" smtClean="0">
                        <a:ln>
                          <a:noFill/>
                        </a:ln>
                        <a:solidFill>
                          <a:schemeClr val="tx1"/>
                        </a:solidFill>
                        <a:effectLst/>
                        <a:latin typeface="Arial" pitchFamily="34" charset="0"/>
                      </a:endParaRPr>
                    </a:p>
                  </a:txBody>
                  <a:tcPr marT="45681" marB="4568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0" fontAlgn="base" latinLnBrk="0" hangingPunct="0">
                        <a:lnSpc>
                          <a:spcPct val="75000"/>
                        </a:lnSpc>
                        <a:spcBef>
                          <a:spcPct val="45000"/>
                        </a:spcBef>
                        <a:spcAft>
                          <a:spcPct val="0"/>
                        </a:spcAft>
                        <a:buClrTx/>
                        <a:buSzTx/>
                        <a:buFontTx/>
                        <a:buNone/>
                        <a:tabLst/>
                      </a:pPr>
                      <a:endParaRPr kumimoji="0" lang="de-DE" sz="2000" b="1" i="0" u="none" strike="noStrike" cap="none" normalizeH="0" baseline="0" smtClean="0">
                        <a:ln>
                          <a:noFill/>
                        </a:ln>
                        <a:solidFill>
                          <a:schemeClr val="tx1"/>
                        </a:solidFill>
                        <a:effectLst/>
                        <a:latin typeface="Arial" pitchFamily="34" charset="0"/>
                      </a:endParaRPr>
                    </a:p>
                  </a:txBody>
                  <a:tcPr marT="45681" marB="4568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0" fontAlgn="base" latinLnBrk="0" hangingPunct="0">
                        <a:lnSpc>
                          <a:spcPct val="75000"/>
                        </a:lnSpc>
                        <a:spcBef>
                          <a:spcPct val="45000"/>
                        </a:spcBef>
                        <a:spcAft>
                          <a:spcPct val="0"/>
                        </a:spcAft>
                        <a:buClrTx/>
                        <a:buSzTx/>
                        <a:buFontTx/>
                        <a:buNone/>
                        <a:tabLst/>
                      </a:pPr>
                      <a:endParaRPr kumimoji="0" lang="de-DE" sz="2000" b="1" i="0" u="none" strike="noStrike" cap="none" normalizeH="0" baseline="0" smtClean="0">
                        <a:ln>
                          <a:noFill/>
                        </a:ln>
                        <a:solidFill>
                          <a:schemeClr val="tx1"/>
                        </a:solidFill>
                        <a:effectLst/>
                        <a:latin typeface="Arial" pitchFamily="34" charset="0"/>
                      </a:endParaRPr>
                    </a:p>
                  </a:txBody>
                  <a:tcPr marT="45681" marB="4568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19881">
                <a:tc>
                  <a:txBody>
                    <a:bodyPr/>
                    <a:lstStyle/>
                    <a:p>
                      <a:pPr marL="0" marR="0" lvl="0" indent="0" algn="l" defTabSz="914400" rtl="0" eaLnBrk="0" fontAlgn="base" latinLnBrk="0" hangingPunct="0">
                        <a:lnSpc>
                          <a:spcPct val="75000"/>
                        </a:lnSpc>
                        <a:spcBef>
                          <a:spcPct val="45000"/>
                        </a:spcBef>
                        <a:spcAft>
                          <a:spcPct val="0"/>
                        </a:spcAft>
                        <a:buClrTx/>
                        <a:buSzTx/>
                        <a:buFontTx/>
                        <a:buNone/>
                        <a:tabLst/>
                      </a:pPr>
                      <a:endParaRPr kumimoji="0" lang="de-DE" sz="2000" b="1" i="0" u="none" strike="noStrike" cap="none" normalizeH="0" baseline="0" smtClean="0">
                        <a:ln>
                          <a:noFill/>
                        </a:ln>
                        <a:solidFill>
                          <a:schemeClr val="tx1"/>
                        </a:solidFill>
                        <a:effectLst/>
                        <a:latin typeface="Arial" pitchFamily="34" charset="0"/>
                      </a:endParaRPr>
                    </a:p>
                  </a:txBody>
                  <a:tcPr marT="45681" marB="4568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5000"/>
                        </a:lnSpc>
                        <a:spcBef>
                          <a:spcPct val="45000"/>
                        </a:spcBef>
                        <a:spcAft>
                          <a:spcPct val="0"/>
                        </a:spcAft>
                        <a:buClrTx/>
                        <a:buSzTx/>
                        <a:buFontTx/>
                        <a:buNone/>
                        <a:tabLst/>
                      </a:pPr>
                      <a:endParaRPr kumimoji="0" lang="de-DE" sz="2000" b="1" i="0" u="none" strike="noStrike" cap="none" normalizeH="0" baseline="0" smtClean="0">
                        <a:ln>
                          <a:noFill/>
                        </a:ln>
                        <a:solidFill>
                          <a:schemeClr val="tx1"/>
                        </a:solidFill>
                        <a:effectLst/>
                        <a:latin typeface="Arial" pitchFamily="34" charset="0"/>
                      </a:endParaRPr>
                    </a:p>
                  </a:txBody>
                  <a:tcPr marT="45681" marB="4568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5000"/>
                        </a:lnSpc>
                        <a:spcBef>
                          <a:spcPct val="45000"/>
                        </a:spcBef>
                        <a:spcAft>
                          <a:spcPct val="0"/>
                        </a:spcAft>
                        <a:buClrTx/>
                        <a:buSzTx/>
                        <a:buFontTx/>
                        <a:buNone/>
                        <a:tabLst/>
                      </a:pPr>
                      <a:endParaRPr kumimoji="0" lang="de-DE" sz="2000" b="1" i="0" u="none" strike="noStrike" cap="none" normalizeH="0" baseline="0" dirty="0" smtClean="0">
                        <a:ln>
                          <a:noFill/>
                        </a:ln>
                        <a:solidFill>
                          <a:schemeClr val="tx1"/>
                        </a:solidFill>
                        <a:effectLst/>
                        <a:latin typeface="Arial" pitchFamily="34" charset="0"/>
                      </a:endParaRPr>
                    </a:p>
                  </a:txBody>
                  <a:tcPr marT="45681" marB="4568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5000"/>
                        </a:lnSpc>
                        <a:spcBef>
                          <a:spcPct val="45000"/>
                        </a:spcBef>
                        <a:spcAft>
                          <a:spcPct val="0"/>
                        </a:spcAft>
                        <a:buClrTx/>
                        <a:buSzTx/>
                        <a:buFontTx/>
                        <a:buNone/>
                        <a:tabLst/>
                      </a:pPr>
                      <a:endParaRPr kumimoji="0" lang="de-DE" sz="2000" b="1" i="0" u="none" strike="noStrike" cap="none" normalizeH="0" baseline="0" dirty="0" smtClean="0">
                        <a:ln>
                          <a:noFill/>
                        </a:ln>
                        <a:solidFill>
                          <a:schemeClr val="tx1"/>
                        </a:solidFill>
                        <a:effectLst/>
                        <a:latin typeface="Arial" pitchFamily="34" charset="0"/>
                      </a:endParaRPr>
                    </a:p>
                  </a:txBody>
                  <a:tcPr marT="45681" marB="4568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125037" name="Text Box 1133"/>
          <p:cNvSpPr txBox="1">
            <a:spLocks noChangeArrowheads="1"/>
          </p:cNvSpPr>
          <p:nvPr/>
        </p:nvSpPr>
        <p:spPr bwMode="auto">
          <a:xfrm>
            <a:off x="568325" y="4733925"/>
            <a:ext cx="162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a:solidFill>
                  <a:srgbClr val="006699"/>
                </a:solidFill>
              </a:rPr>
              <a:t>Ergänzung</a:t>
            </a:r>
          </a:p>
        </p:txBody>
      </p:sp>
      <p:sp>
        <p:nvSpPr>
          <p:cNvPr id="125038" name="Text Box 1134"/>
          <p:cNvSpPr txBox="1">
            <a:spLocks noChangeArrowheads="1"/>
          </p:cNvSpPr>
          <p:nvPr/>
        </p:nvSpPr>
        <p:spPr bwMode="auto">
          <a:xfrm>
            <a:off x="2947988" y="4756150"/>
            <a:ext cx="162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a:solidFill>
                  <a:srgbClr val="006699"/>
                </a:solidFill>
              </a:rPr>
              <a:t>Korrektur</a:t>
            </a:r>
          </a:p>
        </p:txBody>
      </p:sp>
      <p:sp>
        <p:nvSpPr>
          <p:cNvPr id="125039" name="Text Box 1135"/>
          <p:cNvSpPr txBox="1">
            <a:spLocks noChangeArrowheads="1"/>
          </p:cNvSpPr>
          <p:nvPr/>
        </p:nvSpPr>
        <p:spPr bwMode="auto">
          <a:xfrm>
            <a:off x="5273675" y="4735513"/>
            <a:ext cx="19192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a:solidFill>
                  <a:srgbClr val="006699"/>
                </a:solidFill>
              </a:rPr>
              <a:t>Grenzbereich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947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xit" presetSubtype="0" fill="hold" nodeType="clickEffect">
                                  <p:stCondLst>
                                    <p:cond delay="0"/>
                                  </p:stCondLst>
                                  <p:childTnLst>
                                    <p:animEffect transition="out" filter="fade">
                                      <p:cBhvr>
                                        <p:cTn id="10" dur="2000"/>
                                        <p:tgtEl>
                                          <p:spTgt spid="109561"/>
                                        </p:tgtEl>
                                      </p:cBhvr>
                                    </p:animEffect>
                                    <p:set>
                                      <p:cBhvr>
                                        <p:cTn id="11" dur="1" fill="hold">
                                          <p:stCondLst>
                                            <p:cond delay="1999"/>
                                          </p:stCondLst>
                                        </p:cTn>
                                        <p:tgtEl>
                                          <p:spTgt spid="109561"/>
                                        </p:tgtEl>
                                        <p:attrNameLst>
                                          <p:attrName>style.visibility</p:attrName>
                                        </p:attrNameLst>
                                      </p:cBhvr>
                                      <p:to>
                                        <p:strVal val="hidden"/>
                                      </p:to>
                                    </p:set>
                                  </p:childTnLst>
                                </p:cTn>
                              </p:par>
                              <p:par>
                                <p:cTn id="12" presetID="1" presetClass="entr" presetSubtype="0" fill="hold" grpId="0" nodeType="withEffect">
                                  <p:stCondLst>
                                    <p:cond delay="0"/>
                                  </p:stCondLst>
                                  <p:childTnLst>
                                    <p:set>
                                      <p:cBhvr>
                                        <p:cTn id="13" dur="1" fill="hold">
                                          <p:stCondLst>
                                            <p:cond delay="0"/>
                                          </p:stCondLst>
                                        </p:cTn>
                                        <p:tgtEl>
                                          <p:spTgt spid="125039"/>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09478"/>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xit" presetSubtype="0" fill="hold" nodeType="clickEffect">
                                  <p:stCondLst>
                                    <p:cond delay="0"/>
                                  </p:stCondLst>
                                  <p:childTnLst>
                                    <p:animEffect transition="out" filter="fade">
                                      <p:cBhvr>
                                        <p:cTn id="21" dur="2000"/>
                                        <p:tgtEl>
                                          <p:spTgt spid="125036"/>
                                        </p:tgtEl>
                                      </p:cBhvr>
                                    </p:animEffect>
                                    <p:set>
                                      <p:cBhvr>
                                        <p:cTn id="22" dur="1" fill="hold">
                                          <p:stCondLst>
                                            <p:cond delay="1999"/>
                                          </p:stCondLst>
                                        </p:cTn>
                                        <p:tgtEl>
                                          <p:spTgt spid="125036"/>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125038"/>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9477"/>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xit" presetSubtype="0" fill="hold" nodeType="clickEffect">
                                  <p:stCondLst>
                                    <p:cond delay="0"/>
                                  </p:stCondLst>
                                  <p:childTnLst>
                                    <p:animEffect transition="out" filter="fade">
                                      <p:cBhvr>
                                        <p:cTn id="32" dur="2000"/>
                                        <p:tgtEl>
                                          <p:spTgt spid="125033"/>
                                        </p:tgtEl>
                                      </p:cBhvr>
                                    </p:animEffect>
                                    <p:set>
                                      <p:cBhvr>
                                        <p:cTn id="33" dur="1" fill="hold">
                                          <p:stCondLst>
                                            <p:cond delay="1999"/>
                                          </p:stCondLst>
                                        </p:cTn>
                                        <p:tgtEl>
                                          <p:spTgt spid="125033"/>
                                        </p:tgtEl>
                                        <p:attrNameLst>
                                          <p:attrName>style.visibility</p:attrName>
                                        </p:attrNameLst>
                                      </p:cBhvr>
                                      <p:to>
                                        <p:strVal val="hidden"/>
                                      </p:to>
                                    </p:set>
                                  </p:childTnLst>
                                </p:cTn>
                              </p:par>
                              <p:par>
                                <p:cTn id="34" presetID="1" presetClass="entr" presetSubtype="0" fill="hold" grpId="0" nodeType="withEffect">
                                  <p:stCondLst>
                                    <p:cond delay="0"/>
                                  </p:stCondLst>
                                  <p:childTnLst>
                                    <p:set>
                                      <p:cBhvr>
                                        <p:cTn id="35" dur="1" fill="hold">
                                          <p:stCondLst>
                                            <p:cond delay="0"/>
                                          </p:stCondLst>
                                        </p:cTn>
                                        <p:tgtEl>
                                          <p:spTgt spid="1250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477" grpId="0" animBg="1"/>
      <p:bldP spid="109478" grpId="0" animBg="1"/>
      <p:bldP spid="109479" grpId="0"/>
      <p:bldP spid="125037" grpId="0"/>
      <p:bldP spid="125038" grpId="0"/>
      <p:bldP spid="12503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5"/>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1000" smtClean="0">
                <a:latin typeface="Tahoma" pitchFamily="34" charset="0"/>
              </a:rPr>
              <a:t>Rüdiger Brause: Adaptive Systeme AS-1, WS 2013</a:t>
            </a:r>
            <a:endParaRPr lang="de-DE" sz="1000">
              <a:latin typeface="Tahoma" pitchFamily="34" charset="0"/>
            </a:endParaRPr>
          </a:p>
        </p:txBody>
      </p:sp>
      <p:sp>
        <p:nvSpPr>
          <p:cNvPr id="16387" name="Foliennummernplatzhalt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1000" smtClean="0"/>
              <a:t>- </a:t>
            </a:r>
            <a:fld id="{28111D79-3808-461A-A501-9CDCC9B98167}" type="slidenum">
              <a:rPr lang="de-DE" sz="1000" smtClean="0"/>
              <a:pPr/>
              <a:t>13</a:t>
            </a:fld>
            <a:r>
              <a:rPr lang="de-DE" sz="1000" smtClean="0"/>
              <a:t> -</a:t>
            </a:r>
          </a:p>
        </p:txBody>
      </p:sp>
      <p:sp>
        <p:nvSpPr>
          <p:cNvPr id="102412" name="Rectangle 12"/>
          <p:cNvSpPr>
            <a:spLocks noChangeArrowheads="1"/>
          </p:cNvSpPr>
          <p:nvPr/>
        </p:nvSpPr>
        <p:spPr bwMode="auto">
          <a:xfrm>
            <a:off x="3416300" y="4873625"/>
            <a:ext cx="2066925" cy="247650"/>
          </a:xfrm>
          <a:prstGeom prst="rect">
            <a:avLst/>
          </a:prstGeom>
          <a:solidFill>
            <a:srgbClr val="99CC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endParaRPr lang="de-DE"/>
          </a:p>
        </p:txBody>
      </p:sp>
      <p:sp>
        <p:nvSpPr>
          <p:cNvPr id="102411" name="Rectangle 11"/>
          <p:cNvSpPr>
            <a:spLocks noChangeArrowheads="1"/>
          </p:cNvSpPr>
          <p:nvPr/>
        </p:nvSpPr>
        <p:spPr bwMode="auto">
          <a:xfrm>
            <a:off x="1314450" y="4876800"/>
            <a:ext cx="2066925" cy="247650"/>
          </a:xfrm>
          <a:prstGeom prst="rect">
            <a:avLst/>
          </a:prstGeom>
          <a:solidFill>
            <a:srgbClr val="FFFFC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endParaRPr lang="de-DE"/>
          </a:p>
        </p:txBody>
      </p:sp>
      <p:sp>
        <p:nvSpPr>
          <p:cNvPr id="102409" name="Rectangle 9"/>
          <p:cNvSpPr>
            <a:spLocks noChangeArrowheads="1"/>
          </p:cNvSpPr>
          <p:nvPr/>
        </p:nvSpPr>
        <p:spPr bwMode="auto">
          <a:xfrm>
            <a:off x="658813" y="3490913"/>
            <a:ext cx="865187" cy="71437"/>
          </a:xfrm>
          <a:prstGeom prst="rect">
            <a:avLst/>
          </a:prstGeom>
          <a:solidFill>
            <a:srgbClr val="FFFFC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endParaRPr lang="de-DE"/>
          </a:p>
        </p:txBody>
      </p:sp>
      <p:sp>
        <p:nvSpPr>
          <p:cNvPr id="16391" name="Rectangle 2"/>
          <p:cNvSpPr>
            <a:spLocks noGrp="1" noChangeArrowheads="1"/>
          </p:cNvSpPr>
          <p:nvPr>
            <p:ph type="title"/>
          </p:nvPr>
        </p:nvSpPr>
        <p:spPr/>
        <p:txBody>
          <a:bodyPr/>
          <a:lstStyle/>
          <a:p>
            <a:r>
              <a:rPr lang="de-DE" smtClean="0"/>
              <a:t>Beispiel Autoassoziative Ergänzung</a:t>
            </a:r>
          </a:p>
        </p:txBody>
      </p:sp>
      <p:sp>
        <p:nvSpPr>
          <p:cNvPr id="16392" name="Rectangle 3"/>
          <p:cNvSpPr>
            <a:spLocks noGrp="1" noChangeArrowheads="1"/>
          </p:cNvSpPr>
          <p:nvPr>
            <p:ph type="body" idx="1"/>
          </p:nvPr>
        </p:nvSpPr>
        <p:spPr>
          <a:xfrm>
            <a:off x="628650" y="1714500"/>
            <a:ext cx="8115300" cy="1541463"/>
          </a:xfrm>
        </p:spPr>
        <p:txBody>
          <a:bodyPr/>
          <a:lstStyle/>
          <a:p>
            <a:pPr marL="0" indent="0">
              <a:lnSpc>
                <a:spcPct val="120000"/>
              </a:lnSpc>
              <a:buFontTx/>
              <a:buNone/>
            </a:pPr>
            <a:r>
              <a:rPr lang="de-DE" b="0" smtClean="0"/>
              <a:t>Setze </a:t>
            </a:r>
            <a:r>
              <a:rPr lang="de-DE" smtClean="0"/>
              <a:t>L</a:t>
            </a:r>
            <a:r>
              <a:rPr lang="de-DE" b="0" smtClean="0"/>
              <a:t>(</a:t>
            </a:r>
            <a:r>
              <a:rPr lang="de-DE" smtClean="0"/>
              <a:t>x</a:t>
            </a:r>
            <a:r>
              <a:rPr lang="de-DE" b="0" smtClean="0"/>
              <a:t>) =</a:t>
            </a:r>
            <a:r>
              <a:rPr lang="de-DE" smtClean="0"/>
              <a:t> x</a:t>
            </a:r>
            <a:r>
              <a:rPr lang="de-DE" b="0" smtClean="0"/>
              <a:t>, lerne alle Muster (</a:t>
            </a:r>
            <a:r>
              <a:rPr lang="de-DE" b="0" smtClean="0">
                <a:sym typeface="Wingdings" pitchFamily="2" charset="2"/>
              </a:rPr>
              <a:t> </a:t>
            </a:r>
            <a:r>
              <a:rPr lang="de-DE" b="0" smtClean="0"/>
              <a:t>symm. Matrix W).</a:t>
            </a:r>
          </a:p>
          <a:p>
            <a:pPr marL="0" indent="0">
              <a:lnSpc>
                <a:spcPct val="160000"/>
              </a:lnSpc>
              <a:buFontTx/>
              <a:buNone/>
            </a:pPr>
            <a:r>
              <a:rPr lang="de-DE" smtClean="0"/>
              <a:t>Beispiel</a:t>
            </a:r>
            <a:r>
              <a:rPr lang="de-DE" b="0" smtClean="0"/>
              <a:t>: Buchstaben, kodiert mit 0 und 1</a:t>
            </a:r>
          </a:p>
        </p:txBody>
      </p:sp>
      <p:sp>
        <p:nvSpPr>
          <p:cNvPr id="102410" name="Rectangle 10"/>
          <p:cNvSpPr>
            <a:spLocks noChangeArrowheads="1"/>
          </p:cNvSpPr>
          <p:nvPr/>
        </p:nvSpPr>
        <p:spPr bwMode="auto">
          <a:xfrm>
            <a:off x="665163" y="3582988"/>
            <a:ext cx="865187" cy="71437"/>
          </a:xfrm>
          <a:prstGeom prst="rect">
            <a:avLst/>
          </a:prstGeom>
          <a:solidFill>
            <a:srgbClr val="99CC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endParaRPr lang="de-DE"/>
          </a:p>
        </p:txBody>
      </p:sp>
      <p:sp>
        <p:nvSpPr>
          <p:cNvPr id="102413" name="Rectangle 13"/>
          <p:cNvSpPr>
            <a:spLocks noChangeArrowheads="1"/>
          </p:cNvSpPr>
          <p:nvPr/>
        </p:nvSpPr>
        <p:spPr bwMode="auto">
          <a:xfrm>
            <a:off x="5502275" y="4873625"/>
            <a:ext cx="2066925" cy="247650"/>
          </a:xfrm>
          <a:prstGeom prst="rect">
            <a:avLst/>
          </a:prstGeom>
          <a:solidFill>
            <a:srgbClr val="FFCCC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endParaRPr lang="de-DE"/>
          </a:p>
        </p:txBody>
      </p:sp>
      <p:sp>
        <p:nvSpPr>
          <p:cNvPr id="16395" name="Text Box 5"/>
          <p:cNvSpPr txBox="1">
            <a:spLocks noChangeArrowheads="1"/>
          </p:cNvSpPr>
          <p:nvPr/>
        </p:nvSpPr>
        <p:spPr bwMode="auto">
          <a:xfrm>
            <a:off x="611188" y="4797425"/>
            <a:ext cx="74898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a:t>x</a:t>
            </a:r>
            <a:r>
              <a:rPr lang="de-DE" baseline="-25000"/>
              <a:t>A</a:t>
            </a:r>
            <a:r>
              <a:rPr lang="de-DE"/>
              <a:t> = (0 0 0 0 0 0 0 0 0 0 0 1 1 1 0 0 0 0 0 0 1 0 0 0 1 0 0 0 0 0 ....)</a:t>
            </a:r>
          </a:p>
        </p:txBody>
      </p:sp>
      <p:sp>
        <p:nvSpPr>
          <p:cNvPr id="102414" name="Rectangle 14"/>
          <p:cNvSpPr>
            <a:spLocks noChangeArrowheads="1"/>
          </p:cNvSpPr>
          <p:nvPr/>
        </p:nvSpPr>
        <p:spPr bwMode="auto">
          <a:xfrm>
            <a:off x="671513" y="3675063"/>
            <a:ext cx="865187" cy="71437"/>
          </a:xfrm>
          <a:prstGeom prst="rect">
            <a:avLst/>
          </a:prstGeom>
          <a:solidFill>
            <a:srgbClr val="FFCCC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endParaRPr lang="de-DE"/>
          </a:p>
        </p:txBody>
      </p:sp>
      <p:pic>
        <p:nvPicPr>
          <p:cNvPr id="16397" name="Picture 4" descr="Abb"/>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5788" y="3371850"/>
            <a:ext cx="8558212"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0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2411"/>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24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241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24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24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12" grpId="0" animBg="1"/>
      <p:bldP spid="102411" grpId="0" animBg="1"/>
      <p:bldP spid="102409" grpId="0" animBg="1"/>
      <p:bldP spid="102410" grpId="0" animBg="1"/>
      <p:bldP spid="102413" grpId="0" animBg="1"/>
      <p:bldP spid="1024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5"/>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1000" smtClean="0">
                <a:latin typeface="Tahoma" pitchFamily="34" charset="0"/>
              </a:rPr>
              <a:t>Rüdiger Brause: Adaptive Systeme AS-1, WS 2013</a:t>
            </a:r>
            <a:endParaRPr lang="de-DE" sz="1000">
              <a:latin typeface="Tahoma" pitchFamily="34" charset="0"/>
            </a:endParaRPr>
          </a:p>
        </p:txBody>
      </p:sp>
      <p:sp>
        <p:nvSpPr>
          <p:cNvPr id="17411" name="Foliennummernplatzhalt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1000" smtClean="0"/>
              <a:t>- </a:t>
            </a:r>
            <a:fld id="{7D109D66-4735-4E66-A840-CCD76D92D432}" type="slidenum">
              <a:rPr lang="de-DE" sz="1000" smtClean="0"/>
              <a:pPr/>
              <a:t>14</a:t>
            </a:fld>
            <a:r>
              <a:rPr lang="de-DE" sz="1000" smtClean="0"/>
              <a:t> -</a:t>
            </a:r>
          </a:p>
        </p:txBody>
      </p:sp>
      <p:sp>
        <p:nvSpPr>
          <p:cNvPr id="17412" name="Rectangle 2"/>
          <p:cNvSpPr>
            <a:spLocks noGrp="1" noChangeArrowheads="1"/>
          </p:cNvSpPr>
          <p:nvPr>
            <p:ph type="title"/>
          </p:nvPr>
        </p:nvSpPr>
        <p:spPr/>
        <p:txBody>
          <a:bodyPr/>
          <a:lstStyle/>
          <a:p>
            <a:r>
              <a:rPr lang="de-DE" smtClean="0"/>
              <a:t>Beispiel Autoassoziative Ergänzung</a:t>
            </a:r>
          </a:p>
        </p:txBody>
      </p:sp>
      <p:sp>
        <p:nvSpPr>
          <p:cNvPr id="17413" name="Rectangle 3"/>
          <p:cNvSpPr>
            <a:spLocks noChangeArrowheads="1"/>
          </p:cNvSpPr>
          <p:nvPr/>
        </p:nvSpPr>
        <p:spPr bwMode="auto">
          <a:xfrm>
            <a:off x="685800" y="1428750"/>
            <a:ext cx="7931150"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110000"/>
              </a:lnSpc>
              <a:spcBef>
                <a:spcPct val="0"/>
              </a:spcBef>
              <a:spcAft>
                <a:spcPct val="50000"/>
              </a:spcAft>
            </a:pPr>
            <a:r>
              <a:rPr lang="de-DE" sz="2400"/>
              <a:t>Gebe </a:t>
            </a:r>
            <a:r>
              <a:rPr lang="de-DE" sz="2400" b="1">
                <a:solidFill>
                  <a:srgbClr val="0066CC"/>
                </a:solidFill>
              </a:rPr>
              <a:t>Teil</a:t>
            </a:r>
            <a:r>
              <a:rPr lang="de-DE" sz="2400"/>
              <a:t>muster von </a:t>
            </a:r>
            <a:r>
              <a:rPr lang="de-DE" sz="2400" b="1"/>
              <a:t>x</a:t>
            </a:r>
            <a:r>
              <a:rPr lang="de-DE" sz="2400"/>
              <a:t> ein </a:t>
            </a:r>
            <a:r>
              <a:rPr lang="de-DE" sz="2400">
                <a:sym typeface="Symbol" pitchFamily="18" charset="2"/>
              </a:rPr>
              <a:t> erhalte </a:t>
            </a:r>
            <a:r>
              <a:rPr lang="de-DE" sz="2400" b="1">
                <a:solidFill>
                  <a:srgbClr val="0066CC"/>
                </a:solidFill>
                <a:sym typeface="Symbol" pitchFamily="18" charset="2"/>
              </a:rPr>
              <a:t>Gesamt</a:t>
            </a:r>
            <a:r>
              <a:rPr lang="de-DE" sz="2400">
                <a:sym typeface="Symbol" pitchFamily="18" charset="2"/>
              </a:rPr>
              <a:t>muster L=</a:t>
            </a:r>
            <a:r>
              <a:rPr lang="de-DE" sz="2400" b="1">
                <a:sym typeface="Symbol" pitchFamily="18" charset="2"/>
              </a:rPr>
              <a:t>x</a:t>
            </a:r>
          </a:p>
        </p:txBody>
      </p:sp>
      <p:pic>
        <p:nvPicPr>
          <p:cNvPr id="17414" name="Picture 4" descr="Abb"/>
          <p:cNvPicPr>
            <a:picLocks noChangeAspect="1" noChangeArrowheads="1"/>
          </p:cNvPicPr>
          <p:nvPr/>
        </p:nvPicPr>
        <p:blipFill>
          <a:blip r:embed="rId2">
            <a:lum bright="-18000" contrast="30000"/>
            <a:extLst>
              <a:ext uri="{28A0092B-C50C-407E-A947-70E740481C1C}">
                <a14:useLocalDpi xmlns:a14="http://schemas.microsoft.com/office/drawing/2010/main" val="0"/>
              </a:ext>
            </a:extLst>
          </a:blip>
          <a:srcRect/>
          <a:stretch>
            <a:fillRect/>
          </a:stretch>
        </p:blipFill>
        <p:spPr bwMode="auto">
          <a:xfrm>
            <a:off x="1908175" y="2060575"/>
            <a:ext cx="5767388" cy="461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5" name="Text Box 5"/>
          <p:cNvSpPr txBox="1">
            <a:spLocks noChangeArrowheads="1"/>
          </p:cNvSpPr>
          <p:nvPr/>
        </p:nvSpPr>
        <p:spPr bwMode="auto">
          <a:xfrm>
            <a:off x="468313" y="1989138"/>
            <a:ext cx="1582737" cy="356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pPr algn="ctr"/>
            <a:r>
              <a:rPr lang="de-DE">
                <a:solidFill>
                  <a:srgbClr val="3366CC"/>
                </a:solidFill>
                <a:latin typeface="Arial Black" pitchFamily="34" charset="0"/>
              </a:rPr>
              <a:t>Teil von</a:t>
            </a:r>
          </a:p>
          <a:p>
            <a:pPr algn="ctr">
              <a:lnSpc>
                <a:spcPct val="50000"/>
              </a:lnSpc>
            </a:pPr>
            <a:r>
              <a:rPr lang="de-DE" sz="4000">
                <a:latin typeface="Arial Black" pitchFamily="34" charset="0"/>
              </a:rPr>
              <a:t>A</a:t>
            </a:r>
          </a:p>
          <a:p>
            <a:pPr algn="ctr">
              <a:lnSpc>
                <a:spcPct val="70000"/>
              </a:lnSpc>
            </a:pPr>
            <a:endParaRPr lang="de-DE" sz="4000">
              <a:latin typeface="Arial Black" pitchFamily="34" charset="0"/>
            </a:endParaRPr>
          </a:p>
          <a:p>
            <a:pPr algn="ctr"/>
            <a:endParaRPr lang="de-DE" sz="4000">
              <a:latin typeface="Arial Black" pitchFamily="34" charset="0"/>
            </a:endParaRPr>
          </a:p>
          <a:p>
            <a:pPr algn="ctr"/>
            <a:r>
              <a:rPr lang="de-DE" sz="4000">
                <a:latin typeface="Arial Black" pitchFamily="34" charset="0"/>
              </a:rPr>
              <a:t>G</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5"/>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1000" smtClean="0">
                <a:latin typeface="Tahoma" pitchFamily="34" charset="0"/>
              </a:rPr>
              <a:t>Rüdiger Brause: Adaptive Systeme AS-1, WS 2013</a:t>
            </a:r>
            <a:endParaRPr lang="de-DE" sz="1000">
              <a:latin typeface="Tahoma" pitchFamily="34" charset="0"/>
            </a:endParaRPr>
          </a:p>
        </p:txBody>
      </p:sp>
      <p:sp>
        <p:nvSpPr>
          <p:cNvPr id="18435" name="Foliennummernplatzhalt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1000" smtClean="0"/>
              <a:t>- </a:t>
            </a:r>
            <a:fld id="{7DB8E67A-3DFA-4DEF-B440-5B9BF9C5D18D}" type="slidenum">
              <a:rPr lang="de-DE" sz="1000" smtClean="0"/>
              <a:pPr/>
              <a:t>15</a:t>
            </a:fld>
            <a:r>
              <a:rPr lang="de-DE" sz="1000" smtClean="0"/>
              <a:t> -</a:t>
            </a:r>
          </a:p>
        </p:txBody>
      </p:sp>
      <p:sp>
        <p:nvSpPr>
          <p:cNvPr id="18436" name="Rectangle 2"/>
          <p:cNvSpPr>
            <a:spLocks noGrp="1" noChangeArrowheads="1"/>
          </p:cNvSpPr>
          <p:nvPr>
            <p:ph type="title"/>
          </p:nvPr>
        </p:nvSpPr>
        <p:spPr/>
        <p:txBody>
          <a:bodyPr/>
          <a:lstStyle/>
          <a:p>
            <a:r>
              <a:rPr lang="de-DE" smtClean="0"/>
              <a:t>Beispiel Autoassoziative Ergänzung</a:t>
            </a:r>
          </a:p>
        </p:txBody>
      </p:sp>
      <p:sp>
        <p:nvSpPr>
          <p:cNvPr id="180227" name="Rectangle 3"/>
          <p:cNvSpPr>
            <a:spLocks noChangeArrowheads="1"/>
          </p:cNvSpPr>
          <p:nvPr/>
        </p:nvSpPr>
        <p:spPr bwMode="auto">
          <a:xfrm>
            <a:off x="754063" y="6061075"/>
            <a:ext cx="3643312"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50000"/>
              </a:lnSpc>
              <a:spcBef>
                <a:spcPct val="45000"/>
              </a:spcBef>
            </a:pPr>
            <a:r>
              <a:rPr lang="de-DE"/>
              <a:t>Gebe </a:t>
            </a:r>
            <a:r>
              <a:rPr lang="de-DE" b="1">
                <a:solidFill>
                  <a:srgbClr val="0066CC"/>
                </a:solidFill>
              </a:rPr>
              <a:t>Teil</a:t>
            </a:r>
            <a:r>
              <a:rPr lang="de-DE"/>
              <a:t>muster von </a:t>
            </a:r>
            <a:r>
              <a:rPr lang="de-DE" b="1"/>
              <a:t>x</a:t>
            </a:r>
            <a:r>
              <a:rPr lang="de-DE"/>
              <a:t> ein </a:t>
            </a:r>
          </a:p>
          <a:p>
            <a:pPr>
              <a:lnSpc>
                <a:spcPct val="40000"/>
              </a:lnSpc>
              <a:spcBef>
                <a:spcPct val="45000"/>
              </a:spcBef>
            </a:pPr>
            <a:r>
              <a:rPr lang="de-DE">
                <a:sym typeface="Symbol" pitchFamily="18" charset="2"/>
              </a:rPr>
              <a:t> erhalte </a:t>
            </a:r>
            <a:r>
              <a:rPr lang="de-DE" b="1">
                <a:solidFill>
                  <a:srgbClr val="0066CC"/>
                </a:solidFill>
                <a:sym typeface="Symbol" pitchFamily="18" charset="2"/>
              </a:rPr>
              <a:t>Gesamt</a:t>
            </a:r>
            <a:r>
              <a:rPr lang="de-DE">
                <a:sym typeface="Symbol" pitchFamily="18" charset="2"/>
              </a:rPr>
              <a:t>muster L=</a:t>
            </a:r>
            <a:r>
              <a:rPr lang="de-DE" b="1">
                <a:sym typeface="Symbol" pitchFamily="18" charset="2"/>
              </a:rPr>
              <a:t>x</a:t>
            </a:r>
          </a:p>
        </p:txBody>
      </p:sp>
      <p:sp>
        <p:nvSpPr>
          <p:cNvPr id="180228" name="Rectangle 4"/>
          <p:cNvSpPr>
            <a:spLocks noChangeArrowheads="1"/>
          </p:cNvSpPr>
          <p:nvPr/>
        </p:nvSpPr>
        <p:spPr bwMode="auto">
          <a:xfrm>
            <a:off x="5019675" y="6089650"/>
            <a:ext cx="396240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50000"/>
              </a:lnSpc>
              <a:spcBef>
                <a:spcPct val="45000"/>
              </a:spcBef>
            </a:pPr>
            <a:r>
              <a:rPr lang="de-DE"/>
              <a:t>Gebe </a:t>
            </a:r>
            <a:r>
              <a:rPr lang="de-DE" b="1">
                <a:solidFill>
                  <a:srgbClr val="0066CC"/>
                </a:solidFill>
              </a:rPr>
              <a:t>gestörtes </a:t>
            </a:r>
            <a:r>
              <a:rPr lang="de-DE"/>
              <a:t>Muster von </a:t>
            </a:r>
            <a:r>
              <a:rPr lang="de-DE" b="1"/>
              <a:t>x</a:t>
            </a:r>
            <a:r>
              <a:rPr lang="de-DE"/>
              <a:t> ein </a:t>
            </a:r>
          </a:p>
          <a:p>
            <a:pPr>
              <a:lnSpc>
                <a:spcPct val="40000"/>
              </a:lnSpc>
              <a:spcBef>
                <a:spcPct val="45000"/>
              </a:spcBef>
            </a:pPr>
            <a:r>
              <a:rPr lang="de-DE">
                <a:sym typeface="Symbol" pitchFamily="18" charset="2"/>
              </a:rPr>
              <a:t> erhalte </a:t>
            </a:r>
            <a:r>
              <a:rPr lang="de-DE" b="1">
                <a:solidFill>
                  <a:srgbClr val="0066CC"/>
                </a:solidFill>
                <a:sym typeface="Symbol" pitchFamily="18" charset="2"/>
              </a:rPr>
              <a:t>Gesamt</a:t>
            </a:r>
            <a:r>
              <a:rPr lang="de-DE">
                <a:sym typeface="Symbol" pitchFamily="18" charset="2"/>
              </a:rPr>
              <a:t>muster L=</a:t>
            </a:r>
            <a:r>
              <a:rPr lang="de-DE" b="1">
                <a:sym typeface="Symbol" pitchFamily="18" charset="2"/>
              </a:rPr>
              <a:t>x</a:t>
            </a:r>
          </a:p>
        </p:txBody>
      </p:sp>
      <p:pic>
        <p:nvPicPr>
          <p:cNvPr id="18439" name="Picture 5" descr="AssKöpf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875" y="1285875"/>
            <a:ext cx="6643688" cy="225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0" name="Text Box 6"/>
          <p:cNvSpPr txBox="1">
            <a:spLocks noChangeArrowheads="1"/>
          </p:cNvSpPr>
          <p:nvPr/>
        </p:nvSpPr>
        <p:spPr bwMode="auto">
          <a:xfrm>
            <a:off x="7458075" y="1204913"/>
            <a:ext cx="1470025" cy="215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1800" i="1">
                <a:solidFill>
                  <a:srgbClr val="808080"/>
                </a:solidFill>
              </a:rPr>
              <a:t>Kohonen et al. 1977</a:t>
            </a:r>
          </a:p>
          <a:p>
            <a:r>
              <a:rPr lang="de-DE" sz="1800"/>
              <a:t>3024 pixel je 3 Bit, 100 Prototypen, orthogonali-siert</a:t>
            </a:r>
          </a:p>
        </p:txBody>
      </p:sp>
      <p:pic>
        <p:nvPicPr>
          <p:cNvPr id="180231" name="Picture 7" descr="AssKöpfe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7262" y="3576637"/>
            <a:ext cx="1600200" cy="216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0232" name="Picture 8" descr="AssKöpfe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9525" y="3560763"/>
            <a:ext cx="1581150"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0233" name="Picture 9" descr="AssKöpfe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10388" y="3597275"/>
            <a:ext cx="1571625" cy="206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0234" name="Rectangle 10"/>
          <p:cNvSpPr>
            <a:spLocks noChangeArrowheads="1"/>
          </p:cNvSpPr>
          <p:nvPr/>
        </p:nvSpPr>
        <p:spPr bwMode="auto">
          <a:xfrm>
            <a:off x="936624" y="4538340"/>
            <a:ext cx="1620838" cy="508000"/>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endParaRPr lang="de-DE"/>
          </a:p>
        </p:txBody>
      </p:sp>
      <p:pic>
        <p:nvPicPr>
          <p:cNvPr id="13" name="Picture 7" descr="AssKöpfe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7175" y="3609975"/>
            <a:ext cx="1600200" cy="216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0231"/>
                                        </p:tgtEl>
                                        <p:attrNameLst>
                                          <p:attrName>style.visibility</p:attrName>
                                        </p:attrNameLst>
                                      </p:cBhvr>
                                      <p:to>
                                        <p:strVal val="visible"/>
                                      </p:to>
                                    </p:set>
                                  </p:childTnLst>
                                </p:cTn>
                              </p:par>
                            </p:childTnLst>
                          </p:cTn>
                        </p:par>
                      </p:childTnLst>
                    </p:cTn>
                  </p:par>
                  <p:par>
                    <p:cTn id="7" fill="hold">
                      <p:stCondLst>
                        <p:cond delay="indefinite"/>
                      </p:stCondLst>
                      <p:childTnLst>
                        <p:par>
                          <p:cTn id="8" fill="hold" nodeType="after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022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8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80232"/>
                                        </p:tgtEl>
                                        <p:attrNameLst>
                                          <p:attrName>style.visibility</p:attrName>
                                        </p:attrNameLst>
                                      </p:cBhvr>
                                      <p:to>
                                        <p:strVal val="visible"/>
                                      </p:to>
                                    </p:set>
                                  </p:childTnLst>
                                </p:cTn>
                              </p:par>
                            </p:childTnLst>
                          </p:cTn>
                        </p:par>
                      </p:childTnLst>
                    </p:cTn>
                  </p:par>
                  <p:par>
                    <p:cTn id="20" fill="hold">
                      <p:stCondLst>
                        <p:cond delay="indefinite"/>
                      </p:stCondLst>
                      <p:childTnLst>
                        <p:par>
                          <p:cTn id="21" fill="hold" nodeType="afterGroup">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80228"/>
                                        </p:tgtEl>
                                        <p:attrNameLst>
                                          <p:attrName>style.visibility</p:attrName>
                                        </p:attrNameLst>
                                      </p:cBhvr>
                                      <p:to>
                                        <p:strVal val="visible"/>
                                      </p:to>
                                    </p:set>
                                  </p:childTnLst>
                                </p:cTn>
                              </p:par>
                            </p:childTnLst>
                          </p:cTn>
                        </p:par>
                        <p:par>
                          <p:cTn id="24" fill="hold">
                            <p:stCondLst>
                              <p:cond delay="0"/>
                            </p:stCondLst>
                            <p:childTnLst>
                              <p:par>
                                <p:cTn id="25" presetID="10" presetClass="entr" presetSubtype="0" fill="hold" nodeType="afterEffect">
                                  <p:stCondLst>
                                    <p:cond delay="0"/>
                                  </p:stCondLst>
                                  <p:childTnLst>
                                    <p:set>
                                      <p:cBhvr>
                                        <p:cTn id="26" dur="1" fill="hold">
                                          <p:stCondLst>
                                            <p:cond delay="0"/>
                                          </p:stCondLst>
                                        </p:cTn>
                                        <p:tgtEl>
                                          <p:spTgt spid="180233"/>
                                        </p:tgtEl>
                                        <p:attrNameLst>
                                          <p:attrName>style.visibility</p:attrName>
                                        </p:attrNameLst>
                                      </p:cBhvr>
                                      <p:to>
                                        <p:strVal val="visible"/>
                                      </p:to>
                                    </p:set>
                                    <p:animEffect transition="in" filter="fade">
                                      <p:cBhvr>
                                        <p:cTn id="27" dur="2000"/>
                                        <p:tgtEl>
                                          <p:spTgt spid="1802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227" grpId="0"/>
      <p:bldP spid="18022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5"/>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1000" smtClean="0">
                <a:latin typeface="Tahoma" pitchFamily="34" charset="0"/>
              </a:rPr>
              <a:t>Rüdiger Brause: Adaptive Systeme AS-1, WS 2013</a:t>
            </a:r>
            <a:endParaRPr lang="de-DE" sz="1000">
              <a:latin typeface="Tahoma" pitchFamily="34" charset="0"/>
            </a:endParaRPr>
          </a:p>
        </p:txBody>
      </p:sp>
      <p:sp>
        <p:nvSpPr>
          <p:cNvPr id="5123" name="Titel 1"/>
          <p:cNvSpPr>
            <a:spLocks noGrp="1"/>
          </p:cNvSpPr>
          <p:nvPr>
            <p:ph type="title" idx="4294967295"/>
          </p:nvPr>
        </p:nvSpPr>
        <p:spPr>
          <a:xfrm>
            <a:off x="623888" y="4504250"/>
            <a:ext cx="8520112" cy="1206500"/>
          </a:xfrm>
          <a:noFill/>
        </p:spPr>
        <p:txBody>
          <a:bodyPr wrap="square" lIns="91440" anchor="ctr"/>
          <a:lstStyle/>
          <a:p>
            <a:pPr marL="355600" indent="3175" eaLnBrk="1" hangingPunct="1">
              <a:lnSpc>
                <a:spcPct val="90000"/>
              </a:lnSpc>
            </a:pPr>
            <a:r>
              <a:rPr lang="de-DE" sz="3800" dirty="0" smtClean="0">
                <a:solidFill>
                  <a:srgbClr val="BFBFBF"/>
                </a:solidFill>
                <a:cs typeface="Arial" pitchFamily="34" charset="0"/>
              </a:rPr>
              <a:t>Lernen in </a:t>
            </a:r>
            <a:r>
              <a:rPr lang="de-DE" sz="3800" dirty="0" err="1" smtClean="0">
                <a:solidFill>
                  <a:srgbClr val="BFBFBF"/>
                </a:solidFill>
                <a:cs typeface="Arial" pitchFamily="34" charset="0"/>
              </a:rPr>
              <a:t>Multilayer</a:t>
            </a:r>
            <a:r>
              <a:rPr lang="de-DE" sz="3800" dirty="0" smtClean="0">
                <a:solidFill>
                  <a:srgbClr val="BFBFBF"/>
                </a:solidFill>
                <a:cs typeface="Arial" pitchFamily="34" charset="0"/>
              </a:rPr>
              <a:t>-Netzen</a:t>
            </a:r>
            <a:endParaRPr lang="de-DE" sz="3800" b="0" dirty="0" smtClean="0">
              <a:solidFill>
                <a:srgbClr val="BFBFBF"/>
              </a:solidFill>
              <a:cs typeface="Arial" pitchFamily="34" charset="0"/>
            </a:endParaRPr>
          </a:p>
        </p:txBody>
      </p:sp>
      <p:sp>
        <p:nvSpPr>
          <p:cNvPr id="5124" name="Titel 1"/>
          <p:cNvSpPr txBox="1">
            <a:spLocks/>
          </p:cNvSpPr>
          <p:nvPr/>
        </p:nvSpPr>
        <p:spPr bwMode="auto">
          <a:xfrm>
            <a:off x="623888" y="2428875"/>
            <a:ext cx="7862887" cy="1000125"/>
          </a:xfrm>
          <a:prstGeom prst="rect">
            <a:avLst/>
          </a:prstGeom>
          <a:solidFill>
            <a:srgbClr val="FFCC66">
              <a:alpha val="50195"/>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defPPr>
              <a:defRPr lang="en-US"/>
            </a:defPPr>
            <a:lvl1pPr marL="355600" indent="3175" eaLnBrk="1" hangingPunct="1">
              <a:spcBef>
                <a:spcPct val="0"/>
              </a:spcBef>
              <a:defRPr kumimoji="1" sz="4000" b="1">
                <a:latin typeface="Arial Black" pitchFamily="34" charset="0"/>
                <a:cs typeface="Arial" pitchFamily="34" charset="0"/>
              </a:defRPr>
            </a:lvl1pPr>
            <a:lvl2pPr marL="742950" indent="-285750"/>
            <a:lvl3pPr marL="1143000" indent="-228600"/>
            <a:lvl4pPr marL="1600200" indent="-228600"/>
            <a:lvl5pPr marL="2057400" indent="-228600"/>
            <a:lvl6pPr marL="2514600" indent="-228600" eaLnBrk="0" fontAlgn="base" hangingPunct="0">
              <a:spcBef>
                <a:spcPct val="50000"/>
              </a:spcBef>
              <a:spcAft>
                <a:spcPct val="0"/>
              </a:spcAft>
            </a:lvl6pPr>
            <a:lvl7pPr marL="2971800" indent="-228600" eaLnBrk="0" fontAlgn="base" hangingPunct="0">
              <a:spcBef>
                <a:spcPct val="50000"/>
              </a:spcBef>
              <a:spcAft>
                <a:spcPct val="0"/>
              </a:spcAft>
            </a:lvl7pPr>
            <a:lvl8pPr marL="3429000" indent="-228600" eaLnBrk="0" fontAlgn="base" hangingPunct="0">
              <a:spcBef>
                <a:spcPct val="50000"/>
              </a:spcBef>
              <a:spcAft>
                <a:spcPct val="0"/>
              </a:spcAft>
            </a:lvl8pPr>
            <a:lvl9pPr marL="3886200" indent="-228600" eaLnBrk="0" fontAlgn="base" hangingPunct="0">
              <a:spcBef>
                <a:spcPct val="50000"/>
              </a:spcBef>
              <a:spcAft>
                <a:spcPct val="0"/>
              </a:spcAft>
            </a:lvl9pPr>
          </a:lstStyle>
          <a:p>
            <a:r>
              <a:rPr lang="de-DE" dirty="0"/>
              <a:t>Lineare Klassifikation</a:t>
            </a:r>
          </a:p>
        </p:txBody>
      </p:sp>
      <p:sp>
        <p:nvSpPr>
          <p:cNvPr id="5125" name="Titel 1"/>
          <p:cNvSpPr txBox="1">
            <a:spLocks/>
          </p:cNvSpPr>
          <p:nvPr/>
        </p:nvSpPr>
        <p:spPr bwMode="auto">
          <a:xfrm>
            <a:off x="614363" y="1066801"/>
            <a:ext cx="8529637" cy="1267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defPPr>
              <a:defRPr lang="en-US"/>
            </a:defPPr>
            <a:lvl1pPr marL="355600" indent="3175" eaLnBrk="1" hangingPunct="1">
              <a:lnSpc>
                <a:spcPct val="90000"/>
              </a:lnSpc>
              <a:spcBef>
                <a:spcPct val="0"/>
              </a:spcBef>
              <a:defRPr sz="3800">
                <a:solidFill>
                  <a:srgbClr val="BFBFBF"/>
                </a:solidFill>
                <a:latin typeface="Arial Black" pitchFamily="34" charset="0"/>
                <a:cs typeface="Arial" pitchFamily="34" charset="0"/>
              </a:defRPr>
            </a:lvl1pPr>
          </a:lstStyle>
          <a:p>
            <a:r>
              <a:rPr lang="de-DE" dirty="0"/>
              <a:t>Assoziatives Lernen</a:t>
            </a:r>
          </a:p>
        </p:txBody>
      </p:sp>
      <p:sp>
        <p:nvSpPr>
          <p:cNvPr id="5126" name="Titel 1"/>
          <p:cNvSpPr txBox="1">
            <a:spLocks/>
          </p:cNvSpPr>
          <p:nvPr/>
        </p:nvSpPr>
        <p:spPr bwMode="auto">
          <a:xfrm>
            <a:off x="719138" y="5710750"/>
            <a:ext cx="8424862" cy="79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lvl1pPr marL="355600" indent="3175">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pPr eaLnBrk="1" hangingPunct="1">
              <a:spcBef>
                <a:spcPct val="0"/>
              </a:spcBef>
            </a:pPr>
            <a:endParaRPr lang="de-DE" sz="4000" b="1">
              <a:solidFill>
                <a:srgbClr val="BFBFBF"/>
              </a:solidFill>
              <a:latin typeface="Arial Black" pitchFamily="34" charset="0"/>
              <a:cs typeface="Arial" pitchFamily="34" charset="0"/>
            </a:endParaRPr>
          </a:p>
        </p:txBody>
      </p:sp>
      <p:sp>
        <p:nvSpPr>
          <p:cNvPr id="5127" name="Titel 1"/>
          <p:cNvSpPr>
            <a:spLocks/>
          </p:cNvSpPr>
          <p:nvPr/>
        </p:nvSpPr>
        <p:spPr bwMode="auto">
          <a:xfrm>
            <a:off x="612775" y="3429000"/>
            <a:ext cx="8484470" cy="127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marL="355600" indent="3175" eaLnBrk="1" hangingPunct="1">
              <a:lnSpc>
                <a:spcPct val="90000"/>
              </a:lnSpc>
              <a:spcBef>
                <a:spcPct val="0"/>
              </a:spcBef>
            </a:pPr>
            <a:r>
              <a:rPr lang="de-DE" sz="3800" dirty="0">
                <a:solidFill>
                  <a:srgbClr val="BFBFBF"/>
                </a:solidFill>
                <a:latin typeface="Arial Black" pitchFamily="34" charset="0"/>
                <a:cs typeface="Arial" pitchFamily="34" charset="0"/>
              </a:rPr>
              <a:t>Lernen linearer Klassifikation</a:t>
            </a:r>
          </a:p>
        </p:txBody>
      </p:sp>
      <p:sp>
        <p:nvSpPr>
          <p:cNvPr id="5128" name="Titel 1"/>
          <p:cNvSpPr>
            <a:spLocks/>
          </p:cNvSpPr>
          <p:nvPr/>
        </p:nvSpPr>
        <p:spPr bwMode="auto">
          <a:xfrm>
            <a:off x="612776" y="5681023"/>
            <a:ext cx="8466138" cy="854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marL="355600" indent="3175" eaLnBrk="1" hangingPunct="1">
              <a:spcBef>
                <a:spcPct val="0"/>
              </a:spcBef>
            </a:pPr>
            <a:r>
              <a:rPr lang="de-DE" sz="3800" dirty="0">
                <a:solidFill>
                  <a:srgbClr val="BFBFBF"/>
                </a:solidFill>
                <a:latin typeface="Arial Black" pitchFamily="34" charset="0"/>
                <a:cs typeface="Arial" pitchFamily="34" charset="0"/>
              </a:rPr>
              <a:t>Anwendungen</a:t>
            </a:r>
          </a:p>
        </p:txBody>
      </p:sp>
      <p:sp>
        <p:nvSpPr>
          <p:cNvPr id="5129" name="Foliennummernplatzhalter 1"/>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1000" smtClean="0"/>
              <a:t>- </a:t>
            </a:r>
            <a:fld id="{31DF2526-6644-45BD-85F4-7AE87B339FB5}" type="slidenum">
              <a:rPr lang="de-DE" sz="1000" smtClean="0"/>
              <a:pPr/>
              <a:t>16</a:t>
            </a:fld>
            <a:r>
              <a:rPr lang="de-DE" sz="1000" smtClean="0"/>
              <a:t> -</a:t>
            </a:r>
          </a:p>
        </p:txBody>
      </p:sp>
    </p:spTree>
    <p:extLst>
      <p:ext uri="{BB962C8B-B14F-4D97-AF65-F5344CB8AC3E}">
        <p14:creationId xmlns:p14="http://schemas.microsoft.com/office/powerpoint/2010/main" val="3852592762"/>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Fußzeilenplatzhalt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800" smtClean="0">
                <a:latin typeface="Tahoma" pitchFamily="34" charset="0"/>
              </a:rPr>
              <a:t>Rüdiger Brause: Adaptive Systeme, Institut für Informatik</a:t>
            </a:r>
            <a:endParaRPr lang="de-DE" sz="800">
              <a:latin typeface="Tahoma" pitchFamily="34" charset="0"/>
            </a:endParaRPr>
          </a:p>
        </p:txBody>
      </p:sp>
      <p:sp>
        <p:nvSpPr>
          <p:cNvPr id="28675" name="Foliennummernplatzhalt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1000" smtClean="0"/>
              <a:t>- </a:t>
            </a:r>
            <a:fld id="{B9A967D0-3D93-4AD1-8E88-5B79456539E5}" type="slidenum">
              <a:rPr lang="de-DE" sz="1000" smtClean="0"/>
              <a:pPr/>
              <a:t>17</a:t>
            </a:fld>
            <a:r>
              <a:rPr lang="de-DE" sz="1000" smtClean="0"/>
              <a:t> -</a:t>
            </a:r>
          </a:p>
        </p:txBody>
      </p:sp>
      <p:sp>
        <p:nvSpPr>
          <p:cNvPr id="28676" name="Rectangle 2"/>
          <p:cNvSpPr>
            <a:spLocks noGrp="1" noChangeArrowheads="1"/>
          </p:cNvSpPr>
          <p:nvPr>
            <p:ph type="title"/>
          </p:nvPr>
        </p:nvSpPr>
        <p:spPr/>
        <p:txBody>
          <a:bodyPr/>
          <a:lstStyle/>
          <a:p>
            <a:r>
              <a:rPr lang="de-DE" smtClean="0"/>
              <a:t>Klassenbildung</a:t>
            </a:r>
          </a:p>
        </p:txBody>
      </p:sp>
      <p:sp>
        <p:nvSpPr>
          <p:cNvPr id="28677" name="Rectangle 3"/>
          <p:cNvSpPr>
            <a:spLocks noGrp="1" noChangeArrowheads="1"/>
          </p:cNvSpPr>
          <p:nvPr>
            <p:ph type="body" idx="1"/>
          </p:nvPr>
        </p:nvSpPr>
        <p:spPr>
          <a:xfrm>
            <a:off x="685800" y="1447800"/>
            <a:ext cx="8178800" cy="1504950"/>
          </a:xfrm>
        </p:spPr>
        <p:txBody>
          <a:bodyPr/>
          <a:lstStyle/>
          <a:p>
            <a:pPr marL="342900" indent="-342900">
              <a:lnSpc>
                <a:spcPct val="70000"/>
              </a:lnSpc>
              <a:buFontTx/>
              <a:buNone/>
            </a:pPr>
            <a:r>
              <a:rPr lang="de-DE" smtClean="0">
                <a:latin typeface="TIMES" charset="0"/>
                <a:cs typeface="Times New Roman" pitchFamily="18" charset="0"/>
              </a:rPr>
              <a:t>Erfahrung</a:t>
            </a:r>
            <a:r>
              <a:rPr lang="de-DE" b="0" smtClean="0">
                <a:latin typeface="TIMES" charset="0"/>
                <a:cs typeface="Times New Roman" pitchFamily="18" charset="0"/>
              </a:rPr>
              <a:t>:</a:t>
            </a:r>
            <a:r>
              <a:rPr lang="de-DE" smtClean="0">
                <a:latin typeface="TIMES" charset="0"/>
                <a:cs typeface="Times New Roman" pitchFamily="18" charset="0"/>
              </a:rPr>
              <a:t> </a:t>
            </a:r>
            <a:r>
              <a:rPr lang="de-DE" b="0" smtClean="0">
                <a:latin typeface="TIMES" charset="0"/>
                <a:cs typeface="Times New Roman" pitchFamily="18" charset="0"/>
              </a:rPr>
              <a:t>Es gibt</a:t>
            </a:r>
            <a:r>
              <a:rPr lang="de-DE" smtClean="0">
                <a:latin typeface="TIMES" charset="0"/>
                <a:cs typeface="Times New Roman" pitchFamily="18" charset="0"/>
              </a:rPr>
              <a:t> </a:t>
            </a:r>
            <a:r>
              <a:rPr lang="de-DE" smtClean="0">
                <a:solidFill>
                  <a:schemeClr val="accent1"/>
                </a:solidFill>
                <a:latin typeface="TIMES" charset="0"/>
                <a:cs typeface="Times New Roman" pitchFamily="18" charset="0"/>
              </a:rPr>
              <a:t>ähnliche Dinge</a:t>
            </a:r>
            <a:r>
              <a:rPr lang="de-DE" smtClean="0">
                <a:latin typeface="TIMES" charset="0"/>
                <a:cs typeface="Times New Roman" pitchFamily="18" charset="0"/>
              </a:rPr>
              <a:t>, </a:t>
            </a:r>
            <a:r>
              <a:rPr lang="de-DE" b="0" smtClean="0">
                <a:latin typeface="TIMES" charset="0"/>
                <a:cs typeface="Times New Roman" pitchFamily="18" charset="0"/>
              </a:rPr>
              <a:t>„Arten“, „Klassen“,</a:t>
            </a:r>
          </a:p>
          <a:p>
            <a:pPr marL="342900" indent="-342900">
              <a:lnSpc>
                <a:spcPct val="70000"/>
              </a:lnSpc>
              <a:buFontTx/>
              <a:buNone/>
            </a:pPr>
            <a:r>
              <a:rPr lang="de-DE" smtClean="0">
                <a:latin typeface="TIMES" charset="0"/>
                <a:cs typeface="Times New Roman" pitchFamily="18" charset="0"/>
              </a:rPr>
              <a:t>			</a:t>
            </a:r>
            <a:r>
              <a:rPr lang="de-DE" smtClean="0">
                <a:solidFill>
                  <a:schemeClr val="bg2"/>
                </a:solidFill>
                <a:latin typeface="TIMES" charset="0"/>
                <a:cs typeface="Times New Roman" pitchFamily="18" charset="0"/>
              </a:rPr>
              <a:t>z.B. Buchstabe A</a:t>
            </a:r>
          </a:p>
          <a:p>
            <a:pPr marL="342900" indent="-342900" algn="ctr">
              <a:lnSpc>
                <a:spcPct val="110000"/>
              </a:lnSpc>
              <a:buFontTx/>
              <a:buNone/>
            </a:pPr>
            <a:r>
              <a:rPr lang="de-DE" sz="3200" b="0" smtClean="0">
                <a:cs typeface="Times New Roman" pitchFamily="18" charset="0"/>
              </a:rPr>
              <a:t>?</a:t>
            </a:r>
            <a:r>
              <a:rPr lang="de-DE" sz="3200" smtClean="0">
                <a:cs typeface="Times New Roman" pitchFamily="18" charset="0"/>
              </a:rPr>
              <a:t> </a:t>
            </a:r>
            <a:r>
              <a:rPr lang="de-DE" sz="3200" b="0" smtClean="0">
                <a:cs typeface="Times New Roman" pitchFamily="18" charset="0"/>
              </a:rPr>
              <a:t>Woher</a:t>
            </a:r>
            <a:r>
              <a:rPr lang="de-DE" sz="3200" smtClean="0">
                <a:cs typeface="Times New Roman" pitchFamily="18" charset="0"/>
              </a:rPr>
              <a:t> kommt das </a:t>
            </a:r>
            <a:r>
              <a:rPr lang="de-DE" sz="3200" b="0" smtClean="0">
                <a:cs typeface="Times New Roman" pitchFamily="18" charset="0"/>
              </a:rPr>
              <a:t>?</a:t>
            </a:r>
            <a:endParaRPr lang="de-DE" sz="3200" b="0" smtClean="0">
              <a:latin typeface="TIMES" charset="0"/>
              <a:cs typeface="Times New Roman" pitchFamily="18" charset="0"/>
            </a:endParaRPr>
          </a:p>
        </p:txBody>
      </p:sp>
      <p:graphicFrame>
        <p:nvGraphicFramePr>
          <p:cNvPr id="124941" name="Group 13"/>
          <p:cNvGraphicFramePr>
            <a:graphicFrameLocks noGrp="1"/>
          </p:cNvGraphicFramePr>
          <p:nvPr/>
        </p:nvGraphicFramePr>
        <p:xfrm>
          <a:off x="838200" y="3187700"/>
          <a:ext cx="7858125" cy="2840692"/>
        </p:xfrm>
        <a:graphic>
          <a:graphicData uri="http://schemas.openxmlformats.org/drawingml/2006/table">
            <a:tbl>
              <a:tblPr/>
              <a:tblGrid>
                <a:gridCol w="3929063"/>
                <a:gridCol w="3929062"/>
              </a:tblGrid>
              <a:tr h="2840038">
                <a:tc>
                  <a:txBody>
                    <a:bodyPr/>
                    <a:lstStyle/>
                    <a:p>
                      <a:pPr marL="0" marR="0" lvl="0" indent="0" algn="l" defTabSz="914400" rtl="0" eaLnBrk="0" fontAlgn="base" latinLnBrk="0" hangingPunct="0">
                        <a:lnSpc>
                          <a:spcPct val="130000"/>
                        </a:lnSpc>
                        <a:spcBef>
                          <a:spcPct val="0"/>
                        </a:spcBef>
                        <a:spcAft>
                          <a:spcPct val="50000"/>
                        </a:spcAft>
                        <a:buClr>
                          <a:srgbClr val="FF3300"/>
                        </a:buClr>
                        <a:buSzPct val="130000"/>
                        <a:buFontTx/>
                        <a:buNone/>
                        <a:tabLst/>
                      </a:pPr>
                      <a:r>
                        <a:rPr kumimoji="0" lang="de-DE" sz="2000" b="1" i="0" u="none" strike="noStrike" cap="none" normalizeH="0" baseline="0" smtClean="0">
                          <a:ln>
                            <a:noFill/>
                          </a:ln>
                          <a:solidFill>
                            <a:srgbClr val="0066CC"/>
                          </a:solidFill>
                          <a:effectLst/>
                          <a:latin typeface="Arial" pitchFamily="34" charset="0"/>
                        </a:rPr>
                        <a:t>Plato:</a:t>
                      </a:r>
                      <a:r>
                        <a:rPr kumimoji="0" lang="de-DE" sz="2000" b="1" i="0" u="none" strike="noStrike" cap="none" normalizeH="0" baseline="0" smtClean="0">
                          <a:ln>
                            <a:noFill/>
                          </a:ln>
                          <a:solidFill>
                            <a:srgbClr val="00007A"/>
                          </a:solidFill>
                          <a:effectLst/>
                          <a:latin typeface="Arial" pitchFamily="34" charset="0"/>
                        </a:rPr>
                        <a:t>   </a:t>
                      </a:r>
                      <a:r>
                        <a:rPr kumimoji="0" lang="de-DE" sz="2000" b="1" i="1" u="none" strike="noStrike" cap="none" normalizeH="0" baseline="0" smtClean="0">
                          <a:ln>
                            <a:noFill/>
                          </a:ln>
                          <a:solidFill>
                            <a:srgbClr val="00007A"/>
                          </a:solidFill>
                          <a:effectLst/>
                          <a:latin typeface="TIMES" charset="0"/>
                          <a:cs typeface="Times New Roman" pitchFamily="18" charset="0"/>
                        </a:rPr>
                        <a:t>Ideen </a:t>
                      </a:r>
                      <a:r>
                        <a:rPr kumimoji="0" lang="de-DE" sz="2000" b="1" i="1" u="none" strike="noStrike" cap="none" normalizeH="0" baseline="0" smtClean="0">
                          <a:ln>
                            <a:noFill/>
                          </a:ln>
                          <a:solidFill>
                            <a:schemeClr val="accent1"/>
                          </a:solidFill>
                          <a:effectLst/>
                          <a:latin typeface="TIMES" charset="0"/>
                          <a:cs typeface="Times New Roman" pitchFamily="18" charset="0"/>
                        </a:rPr>
                        <a:t>angeboren</a:t>
                      </a:r>
                    </a:p>
                    <a:p>
                      <a:pPr marL="0" marR="0" lvl="0" indent="0" algn="l" defTabSz="914400" rtl="0" eaLnBrk="0" fontAlgn="base" latinLnBrk="0" hangingPunct="0">
                        <a:lnSpc>
                          <a:spcPct val="80000"/>
                        </a:lnSpc>
                        <a:spcBef>
                          <a:spcPct val="0"/>
                        </a:spcBef>
                        <a:spcAft>
                          <a:spcPct val="50000"/>
                        </a:spcAft>
                        <a:buClr>
                          <a:srgbClr val="FF3300"/>
                        </a:buClr>
                        <a:buSzPct val="130000"/>
                        <a:buFontTx/>
                        <a:buNone/>
                        <a:tabLst/>
                      </a:pPr>
                      <a:r>
                        <a:rPr kumimoji="0" lang="de-DE" sz="2000" b="1" i="1" u="none" strike="noStrike" cap="none" normalizeH="0" baseline="0" smtClean="0">
                          <a:ln>
                            <a:noFill/>
                          </a:ln>
                          <a:solidFill>
                            <a:srgbClr val="00007A"/>
                          </a:solidFill>
                          <a:effectLst/>
                          <a:latin typeface="Times New Roman" pitchFamily="18" charset="0"/>
                          <a:cs typeface="Times New Roman" pitchFamily="18" charset="0"/>
                        </a:rPr>
                        <a:t>Ideenlehre: </a:t>
                      </a:r>
                    </a:p>
                    <a:p>
                      <a:pPr marL="0" marR="0" lvl="0" indent="0" algn="l" defTabSz="914400" rtl="0" eaLnBrk="0" fontAlgn="base" latinLnBrk="0" hangingPunct="0">
                        <a:lnSpc>
                          <a:spcPct val="80000"/>
                        </a:lnSpc>
                        <a:spcBef>
                          <a:spcPct val="0"/>
                        </a:spcBef>
                        <a:spcAft>
                          <a:spcPct val="50000"/>
                        </a:spcAft>
                        <a:buClr>
                          <a:srgbClr val="FF3300"/>
                        </a:buClr>
                        <a:buSzPct val="130000"/>
                        <a:buFontTx/>
                        <a:buNone/>
                        <a:tabLst/>
                      </a:pPr>
                      <a:r>
                        <a:rPr kumimoji="0" lang="de-DE" sz="2000" b="1" i="0" u="none" strike="noStrike" cap="none" normalizeH="0" baseline="0" smtClean="0">
                          <a:ln>
                            <a:noFill/>
                          </a:ln>
                          <a:solidFill>
                            <a:srgbClr val="00007A"/>
                          </a:solidFill>
                          <a:effectLst/>
                          <a:latin typeface="Times New Roman" pitchFamily="18" charset="0"/>
                          <a:cs typeface="Times New Roman" pitchFamily="18" charset="0"/>
                        </a:rPr>
                        <a:t>Dinge in Reinstform von der Seele im Jenseits gesehen, </a:t>
                      </a:r>
                    </a:p>
                    <a:p>
                      <a:pPr marL="0" marR="0" lvl="0" indent="0" algn="l" defTabSz="914400" rtl="0" eaLnBrk="0" fontAlgn="base" latinLnBrk="0" hangingPunct="0">
                        <a:lnSpc>
                          <a:spcPct val="80000"/>
                        </a:lnSpc>
                        <a:spcBef>
                          <a:spcPct val="0"/>
                        </a:spcBef>
                        <a:spcAft>
                          <a:spcPct val="50000"/>
                        </a:spcAft>
                        <a:buClr>
                          <a:srgbClr val="FF3300"/>
                        </a:buClr>
                        <a:buSzPct val="130000"/>
                        <a:buFontTx/>
                        <a:buNone/>
                        <a:tabLst/>
                      </a:pPr>
                      <a:r>
                        <a:rPr kumimoji="0" lang="de-DE" sz="2000" b="1" i="0" u="none" strike="noStrike" cap="none" normalizeH="0" baseline="0" smtClean="0">
                          <a:ln>
                            <a:noFill/>
                          </a:ln>
                          <a:solidFill>
                            <a:srgbClr val="00007A"/>
                          </a:solidFill>
                          <a:effectLst/>
                          <a:latin typeface="Times New Roman" pitchFamily="18" charset="0"/>
                          <a:cs typeface="Times New Roman" pitchFamily="18" charset="0"/>
                        </a:rPr>
                        <a:t>Erfahrung davon = „wie Schatten an einer Wand“</a:t>
                      </a:r>
                    </a:p>
                    <a:p>
                      <a:pPr marL="0" marR="0" lvl="0" indent="0" algn="l" defTabSz="914400" rtl="0" eaLnBrk="0" fontAlgn="base" latinLnBrk="0" hangingPunct="0">
                        <a:lnSpc>
                          <a:spcPct val="50000"/>
                        </a:lnSpc>
                        <a:spcBef>
                          <a:spcPct val="0"/>
                        </a:spcBef>
                        <a:spcAft>
                          <a:spcPct val="50000"/>
                        </a:spcAft>
                        <a:buClr>
                          <a:srgbClr val="FF3300"/>
                        </a:buClr>
                        <a:buSzPct val="130000"/>
                        <a:buFontTx/>
                        <a:buNone/>
                        <a:tabLst/>
                      </a:pPr>
                      <a:r>
                        <a:rPr kumimoji="0" lang="de-DE" sz="1800" b="1" i="0" u="none" strike="noStrike" cap="none" normalizeH="0" baseline="0" smtClean="0">
                          <a:ln>
                            <a:noFill/>
                          </a:ln>
                          <a:solidFill>
                            <a:schemeClr val="bg2"/>
                          </a:solidFill>
                          <a:effectLst/>
                          <a:latin typeface="Times New Roman" pitchFamily="18" charset="0"/>
                          <a:cs typeface="Times New Roman" pitchFamily="18" charset="0"/>
                        </a:rPr>
                        <a:t>(Höhlenmetapher)</a:t>
                      </a:r>
                      <a:endParaRPr kumimoji="0" lang="de-DE" sz="2000" b="1" i="0" u="none" strike="noStrike" cap="none" normalizeH="0" baseline="0" smtClean="0">
                        <a:ln>
                          <a:noFill/>
                        </a:ln>
                        <a:solidFill>
                          <a:schemeClr val="bg2"/>
                        </a:solidFill>
                        <a:effectLst/>
                        <a:latin typeface="Arial" pitchFamily="34" charset="0"/>
                      </a:endParaRPr>
                    </a:p>
                  </a:txBody>
                  <a:tcPr marT="45698" marB="4569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30000"/>
                        </a:lnSpc>
                        <a:spcBef>
                          <a:spcPct val="0"/>
                        </a:spcBef>
                        <a:spcAft>
                          <a:spcPct val="50000"/>
                        </a:spcAft>
                        <a:buClr>
                          <a:srgbClr val="FF3300"/>
                        </a:buClr>
                        <a:buSzPct val="130000"/>
                        <a:buFontTx/>
                        <a:buNone/>
                        <a:tabLst/>
                      </a:pPr>
                      <a:r>
                        <a:rPr kumimoji="0" lang="de-DE" sz="2000" b="1" i="0" u="none" strike="noStrike" cap="none" normalizeH="0" baseline="0" smtClean="0">
                          <a:ln>
                            <a:noFill/>
                          </a:ln>
                          <a:solidFill>
                            <a:srgbClr val="0066CC"/>
                          </a:solidFill>
                          <a:effectLst/>
                          <a:latin typeface="Arial" pitchFamily="34" charset="0"/>
                        </a:rPr>
                        <a:t>Aristoteles:</a:t>
                      </a:r>
                      <a:r>
                        <a:rPr kumimoji="0" lang="de-DE" sz="2000" b="1" i="0" u="none" strike="noStrike" cap="none" normalizeH="0" baseline="0" smtClean="0">
                          <a:ln>
                            <a:noFill/>
                          </a:ln>
                          <a:solidFill>
                            <a:srgbClr val="00007A"/>
                          </a:solidFill>
                          <a:effectLst/>
                          <a:latin typeface="Arial" pitchFamily="34" charset="0"/>
                        </a:rPr>
                        <a:t>  </a:t>
                      </a:r>
                      <a:r>
                        <a:rPr kumimoji="0" lang="de-DE" sz="2000" b="1" i="1" u="none" strike="noStrike" cap="none" normalizeH="0" baseline="0" smtClean="0">
                          <a:ln>
                            <a:noFill/>
                          </a:ln>
                          <a:solidFill>
                            <a:srgbClr val="00007A"/>
                          </a:solidFill>
                          <a:effectLst/>
                          <a:latin typeface="TIMES" charset="0"/>
                          <a:cs typeface="Times New Roman" pitchFamily="18" charset="0"/>
                        </a:rPr>
                        <a:t>Ideen </a:t>
                      </a:r>
                      <a:r>
                        <a:rPr kumimoji="0" lang="de-DE" sz="2000" b="1" i="1" u="none" strike="noStrike" cap="none" normalizeH="0" baseline="0" smtClean="0">
                          <a:ln>
                            <a:noFill/>
                          </a:ln>
                          <a:solidFill>
                            <a:schemeClr val="accent1"/>
                          </a:solidFill>
                          <a:effectLst/>
                          <a:latin typeface="TIMES" charset="0"/>
                          <a:cs typeface="Times New Roman" pitchFamily="18" charset="0"/>
                        </a:rPr>
                        <a:t>erworben</a:t>
                      </a:r>
                      <a:endParaRPr kumimoji="0" lang="de-DE" sz="2000" b="1" i="0" u="none" strike="noStrike" cap="none" normalizeH="0" baseline="0" smtClean="0">
                        <a:ln>
                          <a:noFill/>
                        </a:ln>
                        <a:solidFill>
                          <a:schemeClr val="accent1"/>
                        </a:solidFill>
                        <a:effectLst/>
                        <a:latin typeface="TIMES" charset="0"/>
                        <a:cs typeface="Times New Roman" pitchFamily="18" charset="0"/>
                      </a:endParaRPr>
                    </a:p>
                    <a:p>
                      <a:pPr marL="0" marR="0" lvl="0" indent="0" algn="l" defTabSz="914400" rtl="0" eaLnBrk="0" fontAlgn="base" latinLnBrk="0" hangingPunct="0">
                        <a:lnSpc>
                          <a:spcPct val="90000"/>
                        </a:lnSpc>
                        <a:spcBef>
                          <a:spcPct val="0"/>
                        </a:spcBef>
                        <a:spcAft>
                          <a:spcPct val="50000"/>
                        </a:spcAft>
                        <a:buClr>
                          <a:srgbClr val="FF3300"/>
                        </a:buClr>
                        <a:buSzPct val="130000"/>
                        <a:buFontTx/>
                        <a:buNone/>
                        <a:tabLst/>
                      </a:pPr>
                      <a:r>
                        <a:rPr kumimoji="0" lang="de-DE" sz="1800" b="1" i="1" u="none" strike="noStrike" cap="none" normalizeH="0" baseline="0" smtClean="0">
                          <a:ln>
                            <a:noFill/>
                          </a:ln>
                          <a:solidFill>
                            <a:srgbClr val="00007A"/>
                          </a:solidFill>
                          <a:effectLst/>
                          <a:latin typeface="Times New Roman" pitchFamily="18" charset="0"/>
                          <a:cs typeface="Times New Roman" pitchFamily="18" charset="0"/>
                        </a:rPr>
                        <a:t>  </a:t>
                      </a:r>
                    </a:p>
                    <a:p>
                      <a:pPr marL="0" marR="0" lvl="0" indent="0" algn="l" defTabSz="914400" rtl="0" eaLnBrk="0" fontAlgn="base" latinLnBrk="0" hangingPunct="0">
                        <a:lnSpc>
                          <a:spcPct val="90000"/>
                        </a:lnSpc>
                        <a:spcBef>
                          <a:spcPct val="0"/>
                        </a:spcBef>
                        <a:spcAft>
                          <a:spcPct val="50000"/>
                        </a:spcAft>
                        <a:buClr>
                          <a:srgbClr val="FF3300"/>
                        </a:buClr>
                        <a:buSzPct val="130000"/>
                        <a:buFontTx/>
                        <a:buNone/>
                        <a:tabLst/>
                      </a:pPr>
                      <a:r>
                        <a:rPr kumimoji="0" lang="de-DE" sz="2000" b="1" i="1" u="none" strike="noStrike" cap="none" normalizeH="0" baseline="0" smtClean="0">
                          <a:ln>
                            <a:noFill/>
                          </a:ln>
                          <a:solidFill>
                            <a:srgbClr val="00007A"/>
                          </a:solidFill>
                          <a:effectLst/>
                          <a:latin typeface="Times New Roman" pitchFamily="18" charset="0"/>
                          <a:cs typeface="Times New Roman" pitchFamily="18" charset="0"/>
                        </a:rPr>
                        <a:t> Zuerst</a:t>
                      </a:r>
                      <a:r>
                        <a:rPr kumimoji="0" lang="de-DE" sz="2000" b="1" i="0" u="none" strike="noStrike" cap="none" normalizeH="0" baseline="0" smtClean="0">
                          <a:ln>
                            <a:noFill/>
                          </a:ln>
                          <a:solidFill>
                            <a:srgbClr val="00007A"/>
                          </a:solidFill>
                          <a:effectLst/>
                          <a:latin typeface="Times New Roman" pitchFamily="18" charset="0"/>
                          <a:cs typeface="Times New Roman" pitchFamily="18" charset="0"/>
                        </a:rPr>
                        <a:t> </a:t>
                      </a:r>
                      <a:r>
                        <a:rPr kumimoji="0" lang="de-DE" sz="2000" b="0" i="0" u="none" strike="noStrike" cap="none" normalizeH="0" baseline="0" smtClean="0">
                          <a:ln>
                            <a:noFill/>
                          </a:ln>
                          <a:solidFill>
                            <a:srgbClr val="00007A"/>
                          </a:solidFill>
                          <a:effectLst/>
                          <a:latin typeface="Times New Roman" pitchFamily="18" charset="0"/>
                          <a:cs typeface="Times New Roman" pitchFamily="18" charset="0"/>
                        </a:rPr>
                        <a:t>werden Dinge mit den</a:t>
                      </a:r>
                    </a:p>
                    <a:p>
                      <a:pPr marL="0" marR="0" lvl="0" indent="0" algn="r" defTabSz="914400" rtl="0" eaLnBrk="0" fontAlgn="base" latinLnBrk="0" hangingPunct="0">
                        <a:lnSpc>
                          <a:spcPct val="70000"/>
                        </a:lnSpc>
                        <a:spcBef>
                          <a:spcPct val="0"/>
                        </a:spcBef>
                        <a:spcAft>
                          <a:spcPct val="50000"/>
                        </a:spcAft>
                        <a:buClr>
                          <a:srgbClr val="FF3300"/>
                        </a:buClr>
                        <a:buSzPct val="130000"/>
                        <a:buFontTx/>
                        <a:buNone/>
                        <a:tabLst/>
                      </a:pPr>
                      <a:r>
                        <a:rPr kumimoji="0" lang="de-DE" sz="2000" b="0" i="0" u="none" strike="noStrike" cap="none" normalizeH="0" baseline="0" smtClean="0">
                          <a:ln>
                            <a:noFill/>
                          </a:ln>
                          <a:solidFill>
                            <a:srgbClr val="00007A"/>
                          </a:solidFill>
                          <a:effectLst/>
                          <a:latin typeface="Times New Roman" pitchFamily="18" charset="0"/>
                          <a:cs typeface="Times New Roman" pitchFamily="18" charset="0"/>
                        </a:rPr>
                        <a:t>                      Sinnen erfaßt,</a:t>
                      </a:r>
                      <a:r>
                        <a:rPr kumimoji="0" lang="de-DE" sz="2000" b="1" i="0" u="none" strike="noStrike" cap="none" normalizeH="0" baseline="0" smtClean="0">
                          <a:ln>
                            <a:noFill/>
                          </a:ln>
                          <a:solidFill>
                            <a:srgbClr val="00007A"/>
                          </a:solidFill>
                          <a:effectLst/>
                          <a:latin typeface="Times New Roman" pitchFamily="18" charset="0"/>
                          <a:cs typeface="Times New Roman" pitchFamily="18" charset="0"/>
                        </a:rPr>
                        <a:t> </a:t>
                      </a:r>
                    </a:p>
                    <a:p>
                      <a:pPr marL="0" marR="0" lvl="0" indent="0" algn="l" defTabSz="914400" rtl="0" eaLnBrk="0" fontAlgn="base" latinLnBrk="0" hangingPunct="0">
                        <a:lnSpc>
                          <a:spcPct val="130000"/>
                        </a:lnSpc>
                        <a:spcBef>
                          <a:spcPct val="0"/>
                        </a:spcBef>
                        <a:spcAft>
                          <a:spcPct val="50000"/>
                        </a:spcAft>
                        <a:buClr>
                          <a:srgbClr val="FF3300"/>
                        </a:buClr>
                        <a:buSzPct val="130000"/>
                        <a:buFontTx/>
                        <a:buNone/>
                        <a:tabLst/>
                      </a:pPr>
                      <a:r>
                        <a:rPr kumimoji="0" lang="de-DE" sz="2000" b="1" i="1" u="none" strike="noStrike" cap="none" normalizeH="0" baseline="0" smtClean="0">
                          <a:ln>
                            <a:noFill/>
                          </a:ln>
                          <a:solidFill>
                            <a:srgbClr val="00007A"/>
                          </a:solidFill>
                          <a:effectLst/>
                          <a:latin typeface="Times New Roman" pitchFamily="18" charset="0"/>
                          <a:cs typeface="Times New Roman" pitchFamily="18" charset="0"/>
                        </a:rPr>
                        <a:t>  dann</a:t>
                      </a:r>
                      <a:r>
                        <a:rPr kumimoji="0" lang="de-DE" sz="2000" b="1" i="0" u="none" strike="noStrike" cap="none" normalizeH="0" baseline="0" smtClean="0">
                          <a:ln>
                            <a:noFill/>
                          </a:ln>
                          <a:solidFill>
                            <a:srgbClr val="00007A"/>
                          </a:solidFill>
                          <a:effectLst/>
                          <a:latin typeface="Times New Roman" pitchFamily="18" charset="0"/>
                          <a:cs typeface="Times New Roman" pitchFamily="18" charset="0"/>
                        </a:rPr>
                        <a:t> </a:t>
                      </a:r>
                      <a:r>
                        <a:rPr kumimoji="0" lang="de-DE" sz="2000" b="0" i="0" u="none" strike="noStrike" cap="none" normalizeH="0" baseline="0" smtClean="0">
                          <a:ln>
                            <a:noFill/>
                          </a:ln>
                          <a:solidFill>
                            <a:srgbClr val="00007A"/>
                          </a:solidFill>
                          <a:effectLst/>
                          <a:latin typeface="Times New Roman" pitchFamily="18" charset="0"/>
                          <a:cs typeface="Times New Roman" pitchFamily="18" charset="0"/>
                        </a:rPr>
                        <a:t>die Idee dazu entwickelt</a:t>
                      </a:r>
                    </a:p>
                    <a:p>
                      <a:pPr marL="0" marR="0" lvl="0" indent="0" algn="l" defTabSz="914400" rtl="0" eaLnBrk="0" fontAlgn="base" latinLnBrk="0" hangingPunct="0">
                        <a:lnSpc>
                          <a:spcPct val="130000"/>
                        </a:lnSpc>
                        <a:spcBef>
                          <a:spcPct val="0"/>
                        </a:spcBef>
                        <a:spcAft>
                          <a:spcPct val="50000"/>
                        </a:spcAft>
                        <a:buClr>
                          <a:srgbClr val="FF3300"/>
                        </a:buClr>
                        <a:buSzPct val="130000"/>
                        <a:buFontTx/>
                        <a:buNone/>
                        <a:tabLst/>
                      </a:pPr>
                      <a:endParaRPr kumimoji="0" lang="de-DE" sz="2400" b="1" i="0" u="none" strike="noStrike" cap="none" normalizeH="0" baseline="0" smtClean="0">
                        <a:ln>
                          <a:noFill/>
                        </a:ln>
                        <a:solidFill>
                          <a:srgbClr val="00007A"/>
                        </a:solidFill>
                        <a:effectLst/>
                        <a:latin typeface="Arial" pitchFamily="34" charset="0"/>
                      </a:endParaRPr>
                    </a:p>
                  </a:txBody>
                  <a:tcPr marT="45698" marB="4569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798948150"/>
      </p:ext>
    </p:extLst>
  </p:cSld>
  <p:clrMapOvr>
    <a:masterClrMapping/>
  </p:clrMapOvr>
  <p:transition spd="med">
    <p:pull dir="ru"/>
    <p:sndAc>
      <p:stSnd>
        <p:snd r:embed="rId2" name="PROJKTOR.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249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ußzeilenplatzhalt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800" smtClean="0">
                <a:latin typeface="Tahoma" pitchFamily="34" charset="0"/>
              </a:rPr>
              <a:t>Rüdiger Brause: Adaptive Systeme, Institut für Informatik</a:t>
            </a:r>
            <a:endParaRPr lang="de-DE" sz="800">
              <a:latin typeface="Tahoma" pitchFamily="34" charset="0"/>
            </a:endParaRPr>
          </a:p>
        </p:txBody>
      </p:sp>
      <p:sp>
        <p:nvSpPr>
          <p:cNvPr id="29699" name="Foliennummernplatzhalt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1000" smtClean="0"/>
              <a:t>- </a:t>
            </a:r>
            <a:fld id="{F09AF89A-C600-4E4D-B3C7-995FC8A6D721}" type="slidenum">
              <a:rPr lang="de-DE" sz="1000" smtClean="0"/>
              <a:pPr/>
              <a:t>18</a:t>
            </a:fld>
            <a:r>
              <a:rPr lang="de-DE" sz="1000" smtClean="0"/>
              <a:t> -</a:t>
            </a:r>
          </a:p>
        </p:txBody>
      </p:sp>
      <p:sp>
        <p:nvSpPr>
          <p:cNvPr id="29700" name="Rectangle 2"/>
          <p:cNvSpPr>
            <a:spLocks noGrp="1" noChangeArrowheads="1"/>
          </p:cNvSpPr>
          <p:nvPr>
            <p:ph type="title"/>
          </p:nvPr>
        </p:nvSpPr>
        <p:spPr/>
        <p:txBody>
          <a:bodyPr/>
          <a:lstStyle/>
          <a:p>
            <a:r>
              <a:rPr lang="en-US" smtClean="0"/>
              <a:t>Klassenbildung: Beispiel Iris</a:t>
            </a:r>
          </a:p>
        </p:txBody>
      </p:sp>
      <p:sp>
        <p:nvSpPr>
          <p:cNvPr id="29701" name="Rectangle 3"/>
          <p:cNvSpPr>
            <a:spLocks noGrp="1" noChangeArrowheads="1"/>
          </p:cNvSpPr>
          <p:nvPr>
            <p:ph type="body" idx="1"/>
          </p:nvPr>
        </p:nvSpPr>
        <p:spPr>
          <a:xfrm>
            <a:off x="611188" y="1268413"/>
            <a:ext cx="8532812" cy="618260"/>
          </a:xfrm>
        </p:spPr>
        <p:txBody>
          <a:bodyPr/>
          <a:lstStyle/>
          <a:p>
            <a:pPr>
              <a:buFontTx/>
              <a:buNone/>
            </a:pPr>
            <a:r>
              <a:rPr lang="en-US" sz="2800" dirty="0" smtClean="0"/>
              <a:t>Klasse1: </a:t>
            </a:r>
            <a:r>
              <a:rPr lang="en-US" sz="2800" i="1" dirty="0" smtClean="0"/>
              <a:t>Iris </a:t>
            </a:r>
            <a:r>
              <a:rPr lang="en-US" sz="2800" i="1" dirty="0" err="1" smtClean="0"/>
              <a:t>Setosa</a:t>
            </a:r>
            <a:r>
              <a:rPr lang="en-US" sz="2800" i="1" dirty="0"/>
              <a:t> </a:t>
            </a:r>
            <a:r>
              <a:rPr lang="en-US" sz="2800" i="1" dirty="0" smtClean="0"/>
              <a:t> </a:t>
            </a:r>
            <a:r>
              <a:rPr lang="en-US" sz="2800" dirty="0" smtClean="0"/>
              <a:t>	        </a:t>
            </a:r>
            <a:r>
              <a:rPr lang="en-US" sz="2800" dirty="0" err="1" smtClean="0"/>
              <a:t>Klasse</a:t>
            </a:r>
            <a:r>
              <a:rPr lang="en-US" sz="2800" dirty="0" smtClean="0"/>
              <a:t> 2: </a:t>
            </a:r>
            <a:r>
              <a:rPr lang="en-US" sz="2800" i="1" dirty="0" smtClean="0"/>
              <a:t>Iris </a:t>
            </a:r>
            <a:r>
              <a:rPr lang="en-US" sz="2800" i="1" dirty="0" err="1" smtClean="0"/>
              <a:t>Virginica</a:t>
            </a:r>
            <a:endParaRPr lang="en-US" sz="2800" i="1" dirty="0" smtClean="0"/>
          </a:p>
        </p:txBody>
      </p:sp>
      <p:graphicFrame>
        <p:nvGraphicFramePr>
          <p:cNvPr id="29702" name="Object 4"/>
          <p:cNvGraphicFramePr>
            <a:graphicFrameLocks noChangeAspect="1"/>
          </p:cNvGraphicFramePr>
          <p:nvPr/>
        </p:nvGraphicFramePr>
        <p:xfrm>
          <a:off x="609600" y="1981200"/>
          <a:ext cx="3995738" cy="4057650"/>
        </p:xfrm>
        <a:graphic>
          <a:graphicData uri="http://schemas.openxmlformats.org/presentationml/2006/ole">
            <mc:AlternateContent xmlns:mc="http://schemas.openxmlformats.org/markup-compatibility/2006">
              <mc:Choice xmlns:v="urn:schemas-microsoft-com:vml" Requires="v">
                <p:oleObj spid="_x0000_s130074" name="CorelPhotoPaint.Image.7" r:id="rId3" imgW="4295238" imgH="4361905" progId="CorelPhotoPaint.Image.7">
                  <p:embed/>
                </p:oleObj>
              </mc:Choice>
              <mc:Fallback>
                <p:oleObj name="CorelPhotoPaint.Image.7" r:id="rId3" imgW="4295238" imgH="4361905" progId="CorelPhotoPaint.Image.7">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981200"/>
                        <a:ext cx="3995738" cy="405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9703" name="Picture 5" descr="Iris-Virginic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1150" y="1981200"/>
            <a:ext cx="3063875"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19951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Fußzeilenplatzhalt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800" smtClean="0">
                <a:latin typeface="Tahoma" pitchFamily="34" charset="0"/>
              </a:rPr>
              <a:t>Rüdiger Brause: Adaptive Systeme, Institut für Informatik</a:t>
            </a:r>
            <a:endParaRPr lang="de-DE" sz="800">
              <a:latin typeface="Tahoma" pitchFamily="34" charset="0"/>
            </a:endParaRPr>
          </a:p>
        </p:txBody>
      </p:sp>
      <p:sp>
        <p:nvSpPr>
          <p:cNvPr id="30723" name="Foliennummernplatzhalt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1000" smtClean="0"/>
              <a:t>- </a:t>
            </a:r>
            <a:fld id="{6AEC26D4-25B5-4F48-88D7-15FD8A215868}" type="slidenum">
              <a:rPr lang="de-DE" sz="1000" smtClean="0"/>
              <a:pPr/>
              <a:t>19</a:t>
            </a:fld>
            <a:r>
              <a:rPr lang="de-DE" sz="1000" smtClean="0"/>
              <a:t> -</a:t>
            </a:r>
          </a:p>
        </p:txBody>
      </p:sp>
      <p:sp>
        <p:nvSpPr>
          <p:cNvPr id="30724" name="Rectangle 2"/>
          <p:cNvSpPr>
            <a:spLocks noGrp="1" noChangeArrowheads="1"/>
          </p:cNvSpPr>
          <p:nvPr>
            <p:ph type="title"/>
          </p:nvPr>
        </p:nvSpPr>
        <p:spPr/>
        <p:txBody>
          <a:bodyPr/>
          <a:lstStyle/>
          <a:p>
            <a:r>
              <a:rPr lang="de-DE" smtClean="0"/>
              <a:t>Klassenbildung heute</a:t>
            </a:r>
          </a:p>
        </p:txBody>
      </p:sp>
      <p:sp>
        <p:nvSpPr>
          <p:cNvPr id="30725" name="Rectangle 3"/>
          <p:cNvSpPr>
            <a:spLocks noGrp="1" noChangeArrowheads="1"/>
          </p:cNvSpPr>
          <p:nvPr>
            <p:ph type="body" idx="1"/>
          </p:nvPr>
        </p:nvSpPr>
        <p:spPr>
          <a:xfrm>
            <a:off x="611188" y="1090612"/>
            <a:ext cx="8256587" cy="1641007"/>
          </a:xfrm>
        </p:spPr>
        <p:txBody>
          <a:bodyPr/>
          <a:lstStyle/>
          <a:p>
            <a:pPr marL="476250" indent="-476250">
              <a:lnSpc>
                <a:spcPct val="90000"/>
              </a:lnSpc>
              <a:spcBef>
                <a:spcPct val="50000"/>
              </a:spcBef>
              <a:spcAft>
                <a:spcPct val="0"/>
              </a:spcAft>
              <a:buFontTx/>
              <a:buNone/>
            </a:pPr>
            <a:r>
              <a:rPr lang="de-DE" b="0" dirty="0" smtClean="0">
                <a:cs typeface="Times New Roman" pitchFamily="18" charset="0"/>
              </a:rPr>
              <a:t>Objekte werden durch </a:t>
            </a:r>
            <a:r>
              <a:rPr lang="de-DE" dirty="0" smtClean="0">
                <a:cs typeface="Times New Roman" pitchFamily="18" charset="0"/>
              </a:rPr>
              <a:t>Merkmale</a:t>
            </a:r>
            <a:r>
              <a:rPr lang="de-DE" b="0" dirty="0" smtClean="0">
                <a:cs typeface="Times New Roman" pitchFamily="18" charset="0"/>
              </a:rPr>
              <a:t> beschrieben</a:t>
            </a:r>
            <a:r>
              <a:rPr lang="de-DE" sz="3200" dirty="0" smtClean="0">
                <a:cs typeface="Times New Roman" pitchFamily="18" charset="0"/>
              </a:rPr>
              <a:t> </a:t>
            </a:r>
          </a:p>
          <a:p>
            <a:pPr marL="476250" indent="-476250">
              <a:lnSpc>
                <a:spcPct val="0"/>
              </a:lnSpc>
              <a:spcBef>
                <a:spcPct val="50000"/>
              </a:spcBef>
            </a:pPr>
            <a:endParaRPr lang="de-DE" sz="400" dirty="0" smtClean="0">
              <a:cs typeface="Times New Roman" pitchFamily="18" charset="0"/>
            </a:endParaRPr>
          </a:p>
          <a:p>
            <a:pPr marL="0" indent="0">
              <a:lnSpc>
                <a:spcPct val="100000"/>
              </a:lnSpc>
              <a:spcBef>
                <a:spcPts val="0"/>
              </a:spcBef>
              <a:spcAft>
                <a:spcPts val="0"/>
              </a:spcAft>
              <a:buNone/>
            </a:pPr>
            <a:r>
              <a:rPr lang="de-DE" sz="2000" dirty="0" smtClean="0">
                <a:cs typeface="Times New Roman" pitchFamily="18" charset="0"/>
              </a:rPr>
              <a:t>z.B. </a:t>
            </a:r>
            <a:r>
              <a:rPr lang="de-DE" sz="2000" i="1" dirty="0" smtClean="0">
                <a:cs typeface="Times New Roman" pitchFamily="18" charset="0"/>
              </a:rPr>
              <a:t>qualitativ    </a:t>
            </a:r>
            <a:r>
              <a:rPr lang="de-DE" sz="1600" dirty="0" smtClean="0">
                <a:solidFill>
                  <a:schemeClr val="bg2"/>
                </a:solidFill>
                <a:cs typeface="Times New Roman" pitchFamily="18" charset="0"/>
              </a:rPr>
              <a:t>Mensch = (groß, braune Augen, dunkle Haare, nett, ...)</a:t>
            </a:r>
          </a:p>
          <a:p>
            <a:pPr marL="0" indent="0">
              <a:lnSpc>
                <a:spcPct val="100000"/>
              </a:lnSpc>
              <a:spcBef>
                <a:spcPts val="0"/>
              </a:spcBef>
              <a:spcAft>
                <a:spcPts val="600"/>
              </a:spcAft>
              <a:buNone/>
              <a:tabLst>
                <a:tab pos="531813" algn="l"/>
              </a:tabLst>
            </a:pPr>
            <a:r>
              <a:rPr lang="de-DE" sz="1800" dirty="0">
                <a:cs typeface="Times New Roman" pitchFamily="18" charset="0"/>
              </a:rPr>
              <a:t>	</a:t>
            </a:r>
            <a:r>
              <a:rPr lang="de-DE" sz="1800" i="1" dirty="0" smtClean="0">
                <a:cs typeface="Times New Roman" pitchFamily="18" charset="0"/>
              </a:rPr>
              <a:t>quantitativ</a:t>
            </a:r>
            <a:r>
              <a:rPr lang="de-DE" sz="2000" i="1" dirty="0" smtClean="0">
                <a:cs typeface="Times New Roman" pitchFamily="18" charset="0"/>
              </a:rPr>
              <a:t>   </a:t>
            </a:r>
            <a:r>
              <a:rPr lang="de-DE" sz="1600" dirty="0" smtClean="0">
                <a:solidFill>
                  <a:schemeClr val="bg2"/>
                </a:solidFill>
                <a:cs typeface="Times New Roman" pitchFamily="18" charset="0"/>
              </a:rPr>
              <a:t>Mensch = (Größe=1,80m, Augenfarbe=2, Haarfarbe=7, ...)</a:t>
            </a:r>
            <a:r>
              <a:rPr lang="de-DE" sz="1600" dirty="0" smtClean="0">
                <a:cs typeface="Times New Roman" pitchFamily="18" charset="0"/>
              </a:rPr>
              <a:t> </a:t>
            </a:r>
          </a:p>
          <a:p>
            <a:pPr marL="476250" indent="-476250">
              <a:lnSpc>
                <a:spcPct val="100000"/>
              </a:lnSpc>
              <a:spcBef>
                <a:spcPts val="600"/>
              </a:spcBef>
              <a:spcAft>
                <a:spcPts val="0"/>
              </a:spcAft>
              <a:buFontTx/>
              <a:buNone/>
            </a:pPr>
            <a:r>
              <a:rPr lang="de-DE" sz="2000" dirty="0" smtClean="0">
                <a:cs typeface="Times New Roman" pitchFamily="18" charset="0"/>
              </a:rPr>
              <a:t>Idee = Form = „Klassenprototyp“</a:t>
            </a:r>
            <a:endParaRPr lang="de-DE" b="0" dirty="0" smtClean="0">
              <a:cs typeface="Times New Roman" pitchFamily="18" charset="0"/>
            </a:endParaRPr>
          </a:p>
        </p:txBody>
      </p:sp>
      <p:grpSp>
        <p:nvGrpSpPr>
          <p:cNvPr id="2" name="Group 4"/>
          <p:cNvGrpSpPr>
            <a:grpSpLocks/>
          </p:cNvGrpSpPr>
          <p:nvPr/>
        </p:nvGrpSpPr>
        <p:grpSpPr bwMode="auto">
          <a:xfrm>
            <a:off x="762000" y="2971800"/>
            <a:ext cx="3086100" cy="3195638"/>
            <a:chOff x="336" y="1920"/>
            <a:chExt cx="1944" cy="2013"/>
          </a:xfrm>
        </p:grpSpPr>
        <p:graphicFrame>
          <p:nvGraphicFramePr>
            <p:cNvPr id="30777" name="Object 5"/>
            <p:cNvGraphicFramePr>
              <a:graphicFrameLocks noChangeAspect="1"/>
            </p:cNvGraphicFramePr>
            <p:nvPr/>
          </p:nvGraphicFramePr>
          <p:xfrm>
            <a:off x="480" y="2400"/>
            <a:ext cx="1377" cy="1533"/>
          </p:xfrm>
          <a:graphic>
            <a:graphicData uri="http://schemas.openxmlformats.org/presentationml/2006/ole">
              <mc:AlternateContent xmlns:mc="http://schemas.openxmlformats.org/markup-compatibility/2006">
                <mc:Choice xmlns:v="urn:schemas-microsoft-com:vml" Requires="v">
                  <p:oleObj spid="_x0000_s131098" name="Bild" r:id="rId5" imgW="1719072" imgH="1914144" progId="Word.Picture.8">
                    <p:embed/>
                  </p:oleObj>
                </mc:Choice>
                <mc:Fallback>
                  <p:oleObj name="Bild" r:id="rId5" imgW="1719072" imgH="1914144" progId="Word.Picture.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 y="2400"/>
                          <a:ext cx="1377" cy="1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0778" name="Text Box 6"/>
            <p:cNvSpPr txBox="1">
              <a:spLocks noChangeArrowheads="1"/>
            </p:cNvSpPr>
            <p:nvPr/>
          </p:nvSpPr>
          <p:spPr bwMode="auto">
            <a:xfrm>
              <a:off x="336" y="1920"/>
              <a:ext cx="1944" cy="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b="1">
                  <a:solidFill>
                    <a:srgbClr val="FF3300"/>
                  </a:solidFill>
                  <a:cs typeface="Times New Roman" pitchFamily="18" charset="0"/>
                </a:rPr>
                <a:t>Muster</a:t>
              </a:r>
              <a:r>
                <a:rPr lang="de-DE" sz="1800">
                  <a:cs typeface="Times New Roman" pitchFamily="18" charset="0"/>
                </a:rPr>
                <a:t> eines Objekts</a:t>
              </a:r>
            </a:p>
            <a:p>
              <a:pPr>
                <a:lnSpc>
                  <a:spcPct val="30000"/>
                </a:lnSpc>
              </a:pPr>
              <a:r>
                <a:rPr lang="de-DE">
                  <a:latin typeface="Times New Roman" pitchFamily="18" charset="0"/>
                  <a:cs typeface="Times New Roman" pitchFamily="18" charset="0"/>
                  <a:sym typeface="Symbol" pitchFamily="18" charset="2"/>
                </a:rPr>
                <a:t></a:t>
              </a:r>
              <a:r>
                <a:rPr lang="de-DE">
                  <a:latin typeface="Times New Roman" pitchFamily="18" charset="0"/>
                  <a:cs typeface="Times New Roman" pitchFamily="18" charset="0"/>
                </a:rPr>
                <a:t> (Breite, Höhe) = </a:t>
              </a:r>
              <a:r>
                <a:rPr lang="de-DE" b="1">
                  <a:latin typeface="Times New Roman" pitchFamily="18" charset="0"/>
                  <a:cs typeface="Times New Roman" pitchFamily="18" charset="0"/>
                </a:rPr>
                <a:t>x</a:t>
              </a:r>
              <a:r>
                <a:rPr lang="de-DE" sz="2400">
                  <a:latin typeface="Times New Roman" pitchFamily="18" charset="0"/>
                  <a:cs typeface="Times New Roman" pitchFamily="18" charset="0"/>
                </a:rPr>
                <a:t> </a:t>
              </a:r>
              <a:r>
                <a:rPr lang="de-DE" sz="2400">
                  <a:latin typeface="Times New Roman" pitchFamily="18" charset="0"/>
                </a:rPr>
                <a:t> </a:t>
              </a:r>
            </a:p>
          </p:txBody>
        </p:sp>
      </p:grpSp>
      <p:grpSp>
        <p:nvGrpSpPr>
          <p:cNvPr id="3" name="Group 7"/>
          <p:cNvGrpSpPr>
            <a:grpSpLocks/>
          </p:cNvGrpSpPr>
          <p:nvPr/>
        </p:nvGrpSpPr>
        <p:grpSpPr bwMode="auto">
          <a:xfrm>
            <a:off x="3810000" y="2971800"/>
            <a:ext cx="4884738" cy="3062288"/>
            <a:chOff x="2401" y="1608"/>
            <a:chExt cx="3173" cy="2040"/>
          </a:xfrm>
        </p:grpSpPr>
        <p:grpSp>
          <p:nvGrpSpPr>
            <p:cNvPr id="30729" name="Group 8"/>
            <p:cNvGrpSpPr>
              <a:grpSpLocks/>
            </p:cNvGrpSpPr>
            <p:nvPr/>
          </p:nvGrpSpPr>
          <p:grpSpPr bwMode="auto">
            <a:xfrm>
              <a:off x="2401" y="1922"/>
              <a:ext cx="2286" cy="1726"/>
              <a:chOff x="2131" y="2324"/>
              <a:chExt cx="2286" cy="1726"/>
            </a:xfrm>
          </p:grpSpPr>
          <p:sp>
            <p:nvSpPr>
              <p:cNvPr id="30732" name="Rectangle 9"/>
              <p:cNvSpPr>
                <a:spLocks noChangeArrowheads="1"/>
              </p:cNvSpPr>
              <p:nvPr/>
            </p:nvSpPr>
            <p:spPr bwMode="auto">
              <a:xfrm>
                <a:off x="2131" y="3917"/>
                <a:ext cx="49"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de-DE" sz="1200">
                    <a:solidFill>
                      <a:srgbClr val="000000"/>
                    </a:solidFill>
                    <a:latin typeface="Times New Roman" pitchFamily="18" charset="0"/>
                  </a:rPr>
                  <a:t>  </a:t>
                </a:r>
                <a:endParaRPr lang="de-DE" sz="2400">
                  <a:latin typeface="Times New Roman" pitchFamily="18" charset="0"/>
                </a:endParaRPr>
              </a:p>
            </p:txBody>
          </p:sp>
          <p:sp>
            <p:nvSpPr>
              <p:cNvPr id="30733" name="Rectangle 10"/>
              <p:cNvSpPr>
                <a:spLocks noChangeArrowheads="1"/>
              </p:cNvSpPr>
              <p:nvPr/>
            </p:nvSpPr>
            <p:spPr bwMode="auto">
              <a:xfrm>
                <a:off x="2179" y="3917"/>
                <a:ext cx="25"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de-DE" sz="1200">
                    <a:solidFill>
                      <a:srgbClr val="000000"/>
                    </a:solidFill>
                    <a:latin typeface="Times New Roman" pitchFamily="18" charset="0"/>
                  </a:rPr>
                  <a:t> </a:t>
                </a:r>
                <a:endParaRPr lang="de-DE" sz="2400">
                  <a:latin typeface="Times New Roman" pitchFamily="18" charset="0"/>
                </a:endParaRPr>
              </a:p>
            </p:txBody>
          </p:sp>
          <p:sp>
            <p:nvSpPr>
              <p:cNvPr id="30734" name="Rectangle 11"/>
              <p:cNvSpPr>
                <a:spLocks noChangeArrowheads="1"/>
              </p:cNvSpPr>
              <p:nvPr/>
            </p:nvSpPr>
            <p:spPr bwMode="auto">
              <a:xfrm>
                <a:off x="2414" y="3917"/>
                <a:ext cx="24"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de-DE" sz="1200">
                    <a:solidFill>
                      <a:srgbClr val="000000"/>
                    </a:solidFill>
                    <a:latin typeface="Times New Roman" pitchFamily="18" charset="0"/>
                  </a:rPr>
                  <a:t> </a:t>
                </a:r>
                <a:endParaRPr lang="de-DE" sz="2400">
                  <a:latin typeface="Times New Roman" pitchFamily="18" charset="0"/>
                </a:endParaRPr>
              </a:p>
            </p:txBody>
          </p:sp>
          <p:sp>
            <p:nvSpPr>
              <p:cNvPr id="30735" name="Rectangle 12"/>
              <p:cNvSpPr>
                <a:spLocks noChangeArrowheads="1"/>
              </p:cNvSpPr>
              <p:nvPr/>
            </p:nvSpPr>
            <p:spPr bwMode="auto">
              <a:xfrm>
                <a:off x="2697" y="3917"/>
                <a:ext cx="25"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de-DE" sz="1200">
                    <a:solidFill>
                      <a:srgbClr val="000000"/>
                    </a:solidFill>
                    <a:latin typeface="Times New Roman" pitchFamily="18" charset="0"/>
                  </a:rPr>
                  <a:t> </a:t>
                </a:r>
                <a:endParaRPr lang="de-DE" sz="2400">
                  <a:latin typeface="Times New Roman" pitchFamily="18" charset="0"/>
                </a:endParaRPr>
              </a:p>
            </p:txBody>
          </p:sp>
          <p:sp>
            <p:nvSpPr>
              <p:cNvPr id="30736" name="Rectangle 13"/>
              <p:cNvSpPr>
                <a:spLocks noChangeArrowheads="1"/>
              </p:cNvSpPr>
              <p:nvPr/>
            </p:nvSpPr>
            <p:spPr bwMode="auto">
              <a:xfrm>
                <a:off x="2980" y="3917"/>
                <a:ext cx="24"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de-DE" sz="1200">
                    <a:solidFill>
                      <a:srgbClr val="000000"/>
                    </a:solidFill>
                    <a:latin typeface="Times New Roman" pitchFamily="18" charset="0"/>
                  </a:rPr>
                  <a:t> </a:t>
                </a:r>
                <a:endParaRPr lang="de-DE" sz="2400">
                  <a:latin typeface="Times New Roman" pitchFamily="18" charset="0"/>
                </a:endParaRPr>
              </a:p>
            </p:txBody>
          </p:sp>
          <p:sp>
            <p:nvSpPr>
              <p:cNvPr id="30737" name="Rectangle 14"/>
              <p:cNvSpPr>
                <a:spLocks noChangeArrowheads="1"/>
              </p:cNvSpPr>
              <p:nvPr/>
            </p:nvSpPr>
            <p:spPr bwMode="auto">
              <a:xfrm>
                <a:off x="3263" y="3917"/>
                <a:ext cx="25"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de-DE" sz="1200">
                    <a:solidFill>
                      <a:srgbClr val="000000"/>
                    </a:solidFill>
                    <a:latin typeface="Times New Roman" pitchFamily="18" charset="0"/>
                  </a:rPr>
                  <a:t> </a:t>
                </a:r>
                <a:endParaRPr lang="de-DE" sz="2400">
                  <a:latin typeface="Times New Roman" pitchFamily="18" charset="0"/>
                </a:endParaRPr>
              </a:p>
            </p:txBody>
          </p:sp>
          <p:sp>
            <p:nvSpPr>
              <p:cNvPr id="30738" name="Rectangle 15"/>
              <p:cNvSpPr>
                <a:spLocks noChangeArrowheads="1"/>
              </p:cNvSpPr>
              <p:nvPr/>
            </p:nvSpPr>
            <p:spPr bwMode="auto">
              <a:xfrm>
                <a:off x="3547" y="3917"/>
                <a:ext cx="25"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de-DE" sz="1200">
                    <a:solidFill>
                      <a:srgbClr val="000000"/>
                    </a:solidFill>
                    <a:latin typeface="Times New Roman" pitchFamily="18" charset="0"/>
                  </a:rPr>
                  <a:t> </a:t>
                </a:r>
                <a:endParaRPr lang="de-DE" sz="2400">
                  <a:latin typeface="Times New Roman" pitchFamily="18" charset="0"/>
                </a:endParaRPr>
              </a:p>
            </p:txBody>
          </p:sp>
          <p:sp>
            <p:nvSpPr>
              <p:cNvPr id="30739" name="Rectangle 16"/>
              <p:cNvSpPr>
                <a:spLocks noChangeArrowheads="1"/>
              </p:cNvSpPr>
              <p:nvPr/>
            </p:nvSpPr>
            <p:spPr bwMode="auto">
              <a:xfrm>
                <a:off x="3830" y="3887"/>
                <a:ext cx="324"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de-DE" sz="1600">
                    <a:solidFill>
                      <a:srgbClr val="000000"/>
                    </a:solidFill>
                    <a:latin typeface="Times New Roman" pitchFamily="18" charset="0"/>
                  </a:rPr>
                  <a:t>Breite</a:t>
                </a:r>
                <a:endParaRPr lang="de-DE" sz="2400">
                  <a:latin typeface="Times New Roman" pitchFamily="18" charset="0"/>
                </a:endParaRPr>
              </a:p>
            </p:txBody>
          </p:sp>
          <p:sp>
            <p:nvSpPr>
              <p:cNvPr id="30740" name="Rectangle 17"/>
              <p:cNvSpPr>
                <a:spLocks noChangeArrowheads="1"/>
              </p:cNvSpPr>
              <p:nvPr/>
            </p:nvSpPr>
            <p:spPr bwMode="auto">
              <a:xfrm>
                <a:off x="4142" y="3887"/>
                <a:ext cx="33"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de-DE" sz="1600">
                    <a:solidFill>
                      <a:srgbClr val="000000"/>
                    </a:solidFill>
                    <a:latin typeface="Times New Roman" pitchFamily="18" charset="0"/>
                  </a:rPr>
                  <a:t> </a:t>
                </a:r>
                <a:endParaRPr lang="de-DE" sz="2400">
                  <a:latin typeface="Times New Roman" pitchFamily="18" charset="0"/>
                </a:endParaRPr>
              </a:p>
            </p:txBody>
          </p:sp>
          <p:sp>
            <p:nvSpPr>
              <p:cNvPr id="30741" name="Rectangle 18"/>
              <p:cNvSpPr>
                <a:spLocks noChangeArrowheads="1"/>
              </p:cNvSpPr>
              <p:nvPr/>
            </p:nvSpPr>
            <p:spPr bwMode="auto">
              <a:xfrm>
                <a:off x="3864" y="3206"/>
                <a:ext cx="118" cy="15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30742" name="Rectangle 19"/>
              <p:cNvSpPr>
                <a:spLocks noChangeArrowheads="1"/>
              </p:cNvSpPr>
              <p:nvPr/>
            </p:nvSpPr>
            <p:spPr bwMode="auto">
              <a:xfrm>
                <a:off x="3864" y="3205"/>
                <a:ext cx="59"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de-DE" sz="1600" b="1">
                    <a:solidFill>
                      <a:srgbClr val="000000"/>
                    </a:solidFill>
                    <a:latin typeface="Times New Roman" pitchFamily="18" charset="0"/>
                  </a:rPr>
                  <a:t>c</a:t>
                </a:r>
                <a:endParaRPr lang="de-DE" sz="2400">
                  <a:latin typeface="Times New Roman" pitchFamily="18" charset="0"/>
                </a:endParaRPr>
              </a:p>
            </p:txBody>
          </p:sp>
          <p:sp>
            <p:nvSpPr>
              <p:cNvPr id="30743" name="Rectangle 20"/>
              <p:cNvSpPr>
                <a:spLocks noChangeArrowheads="1"/>
              </p:cNvSpPr>
              <p:nvPr/>
            </p:nvSpPr>
            <p:spPr bwMode="auto">
              <a:xfrm>
                <a:off x="3921" y="3266"/>
                <a:ext cx="46" cy="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de-DE" sz="1100" b="1">
                    <a:solidFill>
                      <a:srgbClr val="000000"/>
                    </a:solidFill>
                    <a:latin typeface="Times New Roman" pitchFamily="18" charset="0"/>
                  </a:rPr>
                  <a:t>2</a:t>
                </a:r>
                <a:endParaRPr lang="de-DE" sz="2400">
                  <a:latin typeface="Times New Roman" pitchFamily="18" charset="0"/>
                </a:endParaRPr>
              </a:p>
            </p:txBody>
          </p:sp>
          <p:sp>
            <p:nvSpPr>
              <p:cNvPr id="30744" name="Rectangle 21"/>
              <p:cNvSpPr>
                <a:spLocks noChangeArrowheads="1"/>
              </p:cNvSpPr>
              <p:nvPr/>
            </p:nvSpPr>
            <p:spPr bwMode="auto">
              <a:xfrm>
                <a:off x="3963" y="3205"/>
                <a:ext cx="33"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de-DE" sz="1600" b="1">
                    <a:solidFill>
                      <a:srgbClr val="000000"/>
                    </a:solidFill>
                    <a:latin typeface="Times New Roman" pitchFamily="18" charset="0"/>
                  </a:rPr>
                  <a:t> </a:t>
                </a:r>
                <a:endParaRPr lang="de-DE" sz="2400">
                  <a:latin typeface="Times New Roman" pitchFamily="18" charset="0"/>
                </a:endParaRPr>
              </a:p>
            </p:txBody>
          </p:sp>
          <p:grpSp>
            <p:nvGrpSpPr>
              <p:cNvPr id="30745" name="Group 22"/>
              <p:cNvGrpSpPr>
                <a:grpSpLocks/>
              </p:cNvGrpSpPr>
              <p:nvPr/>
            </p:nvGrpSpPr>
            <p:grpSpPr bwMode="auto">
              <a:xfrm>
                <a:off x="2252" y="3803"/>
                <a:ext cx="2165" cy="63"/>
                <a:chOff x="2252" y="3803"/>
                <a:chExt cx="2165" cy="63"/>
              </a:xfrm>
            </p:grpSpPr>
            <p:sp>
              <p:nvSpPr>
                <p:cNvPr id="30775" name="Line 23"/>
                <p:cNvSpPr>
                  <a:spLocks noChangeShapeType="1"/>
                </p:cNvSpPr>
                <p:nvPr/>
              </p:nvSpPr>
              <p:spPr bwMode="auto">
                <a:xfrm>
                  <a:off x="2252" y="3834"/>
                  <a:ext cx="210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30776" name="Freeform 24"/>
                <p:cNvSpPr>
                  <a:spLocks/>
                </p:cNvSpPr>
                <p:nvPr/>
              </p:nvSpPr>
              <p:spPr bwMode="auto">
                <a:xfrm>
                  <a:off x="4354" y="3803"/>
                  <a:ext cx="63" cy="63"/>
                </a:xfrm>
                <a:custGeom>
                  <a:avLst/>
                  <a:gdLst>
                    <a:gd name="T0" fmla="*/ 0 w 127"/>
                    <a:gd name="T1" fmla="*/ 16 h 125"/>
                    <a:gd name="T2" fmla="*/ 15 w 127"/>
                    <a:gd name="T3" fmla="*/ 8 h 125"/>
                    <a:gd name="T4" fmla="*/ 0 w 127"/>
                    <a:gd name="T5" fmla="*/ 0 h 125"/>
                    <a:gd name="T6" fmla="*/ 0 w 127"/>
                    <a:gd name="T7" fmla="*/ 16 h 125"/>
                    <a:gd name="T8" fmla="*/ 0 60000 65536"/>
                    <a:gd name="T9" fmla="*/ 0 60000 65536"/>
                    <a:gd name="T10" fmla="*/ 0 60000 65536"/>
                    <a:gd name="T11" fmla="*/ 0 60000 65536"/>
                    <a:gd name="T12" fmla="*/ 0 w 127"/>
                    <a:gd name="T13" fmla="*/ 0 h 125"/>
                    <a:gd name="T14" fmla="*/ 127 w 127"/>
                    <a:gd name="T15" fmla="*/ 125 h 125"/>
                  </a:gdLst>
                  <a:ahLst/>
                  <a:cxnLst>
                    <a:cxn ang="T8">
                      <a:pos x="T0" y="T1"/>
                    </a:cxn>
                    <a:cxn ang="T9">
                      <a:pos x="T2" y="T3"/>
                    </a:cxn>
                    <a:cxn ang="T10">
                      <a:pos x="T4" y="T5"/>
                    </a:cxn>
                    <a:cxn ang="T11">
                      <a:pos x="T6" y="T7"/>
                    </a:cxn>
                  </a:cxnLst>
                  <a:rect l="T12" t="T13" r="T14" b="T15"/>
                  <a:pathLst>
                    <a:path w="127" h="125">
                      <a:moveTo>
                        <a:pt x="0" y="125"/>
                      </a:moveTo>
                      <a:lnTo>
                        <a:pt x="127" y="63"/>
                      </a:lnTo>
                      <a:lnTo>
                        <a:pt x="0" y="0"/>
                      </a:lnTo>
                      <a:lnTo>
                        <a:pt x="0" y="1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30746" name="Group 25"/>
              <p:cNvGrpSpPr>
                <a:grpSpLocks/>
              </p:cNvGrpSpPr>
              <p:nvPr/>
            </p:nvGrpSpPr>
            <p:grpSpPr bwMode="auto">
              <a:xfrm>
                <a:off x="2274" y="2324"/>
                <a:ext cx="62" cy="1558"/>
                <a:chOff x="2274" y="2324"/>
                <a:chExt cx="62" cy="1558"/>
              </a:xfrm>
            </p:grpSpPr>
            <p:sp>
              <p:nvSpPr>
                <p:cNvPr id="30773" name="Line 26"/>
                <p:cNvSpPr>
                  <a:spLocks noChangeShapeType="1"/>
                </p:cNvSpPr>
                <p:nvPr/>
              </p:nvSpPr>
              <p:spPr bwMode="auto">
                <a:xfrm flipV="1">
                  <a:off x="2305" y="2384"/>
                  <a:ext cx="1" cy="149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30774" name="Freeform 27"/>
                <p:cNvSpPr>
                  <a:spLocks/>
                </p:cNvSpPr>
                <p:nvPr/>
              </p:nvSpPr>
              <p:spPr bwMode="auto">
                <a:xfrm>
                  <a:off x="2274" y="2324"/>
                  <a:ext cx="62" cy="63"/>
                </a:xfrm>
                <a:custGeom>
                  <a:avLst/>
                  <a:gdLst>
                    <a:gd name="T0" fmla="*/ 15 w 125"/>
                    <a:gd name="T1" fmla="*/ 16 h 126"/>
                    <a:gd name="T2" fmla="*/ 7 w 125"/>
                    <a:gd name="T3" fmla="*/ 0 h 126"/>
                    <a:gd name="T4" fmla="*/ 0 w 125"/>
                    <a:gd name="T5" fmla="*/ 16 h 126"/>
                    <a:gd name="T6" fmla="*/ 15 w 125"/>
                    <a:gd name="T7" fmla="*/ 16 h 126"/>
                    <a:gd name="T8" fmla="*/ 0 60000 65536"/>
                    <a:gd name="T9" fmla="*/ 0 60000 65536"/>
                    <a:gd name="T10" fmla="*/ 0 60000 65536"/>
                    <a:gd name="T11" fmla="*/ 0 60000 65536"/>
                    <a:gd name="T12" fmla="*/ 0 w 125"/>
                    <a:gd name="T13" fmla="*/ 0 h 126"/>
                    <a:gd name="T14" fmla="*/ 125 w 125"/>
                    <a:gd name="T15" fmla="*/ 126 h 126"/>
                  </a:gdLst>
                  <a:ahLst/>
                  <a:cxnLst>
                    <a:cxn ang="T8">
                      <a:pos x="T0" y="T1"/>
                    </a:cxn>
                    <a:cxn ang="T9">
                      <a:pos x="T2" y="T3"/>
                    </a:cxn>
                    <a:cxn ang="T10">
                      <a:pos x="T4" y="T5"/>
                    </a:cxn>
                    <a:cxn ang="T11">
                      <a:pos x="T6" y="T7"/>
                    </a:cxn>
                  </a:cxnLst>
                  <a:rect l="T12" t="T13" r="T14" b="T15"/>
                  <a:pathLst>
                    <a:path w="125" h="126">
                      <a:moveTo>
                        <a:pt x="125" y="126"/>
                      </a:moveTo>
                      <a:lnTo>
                        <a:pt x="63" y="0"/>
                      </a:lnTo>
                      <a:lnTo>
                        <a:pt x="0" y="126"/>
                      </a:lnTo>
                      <a:lnTo>
                        <a:pt x="125" y="1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sp>
            <p:nvSpPr>
              <p:cNvPr id="30747" name="Rectangle 28"/>
              <p:cNvSpPr>
                <a:spLocks noChangeArrowheads="1"/>
              </p:cNvSpPr>
              <p:nvPr/>
            </p:nvSpPr>
            <p:spPr bwMode="auto">
              <a:xfrm>
                <a:off x="2161" y="2400"/>
                <a:ext cx="125" cy="32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30748" name="Rectangle 29"/>
              <p:cNvSpPr>
                <a:spLocks noChangeArrowheads="1"/>
              </p:cNvSpPr>
              <p:nvPr/>
            </p:nvSpPr>
            <p:spPr bwMode="auto">
              <a:xfrm rot="-5400000">
                <a:off x="2102" y="2496"/>
                <a:ext cx="293" cy="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de-DE" sz="1600">
                    <a:solidFill>
                      <a:srgbClr val="000000"/>
                    </a:solidFill>
                    <a:latin typeface="Times New Roman" pitchFamily="18" charset="0"/>
                  </a:rPr>
                  <a:t>Höhe</a:t>
                </a:r>
                <a:endParaRPr lang="de-DE" sz="2400">
                  <a:latin typeface="Times New Roman" pitchFamily="18" charset="0"/>
                </a:endParaRPr>
              </a:p>
            </p:txBody>
          </p:sp>
          <p:sp>
            <p:nvSpPr>
              <p:cNvPr id="30749" name="Rectangle 30"/>
              <p:cNvSpPr>
                <a:spLocks noChangeArrowheads="1"/>
              </p:cNvSpPr>
              <p:nvPr/>
            </p:nvSpPr>
            <p:spPr bwMode="auto">
              <a:xfrm rot="-5400000">
                <a:off x="2231" y="2347"/>
                <a:ext cx="34" cy="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de-DE" sz="1600">
                    <a:solidFill>
                      <a:srgbClr val="000000"/>
                    </a:solidFill>
                    <a:latin typeface="Times New Roman" pitchFamily="18" charset="0"/>
                  </a:rPr>
                  <a:t> </a:t>
                </a:r>
                <a:endParaRPr lang="de-DE" sz="2400">
                  <a:latin typeface="Times New Roman" pitchFamily="18" charset="0"/>
                </a:endParaRPr>
              </a:p>
            </p:txBody>
          </p:sp>
          <p:sp>
            <p:nvSpPr>
              <p:cNvPr id="30750" name="Oval 31"/>
              <p:cNvSpPr>
                <a:spLocks noChangeArrowheads="1"/>
              </p:cNvSpPr>
              <p:nvPr/>
            </p:nvSpPr>
            <p:spPr bwMode="auto">
              <a:xfrm>
                <a:off x="2609" y="3243"/>
                <a:ext cx="45" cy="47"/>
              </a:xfrm>
              <a:prstGeom prst="ellipse">
                <a:avLst/>
              </a:prstGeom>
              <a:solidFill>
                <a:srgbClr val="000000"/>
              </a:solidFill>
              <a:ln w="9525">
                <a:solidFill>
                  <a:srgbClr val="000000"/>
                </a:solidFill>
                <a:round/>
                <a:headEnd/>
                <a:tailEnd/>
              </a:ln>
            </p:spPr>
            <p:txBody>
              <a:bodyPr/>
              <a:lstStyle/>
              <a:p>
                <a:endParaRPr lang="de-DE"/>
              </a:p>
            </p:txBody>
          </p:sp>
          <p:sp>
            <p:nvSpPr>
              <p:cNvPr id="30751" name="Oval 32"/>
              <p:cNvSpPr>
                <a:spLocks noChangeArrowheads="1"/>
              </p:cNvSpPr>
              <p:nvPr/>
            </p:nvSpPr>
            <p:spPr bwMode="auto">
              <a:xfrm>
                <a:off x="2599" y="2985"/>
                <a:ext cx="45" cy="46"/>
              </a:xfrm>
              <a:prstGeom prst="ellipse">
                <a:avLst/>
              </a:prstGeom>
              <a:solidFill>
                <a:srgbClr val="000000"/>
              </a:solidFill>
              <a:ln w="9525">
                <a:solidFill>
                  <a:srgbClr val="000000"/>
                </a:solidFill>
                <a:round/>
                <a:headEnd/>
                <a:tailEnd/>
              </a:ln>
            </p:spPr>
            <p:txBody>
              <a:bodyPr/>
              <a:lstStyle/>
              <a:p>
                <a:endParaRPr lang="de-DE"/>
              </a:p>
            </p:txBody>
          </p:sp>
          <p:sp>
            <p:nvSpPr>
              <p:cNvPr id="30752" name="Oval 33"/>
              <p:cNvSpPr>
                <a:spLocks noChangeArrowheads="1"/>
              </p:cNvSpPr>
              <p:nvPr/>
            </p:nvSpPr>
            <p:spPr bwMode="auto">
              <a:xfrm>
                <a:off x="2935" y="2694"/>
                <a:ext cx="45" cy="46"/>
              </a:xfrm>
              <a:prstGeom prst="ellipse">
                <a:avLst/>
              </a:prstGeom>
              <a:solidFill>
                <a:srgbClr val="000000"/>
              </a:solidFill>
              <a:ln w="9525">
                <a:solidFill>
                  <a:srgbClr val="000000"/>
                </a:solidFill>
                <a:round/>
                <a:headEnd/>
                <a:tailEnd/>
              </a:ln>
            </p:spPr>
            <p:txBody>
              <a:bodyPr/>
              <a:lstStyle/>
              <a:p>
                <a:endParaRPr lang="de-DE"/>
              </a:p>
            </p:txBody>
          </p:sp>
          <p:sp>
            <p:nvSpPr>
              <p:cNvPr id="30753" name="Oval 34"/>
              <p:cNvSpPr>
                <a:spLocks noChangeArrowheads="1"/>
              </p:cNvSpPr>
              <p:nvPr/>
            </p:nvSpPr>
            <p:spPr bwMode="auto">
              <a:xfrm>
                <a:off x="2545" y="2845"/>
                <a:ext cx="46" cy="45"/>
              </a:xfrm>
              <a:prstGeom prst="ellipse">
                <a:avLst/>
              </a:prstGeom>
              <a:solidFill>
                <a:srgbClr val="000000"/>
              </a:solidFill>
              <a:ln w="9525">
                <a:solidFill>
                  <a:srgbClr val="000000"/>
                </a:solidFill>
                <a:round/>
                <a:headEnd/>
                <a:tailEnd/>
              </a:ln>
            </p:spPr>
            <p:txBody>
              <a:bodyPr/>
              <a:lstStyle/>
              <a:p>
                <a:endParaRPr lang="de-DE"/>
              </a:p>
            </p:txBody>
          </p:sp>
          <p:sp>
            <p:nvSpPr>
              <p:cNvPr id="30754" name="Oval 35"/>
              <p:cNvSpPr>
                <a:spLocks noChangeArrowheads="1"/>
              </p:cNvSpPr>
              <p:nvPr/>
            </p:nvSpPr>
            <p:spPr bwMode="auto">
              <a:xfrm>
                <a:off x="2772" y="2831"/>
                <a:ext cx="45" cy="46"/>
              </a:xfrm>
              <a:prstGeom prst="ellipse">
                <a:avLst/>
              </a:prstGeom>
              <a:solidFill>
                <a:srgbClr val="000000"/>
              </a:solidFill>
              <a:ln w="9525">
                <a:solidFill>
                  <a:srgbClr val="000000"/>
                </a:solidFill>
                <a:round/>
                <a:headEnd/>
                <a:tailEnd/>
              </a:ln>
            </p:spPr>
            <p:txBody>
              <a:bodyPr/>
              <a:lstStyle/>
              <a:p>
                <a:endParaRPr lang="de-DE"/>
              </a:p>
            </p:txBody>
          </p:sp>
          <p:sp>
            <p:nvSpPr>
              <p:cNvPr id="30755" name="Oval 36"/>
              <p:cNvSpPr>
                <a:spLocks noChangeArrowheads="1"/>
              </p:cNvSpPr>
              <p:nvPr/>
            </p:nvSpPr>
            <p:spPr bwMode="auto">
              <a:xfrm>
                <a:off x="2941" y="2912"/>
                <a:ext cx="46" cy="45"/>
              </a:xfrm>
              <a:prstGeom prst="ellipse">
                <a:avLst/>
              </a:prstGeom>
              <a:solidFill>
                <a:srgbClr val="000000"/>
              </a:solidFill>
              <a:ln w="9525">
                <a:solidFill>
                  <a:srgbClr val="000000"/>
                </a:solidFill>
                <a:round/>
                <a:headEnd/>
                <a:tailEnd/>
              </a:ln>
            </p:spPr>
            <p:txBody>
              <a:bodyPr/>
              <a:lstStyle/>
              <a:p>
                <a:endParaRPr lang="de-DE"/>
              </a:p>
            </p:txBody>
          </p:sp>
          <p:sp>
            <p:nvSpPr>
              <p:cNvPr id="30756" name="Oval 37"/>
              <p:cNvSpPr>
                <a:spLocks noChangeArrowheads="1"/>
              </p:cNvSpPr>
              <p:nvPr/>
            </p:nvSpPr>
            <p:spPr bwMode="auto">
              <a:xfrm>
                <a:off x="2749" y="3116"/>
                <a:ext cx="46" cy="46"/>
              </a:xfrm>
              <a:prstGeom prst="ellipse">
                <a:avLst/>
              </a:prstGeom>
              <a:solidFill>
                <a:srgbClr val="000000"/>
              </a:solidFill>
              <a:ln w="9525">
                <a:solidFill>
                  <a:srgbClr val="000000"/>
                </a:solidFill>
                <a:round/>
                <a:headEnd/>
                <a:tailEnd/>
              </a:ln>
            </p:spPr>
            <p:txBody>
              <a:bodyPr/>
              <a:lstStyle/>
              <a:p>
                <a:endParaRPr lang="de-DE"/>
              </a:p>
            </p:txBody>
          </p:sp>
          <p:sp>
            <p:nvSpPr>
              <p:cNvPr id="30757" name="Oval 38"/>
              <p:cNvSpPr>
                <a:spLocks noChangeArrowheads="1"/>
              </p:cNvSpPr>
              <p:nvPr/>
            </p:nvSpPr>
            <p:spPr bwMode="auto">
              <a:xfrm>
                <a:off x="2890" y="3247"/>
                <a:ext cx="46" cy="45"/>
              </a:xfrm>
              <a:prstGeom prst="ellipse">
                <a:avLst/>
              </a:prstGeom>
              <a:solidFill>
                <a:srgbClr val="000000"/>
              </a:solidFill>
              <a:ln w="9525">
                <a:solidFill>
                  <a:srgbClr val="000000"/>
                </a:solidFill>
                <a:round/>
                <a:headEnd/>
                <a:tailEnd/>
              </a:ln>
            </p:spPr>
            <p:txBody>
              <a:bodyPr/>
              <a:lstStyle/>
              <a:p>
                <a:endParaRPr lang="de-DE"/>
              </a:p>
            </p:txBody>
          </p:sp>
          <p:sp>
            <p:nvSpPr>
              <p:cNvPr id="30758" name="Oval 39"/>
              <p:cNvSpPr>
                <a:spLocks noChangeArrowheads="1"/>
              </p:cNvSpPr>
              <p:nvPr/>
            </p:nvSpPr>
            <p:spPr bwMode="auto">
              <a:xfrm>
                <a:off x="2970" y="3090"/>
                <a:ext cx="46" cy="46"/>
              </a:xfrm>
              <a:prstGeom prst="ellipse">
                <a:avLst/>
              </a:prstGeom>
              <a:solidFill>
                <a:srgbClr val="000000"/>
              </a:solidFill>
              <a:ln w="9525">
                <a:solidFill>
                  <a:srgbClr val="000000"/>
                </a:solidFill>
                <a:round/>
                <a:headEnd/>
                <a:tailEnd/>
              </a:ln>
            </p:spPr>
            <p:txBody>
              <a:bodyPr/>
              <a:lstStyle/>
              <a:p>
                <a:endParaRPr lang="de-DE"/>
              </a:p>
            </p:txBody>
          </p:sp>
          <p:sp>
            <p:nvSpPr>
              <p:cNvPr id="30759" name="Rectangle 40"/>
              <p:cNvSpPr>
                <a:spLocks noChangeArrowheads="1"/>
              </p:cNvSpPr>
              <p:nvPr/>
            </p:nvSpPr>
            <p:spPr bwMode="auto">
              <a:xfrm>
                <a:off x="3497" y="3261"/>
                <a:ext cx="45" cy="45"/>
              </a:xfrm>
              <a:prstGeom prst="rect">
                <a:avLst/>
              </a:prstGeom>
              <a:solidFill>
                <a:srgbClr val="FF6600"/>
              </a:solidFill>
              <a:ln w="9525">
                <a:solidFill>
                  <a:srgbClr val="000000"/>
                </a:solidFill>
                <a:miter lim="800000"/>
                <a:headEnd/>
                <a:tailEnd/>
              </a:ln>
            </p:spPr>
            <p:txBody>
              <a:bodyPr/>
              <a:lstStyle/>
              <a:p>
                <a:endParaRPr lang="de-DE"/>
              </a:p>
            </p:txBody>
          </p:sp>
          <p:sp>
            <p:nvSpPr>
              <p:cNvPr id="30760" name="Rectangle 41"/>
              <p:cNvSpPr>
                <a:spLocks noChangeArrowheads="1"/>
              </p:cNvSpPr>
              <p:nvPr/>
            </p:nvSpPr>
            <p:spPr bwMode="auto">
              <a:xfrm>
                <a:off x="3598" y="3079"/>
                <a:ext cx="46" cy="45"/>
              </a:xfrm>
              <a:prstGeom prst="rect">
                <a:avLst/>
              </a:prstGeom>
              <a:solidFill>
                <a:srgbClr val="FF6600"/>
              </a:solidFill>
              <a:ln w="9525">
                <a:solidFill>
                  <a:srgbClr val="000000"/>
                </a:solidFill>
                <a:miter lim="800000"/>
                <a:headEnd/>
                <a:tailEnd/>
              </a:ln>
            </p:spPr>
            <p:txBody>
              <a:bodyPr/>
              <a:lstStyle/>
              <a:p>
                <a:endParaRPr lang="de-DE"/>
              </a:p>
            </p:txBody>
          </p:sp>
          <p:sp>
            <p:nvSpPr>
              <p:cNvPr id="30761" name="Rectangle 42"/>
              <p:cNvSpPr>
                <a:spLocks noChangeArrowheads="1"/>
              </p:cNvSpPr>
              <p:nvPr/>
            </p:nvSpPr>
            <p:spPr bwMode="auto">
              <a:xfrm>
                <a:off x="3829" y="3110"/>
                <a:ext cx="46" cy="46"/>
              </a:xfrm>
              <a:prstGeom prst="rect">
                <a:avLst/>
              </a:prstGeom>
              <a:solidFill>
                <a:srgbClr val="FF6600"/>
              </a:solidFill>
              <a:ln w="9525">
                <a:solidFill>
                  <a:srgbClr val="000000"/>
                </a:solidFill>
                <a:miter lim="800000"/>
                <a:headEnd/>
                <a:tailEnd/>
              </a:ln>
            </p:spPr>
            <p:txBody>
              <a:bodyPr/>
              <a:lstStyle/>
              <a:p>
                <a:endParaRPr lang="de-DE"/>
              </a:p>
            </p:txBody>
          </p:sp>
          <p:sp>
            <p:nvSpPr>
              <p:cNvPr id="30762" name="Rectangle 43"/>
              <p:cNvSpPr>
                <a:spLocks noChangeArrowheads="1"/>
              </p:cNvSpPr>
              <p:nvPr/>
            </p:nvSpPr>
            <p:spPr bwMode="auto">
              <a:xfrm>
                <a:off x="3992" y="2963"/>
                <a:ext cx="46" cy="46"/>
              </a:xfrm>
              <a:prstGeom prst="rect">
                <a:avLst/>
              </a:prstGeom>
              <a:solidFill>
                <a:srgbClr val="FF6600"/>
              </a:solidFill>
              <a:ln w="9525">
                <a:solidFill>
                  <a:srgbClr val="000000"/>
                </a:solidFill>
                <a:miter lim="800000"/>
                <a:headEnd/>
                <a:tailEnd/>
              </a:ln>
            </p:spPr>
            <p:txBody>
              <a:bodyPr/>
              <a:lstStyle/>
              <a:p>
                <a:endParaRPr lang="de-DE"/>
              </a:p>
            </p:txBody>
          </p:sp>
          <p:sp>
            <p:nvSpPr>
              <p:cNvPr id="30763" name="Rectangle 44"/>
              <p:cNvSpPr>
                <a:spLocks noChangeArrowheads="1"/>
              </p:cNvSpPr>
              <p:nvPr/>
            </p:nvSpPr>
            <p:spPr bwMode="auto">
              <a:xfrm>
                <a:off x="3646" y="3401"/>
                <a:ext cx="46" cy="46"/>
              </a:xfrm>
              <a:prstGeom prst="rect">
                <a:avLst/>
              </a:prstGeom>
              <a:solidFill>
                <a:srgbClr val="FF6600"/>
              </a:solidFill>
              <a:ln w="9525">
                <a:solidFill>
                  <a:srgbClr val="000000"/>
                </a:solidFill>
                <a:miter lim="800000"/>
                <a:headEnd/>
                <a:tailEnd/>
              </a:ln>
            </p:spPr>
            <p:txBody>
              <a:bodyPr/>
              <a:lstStyle/>
              <a:p>
                <a:endParaRPr lang="de-DE"/>
              </a:p>
            </p:txBody>
          </p:sp>
          <p:sp>
            <p:nvSpPr>
              <p:cNvPr id="30764" name="Rectangle 45"/>
              <p:cNvSpPr>
                <a:spLocks noChangeArrowheads="1"/>
              </p:cNvSpPr>
              <p:nvPr/>
            </p:nvSpPr>
            <p:spPr bwMode="auto">
              <a:xfrm>
                <a:off x="3685" y="3238"/>
                <a:ext cx="46" cy="46"/>
              </a:xfrm>
              <a:prstGeom prst="rect">
                <a:avLst/>
              </a:prstGeom>
              <a:solidFill>
                <a:srgbClr val="FF6600"/>
              </a:solidFill>
              <a:ln w="9525">
                <a:solidFill>
                  <a:srgbClr val="000000"/>
                </a:solidFill>
                <a:miter lim="800000"/>
                <a:headEnd/>
                <a:tailEnd/>
              </a:ln>
            </p:spPr>
            <p:txBody>
              <a:bodyPr/>
              <a:lstStyle/>
              <a:p>
                <a:endParaRPr lang="de-DE"/>
              </a:p>
            </p:txBody>
          </p:sp>
          <p:sp>
            <p:nvSpPr>
              <p:cNvPr id="30765" name="Rectangle 46"/>
              <p:cNvSpPr>
                <a:spLocks noChangeArrowheads="1"/>
              </p:cNvSpPr>
              <p:nvPr/>
            </p:nvSpPr>
            <p:spPr bwMode="auto">
              <a:xfrm>
                <a:off x="3867" y="3436"/>
                <a:ext cx="46" cy="46"/>
              </a:xfrm>
              <a:prstGeom prst="rect">
                <a:avLst/>
              </a:prstGeom>
              <a:solidFill>
                <a:srgbClr val="FF6600"/>
              </a:solidFill>
              <a:ln w="9525">
                <a:solidFill>
                  <a:srgbClr val="000000"/>
                </a:solidFill>
                <a:miter lim="800000"/>
                <a:headEnd/>
                <a:tailEnd/>
              </a:ln>
            </p:spPr>
            <p:txBody>
              <a:bodyPr/>
              <a:lstStyle/>
              <a:p>
                <a:endParaRPr lang="de-DE"/>
              </a:p>
            </p:txBody>
          </p:sp>
          <p:sp>
            <p:nvSpPr>
              <p:cNvPr id="30766" name="Freeform 47"/>
              <p:cNvSpPr>
                <a:spLocks/>
              </p:cNvSpPr>
              <p:nvPr/>
            </p:nvSpPr>
            <p:spPr bwMode="auto">
              <a:xfrm>
                <a:off x="3149" y="2360"/>
                <a:ext cx="408" cy="1634"/>
              </a:xfrm>
              <a:custGeom>
                <a:avLst/>
                <a:gdLst>
                  <a:gd name="T0" fmla="*/ 102 w 816"/>
                  <a:gd name="T1" fmla="*/ 1 h 3268"/>
                  <a:gd name="T2" fmla="*/ 98 w 816"/>
                  <a:gd name="T3" fmla="*/ 0 h 3268"/>
                  <a:gd name="T4" fmla="*/ 0 w 816"/>
                  <a:gd name="T5" fmla="*/ 408 h 3268"/>
                  <a:gd name="T6" fmla="*/ 5 w 816"/>
                  <a:gd name="T7" fmla="*/ 409 h 3268"/>
                  <a:gd name="T8" fmla="*/ 102 w 816"/>
                  <a:gd name="T9" fmla="*/ 1 h 3268"/>
                  <a:gd name="T10" fmla="*/ 0 60000 65536"/>
                  <a:gd name="T11" fmla="*/ 0 60000 65536"/>
                  <a:gd name="T12" fmla="*/ 0 60000 65536"/>
                  <a:gd name="T13" fmla="*/ 0 60000 65536"/>
                  <a:gd name="T14" fmla="*/ 0 60000 65536"/>
                  <a:gd name="T15" fmla="*/ 0 w 816"/>
                  <a:gd name="T16" fmla="*/ 0 h 3268"/>
                  <a:gd name="T17" fmla="*/ 816 w 816"/>
                  <a:gd name="T18" fmla="*/ 3268 h 3268"/>
                </a:gdLst>
                <a:ahLst/>
                <a:cxnLst>
                  <a:cxn ang="T10">
                    <a:pos x="T0" y="T1"/>
                  </a:cxn>
                  <a:cxn ang="T11">
                    <a:pos x="T2" y="T3"/>
                  </a:cxn>
                  <a:cxn ang="T12">
                    <a:pos x="T4" y="T5"/>
                  </a:cxn>
                  <a:cxn ang="T13">
                    <a:pos x="T6" y="T7"/>
                  </a:cxn>
                  <a:cxn ang="T14">
                    <a:pos x="T8" y="T9"/>
                  </a:cxn>
                </a:cxnLst>
                <a:rect l="T15" t="T16" r="T17" b="T18"/>
                <a:pathLst>
                  <a:path w="816" h="3268">
                    <a:moveTo>
                      <a:pt x="816" y="7"/>
                    </a:moveTo>
                    <a:lnTo>
                      <a:pt x="782" y="0"/>
                    </a:lnTo>
                    <a:lnTo>
                      <a:pt x="0" y="3260"/>
                    </a:lnTo>
                    <a:lnTo>
                      <a:pt x="35" y="3268"/>
                    </a:lnTo>
                    <a:lnTo>
                      <a:pt x="816" y="7"/>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0767" name="Rectangle 48"/>
              <p:cNvSpPr>
                <a:spLocks noChangeArrowheads="1"/>
              </p:cNvSpPr>
              <p:nvPr/>
            </p:nvSpPr>
            <p:spPr bwMode="auto">
              <a:xfrm>
                <a:off x="2844" y="2960"/>
                <a:ext cx="118" cy="17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30768" name="Rectangle 49"/>
              <p:cNvSpPr>
                <a:spLocks noChangeArrowheads="1"/>
              </p:cNvSpPr>
              <p:nvPr/>
            </p:nvSpPr>
            <p:spPr bwMode="auto">
              <a:xfrm>
                <a:off x="2844" y="2959"/>
                <a:ext cx="58"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de-DE" sz="1600" b="1">
                    <a:solidFill>
                      <a:srgbClr val="000000"/>
                    </a:solidFill>
                    <a:latin typeface="Times New Roman" pitchFamily="18" charset="0"/>
                  </a:rPr>
                  <a:t>c</a:t>
                </a:r>
                <a:endParaRPr lang="de-DE" sz="2400">
                  <a:latin typeface="Times New Roman" pitchFamily="18" charset="0"/>
                </a:endParaRPr>
              </a:p>
            </p:txBody>
          </p:sp>
          <p:sp>
            <p:nvSpPr>
              <p:cNvPr id="30769" name="Rectangle 50"/>
              <p:cNvSpPr>
                <a:spLocks noChangeArrowheads="1"/>
              </p:cNvSpPr>
              <p:nvPr/>
            </p:nvSpPr>
            <p:spPr bwMode="auto">
              <a:xfrm>
                <a:off x="2901" y="3019"/>
                <a:ext cx="46" cy="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de-DE" sz="1100" b="1">
                    <a:solidFill>
                      <a:srgbClr val="000000"/>
                    </a:solidFill>
                    <a:latin typeface="Times New Roman" pitchFamily="18" charset="0"/>
                  </a:rPr>
                  <a:t>1</a:t>
                </a:r>
                <a:endParaRPr lang="de-DE" sz="2400">
                  <a:latin typeface="Times New Roman" pitchFamily="18" charset="0"/>
                </a:endParaRPr>
              </a:p>
            </p:txBody>
          </p:sp>
          <p:sp>
            <p:nvSpPr>
              <p:cNvPr id="30770" name="Rectangle 51"/>
              <p:cNvSpPr>
                <a:spLocks noChangeArrowheads="1"/>
              </p:cNvSpPr>
              <p:nvPr/>
            </p:nvSpPr>
            <p:spPr bwMode="auto">
              <a:xfrm>
                <a:off x="2943" y="2959"/>
                <a:ext cx="33"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de-DE" sz="1600" b="1">
                    <a:solidFill>
                      <a:srgbClr val="000000"/>
                    </a:solidFill>
                    <a:latin typeface="Times New Roman" pitchFamily="18" charset="0"/>
                  </a:rPr>
                  <a:t> </a:t>
                </a:r>
                <a:endParaRPr lang="de-DE" sz="2400">
                  <a:latin typeface="Times New Roman" pitchFamily="18" charset="0"/>
                </a:endParaRPr>
              </a:p>
            </p:txBody>
          </p:sp>
          <p:sp>
            <p:nvSpPr>
              <p:cNvPr id="30771" name="Oval 52"/>
              <p:cNvSpPr>
                <a:spLocks noChangeArrowheads="1"/>
              </p:cNvSpPr>
              <p:nvPr/>
            </p:nvSpPr>
            <p:spPr bwMode="auto">
              <a:xfrm>
                <a:off x="2791" y="2963"/>
                <a:ext cx="45" cy="46"/>
              </a:xfrm>
              <a:prstGeom prst="ellipse">
                <a:avLst/>
              </a:prstGeom>
              <a:solidFill>
                <a:srgbClr val="33CC33"/>
              </a:solidFill>
              <a:ln w="9525">
                <a:solidFill>
                  <a:srgbClr val="000000"/>
                </a:solidFill>
                <a:round/>
                <a:headEnd/>
                <a:tailEnd/>
              </a:ln>
            </p:spPr>
            <p:txBody>
              <a:bodyPr/>
              <a:lstStyle/>
              <a:p>
                <a:endParaRPr lang="de-DE"/>
              </a:p>
            </p:txBody>
          </p:sp>
          <p:sp>
            <p:nvSpPr>
              <p:cNvPr id="30772" name="Rectangle 53"/>
              <p:cNvSpPr>
                <a:spLocks noChangeArrowheads="1"/>
              </p:cNvSpPr>
              <p:nvPr/>
            </p:nvSpPr>
            <p:spPr bwMode="auto">
              <a:xfrm>
                <a:off x="3788" y="3216"/>
                <a:ext cx="46" cy="46"/>
              </a:xfrm>
              <a:prstGeom prst="rect">
                <a:avLst/>
              </a:prstGeom>
              <a:solidFill>
                <a:srgbClr val="33CC33"/>
              </a:solidFill>
              <a:ln w="9525">
                <a:solidFill>
                  <a:srgbClr val="000000"/>
                </a:solidFill>
                <a:miter lim="800000"/>
                <a:headEnd/>
                <a:tailEnd/>
              </a:ln>
            </p:spPr>
            <p:txBody>
              <a:bodyPr/>
              <a:lstStyle/>
              <a:p>
                <a:endParaRPr lang="de-DE"/>
              </a:p>
            </p:txBody>
          </p:sp>
        </p:grpSp>
        <p:sp>
          <p:nvSpPr>
            <p:cNvPr id="30730" name="Text Box 54"/>
            <p:cNvSpPr txBox="1">
              <a:spLocks noChangeArrowheads="1"/>
            </p:cNvSpPr>
            <p:nvPr/>
          </p:nvSpPr>
          <p:spPr bwMode="auto">
            <a:xfrm>
              <a:off x="2538" y="1608"/>
              <a:ext cx="2448" cy="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a:cs typeface="Times New Roman" pitchFamily="18" charset="0"/>
                </a:rPr>
                <a:t>Trennung von </a:t>
              </a:r>
              <a:r>
                <a:rPr lang="de-DE" b="1">
                  <a:solidFill>
                    <a:srgbClr val="FF3300"/>
                  </a:solidFill>
                  <a:cs typeface="Times New Roman" pitchFamily="18" charset="0"/>
                </a:rPr>
                <a:t>Klassen</a:t>
              </a:r>
            </a:p>
            <a:p>
              <a:pPr>
                <a:lnSpc>
                  <a:spcPct val="50000"/>
                </a:lnSpc>
              </a:pPr>
              <a:r>
                <a:rPr lang="de-DE" sz="2400">
                  <a:latin typeface="Times New Roman" pitchFamily="18" charset="0"/>
                  <a:cs typeface="Times New Roman" pitchFamily="18" charset="0"/>
                </a:rPr>
                <a:t>  </a:t>
              </a:r>
              <a:r>
                <a:rPr lang="de-DE" sz="1800">
                  <a:latin typeface="Times New Roman" pitchFamily="18" charset="0"/>
                  <a:cs typeface="Times New Roman" pitchFamily="18" charset="0"/>
                </a:rPr>
                <a:t>Blütensorte 1	    Blütensorte 2</a:t>
              </a:r>
              <a:r>
                <a:rPr lang="de-DE" sz="2400">
                  <a:latin typeface="Times New Roman" pitchFamily="18" charset="0"/>
                </a:rPr>
                <a:t> </a:t>
              </a:r>
            </a:p>
          </p:txBody>
        </p:sp>
        <p:sp>
          <p:nvSpPr>
            <p:cNvPr id="30731" name="Text Box 55"/>
            <p:cNvSpPr txBox="1">
              <a:spLocks noChangeArrowheads="1"/>
            </p:cNvSpPr>
            <p:nvPr/>
          </p:nvSpPr>
          <p:spPr bwMode="auto">
            <a:xfrm>
              <a:off x="4248" y="2766"/>
              <a:ext cx="1326" cy="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dirty="0">
                  <a:solidFill>
                    <a:srgbClr val="2AA82A"/>
                  </a:solidFill>
                  <a:latin typeface="Tahoma" pitchFamily="34" charset="0"/>
                </a:rPr>
                <a:t>Klassenprototyp</a:t>
              </a:r>
            </a:p>
          </p:txBody>
        </p:sp>
      </p:grpSp>
      <p:sp>
        <p:nvSpPr>
          <p:cNvPr id="127032" name="Text Box 56"/>
          <p:cNvSpPr txBox="1">
            <a:spLocks noChangeArrowheads="1"/>
          </p:cNvSpPr>
          <p:nvPr/>
        </p:nvSpPr>
        <p:spPr bwMode="auto">
          <a:xfrm>
            <a:off x="762000" y="6096000"/>
            <a:ext cx="82431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b="1" dirty="0">
                <a:latin typeface="+mn-lt"/>
              </a:rPr>
              <a:t>Klassifizierung</a:t>
            </a:r>
            <a:r>
              <a:rPr lang="de-DE" dirty="0">
                <a:latin typeface="+mn-lt"/>
              </a:rPr>
              <a:t> = Ermitteln der Geradengleichung </a:t>
            </a:r>
            <a:r>
              <a:rPr lang="de-DE" sz="1600" dirty="0" err="1">
                <a:latin typeface="+mn-lt"/>
              </a:rPr>
              <a:t>bzw</a:t>
            </a:r>
            <a:r>
              <a:rPr lang="de-DE" dirty="0">
                <a:latin typeface="+mn-lt"/>
              </a:rPr>
              <a:t> Parameter c</a:t>
            </a:r>
            <a:r>
              <a:rPr lang="de-DE" baseline="-25000" dirty="0">
                <a:latin typeface="+mn-lt"/>
              </a:rPr>
              <a:t>1</a:t>
            </a:r>
            <a:r>
              <a:rPr lang="de-DE" dirty="0">
                <a:latin typeface="+mn-lt"/>
              </a:rPr>
              <a:t>,c</a:t>
            </a:r>
            <a:r>
              <a:rPr lang="de-DE" baseline="-25000" dirty="0">
                <a:latin typeface="+mn-lt"/>
              </a:rPr>
              <a:t>2</a:t>
            </a:r>
            <a:r>
              <a:rPr lang="de-DE" sz="1800" dirty="0">
                <a:latin typeface="+mn-lt"/>
              </a:rPr>
              <a:t>.</a:t>
            </a:r>
            <a:r>
              <a:rPr lang="de-DE" sz="2400" dirty="0">
                <a:latin typeface="+mn-lt"/>
              </a:rPr>
              <a:t> </a:t>
            </a:r>
          </a:p>
        </p:txBody>
      </p:sp>
    </p:spTree>
    <p:extLst>
      <p:ext uri="{BB962C8B-B14F-4D97-AF65-F5344CB8AC3E}">
        <p14:creationId xmlns:p14="http://schemas.microsoft.com/office/powerpoint/2010/main" val="2936696825"/>
      </p:ext>
    </p:extLst>
  </p:cSld>
  <p:clrMapOvr>
    <a:masterClrMapping/>
  </p:clrMapOvr>
  <p:transition spd="med">
    <p:pull dir="ru"/>
    <p:sndAc>
      <p:stSnd>
        <p:snd r:embed="rId3" name="PROJKTOR.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7" presetClass="entr" presetSubtype="8"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ppt_x</p:attrName>
                                        </p:attrNameLst>
                                      </p:cBhvr>
                                      <p:tavLst>
                                        <p:tav tm="0">
                                          <p:val>
                                            <p:strVal val="#ppt_x-#ppt_w/2"/>
                                          </p:val>
                                        </p:tav>
                                        <p:tav tm="100000">
                                          <p:val>
                                            <p:strVal val="#ppt_x"/>
                                          </p:val>
                                        </p:tav>
                                      </p:tavLst>
                                    </p:anim>
                                    <p:anim calcmode="lin" valueType="num">
                                      <p:cBhvr>
                                        <p:cTn id="12" dur="500" fill="hold"/>
                                        <p:tgtEl>
                                          <p:spTgt spid="3"/>
                                        </p:tgtEl>
                                        <p:attrNameLst>
                                          <p:attrName>ppt_y</p:attrName>
                                        </p:attrNameLst>
                                      </p:cBhvr>
                                      <p:tavLst>
                                        <p:tav tm="0">
                                          <p:val>
                                            <p:strVal val="#ppt_y"/>
                                          </p:val>
                                        </p:tav>
                                        <p:tav tm="100000">
                                          <p:val>
                                            <p:strVal val="#ppt_y"/>
                                          </p:val>
                                        </p:tav>
                                      </p:tavLst>
                                    </p:anim>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7032"/>
                                        </p:tgtEl>
                                        <p:attrNameLst>
                                          <p:attrName>style.visibility</p:attrName>
                                        </p:attrNameLst>
                                      </p:cBhvr>
                                      <p:to>
                                        <p:strVal val="visible"/>
                                      </p:to>
                                    </p:set>
                                    <p:anim calcmode="lin" valueType="num">
                                      <p:cBhvr additive="base">
                                        <p:cTn id="19" dur="500" fill="hold"/>
                                        <p:tgtEl>
                                          <p:spTgt spid="127032"/>
                                        </p:tgtEl>
                                        <p:attrNameLst>
                                          <p:attrName>ppt_x</p:attrName>
                                        </p:attrNameLst>
                                      </p:cBhvr>
                                      <p:tavLst>
                                        <p:tav tm="0">
                                          <p:val>
                                            <p:strVal val="#ppt_x"/>
                                          </p:val>
                                        </p:tav>
                                        <p:tav tm="100000">
                                          <p:val>
                                            <p:strVal val="#ppt_x"/>
                                          </p:val>
                                        </p:tav>
                                      </p:tavLst>
                                    </p:anim>
                                    <p:anim calcmode="lin" valueType="num">
                                      <p:cBhvr additive="base">
                                        <p:cTn id="20" dur="500" fill="hold"/>
                                        <p:tgtEl>
                                          <p:spTgt spid="12703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032"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5"/>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1000" smtClean="0">
                <a:latin typeface="Tahoma" pitchFamily="34" charset="0"/>
              </a:rPr>
              <a:t>Rüdiger Brause: Adaptive Systeme AS-1, WS 2013</a:t>
            </a:r>
            <a:endParaRPr lang="de-DE" sz="1000">
              <a:latin typeface="Tahoma" pitchFamily="34" charset="0"/>
            </a:endParaRPr>
          </a:p>
        </p:txBody>
      </p:sp>
      <p:sp>
        <p:nvSpPr>
          <p:cNvPr id="5123" name="Titel 1"/>
          <p:cNvSpPr>
            <a:spLocks noGrp="1"/>
          </p:cNvSpPr>
          <p:nvPr>
            <p:ph type="title" idx="4294967295"/>
          </p:nvPr>
        </p:nvSpPr>
        <p:spPr>
          <a:xfrm>
            <a:off x="623888" y="4504250"/>
            <a:ext cx="8520112" cy="1206500"/>
          </a:xfrm>
          <a:noFill/>
        </p:spPr>
        <p:txBody>
          <a:bodyPr wrap="square" lIns="91440" anchor="ctr"/>
          <a:lstStyle/>
          <a:p>
            <a:pPr marL="355600" indent="3175" eaLnBrk="1" hangingPunct="1">
              <a:lnSpc>
                <a:spcPct val="90000"/>
              </a:lnSpc>
            </a:pPr>
            <a:r>
              <a:rPr lang="de-DE" sz="3800" dirty="0" smtClean="0">
                <a:solidFill>
                  <a:srgbClr val="BFBFBF"/>
                </a:solidFill>
                <a:cs typeface="Arial" pitchFamily="34" charset="0"/>
              </a:rPr>
              <a:t>Lernen in </a:t>
            </a:r>
            <a:r>
              <a:rPr lang="de-DE" sz="3800" dirty="0" err="1" smtClean="0">
                <a:solidFill>
                  <a:srgbClr val="BFBFBF"/>
                </a:solidFill>
                <a:cs typeface="Arial" pitchFamily="34" charset="0"/>
              </a:rPr>
              <a:t>Multilayer</a:t>
            </a:r>
            <a:r>
              <a:rPr lang="de-DE" sz="3800" dirty="0" smtClean="0">
                <a:solidFill>
                  <a:srgbClr val="BFBFBF"/>
                </a:solidFill>
                <a:cs typeface="Arial" pitchFamily="34" charset="0"/>
              </a:rPr>
              <a:t>-Netzen</a:t>
            </a:r>
            <a:endParaRPr lang="de-DE" sz="3800" b="0" dirty="0" smtClean="0">
              <a:solidFill>
                <a:srgbClr val="BFBFBF"/>
              </a:solidFill>
              <a:cs typeface="Arial" pitchFamily="34" charset="0"/>
            </a:endParaRPr>
          </a:p>
        </p:txBody>
      </p:sp>
      <p:sp>
        <p:nvSpPr>
          <p:cNvPr id="5124" name="Titel 1"/>
          <p:cNvSpPr txBox="1">
            <a:spLocks/>
          </p:cNvSpPr>
          <p:nvPr/>
        </p:nvSpPr>
        <p:spPr bwMode="auto">
          <a:xfrm>
            <a:off x="623888" y="2428875"/>
            <a:ext cx="7862887"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lvl1pPr marL="355600" indent="3175">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pPr eaLnBrk="1" hangingPunct="1">
              <a:spcBef>
                <a:spcPct val="0"/>
              </a:spcBef>
            </a:pPr>
            <a:r>
              <a:rPr lang="de-DE" sz="4000" b="1" dirty="0" smtClean="0">
                <a:solidFill>
                  <a:srgbClr val="BFBFBF"/>
                </a:solidFill>
                <a:latin typeface="Arial Black" pitchFamily="34" charset="0"/>
                <a:cs typeface="Arial" pitchFamily="34" charset="0"/>
              </a:rPr>
              <a:t>Lineare Klassifikation</a:t>
            </a:r>
            <a:endParaRPr lang="de-DE" sz="4000" b="1" dirty="0">
              <a:solidFill>
                <a:srgbClr val="BFBFBF"/>
              </a:solidFill>
              <a:latin typeface="Arial Black" pitchFamily="34" charset="0"/>
              <a:cs typeface="Arial" pitchFamily="34" charset="0"/>
            </a:endParaRPr>
          </a:p>
        </p:txBody>
      </p:sp>
      <p:sp>
        <p:nvSpPr>
          <p:cNvPr id="5125" name="Titel 1"/>
          <p:cNvSpPr txBox="1">
            <a:spLocks/>
          </p:cNvSpPr>
          <p:nvPr/>
        </p:nvSpPr>
        <p:spPr bwMode="auto">
          <a:xfrm>
            <a:off x="614363" y="1066801"/>
            <a:ext cx="8529637" cy="1267978"/>
          </a:xfrm>
          <a:prstGeom prst="rect">
            <a:avLst/>
          </a:prstGeom>
          <a:solidFill>
            <a:srgbClr val="FFCC66">
              <a:alpha val="50195"/>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marL="355600" indent="3175">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pPr eaLnBrk="1" hangingPunct="1">
              <a:spcBef>
                <a:spcPct val="0"/>
              </a:spcBef>
            </a:pPr>
            <a:r>
              <a:rPr kumimoji="1" lang="de-DE" sz="4000" b="1">
                <a:latin typeface="Arial Black" pitchFamily="34" charset="0"/>
                <a:cs typeface="Arial" pitchFamily="34" charset="0"/>
              </a:rPr>
              <a:t>Assoziatives Lernen</a:t>
            </a:r>
          </a:p>
        </p:txBody>
      </p:sp>
      <p:sp>
        <p:nvSpPr>
          <p:cNvPr id="5126" name="Titel 1"/>
          <p:cNvSpPr txBox="1">
            <a:spLocks/>
          </p:cNvSpPr>
          <p:nvPr/>
        </p:nvSpPr>
        <p:spPr bwMode="auto">
          <a:xfrm>
            <a:off x="719138" y="5710750"/>
            <a:ext cx="8424862" cy="79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lvl1pPr marL="355600" indent="3175">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pPr eaLnBrk="1" hangingPunct="1">
              <a:spcBef>
                <a:spcPct val="0"/>
              </a:spcBef>
            </a:pPr>
            <a:endParaRPr lang="de-DE" sz="4000" b="1">
              <a:solidFill>
                <a:srgbClr val="BFBFBF"/>
              </a:solidFill>
              <a:latin typeface="Arial Black" pitchFamily="34" charset="0"/>
              <a:cs typeface="Arial" pitchFamily="34" charset="0"/>
            </a:endParaRPr>
          </a:p>
        </p:txBody>
      </p:sp>
      <p:sp>
        <p:nvSpPr>
          <p:cNvPr id="5127" name="Titel 1"/>
          <p:cNvSpPr>
            <a:spLocks/>
          </p:cNvSpPr>
          <p:nvPr/>
        </p:nvSpPr>
        <p:spPr bwMode="auto">
          <a:xfrm>
            <a:off x="612775" y="3429000"/>
            <a:ext cx="8484470" cy="127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marL="355600" indent="3175" eaLnBrk="1" hangingPunct="1">
              <a:lnSpc>
                <a:spcPct val="90000"/>
              </a:lnSpc>
              <a:spcBef>
                <a:spcPct val="0"/>
              </a:spcBef>
            </a:pPr>
            <a:r>
              <a:rPr lang="de-DE" sz="3800" dirty="0">
                <a:solidFill>
                  <a:srgbClr val="BFBFBF"/>
                </a:solidFill>
                <a:latin typeface="Arial Black" pitchFamily="34" charset="0"/>
                <a:cs typeface="Arial" pitchFamily="34" charset="0"/>
              </a:rPr>
              <a:t>Lernen linearer Klassifikation</a:t>
            </a:r>
          </a:p>
        </p:txBody>
      </p:sp>
      <p:sp>
        <p:nvSpPr>
          <p:cNvPr id="5128" name="Titel 1"/>
          <p:cNvSpPr>
            <a:spLocks/>
          </p:cNvSpPr>
          <p:nvPr/>
        </p:nvSpPr>
        <p:spPr bwMode="auto">
          <a:xfrm>
            <a:off x="612776" y="5681023"/>
            <a:ext cx="8466138" cy="854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marL="355600" indent="3175" eaLnBrk="1" hangingPunct="1">
              <a:spcBef>
                <a:spcPct val="0"/>
              </a:spcBef>
            </a:pPr>
            <a:r>
              <a:rPr lang="de-DE" sz="3800" dirty="0">
                <a:solidFill>
                  <a:srgbClr val="BFBFBF"/>
                </a:solidFill>
                <a:latin typeface="Arial Black" pitchFamily="34" charset="0"/>
                <a:cs typeface="Arial" pitchFamily="34" charset="0"/>
              </a:rPr>
              <a:t>Anwendungen</a:t>
            </a:r>
          </a:p>
        </p:txBody>
      </p:sp>
      <p:sp>
        <p:nvSpPr>
          <p:cNvPr id="5129" name="Foliennummernplatzhalter 1"/>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1000" smtClean="0"/>
              <a:t>- </a:t>
            </a:r>
            <a:fld id="{31DF2526-6644-45BD-85F4-7AE87B339FB5}" type="slidenum">
              <a:rPr lang="de-DE" sz="1000" smtClean="0"/>
              <a:pPr/>
              <a:t>2</a:t>
            </a:fld>
            <a:r>
              <a:rPr lang="de-DE" sz="1000" smtClean="0"/>
              <a:t> -</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Fußzeilenplatzhalt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800" smtClean="0">
                <a:latin typeface="Tahoma" pitchFamily="34" charset="0"/>
              </a:rPr>
              <a:t>Rüdiger Brause: Adaptive Systeme, Institut für Informatik</a:t>
            </a:r>
            <a:endParaRPr lang="de-DE" sz="800">
              <a:latin typeface="Tahoma" pitchFamily="34" charset="0"/>
            </a:endParaRPr>
          </a:p>
        </p:txBody>
      </p:sp>
      <p:sp>
        <p:nvSpPr>
          <p:cNvPr id="31747" name="Foliennummernplatzhalt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1000" smtClean="0"/>
              <a:t>- </a:t>
            </a:r>
            <a:fld id="{BC75EA65-7CF7-457F-9B90-1B9074D6E8F1}" type="slidenum">
              <a:rPr lang="de-DE" sz="1000" smtClean="0"/>
              <a:pPr/>
              <a:t>20</a:t>
            </a:fld>
            <a:r>
              <a:rPr lang="de-DE" sz="1000" smtClean="0"/>
              <a:t> -</a:t>
            </a:r>
          </a:p>
        </p:txBody>
      </p:sp>
      <p:sp>
        <p:nvSpPr>
          <p:cNvPr id="31748" name="Rectangle 2"/>
          <p:cNvSpPr>
            <a:spLocks noGrp="1" noChangeArrowheads="1"/>
          </p:cNvSpPr>
          <p:nvPr>
            <p:ph type="title"/>
          </p:nvPr>
        </p:nvSpPr>
        <p:spPr/>
        <p:txBody>
          <a:bodyPr/>
          <a:lstStyle/>
          <a:p>
            <a:r>
              <a:rPr lang="de-DE" smtClean="0"/>
              <a:t>Klassentrennung</a:t>
            </a:r>
          </a:p>
        </p:txBody>
      </p:sp>
      <p:grpSp>
        <p:nvGrpSpPr>
          <p:cNvPr id="31749" name="Group 3"/>
          <p:cNvGrpSpPr>
            <a:grpSpLocks/>
          </p:cNvGrpSpPr>
          <p:nvPr/>
        </p:nvGrpSpPr>
        <p:grpSpPr bwMode="auto">
          <a:xfrm>
            <a:off x="533400" y="2590800"/>
            <a:ext cx="4346575" cy="3346450"/>
            <a:chOff x="333" y="1075"/>
            <a:chExt cx="2738" cy="2108"/>
          </a:xfrm>
        </p:grpSpPr>
        <p:sp>
          <p:nvSpPr>
            <p:cNvPr id="31757" name="Rectangle 4"/>
            <p:cNvSpPr>
              <a:spLocks noChangeArrowheads="1"/>
            </p:cNvSpPr>
            <p:nvPr/>
          </p:nvSpPr>
          <p:spPr bwMode="auto">
            <a:xfrm>
              <a:off x="2363" y="3004"/>
              <a:ext cx="63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spcBef>
                  <a:spcPct val="0"/>
                </a:spcBef>
              </a:pPr>
              <a:r>
                <a:rPr lang="de-DE" sz="1600" b="1">
                  <a:solidFill>
                    <a:srgbClr val="000000"/>
                  </a:solidFill>
                  <a:latin typeface="Tahoma" pitchFamily="34" charset="0"/>
                </a:rPr>
                <a:t>Breite x</a:t>
              </a:r>
              <a:r>
                <a:rPr lang="de-DE" sz="1600" b="1" baseline="-25000">
                  <a:solidFill>
                    <a:srgbClr val="000000"/>
                  </a:solidFill>
                  <a:latin typeface="Tahoma" pitchFamily="34" charset="0"/>
                </a:rPr>
                <a:t>1</a:t>
              </a:r>
              <a:endParaRPr lang="de-DE" sz="2400" b="1" baseline="-25000">
                <a:latin typeface="Tahoma" pitchFamily="34" charset="0"/>
              </a:endParaRPr>
            </a:p>
          </p:txBody>
        </p:sp>
        <p:sp>
          <p:nvSpPr>
            <p:cNvPr id="31758" name="Rectangle 5"/>
            <p:cNvSpPr>
              <a:spLocks noChangeArrowheads="1"/>
            </p:cNvSpPr>
            <p:nvPr/>
          </p:nvSpPr>
          <p:spPr bwMode="auto">
            <a:xfrm>
              <a:off x="2739" y="3004"/>
              <a:ext cx="32"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de-DE" sz="1600">
                  <a:solidFill>
                    <a:srgbClr val="000000"/>
                  </a:solidFill>
                  <a:latin typeface="Times New Roman" pitchFamily="18" charset="0"/>
                </a:rPr>
                <a:t> </a:t>
              </a:r>
              <a:endParaRPr lang="de-DE" sz="2400">
                <a:latin typeface="Times New Roman" pitchFamily="18" charset="0"/>
              </a:endParaRPr>
            </a:p>
          </p:txBody>
        </p:sp>
        <p:sp>
          <p:nvSpPr>
            <p:cNvPr id="31759" name="Rectangle 6"/>
            <p:cNvSpPr>
              <a:spLocks noChangeArrowheads="1"/>
            </p:cNvSpPr>
            <p:nvPr/>
          </p:nvSpPr>
          <p:spPr bwMode="auto">
            <a:xfrm>
              <a:off x="2404" y="2168"/>
              <a:ext cx="143" cy="18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31760" name="Rectangle 7"/>
            <p:cNvSpPr>
              <a:spLocks noChangeArrowheads="1"/>
            </p:cNvSpPr>
            <p:nvPr/>
          </p:nvSpPr>
          <p:spPr bwMode="auto">
            <a:xfrm>
              <a:off x="2404" y="2167"/>
              <a:ext cx="57"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de-DE" sz="1600" b="1">
                  <a:solidFill>
                    <a:srgbClr val="000000"/>
                  </a:solidFill>
                  <a:latin typeface="Times New Roman" pitchFamily="18" charset="0"/>
                </a:rPr>
                <a:t>c</a:t>
              </a:r>
              <a:endParaRPr lang="de-DE" sz="2400">
                <a:latin typeface="Times New Roman" pitchFamily="18" charset="0"/>
              </a:endParaRPr>
            </a:p>
          </p:txBody>
        </p:sp>
        <p:sp>
          <p:nvSpPr>
            <p:cNvPr id="31761" name="Rectangle 8"/>
            <p:cNvSpPr>
              <a:spLocks noChangeArrowheads="1"/>
            </p:cNvSpPr>
            <p:nvPr/>
          </p:nvSpPr>
          <p:spPr bwMode="auto">
            <a:xfrm>
              <a:off x="2473" y="2242"/>
              <a:ext cx="43"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de-DE" sz="1100" b="1">
                  <a:solidFill>
                    <a:srgbClr val="000000"/>
                  </a:solidFill>
                  <a:latin typeface="Times New Roman" pitchFamily="18" charset="0"/>
                </a:rPr>
                <a:t>2</a:t>
              </a:r>
              <a:endParaRPr lang="de-DE" sz="2400">
                <a:latin typeface="Times New Roman" pitchFamily="18" charset="0"/>
              </a:endParaRPr>
            </a:p>
          </p:txBody>
        </p:sp>
        <p:sp>
          <p:nvSpPr>
            <p:cNvPr id="31762" name="Rectangle 9"/>
            <p:cNvSpPr>
              <a:spLocks noChangeArrowheads="1"/>
            </p:cNvSpPr>
            <p:nvPr/>
          </p:nvSpPr>
          <p:spPr bwMode="auto">
            <a:xfrm>
              <a:off x="2524" y="2167"/>
              <a:ext cx="32"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de-DE" sz="1600" b="1">
                  <a:solidFill>
                    <a:srgbClr val="000000"/>
                  </a:solidFill>
                  <a:latin typeface="Times New Roman" pitchFamily="18" charset="0"/>
                </a:rPr>
                <a:t> </a:t>
              </a:r>
              <a:endParaRPr lang="de-DE" sz="2400">
                <a:latin typeface="Times New Roman" pitchFamily="18" charset="0"/>
              </a:endParaRPr>
            </a:p>
          </p:txBody>
        </p:sp>
        <p:grpSp>
          <p:nvGrpSpPr>
            <p:cNvPr id="31763" name="Group 10"/>
            <p:cNvGrpSpPr>
              <a:grpSpLocks/>
            </p:cNvGrpSpPr>
            <p:nvPr/>
          </p:nvGrpSpPr>
          <p:grpSpPr bwMode="auto">
            <a:xfrm>
              <a:off x="461" y="2901"/>
              <a:ext cx="2610" cy="77"/>
              <a:chOff x="2252" y="3803"/>
              <a:chExt cx="2165" cy="63"/>
            </a:xfrm>
          </p:grpSpPr>
          <p:sp>
            <p:nvSpPr>
              <p:cNvPr id="31793" name="Line 11"/>
              <p:cNvSpPr>
                <a:spLocks noChangeShapeType="1"/>
              </p:cNvSpPr>
              <p:nvPr/>
            </p:nvSpPr>
            <p:spPr bwMode="auto">
              <a:xfrm>
                <a:off x="2252" y="3834"/>
                <a:ext cx="2104" cy="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31794" name="Freeform 12"/>
              <p:cNvSpPr>
                <a:spLocks/>
              </p:cNvSpPr>
              <p:nvPr/>
            </p:nvSpPr>
            <p:spPr bwMode="auto">
              <a:xfrm>
                <a:off x="4354" y="3803"/>
                <a:ext cx="63" cy="63"/>
              </a:xfrm>
              <a:custGeom>
                <a:avLst/>
                <a:gdLst>
                  <a:gd name="T0" fmla="*/ 0 w 127"/>
                  <a:gd name="T1" fmla="*/ 16 h 125"/>
                  <a:gd name="T2" fmla="*/ 15 w 127"/>
                  <a:gd name="T3" fmla="*/ 8 h 125"/>
                  <a:gd name="T4" fmla="*/ 0 w 127"/>
                  <a:gd name="T5" fmla="*/ 0 h 125"/>
                  <a:gd name="T6" fmla="*/ 0 w 127"/>
                  <a:gd name="T7" fmla="*/ 16 h 125"/>
                  <a:gd name="T8" fmla="*/ 0 60000 65536"/>
                  <a:gd name="T9" fmla="*/ 0 60000 65536"/>
                  <a:gd name="T10" fmla="*/ 0 60000 65536"/>
                  <a:gd name="T11" fmla="*/ 0 60000 65536"/>
                  <a:gd name="T12" fmla="*/ 0 w 127"/>
                  <a:gd name="T13" fmla="*/ 0 h 125"/>
                  <a:gd name="T14" fmla="*/ 127 w 127"/>
                  <a:gd name="T15" fmla="*/ 125 h 125"/>
                </a:gdLst>
                <a:ahLst/>
                <a:cxnLst>
                  <a:cxn ang="T8">
                    <a:pos x="T0" y="T1"/>
                  </a:cxn>
                  <a:cxn ang="T9">
                    <a:pos x="T2" y="T3"/>
                  </a:cxn>
                  <a:cxn ang="T10">
                    <a:pos x="T4" y="T5"/>
                  </a:cxn>
                  <a:cxn ang="T11">
                    <a:pos x="T6" y="T7"/>
                  </a:cxn>
                </a:cxnLst>
                <a:rect l="T12" t="T13" r="T14" b="T15"/>
                <a:pathLst>
                  <a:path w="127" h="125">
                    <a:moveTo>
                      <a:pt x="0" y="125"/>
                    </a:moveTo>
                    <a:lnTo>
                      <a:pt x="127" y="63"/>
                    </a:lnTo>
                    <a:lnTo>
                      <a:pt x="0" y="0"/>
                    </a:lnTo>
                    <a:lnTo>
                      <a:pt x="0" y="125"/>
                    </a:lnTo>
                    <a:close/>
                  </a:path>
                </a:pathLst>
              </a:custGeom>
              <a:solidFill>
                <a:srgbClr val="000000"/>
              </a:solidFill>
              <a:ln w="28575" cmpd="sng">
                <a:solidFill>
                  <a:srgbClr val="000000"/>
                </a:solidFill>
                <a:round/>
                <a:headEnd/>
                <a:tailEnd/>
              </a:ln>
            </p:spPr>
            <p:txBody>
              <a:bodyPr/>
              <a:lstStyle/>
              <a:p>
                <a:endParaRPr lang="de-DE"/>
              </a:p>
            </p:txBody>
          </p:sp>
        </p:grpSp>
        <p:grpSp>
          <p:nvGrpSpPr>
            <p:cNvPr id="31764" name="Group 13"/>
            <p:cNvGrpSpPr>
              <a:grpSpLocks/>
            </p:cNvGrpSpPr>
            <p:nvPr/>
          </p:nvGrpSpPr>
          <p:grpSpPr bwMode="auto">
            <a:xfrm>
              <a:off x="487" y="1087"/>
              <a:ext cx="75" cy="1910"/>
              <a:chOff x="2274" y="2324"/>
              <a:chExt cx="62" cy="1558"/>
            </a:xfrm>
          </p:grpSpPr>
          <p:sp>
            <p:nvSpPr>
              <p:cNvPr id="31791" name="Line 14"/>
              <p:cNvSpPr>
                <a:spLocks noChangeShapeType="1"/>
              </p:cNvSpPr>
              <p:nvPr/>
            </p:nvSpPr>
            <p:spPr bwMode="auto">
              <a:xfrm flipV="1">
                <a:off x="2305" y="2384"/>
                <a:ext cx="1" cy="149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31792" name="Freeform 15"/>
              <p:cNvSpPr>
                <a:spLocks/>
              </p:cNvSpPr>
              <p:nvPr/>
            </p:nvSpPr>
            <p:spPr bwMode="auto">
              <a:xfrm>
                <a:off x="2274" y="2324"/>
                <a:ext cx="62" cy="63"/>
              </a:xfrm>
              <a:custGeom>
                <a:avLst/>
                <a:gdLst>
                  <a:gd name="T0" fmla="*/ 15 w 125"/>
                  <a:gd name="T1" fmla="*/ 16 h 126"/>
                  <a:gd name="T2" fmla="*/ 7 w 125"/>
                  <a:gd name="T3" fmla="*/ 0 h 126"/>
                  <a:gd name="T4" fmla="*/ 0 w 125"/>
                  <a:gd name="T5" fmla="*/ 16 h 126"/>
                  <a:gd name="T6" fmla="*/ 15 w 125"/>
                  <a:gd name="T7" fmla="*/ 16 h 126"/>
                  <a:gd name="T8" fmla="*/ 0 60000 65536"/>
                  <a:gd name="T9" fmla="*/ 0 60000 65536"/>
                  <a:gd name="T10" fmla="*/ 0 60000 65536"/>
                  <a:gd name="T11" fmla="*/ 0 60000 65536"/>
                  <a:gd name="T12" fmla="*/ 0 w 125"/>
                  <a:gd name="T13" fmla="*/ 0 h 126"/>
                  <a:gd name="T14" fmla="*/ 125 w 125"/>
                  <a:gd name="T15" fmla="*/ 126 h 126"/>
                </a:gdLst>
                <a:ahLst/>
                <a:cxnLst>
                  <a:cxn ang="T8">
                    <a:pos x="T0" y="T1"/>
                  </a:cxn>
                  <a:cxn ang="T9">
                    <a:pos x="T2" y="T3"/>
                  </a:cxn>
                  <a:cxn ang="T10">
                    <a:pos x="T4" y="T5"/>
                  </a:cxn>
                  <a:cxn ang="T11">
                    <a:pos x="T6" y="T7"/>
                  </a:cxn>
                </a:cxnLst>
                <a:rect l="T12" t="T13" r="T14" b="T15"/>
                <a:pathLst>
                  <a:path w="125" h="126">
                    <a:moveTo>
                      <a:pt x="125" y="126"/>
                    </a:moveTo>
                    <a:lnTo>
                      <a:pt x="63" y="0"/>
                    </a:lnTo>
                    <a:lnTo>
                      <a:pt x="0" y="126"/>
                    </a:lnTo>
                    <a:lnTo>
                      <a:pt x="125" y="126"/>
                    </a:lnTo>
                    <a:close/>
                  </a:path>
                </a:pathLst>
              </a:custGeom>
              <a:solidFill>
                <a:srgbClr val="000000"/>
              </a:solidFill>
              <a:ln w="28575" cmpd="sng">
                <a:solidFill>
                  <a:srgbClr val="000000"/>
                </a:solidFill>
                <a:round/>
                <a:headEnd/>
                <a:tailEnd/>
              </a:ln>
            </p:spPr>
            <p:txBody>
              <a:bodyPr/>
              <a:lstStyle/>
              <a:p>
                <a:endParaRPr lang="de-DE"/>
              </a:p>
            </p:txBody>
          </p:sp>
        </p:grpSp>
        <p:sp>
          <p:nvSpPr>
            <p:cNvPr id="31765" name="Rectangle 16"/>
            <p:cNvSpPr>
              <a:spLocks noChangeArrowheads="1"/>
            </p:cNvSpPr>
            <p:nvPr/>
          </p:nvSpPr>
          <p:spPr bwMode="auto">
            <a:xfrm>
              <a:off x="351" y="1180"/>
              <a:ext cx="151" cy="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31766" name="Rectangle 17"/>
            <p:cNvSpPr>
              <a:spLocks noChangeArrowheads="1"/>
            </p:cNvSpPr>
            <p:nvPr/>
          </p:nvSpPr>
          <p:spPr bwMode="auto">
            <a:xfrm rot="-5400000">
              <a:off x="157" y="1251"/>
              <a:ext cx="50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de-DE" sz="1600" b="1">
                  <a:solidFill>
                    <a:srgbClr val="000000"/>
                  </a:solidFill>
                  <a:latin typeface="Tahoma" pitchFamily="34" charset="0"/>
                </a:rPr>
                <a:t>Höhe x</a:t>
              </a:r>
              <a:r>
                <a:rPr lang="de-DE" sz="1600" b="1" baseline="-25000">
                  <a:solidFill>
                    <a:srgbClr val="000000"/>
                  </a:solidFill>
                  <a:latin typeface="Tahoma" pitchFamily="34" charset="0"/>
                </a:rPr>
                <a:t>2</a:t>
              </a:r>
              <a:endParaRPr lang="de-DE" sz="2400" b="1" baseline="-25000">
                <a:latin typeface="Tahoma" pitchFamily="34" charset="0"/>
              </a:endParaRPr>
            </a:p>
          </p:txBody>
        </p:sp>
        <p:sp>
          <p:nvSpPr>
            <p:cNvPr id="31767" name="Rectangle 18"/>
            <p:cNvSpPr>
              <a:spLocks noChangeArrowheads="1"/>
            </p:cNvSpPr>
            <p:nvPr/>
          </p:nvSpPr>
          <p:spPr bwMode="auto">
            <a:xfrm rot="-5400000">
              <a:off x="421" y="1142"/>
              <a:ext cx="3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de-DE" sz="1600">
                  <a:solidFill>
                    <a:srgbClr val="000000"/>
                  </a:solidFill>
                  <a:latin typeface="Times New Roman" pitchFamily="18" charset="0"/>
                </a:rPr>
                <a:t> </a:t>
              </a:r>
              <a:endParaRPr lang="de-DE" sz="2400">
                <a:latin typeface="Times New Roman" pitchFamily="18" charset="0"/>
              </a:endParaRPr>
            </a:p>
          </p:txBody>
        </p:sp>
        <p:sp>
          <p:nvSpPr>
            <p:cNvPr id="31768" name="Oval 19"/>
            <p:cNvSpPr>
              <a:spLocks noChangeArrowheads="1"/>
            </p:cNvSpPr>
            <p:nvPr/>
          </p:nvSpPr>
          <p:spPr bwMode="auto">
            <a:xfrm>
              <a:off x="891" y="2214"/>
              <a:ext cx="55" cy="57"/>
            </a:xfrm>
            <a:prstGeom prst="ellipse">
              <a:avLst/>
            </a:prstGeom>
            <a:solidFill>
              <a:srgbClr val="000000"/>
            </a:solidFill>
            <a:ln w="9525">
              <a:solidFill>
                <a:srgbClr val="000000"/>
              </a:solidFill>
              <a:round/>
              <a:headEnd/>
              <a:tailEnd/>
            </a:ln>
          </p:spPr>
          <p:txBody>
            <a:bodyPr/>
            <a:lstStyle/>
            <a:p>
              <a:endParaRPr lang="de-DE"/>
            </a:p>
          </p:txBody>
        </p:sp>
        <p:sp>
          <p:nvSpPr>
            <p:cNvPr id="31769" name="Oval 20"/>
            <p:cNvSpPr>
              <a:spLocks noChangeArrowheads="1"/>
            </p:cNvSpPr>
            <p:nvPr/>
          </p:nvSpPr>
          <p:spPr bwMode="auto">
            <a:xfrm>
              <a:off x="879" y="1897"/>
              <a:ext cx="54" cy="57"/>
            </a:xfrm>
            <a:prstGeom prst="ellipse">
              <a:avLst/>
            </a:prstGeom>
            <a:solidFill>
              <a:srgbClr val="000000"/>
            </a:solidFill>
            <a:ln w="9525">
              <a:solidFill>
                <a:srgbClr val="000000"/>
              </a:solidFill>
              <a:round/>
              <a:headEnd/>
              <a:tailEnd/>
            </a:ln>
          </p:spPr>
          <p:txBody>
            <a:bodyPr/>
            <a:lstStyle/>
            <a:p>
              <a:endParaRPr lang="de-DE"/>
            </a:p>
          </p:txBody>
        </p:sp>
        <p:sp>
          <p:nvSpPr>
            <p:cNvPr id="31770" name="Oval 21"/>
            <p:cNvSpPr>
              <a:spLocks noChangeArrowheads="1"/>
            </p:cNvSpPr>
            <p:nvPr/>
          </p:nvSpPr>
          <p:spPr bwMode="auto">
            <a:xfrm>
              <a:off x="1284" y="1541"/>
              <a:ext cx="55" cy="56"/>
            </a:xfrm>
            <a:prstGeom prst="ellipse">
              <a:avLst/>
            </a:prstGeom>
            <a:solidFill>
              <a:srgbClr val="000000"/>
            </a:solidFill>
            <a:ln w="9525">
              <a:solidFill>
                <a:srgbClr val="000000"/>
              </a:solidFill>
              <a:round/>
              <a:headEnd/>
              <a:tailEnd/>
            </a:ln>
          </p:spPr>
          <p:txBody>
            <a:bodyPr/>
            <a:lstStyle/>
            <a:p>
              <a:endParaRPr lang="de-DE"/>
            </a:p>
          </p:txBody>
        </p:sp>
        <p:sp>
          <p:nvSpPr>
            <p:cNvPr id="31771" name="Oval 22"/>
            <p:cNvSpPr>
              <a:spLocks noChangeArrowheads="1"/>
            </p:cNvSpPr>
            <p:nvPr/>
          </p:nvSpPr>
          <p:spPr bwMode="auto">
            <a:xfrm>
              <a:off x="814" y="1726"/>
              <a:ext cx="56" cy="55"/>
            </a:xfrm>
            <a:prstGeom prst="ellipse">
              <a:avLst/>
            </a:prstGeom>
            <a:solidFill>
              <a:srgbClr val="000000"/>
            </a:solidFill>
            <a:ln w="9525">
              <a:solidFill>
                <a:srgbClr val="000000"/>
              </a:solidFill>
              <a:round/>
              <a:headEnd/>
              <a:tailEnd/>
            </a:ln>
          </p:spPr>
          <p:txBody>
            <a:bodyPr/>
            <a:lstStyle/>
            <a:p>
              <a:endParaRPr lang="de-DE"/>
            </a:p>
          </p:txBody>
        </p:sp>
        <p:sp>
          <p:nvSpPr>
            <p:cNvPr id="31772" name="Oval 23"/>
            <p:cNvSpPr>
              <a:spLocks noChangeArrowheads="1"/>
            </p:cNvSpPr>
            <p:nvPr/>
          </p:nvSpPr>
          <p:spPr bwMode="auto">
            <a:xfrm>
              <a:off x="1088" y="1709"/>
              <a:ext cx="54" cy="56"/>
            </a:xfrm>
            <a:prstGeom prst="ellipse">
              <a:avLst/>
            </a:prstGeom>
            <a:solidFill>
              <a:srgbClr val="000000"/>
            </a:solidFill>
            <a:ln w="9525">
              <a:solidFill>
                <a:srgbClr val="000000"/>
              </a:solidFill>
              <a:round/>
              <a:headEnd/>
              <a:tailEnd/>
            </a:ln>
          </p:spPr>
          <p:txBody>
            <a:bodyPr/>
            <a:lstStyle/>
            <a:p>
              <a:endParaRPr lang="de-DE"/>
            </a:p>
          </p:txBody>
        </p:sp>
        <p:sp>
          <p:nvSpPr>
            <p:cNvPr id="31773" name="Oval 24"/>
            <p:cNvSpPr>
              <a:spLocks noChangeArrowheads="1"/>
            </p:cNvSpPr>
            <p:nvPr/>
          </p:nvSpPr>
          <p:spPr bwMode="auto">
            <a:xfrm>
              <a:off x="1292" y="1808"/>
              <a:ext cx="55" cy="55"/>
            </a:xfrm>
            <a:prstGeom prst="ellipse">
              <a:avLst/>
            </a:prstGeom>
            <a:solidFill>
              <a:srgbClr val="000000"/>
            </a:solidFill>
            <a:ln w="9525">
              <a:solidFill>
                <a:srgbClr val="000000"/>
              </a:solidFill>
              <a:round/>
              <a:headEnd/>
              <a:tailEnd/>
            </a:ln>
          </p:spPr>
          <p:txBody>
            <a:bodyPr/>
            <a:lstStyle/>
            <a:p>
              <a:endParaRPr lang="de-DE"/>
            </a:p>
          </p:txBody>
        </p:sp>
        <p:sp>
          <p:nvSpPr>
            <p:cNvPr id="31774" name="Oval 25"/>
            <p:cNvSpPr>
              <a:spLocks noChangeArrowheads="1"/>
            </p:cNvSpPr>
            <p:nvPr/>
          </p:nvSpPr>
          <p:spPr bwMode="auto">
            <a:xfrm>
              <a:off x="1060" y="2058"/>
              <a:ext cx="56" cy="57"/>
            </a:xfrm>
            <a:prstGeom prst="ellipse">
              <a:avLst/>
            </a:prstGeom>
            <a:solidFill>
              <a:srgbClr val="000000"/>
            </a:solidFill>
            <a:ln w="9525">
              <a:solidFill>
                <a:srgbClr val="000000"/>
              </a:solidFill>
              <a:round/>
              <a:headEnd/>
              <a:tailEnd/>
            </a:ln>
          </p:spPr>
          <p:txBody>
            <a:bodyPr/>
            <a:lstStyle/>
            <a:p>
              <a:endParaRPr lang="de-DE"/>
            </a:p>
          </p:txBody>
        </p:sp>
        <p:sp>
          <p:nvSpPr>
            <p:cNvPr id="31775" name="Oval 26"/>
            <p:cNvSpPr>
              <a:spLocks noChangeArrowheads="1"/>
            </p:cNvSpPr>
            <p:nvPr/>
          </p:nvSpPr>
          <p:spPr bwMode="auto">
            <a:xfrm>
              <a:off x="1230" y="2219"/>
              <a:ext cx="56" cy="55"/>
            </a:xfrm>
            <a:prstGeom prst="ellipse">
              <a:avLst/>
            </a:prstGeom>
            <a:solidFill>
              <a:srgbClr val="000000"/>
            </a:solidFill>
            <a:ln w="9525">
              <a:solidFill>
                <a:srgbClr val="000000"/>
              </a:solidFill>
              <a:round/>
              <a:headEnd/>
              <a:tailEnd/>
            </a:ln>
          </p:spPr>
          <p:txBody>
            <a:bodyPr/>
            <a:lstStyle/>
            <a:p>
              <a:endParaRPr lang="de-DE"/>
            </a:p>
          </p:txBody>
        </p:sp>
        <p:sp>
          <p:nvSpPr>
            <p:cNvPr id="31776" name="Oval 27"/>
            <p:cNvSpPr>
              <a:spLocks noChangeArrowheads="1"/>
            </p:cNvSpPr>
            <p:nvPr/>
          </p:nvSpPr>
          <p:spPr bwMode="auto">
            <a:xfrm>
              <a:off x="1326" y="2026"/>
              <a:ext cx="56" cy="57"/>
            </a:xfrm>
            <a:prstGeom prst="ellipse">
              <a:avLst/>
            </a:prstGeom>
            <a:solidFill>
              <a:srgbClr val="000000"/>
            </a:solidFill>
            <a:ln w="9525">
              <a:solidFill>
                <a:srgbClr val="000000"/>
              </a:solidFill>
              <a:round/>
              <a:headEnd/>
              <a:tailEnd/>
            </a:ln>
          </p:spPr>
          <p:txBody>
            <a:bodyPr/>
            <a:lstStyle/>
            <a:p>
              <a:endParaRPr lang="de-DE"/>
            </a:p>
          </p:txBody>
        </p:sp>
        <p:sp>
          <p:nvSpPr>
            <p:cNvPr id="31777" name="Rectangle 28"/>
            <p:cNvSpPr>
              <a:spLocks noChangeArrowheads="1"/>
            </p:cNvSpPr>
            <p:nvPr/>
          </p:nvSpPr>
          <p:spPr bwMode="auto">
            <a:xfrm>
              <a:off x="1962" y="2236"/>
              <a:ext cx="54" cy="55"/>
            </a:xfrm>
            <a:prstGeom prst="rect">
              <a:avLst/>
            </a:prstGeom>
            <a:solidFill>
              <a:srgbClr val="FF6600"/>
            </a:solidFill>
            <a:ln w="9525">
              <a:solidFill>
                <a:srgbClr val="000000"/>
              </a:solidFill>
              <a:miter lim="800000"/>
              <a:headEnd/>
              <a:tailEnd/>
            </a:ln>
          </p:spPr>
          <p:txBody>
            <a:bodyPr/>
            <a:lstStyle/>
            <a:p>
              <a:endParaRPr lang="de-DE"/>
            </a:p>
          </p:txBody>
        </p:sp>
        <p:sp>
          <p:nvSpPr>
            <p:cNvPr id="31778" name="Rectangle 29"/>
            <p:cNvSpPr>
              <a:spLocks noChangeArrowheads="1"/>
            </p:cNvSpPr>
            <p:nvPr/>
          </p:nvSpPr>
          <p:spPr bwMode="auto">
            <a:xfrm>
              <a:off x="2084" y="2013"/>
              <a:ext cx="55" cy="55"/>
            </a:xfrm>
            <a:prstGeom prst="rect">
              <a:avLst/>
            </a:prstGeom>
            <a:solidFill>
              <a:srgbClr val="FF6600"/>
            </a:solidFill>
            <a:ln w="9525">
              <a:solidFill>
                <a:srgbClr val="000000"/>
              </a:solidFill>
              <a:miter lim="800000"/>
              <a:headEnd/>
              <a:tailEnd/>
            </a:ln>
          </p:spPr>
          <p:txBody>
            <a:bodyPr/>
            <a:lstStyle/>
            <a:p>
              <a:endParaRPr lang="de-DE"/>
            </a:p>
          </p:txBody>
        </p:sp>
        <p:sp>
          <p:nvSpPr>
            <p:cNvPr id="31779" name="Rectangle 30"/>
            <p:cNvSpPr>
              <a:spLocks noChangeArrowheads="1"/>
            </p:cNvSpPr>
            <p:nvPr/>
          </p:nvSpPr>
          <p:spPr bwMode="auto">
            <a:xfrm>
              <a:off x="2362" y="2051"/>
              <a:ext cx="56" cy="56"/>
            </a:xfrm>
            <a:prstGeom prst="rect">
              <a:avLst/>
            </a:prstGeom>
            <a:solidFill>
              <a:srgbClr val="FF6600"/>
            </a:solidFill>
            <a:ln w="9525">
              <a:solidFill>
                <a:srgbClr val="000000"/>
              </a:solidFill>
              <a:miter lim="800000"/>
              <a:headEnd/>
              <a:tailEnd/>
            </a:ln>
          </p:spPr>
          <p:txBody>
            <a:bodyPr/>
            <a:lstStyle/>
            <a:p>
              <a:endParaRPr lang="de-DE"/>
            </a:p>
          </p:txBody>
        </p:sp>
        <p:sp>
          <p:nvSpPr>
            <p:cNvPr id="31780" name="Rectangle 31"/>
            <p:cNvSpPr>
              <a:spLocks noChangeArrowheads="1"/>
            </p:cNvSpPr>
            <p:nvPr/>
          </p:nvSpPr>
          <p:spPr bwMode="auto">
            <a:xfrm>
              <a:off x="2559" y="1871"/>
              <a:ext cx="55" cy="56"/>
            </a:xfrm>
            <a:prstGeom prst="rect">
              <a:avLst/>
            </a:prstGeom>
            <a:solidFill>
              <a:srgbClr val="FF6600"/>
            </a:solidFill>
            <a:ln w="9525">
              <a:solidFill>
                <a:srgbClr val="000000"/>
              </a:solidFill>
              <a:miter lim="800000"/>
              <a:headEnd/>
              <a:tailEnd/>
            </a:ln>
          </p:spPr>
          <p:txBody>
            <a:bodyPr/>
            <a:lstStyle/>
            <a:p>
              <a:endParaRPr lang="de-DE"/>
            </a:p>
          </p:txBody>
        </p:sp>
        <p:sp>
          <p:nvSpPr>
            <p:cNvPr id="31781" name="Rectangle 32"/>
            <p:cNvSpPr>
              <a:spLocks noChangeArrowheads="1"/>
            </p:cNvSpPr>
            <p:nvPr/>
          </p:nvSpPr>
          <p:spPr bwMode="auto">
            <a:xfrm>
              <a:off x="2141" y="2408"/>
              <a:ext cx="56" cy="56"/>
            </a:xfrm>
            <a:prstGeom prst="rect">
              <a:avLst/>
            </a:prstGeom>
            <a:solidFill>
              <a:srgbClr val="FF6600"/>
            </a:solidFill>
            <a:ln w="9525">
              <a:solidFill>
                <a:srgbClr val="000000"/>
              </a:solidFill>
              <a:miter lim="800000"/>
              <a:headEnd/>
              <a:tailEnd/>
            </a:ln>
          </p:spPr>
          <p:txBody>
            <a:bodyPr/>
            <a:lstStyle/>
            <a:p>
              <a:endParaRPr lang="de-DE"/>
            </a:p>
          </p:txBody>
        </p:sp>
        <p:sp>
          <p:nvSpPr>
            <p:cNvPr id="31782" name="Rectangle 33"/>
            <p:cNvSpPr>
              <a:spLocks noChangeArrowheads="1"/>
            </p:cNvSpPr>
            <p:nvPr/>
          </p:nvSpPr>
          <p:spPr bwMode="auto">
            <a:xfrm>
              <a:off x="2189" y="2208"/>
              <a:ext cx="55" cy="56"/>
            </a:xfrm>
            <a:prstGeom prst="rect">
              <a:avLst/>
            </a:prstGeom>
            <a:solidFill>
              <a:srgbClr val="FF6600"/>
            </a:solidFill>
            <a:ln w="9525">
              <a:solidFill>
                <a:srgbClr val="000000"/>
              </a:solidFill>
              <a:miter lim="800000"/>
              <a:headEnd/>
              <a:tailEnd/>
            </a:ln>
          </p:spPr>
          <p:txBody>
            <a:bodyPr/>
            <a:lstStyle/>
            <a:p>
              <a:endParaRPr lang="de-DE"/>
            </a:p>
          </p:txBody>
        </p:sp>
        <p:sp>
          <p:nvSpPr>
            <p:cNvPr id="31783" name="Rectangle 34"/>
            <p:cNvSpPr>
              <a:spLocks noChangeArrowheads="1"/>
            </p:cNvSpPr>
            <p:nvPr/>
          </p:nvSpPr>
          <p:spPr bwMode="auto">
            <a:xfrm>
              <a:off x="2408" y="2451"/>
              <a:ext cx="55" cy="56"/>
            </a:xfrm>
            <a:prstGeom prst="rect">
              <a:avLst/>
            </a:prstGeom>
            <a:solidFill>
              <a:srgbClr val="FF6600"/>
            </a:solidFill>
            <a:ln w="9525">
              <a:solidFill>
                <a:srgbClr val="000000"/>
              </a:solidFill>
              <a:miter lim="800000"/>
              <a:headEnd/>
              <a:tailEnd/>
            </a:ln>
          </p:spPr>
          <p:txBody>
            <a:bodyPr/>
            <a:lstStyle/>
            <a:p>
              <a:endParaRPr lang="de-DE"/>
            </a:p>
          </p:txBody>
        </p:sp>
        <p:sp>
          <p:nvSpPr>
            <p:cNvPr id="31784" name="Freeform 35"/>
            <p:cNvSpPr>
              <a:spLocks/>
            </p:cNvSpPr>
            <p:nvPr/>
          </p:nvSpPr>
          <p:spPr bwMode="auto">
            <a:xfrm>
              <a:off x="1307" y="1179"/>
              <a:ext cx="727" cy="2004"/>
            </a:xfrm>
            <a:custGeom>
              <a:avLst/>
              <a:gdLst>
                <a:gd name="T0" fmla="*/ 577 w 816"/>
                <a:gd name="T1" fmla="*/ 1 h 3268"/>
                <a:gd name="T2" fmla="*/ 553 w 816"/>
                <a:gd name="T3" fmla="*/ 0 h 3268"/>
                <a:gd name="T4" fmla="*/ 0 w 816"/>
                <a:gd name="T5" fmla="*/ 752 h 3268"/>
                <a:gd name="T6" fmla="*/ 25 w 816"/>
                <a:gd name="T7" fmla="*/ 754 h 3268"/>
                <a:gd name="T8" fmla="*/ 577 w 816"/>
                <a:gd name="T9" fmla="*/ 1 h 3268"/>
                <a:gd name="T10" fmla="*/ 0 60000 65536"/>
                <a:gd name="T11" fmla="*/ 0 60000 65536"/>
                <a:gd name="T12" fmla="*/ 0 60000 65536"/>
                <a:gd name="T13" fmla="*/ 0 60000 65536"/>
                <a:gd name="T14" fmla="*/ 0 60000 65536"/>
                <a:gd name="T15" fmla="*/ 0 w 816"/>
                <a:gd name="T16" fmla="*/ 0 h 3268"/>
                <a:gd name="T17" fmla="*/ 816 w 816"/>
                <a:gd name="T18" fmla="*/ 3268 h 3268"/>
              </a:gdLst>
              <a:ahLst/>
              <a:cxnLst>
                <a:cxn ang="T10">
                  <a:pos x="T0" y="T1"/>
                </a:cxn>
                <a:cxn ang="T11">
                  <a:pos x="T2" y="T3"/>
                </a:cxn>
                <a:cxn ang="T12">
                  <a:pos x="T4" y="T5"/>
                </a:cxn>
                <a:cxn ang="T13">
                  <a:pos x="T6" y="T7"/>
                </a:cxn>
                <a:cxn ang="T14">
                  <a:pos x="T8" y="T9"/>
                </a:cxn>
              </a:cxnLst>
              <a:rect l="T15" t="T16" r="T17" b="T18"/>
              <a:pathLst>
                <a:path w="816" h="3268">
                  <a:moveTo>
                    <a:pt x="816" y="7"/>
                  </a:moveTo>
                  <a:lnTo>
                    <a:pt x="782" y="0"/>
                  </a:lnTo>
                  <a:lnTo>
                    <a:pt x="0" y="3260"/>
                  </a:lnTo>
                  <a:lnTo>
                    <a:pt x="35" y="3268"/>
                  </a:lnTo>
                  <a:lnTo>
                    <a:pt x="816" y="7"/>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1785" name="Rectangle 36"/>
            <p:cNvSpPr>
              <a:spLocks noChangeArrowheads="1"/>
            </p:cNvSpPr>
            <p:nvPr/>
          </p:nvSpPr>
          <p:spPr bwMode="auto">
            <a:xfrm>
              <a:off x="1175" y="1867"/>
              <a:ext cx="142" cy="21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31786" name="Rectangle 37"/>
            <p:cNvSpPr>
              <a:spLocks noChangeArrowheads="1"/>
            </p:cNvSpPr>
            <p:nvPr/>
          </p:nvSpPr>
          <p:spPr bwMode="auto">
            <a:xfrm>
              <a:off x="1175" y="1866"/>
              <a:ext cx="57"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de-DE" sz="1600" b="1">
                  <a:solidFill>
                    <a:srgbClr val="000000"/>
                  </a:solidFill>
                  <a:latin typeface="Times New Roman" pitchFamily="18" charset="0"/>
                </a:rPr>
                <a:t>c</a:t>
              </a:r>
              <a:endParaRPr lang="de-DE" sz="2400">
                <a:latin typeface="Times New Roman" pitchFamily="18" charset="0"/>
              </a:endParaRPr>
            </a:p>
          </p:txBody>
        </p:sp>
        <p:sp>
          <p:nvSpPr>
            <p:cNvPr id="31787" name="Rectangle 38"/>
            <p:cNvSpPr>
              <a:spLocks noChangeArrowheads="1"/>
            </p:cNvSpPr>
            <p:nvPr/>
          </p:nvSpPr>
          <p:spPr bwMode="auto">
            <a:xfrm>
              <a:off x="1243" y="1939"/>
              <a:ext cx="44"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de-DE" sz="1100" b="1">
                  <a:solidFill>
                    <a:srgbClr val="000000"/>
                  </a:solidFill>
                  <a:latin typeface="Times New Roman" pitchFamily="18" charset="0"/>
                </a:rPr>
                <a:t>1</a:t>
              </a:r>
              <a:endParaRPr lang="de-DE" sz="2400">
                <a:latin typeface="Times New Roman" pitchFamily="18" charset="0"/>
              </a:endParaRPr>
            </a:p>
          </p:txBody>
        </p:sp>
        <p:sp>
          <p:nvSpPr>
            <p:cNvPr id="31788" name="Rectangle 39"/>
            <p:cNvSpPr>
              <a:spLocks noChangeArrowheads="1"/>
            </p:cNvSpPr>
            <p:nvPr/>
          </p:nvSpPr>
          <p:spPr bwMode="auto">
            <a:xfrm>
              <a:off x="1294" y="1866"/>
              <a:ext cx="3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de-DE" sz="1600" b="1">
                  <a:solidFill>
                    <a:srgbClr val="000000"/>
                  </a:solidFill>
                  <a:latin typeface="Times New Roman" pitchFamily="18" charset="0"/>
                </a:rPr>
                <a:t> </a:t>
              </a:r>
              <a:endParaRPr lang="de-DE" sz="2400">
                <a:latin typeface="Times New Roman" pitchFamily="18" charset="0"/>
              </a:endParaRPr>
            </a:p>
          </p:txBody>
        </p:sp>
        <p:sp>
          <p:nvSpPr>
            <p:cNvPr id="31789" name="Oval 40"/>
            <p:cNvSpPr>
              <a:spLocks noChangeArrowheads="1"/>
            </p:cNvSpPr>
            <p:nvPr/>
          </p:nvSpPr>
          <p:spPr bwMode="auto">
            <a:xfrm>
              <a:off x="1111" y="1871"/>
              <a:ext cx="54" cy="56"/>
            </a:xfrm>
            <a:prstGeom prst="ellipse">
              <a:avLst/>
            </a:prstGeom>
            <a:solidFill>
              <a:srgbClr val="33CC33"/>
            </a:solidFill>
            <a:ln w="9525">
              <a:solidFill>
                <a:srgbClr val="000000"/>
              </a:solidFill>
              <a:round/>
              <a:headEnd/>
              <a:tailEnd/>
            </a:ln>
          </p:spPr>
          <p:txBody>
            <a:bodyPr/>
            <a:lstStyle/>
            <a:p>
              <a:endParaRPr lang="de-DE"/>
            </a:p>
          </p:txBody>
        </p:sp>
        <p:sp>
          <p:nvSpPr>
            <p:cNvPr id="31790" name="Rectangle 41"/>
            <p:cNvSpPr>
              <a:spLocks noChangeArrowheads="1"/>
            </p:cNvSpPr>
            <p:nvPr/>
          </p:nvSpPr>
          <p:spPr bwMode="auto">
            <a:xfrm>
              <a:off x="2313" y="2181"/>
              <a:ext cx="55" cy="56"/>
            </a:xfrm>
            <a:prstGeom prst="rect">
              <a:avLst/>
            </a:prstGeom>
            <a:solidFill>
              <a:srgbClr val="33CC33"/>
            </a:solidFill>
            <a:ln w="9525">
              <a:solidFill>
                <a:srgbClr val="000000"/>
              </a:solidFill>
              <a:miter lim="800000"/>
              <a:headEnd/>
              <a:tailEnd/>
            </a:ln>
          </p:spPr>
          <p:txBody>
            <a:bodyPr/>
            <a:lstStyle/>
            <a:p>
              <a:endParaRPr lang="de-DE"/>
            </a:p>
          </p:txBody>
        </p:sp>
      </p:grpSp>
      <p:sp>
        <p:nvSpPr>
          <p:cNvPr id="11272" name="Text Box 42"/>
          <p:cNvSpPr txBox="1">
            <a:spLocks noChangeArrowheads="1"/>
          </p:cNvSpPr>
          <p:nvPr/>
        </p:nvSpPr>
        <p:spPr bwMode="auto">
          <a:xfrm>
            <a:off x="677863" y="1303338"/>
            <a:ext cx="8296275" cy="1754187"/>
          </a:xfrm>
          <a:prstGeom prst="rect">
            <a:avLst/>
          </a:prstGeom>
          <a:noFill/>
          <a:ln w="9525">
            <a:noFill/>
            <a:miter lim="800000"/>
            <a:headEnd/>
            <a:tailEnd/>
          </a:ln>
        </p:spPr>
        <p:txBody>
          <a:bodyPr>
            <a:spAutoFit/>
          </a:bodyPr>
          <a:lstStyle/>
          <a:p>
            <a:pPr>
              <a:defRPr/>
            </a:pPr>
            <a:r>
              <a:rPr lang="de-DE" sz="2400" dirty="0">
                <a:latin typeface="+mn-lt"/>
              </a:rPr>
              <a:t>Klassentrennung durch </a:t>
            </a:r>
            <a:r>
              <a:rPr lang="de-DE" sz="2400" b="1" dirty="0">
                <a:solidFill>
                  <a:srgbClr val="FF0000"/>
                </a:solidFill>
                <a:latin typeface="+mn-lt"/>
              </a:rPr>
              <a:t>Trenngerade</a:t>
            </a:r>
            <a:r>
              <a:rPr lang="de-DE" sz="2400" dirty="0">
                <a:latin typeface="+mn-lt"/>
              </a:rPr>
              <a:t> </a:t>
            </a:r>
          </a:p>
          <a:p>
            <a:pPr>
              <a:defRPr/>
            </a:pPr>
            <a:r>
              <a:rPr lang="de-DE" sz="2400" dirty="0">
                <a:latin typeface="+mn-lt"/>
              </a:rPr>
              <a:t>				mit f(x</a:t>
            </a:r>
            <a:r>
              <a:rPr lang="de-DE" sz="2400" baseline="-25000" dirty="0">
                <a:latin typeface="+mn-lt"/>
              </a:rPr>
              <a:t>1</a:t>
            </a:r>
            <a:r>
              <a:rPr lang="de-DE" sz="2400" dirty="0">
                <a:latin typeface="+mn-lt"/>
              </a:rPr>
              <a:t>) = x</a:t>
            </a:r>
            <a:r>
              <a:rPr lang="de-DE" sz="2400" baseline="-25000" dirty="0">
                <a:latin typeface="+mn-lt"/>
              </a:rPr>
              <a:t>2</a:t>
            </a:r>
            <a:r>
              <a:rPr lang="de-DE" sz="2400" dirty="0">
                <a:latin typeface="+mn-lt"/>
              </a:rPr>
              <a:t>= w</a:t>
            </a:r>
            <a:r>
              <a:rPr lang="de-DE" sz="2400" baseline="-25000" dirty="0">
                <a:latin typeface="+mn-lt"/>
              </a:rPr>
              <a:t>1</a:t>
            </a:r>
            <a:r>
              <a:rPr lang="de-DE" sz="2400" dirty="0">
                <a:latin typeface="+mn-lt"/>
              </a:rPr>
              <a:t>x</a:t>
            </a:r>
            <a:r>
              <a:rPr lang="de-DE" sz="2400" baseline="-25000" dirty="0">
                <a:latin typeface="+mn-lt"/>
              </a:rPr>
              <a:t>1</a:t>
            </a:r>
            <a:r>
              <a:rPr lang="de-DE" sz="2400" dirty="0">
                <a:latin typeface="+mn-lt"/>
              </a:rPr>
              <a:t>+w</a:t>
            </a:r>
            <a:r>
              <a:rPr lang="de-DE" sz="2400" baseline="-25000" dirty="0">
                <a:latin typeface="+mn-lt"/>
              </a:rPr>
              <a:t>3</a:t>
            </a:r>
          </a:p>
          <a:p>
            <a:pPr>
              <a:spcBef>
                <a:spcPts val="0"/>
              </a:spcBef>
              <a:defRPr/>
            </a:pPr>
            <a:r>
              <a:rPr lang="de-DE" sz="2400" dirty="0">
                <a:latin typeface="Times New Roman" pitchFamily="18" charset="0"/>
              </a:rPr>
              <a:t>	z&lt;0	    z=0	         	</a:t>
            </a:r>
            <a:r>
              <a:rPr lang="de-DE" sz="2400" dirty="0">
                <a:latin typeface="+mn-lt"/>
              </a:rPr>
              <a:t>bzw. z := w</a:t>
            </a:r>
            <a:r>
              <a:rPr lang="de-DE" sz="2400" baseline="-25000" dirty="0">
                <a:latin typeface="+mn-lt"/>
              </a:rPr>
              <a:t>1</a:t>
            </a:r>
            <a:r>
              <a:rPr lang="de-DE" sz="2400" dirty="0">
                <a:latin typeface="+mn-lt"/>
              </a:rPr>
              <a:t>x</a:t>
            </a:r>
            <a:r>
              <a:rPr lang="de-DE" sz="2400" baseline="-25000" dirty="0">
                <a:latin typeface="+mn-lt"/>
              </a:rPr>
              <a:t>1</a:t>
            </a:r>
            <a:r>
              <a:rPr lang="de-DE" sz="2400" dirty="0">
                <a:latin typeface="+mn-lt"/>
              </a:rPr>
              <a:t>+w</a:t>
            </a:r>
            <a:r>
              <a:rPr lang="de-DE" sz="2400" baseline="-25000" dirty="0">
                <a:latin typeface="+mn-lt"/>
              </a:rPr>
              <a:t>2</a:t>
            </a:r>
            <a:r>
              <a:rPr lang="de-DE" sz="2400" dirty="0">
                <a:latin typeface="+mn-lt"/>
              </a:rPr>
              <a:t>x</a:t>
            </a:r>
            <a:r>
              <a:rPr lang="de-DE" sz="2400" baseline="-25000" dirty="0">
                <a:latin typeface="+mn-lt"/>
              </a:rPr>
              <a:t>2</a:t>
            </a:r>
            <a:r>
              <a:rPr lang="de-DE" sz="2400" dirty="0">
                <a:latin typeface="+mn-lt"/>
              </a:rPr>
              <a:t>+w</a:t>
            </a:r>
            <a:r>
              <a:rPr lang="de-DE" sz="2400" baseline="-25000" dirty="0">
                <a:latin typeface="+mn-lt"/>
              </a:rPr>
              <a:t>3</a:t>
            </a:r>
            <a:r>
              <a:rPr lang="de-DE" sz="2400" dirty="0">
                <a:latin typeface="+mn-lt"/>
              </a:rPr>
              <a:t>x</a:t>
            </a:r>
            <a:r>
              <a:rPr lang="de-DE" sz="2400" baseline="-25000" dirty="0">
                <a:latin typeface="+mn-lt"/>
              </a:rPr>
              <a:t>3 </a:t>
            </a:r>
            <a:r>
              <a:rPr lang="de-DE" sz="2400" dirty="0">
                <a:latin typeface="+mn-lt"/>
              </a:rPr>
              <a:t>= 0</a:t>
            </a:r>
          </a:p>
          <a:p>
            <a:pPr>
              <a:lnSpc>
                <a:spcPct val="50000"/>
              </a:lnSpc>
              <a:defRPr/>
            </a:pPr>
            <a:r>
              <a:rPr lang="de-DE" sz="2400" dirty="0">
                <a:latin typeface="Times New Roman" pitchFamily="18" charset="0"/>
              </a:rPr>
              <a:t>			z&gt;0	                </a:t>
            </a:r>
            <a:r>
              <a:rPr lang="de-DE" dirty="0">
                <a:latin typeface="+mn-lt"/>
              </a:rPr>
              <a:t>mit w</a:t>
            </a:r>
            <a:r>
              <a:rPr lang="de-DE" baseline="-25000" dirty="0">
                <a:latin typeface="+mn-lt"/>
              </a:rPr>
              <a:t>2</a:t>
            </a:r>
            <a:r>
              <a:rPr lang="de-DE" dirty="0">
                <a:latin typeface="+mn-lt"/>
              </a:rPr>
              <a:t> :=-1,  x</a:t>
            </a:r>
            <a:r>
              <a:rPr lang="de-DE" baseline="-25000" dirty="0">
                <a:latin typeface="+mn-lt"/>
              </a:rPr>
              <a:t>3</a:t>
            </a:r>
            <a:r>
              <a:rPr lang="de-DE" dirty="0">
                <a:latin typeface="+mn-lt"/>
              </a:rPr>
              <a:t> := 1</a:t>
            </a:r>
            <a:r>
              <a:rPr lang="de-DE" sz="2400" dirty="0">
                <a:latin typeface="+mn-lt"/>
              </a:rPr>
              <a:t>	</a:t>
            </a:r>
          </a:p>
        </p:txBody>
      </p:sp>
      <p:grpSp>
        <p:nvGrpSpPr>
          <p:cNvPr id="31751" name="Group 49"/>
          <p:cNvGrpSpPr>
            <a:grpSpLocks/>
          </p:cNvGrpSpPr>
          <p:nvPr/>
        </p:nvGrpSpPr>
        <p:grpSpPr bwMode="auto">
          <a:xfrm>
            <a:off x="4953000" y="3027363"/>
            <a:ext cx="3124200" cy="1090612"/>
            <a:chOff x="3120" y="1678"/>
            <a:chExt cx="1968" cy="687"/>
          </a:xfrm>
        </p:grpSpPr>
        <p:graphicFrame>
          <p:nvGraphicFramePr>
            <p:cNvPr id="31755" name="Object 44"/>
            <p:cNvGraphicFramePr>
              <a:graphicFrameLocks noChangeAspect="1"/>
            </p:cNvGraphicFramePr>
            <p:nvPr/>
          </p:nvGraphicFramePr>
          <p:xfrm>
            <a:off x="3797" y="1678"/>
            <a:ext cx="728" cy="687"/>
          </p:xfrm>
          <a:graphic>
            <a:graphicData uri="http://schemas.openxmlformats.org/presentationml/2006/ole">
              <mc:AlternateContent xmlns:mc="http://schemas.openxmlformats.org/markup-compatibility/2006">
                <mc:Choice xmlns:v="urn:schemas-microsoft-com:vml" Requires="v">
                  <p:oleObj spid="_x0000_s132146" name="Equation" r:id="rId5" imgW="444307" imgH="418918" progId="Equation.DSMT4">
                    <p:embed/>
                  </p:oleObj>
                </mc:Choice>
                <mc:Fallback>
                  <p:oleObj name="Equation" r:id="rId5" imgW="444307" imgH="418918"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97" y="1678"/>
                          <a:ext cx="728" cy="6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31756" name="Text Box 45"/>
            <p:cNvSpPr txBox="1">
              <a:spLocks noChangeArrowheads="1"/>
            </p:cNvSpPr>
            <p:nvPr/>
          </p:nvSpPr>
          <p:spPr bwMode="auto">
            <a:xfrm>
              <a:off x="3120" y="1851"/>
              <a:ext cx="196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2400">
                  <a:latin typeface="Times New Roman" pitchFamily="18" charset="0"/>
                </a:rPr>
                <a:t>Mit z =   	    = </a:t>
              </a:r>
              <a:r>
                <a:rPr lang="de-DE" sz="2400" b="1">
                  <a:latin typeface="Times New Roman" pitchFamily="18" charset="0"/>
                </a:rPr>
                <a:t>w</a:t>
              </a:r>
              <a:r>
                <a:rPr lang="de-DE" sz="2400" baseline="30000">
                  <a:latin typeface="Times New Roman" pitchFamily="18" charset="0"/>
                </a:rPr>
                <a:t>T</a:t>
              </a:r>
              <a:r>
                <a:rPr lang="de-DE" sz="2400" b="1">
                  <a:latin typeface="Times New Roman" pitchFamily="18" charset="0"/>
                </a:rPr>
                <a:t>x</a:t>
              </a:r>
              <a:endParaRPr lang="de-DE" sz="2400">
                <a:latin typeface="Times New Roman" pitchFamily="18" charset="0"/>
              </a:endParaRPr>
            </a:p>
          </p:txBody>
        </p:sp>
      </p:grpSp>
      <p:grpSp>
        <p:nvGrpSpPr>
          <p:cNvPr id="6" name="Group 46"/>
          <p:cNvGrpSpPr>
            <a:grpSpLocks/>
          </p:cNvGrpSpPr>
          <p:nvPr/>
        </p:nvGrpSpPr>
        <p:grpSpPr bwMode="auto">
          <a:xfrm>
            <a:off x="4876800" y="4038600"/>
            <a:ext cx="4156075" cy="1212850"/>
            <a:chOff x="3072" y="2544"/>
            <a:chExt cx="2618" cy="764"/>
          </a:xfrm>
        </p:grpSpPr>
        <p:sp>
          <p:nvSpPr>
            <p:cNvPr id="11275" name="Text Box 47"/>
            <p:cNvSpPr txBox="1">
              <a:spLocks noChangeArrowheads="1"/>
            </p:cNvSpPr>
            <p:nvPr/>
          </p:nvSpPr>
          <p:spPr bwMode="auto">
            <a:xfrm>
              <a:off x="3072" y="2544"/>
              <a:ext cx="1968" cy="640"/>
            </a:xfrm>
            <a:prstGeom prst="rect">
              <a:avLst/>
            </a:prstGeom>
            <a:noFill/>
            <a:ln w="9525">
              <a:noFill/>
              <a:miter lim="800000"/>
              <a:headEnd/>
              <a:tailEnd/>
            </a:ln>
          </p:spPr>
          <p:txBody>
            <a:bodyPr>
              <a:spAutoFit/>
            </a:bodyPr>
            <a:lstStyle/>
            <a:p>
              <a:pPr>
                <a:defRPr/>
              </a:pPr>
              <a:r>
                <a:rPr lang="de-DE" sz="2400" i="1" dirty="0">
                  <a:latin typeface="+mn-lt"/>
                </a:rPr>
                <a:t>Klassenentscheidung</a:t>
              </a:r>
            </a:p>
            <a:p>
              <a:pPr>
                <a:defRPr/>
              </a:pPr>
              <a:r>
                <a:rPr lang="de-DE" sz="2400" dirty="0">
                  <a:latin typeface="Times New Roman" pitchFamily="18" charset="0"/>
                </a:rPr>
                <a:t>y = S(z) = </a:t>
              </a:r>
            </a:p>
          </p:txBody>
        </p:sp>
        <p:graphicFrame>
          <p:nvGraphicFramePr>
            <p:cNvPr id="31754" name="Object 48"/>
            <p:cNvGraphicFramePr>
              <a:graphicFrameLocks noChangeAspect="1"/>
            </p:cNvGraphicFramePr>
            <p:nvPr/>
          </p:nvGraphicFramePr>
          <p:xfrm>
            <a:off x="3984" y="2832"/>
            <a:ext cx="1706" cy="476"/>
          </p:xfrm>
          <a:graphic>
            <a:graphicData uri="http://schemas.openxmlformats.org/presentationml/2006/ole">
              <mc:AlternateContent xmlns:mc="http://schemas.openxmlformats.org/markup-compatibility/2006">
                <mc:Choice xmlns:v="urn:schemas-microsoft-com:vml" Requires="v">
                  <p:oleObj spid="_x0000_s132147" name="Equation" r:id="rId7" imgW="1638300" imgH="457200" progId="Equation.3">
                    <p:embed/>
                  </p:oleObj>
                </mc:Choice>
                <mc:Fallback>
                  <p:oleObj name="Equation" r:id="rId7" imgW="1638300" imgH="4572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84" y="2832"/>
                          <a:ext cx="1706" cy="4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Tree>
    <p:extLst>
      <p:ext uri="{BB962C8B-B14F-4D97-AF65-F5344CB8AC3E}">
        <p14:creationId xmlns:p14="http://schemas.microsoft.com/office/powerpoint/2010/main" val="3462774286"/>
      </p:ext>
    </p:extLst>
  </p:cSld>
  <p:clrMapOvr>
    <a:masterClrMapping/>
  </p:clrMapOvr>
  <p:transition spd="med">
    <p:pull dir="ru"/>
    <p:sndAc>
      <p:stSnd>
        <p:snd r:embed="rId4" name="PROJKTOR.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Beispiel</a:t>
            </a:r>
            <a:endParaRPr lang="de-DE" dirty="0"/>
          </a:p>
        </p:txBody>
      </p:sp>
      <p:sp>
        <p:nvSpPr>
          <p:cNvPr id="3" name="Inhaltsplatzhalter 2"/>
          <p:cNvSpPr>
            <a:spLocks noGrp="1"/>
          </p:cNvSpPr>
          <p:nvPr>
            <p:ph idx="1"/>
          </p:nvPr>
        </p:nvSpPr>
        <p:spPr>
          <a:xfrm>
            <a:off x="611188" y="1268413"/>
            <a:ext cx="8281987" cy="572464"/>
          </a:xfrm>
        </p:spPr>
        <p:txBody>
          <a:bodyPr/>
          <a:lstStyle/>
          <a:p>
            <a:pPr marL="0" indent="0">
              <a:buNone/>
            </a:pPr>
            <a:r>
              <a:rPr lang="de-DE" dirty="0" smtClean="0"/>
              <a:t>Klassengrenze </a:t>
            </a:r>
            <a:r>
              <a:rPr lang="de-DE" dirty="0" smtClean="0">
                <a:sym typeface="Wingdings"/>
              </a:rPr>
              <a:t></a:t>
            </a:r>
            <a:r>
              <a:rPr lang="de-DE" dirty="0" smtClean="0"/>
              <a:t> Gewichtsvektor</a:t>
            </a:r>
            <a:endParaRPr lang="de-DE" dirty="0"/>
          </a:p>
        </p:txBody>
      </p:sp>
      <p:sp>
        <p:nvSpPr>
          <p:cNvPr id="4" name="Fußzeilenplatzhalter 3"/>
          <p:cNvSpPr>
            <a:spLocks noGrp="1"/>
          </p:cNvSpPr>
          <p:nvPr>
            <p:ph type="ftr" sz="quarter" idx="10"/>
          </p:nvPr>
        </p:nvSpPr>
        <p:spPr/>
        <p:txBody>
          <a:bodyPr/>
          <a:lstStyle/>
          <a:p>
            <a:pPr>
              <a:defRPr/>
            </a:pPr>
            <a:r>
              <a:rPr lang="de-DE" dirty="0" smtClean="0"/>
              <a:t>Rüdiger Brause: Adaptive Systeme, Institut für Informatik</a:t>
            </a:r>
            <a:endParaRPr lang="de-DE" dirty="0"/>
          </a:p>
        </p:txBody>
      </p:sp>
      <p:sp>
        <p:nvSpPr>
          <p:cNvPr id="5" name="Foliennummernplatzhalter 4"/>
          <p:cNvSpPr>
            <a:spLocks noGrp="1"/>
          </p:cNvSpPr>
          <p:nvPr>
            <p:ph type="sldNum" sz="quarter" idx="11"/>
          </p:nvPr>
        </p:nvSpPr>
        <p:spPr/>
        <p:txBody>
          <a:bodyPr/>
          <a:lstStyle/>
          <a:p>
            <a:pPr>
              <a:defRPr/>
            </a:pPr>
            <a:r>
              <a:rPr lang="de-DE" smtClean="0"/>
              <a:t>- </a:t>
            </a:r>
            <a:fld id="{C3146E91-7D7E-40FC-B86B-B6859DC0F361}" type="slidenum">
              <a:rPr lang="de-DE" smtClean="0"/>
              <a:pPr>
                <a:defRPr/>
              </a:pPr>
              <a:t>21</a:t>
            </a:fld>
            <a:r>
              <a:rPr lang="de-DE" smtClean="0"/>
              <a:t> -</a:t>
            </a:r>
            <a:endParaRPr lang="de-DE"/>
          </a:p>
        </p:txBody>
      </p:sp>
      <p:cxnSp>
        <p:nvCxnSpPr>
          <p:cNvPr id="7" name="Gerade Verbindung mit Pfeil 6"/>
          <p:cNvCxnSpPr/>
          <p:nvPr/>
        </p:nvCxnSpPr>
        <p:spPr bwMode="auto">
          <a:xfrm>
            <a:off x="1179443" y="4996070"/>
            <a:ext cx="3829879" cy="0"/>
          </a:xfrm>
          <a:prstGeom prst="straightConnector1">
            <a:avLst/>
          </a:prstGeom>
          <a:noFill/>
          <a:ln w="38100" cap="flat" cmpd="sng" algn="ctr">
            <a:solidFill>
              <a:schemeClr val="tx1"/>
            </a:solidFill>
            <a:prstDash val="solid"/>
            <a:round/>
            <a:headEnd type="none" w="med" len="med"/>
            <a:tailEnd type="arrow"/>
          </a:ln>
          <a:effectLst/>
        </p:spPr>
      </p:cxnSp>
      <p:cxnSp>
        <p:nvCxnSpPr>
          <p:cNvPr id="10" name="Gerade Verbindung mit Pfeil 9"/>
          <p:cNvCxnSpPr/>
          <p:nvPr/>
        </p:nvCxnSpPr>
        <p:spPr bwMode="auto">
          <a:xfrm flipV="1">
            <a:off x="1404730" y="2107096"/>
            <a:ext cx="0" cy="3048000"/>
          </a:xfrm>
          <a:prstGeom prst="straightConnector1">
            <a:avLst/>
          </a:prstGeom>
          <a:noFill/>
          <a:ln w="38100" cap="flat" cmpd="sng" algn="ctr">
            <a:solidFill>
              <a:schemeClr val="tx1"/>
            </a:solidFill>
            <a:prstDash val="solid"/>
            <a:round/>
            <a:headEnd type="none" w="med" len="med"/>
            <a:tailEnd type="arrow"/>
          </a:ln>
          <a:effectLst/>
        </p:spPr>
      </p:cxnSp>
      <p:cxnSp>
        <p:nvCxnSpPr>
          <p:cNvPr id="13" name="Gerade Verbindung 12"/>
          <p:cNvCxnSpPr/>
          <p:nvPr/>
        </p:nvCxnSpPr>
        <p:spPr bwMode="auto">
          <a:xfrm>
            <a:off x="1179443" y="2610678"/>
            <a:ext cx="2292627" cy="2690192"/>
          </a:xfrm>
          <a:prstGeom prst="line">
            <a:avLst/>
          </a:prstGeom>
          <a:noFill/>
          <a:ln w="28575" cap="flat" cmpd="sng" algn="ctr">
            <a:solidFill>
              <a:srgbClr val="C00000"/>
            </a:solidFill>
            <a:prstDash val="solid"/>
            <a:round/>
            <a:headEnd type="none" w="med" len="med"/>
            <a:tailEnd type="none" w="med" len="med"/>
          </a:ln>
          <a:effectLst/>
        </p:spPr>
      </p:cxnSp>
      <p:sp>
        <p:nvSpPr>
          <p:cNvPr id="14" name="Textfeld 13"/>
          <p:cNvSpPr txBox="1"/>
          <p:nvPr/>
        </p:nvSpPr>
        <p:spPr>
          <a:xfrm>
            <a:off x="2994990" y="5100815"/>
            <a:ext cx="357809" cy="400110"/>
          </a:xfrm>
          <a:prstGeom prst="rect">
            <a:avLst/>
          </a:prstGeom>
          <a:noFill/>
        </p:spPr>
        <p:txBody>
          <a:bodyPr wrap="square" rtlCol="0">
            <a:spAutoFit/>
          </a:bodyPr>
          <a:lstStyle/>
          <a:p>
            <a:r>
              <a:rPr lang="de-DE" dirty="0"/>
              <a:t>5</a:t>
            </a:r>
          </a:p>
        </p:txBody>
      </p:sp>
      <p:sp>
        <p:nvSpPr>
          <p:cNvPr id="15" name="Textfeld 14"/>
          <p:cNvSpPr txBox="1"/>
          <p:nvPr/>
        </p:nvSpPr>
        <p:spPr>
          <a:xfrm>
            <a:off x="821634" y="2618577"/>
            <a:ext cx="357809" cy="400110"/>
          </a:xfrm>
          <a:prstGeom prst="rect">
            <a:avLst/>
          </a:prstGeom>
          <a:noFill/>
        </p:spPr>
        <p:txBody>
          <a:bodyPr wrap="square" rtlCol="0">
            <a:spAutoFit/>
          </a:bodyPr>
          <a:lstStyle/>
          <a:p>
            <a:r>
              <a:rPr lang="de-DE" dirty="0" smtClean="0"/>
              <a:t>7</a:t>
            </a:r>
            <a:endParaRPr lang="de-DE" dirty="0"/>
          </a:p>
        </p:txBody>
      </p:sp>
      <p:sp>
        <p:nvSpPr>
          <p:cNvPr id="16" name="Textfeld 15"/>
          <p:cNvSpPr txBox="1"/>
          <p:nvPr/>
        </p:nvSpPr>
        <p:spPr>
          <a:xfrm>
            <a:off x="1000538" y="5047807"/>
            <a:ext cx="357809" cy="400110"/>
          </a:xfrm>
          <a:prstGeom prst="rect">
            <a:avLst/>
          </a:prstGeom>
          <a:noFill/>
        </p:spPr>
        <p:txBody>
          <a:bodyPr wrap="square" rtlCol="0">
            <a:spAutoFit/>
          </a:bodyPr>
          <a:lstStyle/>
          <a:p>
            <a:r>
              <a:rPr lang="de-DE" dirty="0" smtClean="0"/>
              <a:t>0</a:t>
            </a:r>
            <a:endParaRPr lang="de-DE" dirty="0"/>
          </a:p>
        </p:txBody>
      </p:sp>
      <p:sp>
        <p:nvSpPr>
          <p:cNvPr id="17" name="Ellipse 16"/>
          <p:cNvSpPr/>
          <p:nvPr/>
        </p:nvSpPr>
        <p:spPr bwMode="auto">
          <a:xfrm>
            <a:off x="2226365" y="2818632"/>
            <a:ext cx="99391" cy="100027"/>
          </a:xfrm>
          <a:prstGeom prst="ellipse">
            <a:avLst/>
          </a:prstGeom>
          <a:solidFill>
            <a:srgbClr val="00B050"/>
          </a:solidFill>
          <a:ln w="952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de-DE" sz="2000" b="0" i="0" u="none" strike="noStrike" cap="none" normalizeH="0" baseline="0" smtClean="0">
              <a:ln>
                <a:noFill/>
              </a:ln>
              <a:solidFill>
                <a:schemeClr val="tx1"/>
              </a:solidFill>
              <a:effectLst/>
              <a:latin typeface="Arial" pitchFamily="34" charset="0"/>
            </a:endParaRPr>
          </a:p>
        </p:txBody>
      </p:sp>
      <p:sp>
        <p:nvSpPr>
          <p:cNvPr id="18" name="Ellipse 17"/>
          <p:cNvSpPr/>
          <p:nvPr/>
        </p:nvSpPr>
        <p:spPr bwMode="auto">
          <a:xfrm>
            <a:off x="2623930" y="2618577"/>
            <a:ext cx="99391" cy="100027"/>
          </a:xfrm>
          <a:prstGeom prst="ellipse">
            <a:avLst/>
          </a:prstGeom>
          <a:solidFill>
            <a:srgbClr val="00B050"/>
          </a:solidFill>
          <a:ln w="952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de-DE" sz="2000" b="0" i="0" u="none" strike="noStrike" cap="none" normalizeH="0" baseline="0" smtClean="0">
              <a:ln>
                <a:noFill/>
              </a:ln>
              <a:solidFill>
                <a:schemeClr val="tx1"/>
              </a:solidFill>
              <a:effectLst/>
              <a:latin typeface="Arial" pitchFamily="34" charset="0"/>
            </a:endParaRPr>
          </a:p>
        </p:txBody>
      </p:sp>
      <p:sp>
        <p:nvSpPr>
          <p:cNvPr id="19" name="Ellipse 18"/>
          <p:cNvSpPr/>
          <p:nvPr/>
        </p:nvSpPr>
        <p:spPr bwMode="auto">
          <a:xfrm>
            <a:off x="2786269" y="2974848"/>
            <a:ext cx="99391" cy="100027"/>
          </a:xfrm>
          <a:prstGeom prst="ellipse">
            <a:avLst/>
          </a:prstGeom>
          <a:solidFill>
            <a:srgbClr val="00B050"/>
          </a:solidFill>
          <a:ln w="952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de-DE" sz="2000" b="0" i="0" u="none" strike="noStrike" cap="none" normalizeH="0" baseline="0" smtClean="0">
              <a:ln>
                <a:noFill/>
              </a:ln>
              <a:solidFill>
                <a:schemeClr val="tx1"/>
              </a:solidFill>
              <a:effectLst/>
              <a:latin typeface="Arial" pitchFamily="34" charset="0"/>
            </a:endParaRPr>
          </a:p>
        </p:txBody>
      </p:sp>
      <p:sp>
        <p:nvSpPr>
          <p:cNvPr id="20" name="Ellipse 19"/>
          <p:cNvSpPr/>
          <p:nvPr/>
        </p:nvSpPr>
        <p:spPr bwMode="auto">
          <a:xfrm>
            <a:off x="2431774" y="3428232"/>
            <a:ext cx="99391" cy="100027"/>
          </a:xfrm>
          <a:prstGeom prst="ellipse">
            <a:avLst/>
          </a:prstGeom>
          <a:solidFill>
            <a:srgbClr val="00B050"/>
          </a:solidFill>
          <a:ln w="952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de-DE" sz="2000" b="0" i="0" u="none" strike="noStrike" cap="none" normalizeH="0" baseline="0" smtClean="0">
              <a:ln>
                <a:noFill/>
              </a:ln>
              <a:solidFill>
                <a:schemeClr val="tx1"/>
              </a:solidFill>
              <a:effectLst/>
              <a:latin typeface="Arial" pitchFamily="34" charset="0"/>
            </a:endParaRPr>
          </a:p>
        </p:txBody>
      </p:sp>
      <p:sp>
        <p:nvSpPr>
          <p:cNvPr id="21" name="Ellipse 20"/>
          <p:cNvSpPr/>
          <p:nvPr/>
        </p:nvSpPr>
        <p:spPr bwMode="auto">
          <a:xfrm>
            <a:off x="2835965" y="3428232"/>
            <a:ext cx="99391" cy="100027"/>
          </a:xfrm>
          <a:prstGeom prst="ellipse">
            <a:avLst/>
          </a:prstGeom>
          <a:solidFill>
            <a:srgbClr val="00B050"/>
          </a:solidFill>
          <a:ln w="952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de-DE" sz="2000" b="0" i="0" u="none" strike="noStrike" cap="none" normalizeH="0" baseline="0" smtClean="0">
              <a:ln>
                <a:noFill/>
              </a:ln>
              <a:solidFill>
                <a:schemeClr val="tx1"/>
              </a:solidFill>
              <a:effectLst/>
              <a:latin typeface="Arial" pitchFamily="34" charset="0"/>
            </a:endParaRPr>
          </a:p>
        </p:txBody>
      </p:sp>
      <p:sp>
        <p:nvSpPr>
          <p:cNvPr id="22" name="Ellipse 21"/>
          <p:cNvSpPr/>
          <p:nvPr/>
        </p:nvSpPr>
        <p:spPr bwMode="auto">
          <a:xfrm>
            <a:off x="3190458" y="3071059"/>
            <a:ext cx="99391" cy="100027"/>
          </a:xfrm>
          <a:prstGeom prst="ellipse">
            <a:avLst/>
          </a:prstGeom>
          <a:solidFill>
            <a:srgbClr val="00B050"/>
          </a:solidFill>
          <a:ln w="952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de-DE" sz="2000" b="0" i="0" u="none" strike="noStrike" cap="none" normalizeH="0" baseline="0" smtClean="0">
              <a:ln>
                <a:noFill/>
              </a:ln>
              <a:solidFill>
                <a:schemeClr val="tx1"/>
              </a:solidFill>
              <a:effectLst/>
              <a:latin typeface="Arial" pitchFamily="34" charset="0"/>
            </a:endParaRPr>
          </a:p>
        </p:txBody>
      </p:sp>
      <p:sp>
        <p:nvSpPr>
          <p:cNvPr id="23" name="Ellipse 22"/>
          <p:cNvSpPr/>
          <p:nvPr/>
        </p:nvSpPr>
        <p:spPr bwMode="auto">
          <a:xfrm>
            <a:off x="1504124" y="4155829"/>
            <a:ext cx="99391" cy="100027"/>
          </a:xfrm>
          <a:prstGeom prst="ellipse">
            <a:avLst/>
          </a:prstGeom>
          <a:solidFill>
            <a:srgbClr val="FFCC00"/>
          </a:solidFill>
          <a:ln w="952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de-DE" sz="2000" b="0" i="0" u="none" strike="noStrike" cap="none" normalizeH="0" baseline="0" smtClean="0">
              <a:ln>
                <a:noFill/>
              </a:ln>
              <a:solidFill>
                <a:schemeClr val="tx1"/>
              </a:solidFill>
              <a:effectLst/>
              <a:latin typeface="Arial" pitchFamily="34" charset="0"/>
            </a:endParaRPr>
          </a:p>
        </p:txBody>
      </p:sp>
      <p:sp>
        <p:nvSpPr>
          <p:cNvPr id="24" name="Ellipse 23"/>
          <p:cNvSpPr/>
          <p:nvPr/>
        </p:nvSpPr>
        <p:spPr bwMode="auto">
          <a:xfrm>
            <a:off x="1901689" y="3955774"/>
            <a:ext cx="99391" cy="100027"/>
          </a:xfrm>
          <a:prstGeom prst="ellipse">
            <a:avLst/>
          </a:prstGeom>
          <a:solidFill>
            <a:srgbClr val="FFCC00"/>
          </a:solidFill>
          <a:ln w="952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de-DE" sz="2000" b="0" i="0" u="none" strike="noStrike" cap="none" normalizeH="0" baseline="0" smtClean="0">
              <a:ln>
                <a:noFill/>
              </a:ln>
              <a:solidFill>
                <a:schemeClr val="tx1"/>
              </a:solidFill>
              <a:effectLst/>
              <a:latin typeface="Arial" pitchFamily="34" charset="0"/>
            </a:endParaRPr>
          </a:p>
        </p:txBody>
      </p:sp>
      <p:sp>
        <p:nvSpPr>
          <p:cNvPr id="25" name="Ellipse 24"/>
          <p:cNvSpPr/>
          <p:nvPr/>
        </p:nvSpPr>
        <p:spPr bwMode="auto">
          <a:xfrm>
            <a:off x="1808924" y="4460629"/>
            <a:ext cx="99391" cy="100027"/>
          </a:xfrm>
          <a:prstGeom prst="ellipse">
            <a:avLst/>
          </a:prstGeom>
          <a:solidFill>
            <a:srgbClr val="FFCC00"/>
          </a:solidFill>
          <a:ln w="952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de-DE" sz="2000" b="0" i="0" u="none" strike="noStrike" cap="none" normalizeH="0" baseline="0" smtClean="0">
              <a:ln>
                <a:noFill/>
              </a:ln>
              <a:solidFill>
                <a:schemeClr val="tx1"/>
              </a:solidFill>
              <a:effectLst/>
              <a:latin typeface="Arial" pitchFamily="34" charset="0"/>
            </a:endParaRPr>
          </a:p>
        </p:txBody>
      </p:sp>
      <p:sp>
        <p:nvSpPr>
          <p:cNvPr id="26" name="Ellipse 25"/>
          <p:cNvSpPr/>
          <p:nvPr/>
        </p:nvSpPr>
        <p:spPr bwMode="auto">
          <a:xfrm>
            <a:off x="1709533" y="4765429"/>
            <a:ext cx="99391" cy="100027"/>
          </a:xfrm>
          <a:prstGeom prst="ellipse">
            <a:avLst/>
          </a:prstGeom>
          <a:solidFill>
            <a:srgbClr val="FFCC00"/>
          </a:solidFill>
          <a:ln w="952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de-DE" sz="2000" b="0" i="0" u="none" strike="noStrike" cap="none" normalizeH="0" baseline="0" smtClean="0">
              <a:ln>
                <a:noFill/>
              </a:ln>
              <a:solidFill>
                <a:schemeClr val="tx1"/>
              </a:solidFill>
              <a:effectLst/>
              <a:latin typeface="Arial" pitchFamily="34" charset="0"/>
            </a:endParaRPr>
          </a:p>
        </p:txBody>
      </p:sp>
      <p:sp>
        <p:nvSpPr>
          <p:cNvPr id="27" name="Ellipse 26"/>
          <p:cNvSpPr/>
          <p:nvPr/>
        </p:nvSpPr>
        <p:spPr bwMode="auto">
          <a:xfrm>
            <a:off x="2113724" y="4765429"/>
            <a:ext cx="99391" cy="100027"/>
          </a:xfrm>
          <a:prstGeom prst="ellipse">
            <a:avLst/>
          </a:prstGeom>
          <a:solidFill>
            <a:srgbClr val="FFCC00"/>
          </a:solidFill>
          <a:ln w="952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de-DE" sz="2000" b="0" i="0" u="none" strike="noStrike" cap="none" normalizeH="0" baseline="0" smtClean="0">
              <a:ln>
                <a:noFill/>
              </a:ln>
              <a:solidFill>
                <a:schemeClr val="tx1"/>
              </a:solidFill>
              <a:effectLst/>
              <a:latin typeface="Arial" pitchFamily="34" charset="0"/>
            </a:endParaRPr>
          </a:p>
        </p:txBody>
      </p:sp>
      <p:sp>
        <p:nvSpPr>
          <p:cNvPr id="28" name="Ellipse 27"/>
          <p:cNvSpPr/>
          <p:nvPr/>
        </p:nvSpPr>
        <p:spPr bwMode="auto">
          <a:xfrm>
            <a:off x="1593575" y="3850393"/>
            <a:ext cx="99391" cy="100027"/>
          </a:xfrm>
          <a:prstGeom prst="ellipse">
            <a:avLst/>
          </a:prstGeom>
          <a:solidFill>
            <a:srgbClr val="FFCC00"/>
          </a:solidFill>
          <a:ln w="952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de-DE" sz="2000" b="0" i="0" u="none" strike="noStrike" cap="none" normalizeH="0" baseline="0" smtClean="0">
              <a:ln>
                <a:noFill/>
              </a:ln>
              <a:solidFill>
                <a:schemeClr val="tx1"/>
              </a:solidFill>
              <a:effectLst/>
              <a:latin typeface="Arial" pitchFamily="34" charset="0"/>
            </a:endParaRPr>
          </a:p>
        </p:txBody>
      </p:sp>
      <p:sp>
        <p:nvSpPr>
          <p:cNvPr id="30" name="Textfeld 29"/>
          <p:cNvSpPr txBox="1"/>
          <p:nvPr/>
        </p:nvSpPr>
        <p:spPr>
          <a:xfrm>
            <a:off x="4313580" y="2107096"/>
            <a:ext cx="4830419" cy="2246769"/>
          </a:xfrm>
          <a:prstGeom prst="rect">
            <a:avLst/>
          </a:prstGeom>
          <a:noFill/>
        </p:spPr>
        <p:txBody>
          <a:bodyPr wrap="square" rtlCol="0">
            <a:spAutoFit/>
          </a:bodyPr>
          <a:lstStyle/>
          <a:p>
            <a:r>
              <a:rPr lang="de-DE" b="1" dirty="0" smtClean="0"/>
              <a:t>Gegeben</a:t>
            </a:r>
            <a:r>
              <a:rPr lang="de-DE" dirty="0" smtClean="0"/>
              <a:t>: Klassengrenze. </a:t>
            </a:r>
            <a:r>
              <a:rPr lang="de-DE" dirty="0" smtClean="0">
                <a:solidFill>
                  <a:srgbClr val="C00000"/>
                </a:solidFill>
              </a:rPr>
              <a:t>Gewichte?</a:t>
            </a:r>
          </a:p>
          <a:p>
            <a:pPr>
              <a:spcBef>
                <a:spcPts val="0"/>
              </a:spcBef>
            </a:pPr>
            <a:r>
              <a:rPr lang="de-DE" dirty="0" smtClean="0"/>
              <a:t>      y = </a:t>
            </a:r>
            <a:r>
              <a:rPr lang="de-DE" dirty="0" err="1" smtClean="0"/>
              <a:t>ax</a:t>
            </a:r>
            <a:r>
              <a:rPr lang="de-DE" dirty="0" smtClean="0"/>
              <a:t> + b = </a:t>
            </a:r>
            <a:r>
              <a:rPr lang="de-DE" dirty="0" smtClean="0">
                <a:sym typeface="Symbol"/>
              </a:rPr>
              <a:t>y/x </a:t>
            </a:r>
            <a:r>
              <a:rPr lang="de-DE" dirty="0" err="1" smtClean="0">
                <a:sym typeface="Symbol"/>
              </a:rPr>
              <a:t>x</a:t>
            </a:r>
            <a:r>
              <a:rPr lang="de-DE" dirty="0" smtClean="0">
                <a:sym typeface="Symbol"/>
              </a:rPr>
              <a:t> + b = -7/5 x +7</a:t>
            </a:r>
          </a:p>
          <a:p>
            <a:pPr>
              <a:spcBef>
                <a:spcPts val="0"/>
              </a:spcBef>
            </a:pPr>
            <a:r>
              <a:rPr lang="de-DE" dirty="0" smtClean="0">
                <a:sym typeface="Symbol"/>
              </a:rPr>
              <a:t>      g(</a:t>
            </a:r>
            <a:r>
              <a:rPr lang="de-DE" dirty="0" err="1" smtClean="0">
                <a:sym typeface="Symbol"/>
              </a:rPr>
              <a:t>x,y</a:t>
            </a:r>
            <a:r>
              <a:rPr lang="de-DE" dirty="0" smtClean="0">
                <a:sym typeface="Symbol"/>
              </a:rPr>
              <a:t>) = 0 = -7/5 x -1y +7</a:t>
            </a:r>
          </a:p>
          <a:p>
            <a:pPr>
              <a:spcBef>
                <a:spcPts val="0"/>
              </a:spcBef>
            </a:pPr>
            <a:r>
              <a:rPr lang="de-DE" dirty="0">
                <a:sym typeface="Symbol"/>
              </a:rPr>
              <a:t>	</a:t>
            </a:r>
            <a:r>
              <a:rPr lang="de-DE" dirty="0" smtClean="0">
                <a:sym typeface="Symbol"/>
              </a:rPr>
              <a:t>   = </a:t>
            </a:r>
            <a:r>
              <a:rPr lang="de-DE" dirty="0" smtClean="0">
                <a:solidFill>
                  <a:srgbClr val="C00000"/>
                </a:solidFill>
                <a:sym typeface="Symbol"/>
              </a:rPr>
              <a:t>(-7/5, -1, 7)  </a:t>
            </a:r>
            <a:r>
              <a:rPr lang="de-DE" dirty="0" smtClean="0">
                <a:solidFill>
                  <a:srgbClr val="0070C0"/>
                </a:solidFill>
                <a:sym typeface="Symbol"/>
              </a:rPr>
              <a:t>(x, y, 1)</a:t>
            </a:r>
            <a:r>
              <a:rPr lang="de-DE" baseline="30000" dirty="0" smtClean="0">
                <a:solidFill>
                  <a:srgbClr val="0070C0"/>
                </a:solidFill>
                <a:sym typeface="Symbol"/>
              </a:rPr>
              <a:t>T</a:t>
            </a:r>
          </a:p>
          <a:p>
            <a:pPr>
              <a:spcBef>
                <a:spcPts val="0"/>
              </a:spcBef>
            </a:pPr>
            <a:r>
              <a:rPr lang="de-DE" dirty="0">
                <a:sym typeface="Symbol"/>
              </a:rPr>
              <a:t>	 </a:t>
            </a:r>
            <a:r>
              <a:rPr lang="de-DE" dirty="0" smtClean="0">
                <a:sym typeface="Symbol"/>
              </a:rPr>
              <a:t> </a:t>
            </a:r>
            <a:r>
              <a:rPr lang="de-DE" b="1" dirty="0" smtClean="0">
                <a:solidFill>
                  <a:srgbClr val="0070C0"/>
                </a:solidFill>
                <a:sym typeface="Symbol"/>
              </a:rPr>
              <a:t> </a:t>
            </a:r>
            <a:r>
              <a:rPr lang="de-DE" dirty="0" smtClean="0">
                <a:sym typeface="Symbol"/>
              </a:rPr>
              <a:t>=   </a:t>
            </a:r>
            <a:r>
              <a:rPr lang="de-DE" dirty="0" smtClean="0">
                <a:solidFill>
                  <a:srgbClr val="C00000"/>
                </a:solidFill>
                <a:sym typeface="Symbol"/>
              </a:rPr>
              <a:t>(7, 5, -35)  </a:t>
            </a:r>
            <a:r>
              <a:rPr lang="de-DE" dirty="0" smtClean="0">
                <a:solidFill>
                  <a:srgbClr val="0070C0"/>
                </a:solidFill>
                <a:sym typeface="Symbol"/>
              </a:rPr>
              <a:t>(x, y, 1)</a:t>
            </a:r>
            <a:r>
              <a:rPr lang="de-DE" baseline="30000" dirty="0" smtClean="0">
                <a:solidFill>
                  <a:srgbClr val="0070C0"/>
                </a:solidFill>
                <a:sym typeface="Symbol"/>
              </a:rPr>
              <a:t>T</a:t>
            </a:r>
          </a:p>
          <a:p>
            <a:pPr>
              <a:spcBef>
                <a:spcPts val="0"/>
              </a:spcBef>
            </a:pPr>
            <a:r>
              <a:rPr lang="de-DE" b="1" dirty="0" smtClean="0">
                <a:solidFill>
                  <a:srgbClr val="C00000"/>
                </a:solidFill>
                <a:sym typeface="Symbol"/>
              </a:rPr>
              <a:t>	             </a:t>
            </a:r>
            <a:r>
              <a:rPr lang="de-DE" b="1" dirty="0" err="1" smtClean="0">
                <a:solidFill>
                  <a:srgbClr val="C00000"/>
                </a:solidFill>
                <a:sym typeface="Symbol"/>
              </a:rPr>
              <a:t>w</a:t>
            </a:r>
            <a:r>
              <a:rPr lang="de-DE" b="1" baseline="30000" dirty="0" err="1" smtClean="0">
                <a:solidFill>
                  <a:srgbClr val="C00000"/>
                </a:solidFill>
                <a:sym typeface="Symbol"/>
              </a:rPr>
              <a:t>T</a:t>
            </a:r>
            <a:r>
              <a:rPr lang="de-DE" dirty="0" smtClean="0">
                <a:sym typeface="Symbol"/>
              </a:rPr>
              <a:t>        </a:t>
            </a:r>
            <a:r>
              <a:rPr lang="de-DE" dirty="0" smtClean="0">
                <a:solidFill>
                  <a:srgbClr val="C00000"/>
                </a:solidFill>
                <a:sym typeface="Symbol"/>
              </a:rPr>
              <a:t></a:t>
            </a:r>
            <a:r>
              <a:rPr lang="de-DE" dirty="0" smtClean="0">
                <a:sym typeface="Symbol"/>
              </a:rPr>
              <a:t>       </a:t>
            </a:r>
            <a:r>
              <a:rPr lang="de-DE" b="1" dirty="0" smtClean="0">
                <a:solidFill>
                  <a:srgbClr val="0070C0"/>
                </a:solidFill>
                <a:sym typeface="Symbol"/>
              </a:rPr>
              <a:t>x</a:t>
            </a:r>
          </a:p>
          <a:p>
            <a:pPr>
              <a:spcBef>
                <a:spcPts val="0"/>
              </a:spcBef>
            </a:pPr>
            <a:r>
              <a:rPr lang="de-DE" dirty="0" smtClean="0"/>
              <a:t>  </a:t>
            </a:r>
            <a:endParaRPr lang="de-DE" dirty="0"/>
          </a:p>
        </p:txBody>
      </p:sp>
      <p:sp>
        <p:nvSpPr>
          <p:cNvPr id="31" name="Textfeld 30"/>
          <p:cNvSpPr txBox="1"/>
          <p:nvPr/>
        </p:nvSpPr>
        <p:spPr>
          <a:xfrm>
            <a:off x="4313579" y="5155096"/>
            <a:ext cx="4830419" cy="1323439"/>
          </a:xfrm>
          <a:prstGeom prst="rect">
            <a:avLst/>
          </a:prstGeom>
          <a:noFill/>
        </p:spPr>
        <p:txBody>
          <a:bodyPr wrap="square" rtlCol="0">
            <a:spAutoFit/>
          </a:bodyPr>
          <a:lstStyle/>
          <a:p>
            <a:r>
              <a:rPr lang="de-DE" b="1" dirty="0" smtClean="0"/>
              <a:t>Gegeben</a:t>
            </a:r>
            <a:r>
              <a:rPr lang="de-DE" dirty="0" smtClean="0"/>
              <a:t>: Gewichte. </a:t>
            </a:r>
            <a:r>
              <a:rPr lang="de-DE" dirty="0" smtClean="0">
                <a:solidFill>
                  <a:schemeClr val="accent1">
                    <a:lumMod val="75000"/>
                  </a:schemeClr>
                </a:solidFill>
              </a:rPr>
              <a:t>Klassengrenze?</a:t>
            </a:r>
          </a:p>
          <a:p>
            <a:pPr>
              <a:spcBef>
                <a:spcPts val="0"/>
              </a:spcBef>
            </a:pPr>
            <a:r>
              <a:rPr lang="de-DE" b="1" dirty="0" smtClean="0"/>
              <a:t>   w</a:t>
            </a:r>
            <a:r>
              <a:rPr lang="de-DE" dirty="0" smtClean="0"/>
              <a:t> = (6, 8, -48)</a:t>
            </a:r>
          </a:p>
          <a:p>
            <a:pPr>
              <a:spcBef>
                <a:spcPts val="0"/>
              </a:spcBef>
            </a:pPr>
            <a:r>
              <a:rPr lang="de-DE" dirty="0" smtClean="0"/>
              <a:t>   g(x</a:t>
            </a:r>
            <a:r>
              <a:rPr lang="de-DE" baseline="-25000" dirty="0" smtClean="0"/>
              <a:t>1</a:t>
            </a:r>
            <a:r>
              <a:rPr lang="de-DE" dirty="0" smtClean="0"/>
              <a:t>,x</a:t>
            </a:r>
            <a:r>
              <a:rPr lang="de-DE" baseline="-25000" dirty="0" smtClean="0"/>
              <a:t>2</a:t>
            </a:r>
            <a:r>
              <a:rPr lang="de-DE" dirty="0" smtClean="0"/>
              <a:t>) = 0 = 6x</a:t>
            </a:r>
            <a:r>
              <a:rPr lang="de-DE" baseline="-25000" dirty="0" smtClean="0"/>
              <a:t>1</a:t>
            </a:r>
            <a:r>
              <a:rPr lang="de-DE" dirty="0" smtClean="0"/>
              <a:t> + 8x</a:t>
            </a:r>
            <a:r>
              <a:rPr lang="de-DE" baseline="-25000" dirty="0" smtClean="0"/>
              <a:t>2</a:t>
            </a:r>
            <a:r>
              <a:rPr lang="de-DE" dirty="0" smtClean="0"/>
              <a:t> – 48</a:t>
            </a:r>
          </a:p>
          <a:p>
            <a:pPr>
              <a:spcBef>
                <a:spcPts val="0"/>
              </a:spcBef>
            </a:pPr>
            <a:r>
              <a:rPr lang="de-DE" dirty="0"/>
              <a:t>	</a:t>
            </a:r>
            <a:r>
              <a:rPr lang="de-DE" dirty="0" smtClean="0"/>
              <a:t> = -6/8 x</a:t>
            </a:r>
            <a:r>
              <a:rPr lang="de-DE" baseline="-25000" dirty="0" smtClean="0"/>
              <a:t>1</a:t>
            </a:r>
            <a:r>
              <a:rPr lang="de-DE" dirty="0" smtClean="0"/>
              <a:t> -1x</a:t>
            </a:r>
            <a:r>
              <a:rPr lang="de-DE" baseline="-25000" dirty="0" smtClean="0"/>
              <a:t>2</a:t>
            </a:r>
            <a:r>
              <a:rPr lang="de-DE" dirty="0" smtClean="0"/>
              <a:t> + 6  </a:t>
            </a:r>
            <a:r>
              <a:rPr lang="de-DE" dirty="0" smtClean="0">
                <a:sym typeface="Symbol"/>
              </a:rPr>
              <a:t> </a:t>
            </a:r>
            <a:r>
              <a:rPr lang="de-DE" dirty="0" smtClean="0">
                <a:solidFill>
                  <a:schemeClr val="accent1">
                    <a:lumMod val="75000"/>
                  </a:schemeClr>
                </a:solidFill>
              </a:rPr>
              <a:t>a=-6/8, b=6 </a:t>
            </a:r>
            <a:endParaRPr lang="de-DE" dirty="0">
              <a:solidFill>
                <a:schemeClr val="accent1">
                  <a:lumMod val="75000"/>
                </a:schemeClr>
              </a:solidFill>
            </a:endParaRPr>
          </a:p>
        </p:txBody>
      </p:sp>
      <p:sp>
        <p:nvSpPr>
          <p:cNvPr id="32" name="Textfeld 31"/>
          <p:cNvSpPr txBox="1"/>
          <p:nvPr/>
        </p:nvSpPr>
        <p:spPr>
          <a:xfrm>
            <a:off x="3955771" y="5051625"/>
            <a:ext cx="357809" cy="400110"/>
          </a:xfrm>
          <a:prstGeom prst="rect">
            <a:avLst/>
          </a:prstGeom>
          <a:noFill/>
        </p:spPr>
        <p:txBody>
          <a:bodyPr wrap="square" rtlCol="0">
            <a:spAutoFit/>
          </a:bodyPr>
          <a:lstStyle/>
          <a:p>
            <a:r>
              <a:rPr lang="de-DE" dirty="0" smtClean="0"/>
              <a:t>8</a:t>
            </a:r>
            <a:endParaRPr lang="de-DE" dirty="0"/>
          </a:p>
        </p:txBody>
      </p:sp>
      <p:cxnSp>
        <p:nvCxnSpPr>
          <p:cNvPr id="34" name="Gerade Verbindung 33"/>
          <p:cNvCxnSpPr/>
          <p:nvPr/>
        </p:nvCxnSpPr>
        <p:spPr bwMode="auto">
          <a:xfrm>
            <a:off x="1179442" y="3171086"/>
            <a:ext cx="3134138" cy="1984010"/>
          </a:xfrm>
          <a:prstGeom prst="line">
            <a:avLst/>
          </a:prstGeom>
          <a:noFill/>
          <a:ln w="28575" cap="flat" cmpd="sng" algn="ctr">
            <a:solidFill>
              <a:schemeClr val="accent1">
                <a:lumMod val="75000"/>
              </a:schemeClr>
            </a:solidFill>
            <a:prstDash val="sysDash"/>
            <a:round/>
            <a:headEnd type="none" w="med" len="med"/>
            <a:tailEnd type="none" w="med" len="med"/>
          </a:ln>
          <a:effectLst/>
        </p:spPr>
      </p:cxnSp>
      <p:sp>
        <p:nvSpPr>
          <p:cNvPr id="36" name="Textfeld 35"/>
          <p:cNvSpPr txBox="1"/>
          <p:nvPr/>
        </p:nvSpPr>
        <p:spPr>
          <a:xfrm>
            <a:off x="821633" y="3128149"/>
            <a:ext cx="357809" cy="400110"/>
          </a:xfrm>
          <a:prstGeom prst="rect">
            <a:avLst/>
          </a:prstGeom>
          <a:noFill/>
        </p:spPr>
        <p:txBody>
          <a:bodyPr wrap="square" rtlCol="0">
            <a:spAutoFit/>
          </a:bodyPr>
          <a:lstStyle/>
          <a:p>
            <a:r>
              <a:rPr lang="de-DE" dirty="0" smtClean="0"/>
              <a:t>6</a:t>
            </a:r>
            <a:endParaRPr lang="de-DE" dirty="0"/>
          </a:p>
        </p:txBody>
      </p:sp>
    </p:spTree>
    <p:extLst>
      <p:ext uri="{BB962C8B-B14F-4D97-AF65-F5344CB8AC3E}">
        <p14:creationId xmlns:p14="http://schemas.microsoft.com/office/powerpoint/2010/main" val="21170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0">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0">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0">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1">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1">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1">
                                            <p:txEl>
                                              <p:pRg st="2" end="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1">
                                            <p:txEl>
                                              <p:pRg st="3" end="3"/>
                                            </p:txEl>
                                          </p:spTgt>
                                        </p:tgtEl>
                                        <p:attrNameLst>
                                          <p:attrName>style.visibility</p:attrName>
                                        </p:attrNameLst>
                                      </p:cBhvr>
                                      <p:to>
                                        <p:strVal val="visible"/>
                                      </p:to>
                                    </p:set>
                                  </p:childTnLst>
                                </p:cTn>
                              </p:par>
                            </p:childTnLst>
                          </p:cTn>
                        </p:par>
                        <p:par>
                          <p:cTn id="29" fill="hold">
                            <p:stCondLst>
                              <p:cond delay="0"/>
                            </p:stCondLst>
                            <p:childTnLst>
                              <p:par>
                                <p:cTn id="30" presetID="1" presetClass="entr" presetSubtype="0" fill="hold" nodeType="afterEffect">
                                  <p:stCondLst>
                                    <p:cond delay="0"/>
                                  </p:stCondLst>
                                  <p:childTnLst>
                                    <p:set>
                                      <p:cBhvr>
                                        <p:cTn id="31" dur="1" fill="hold">
                                          <p:stCondLst>
                                            <p:cond delay="0"/>
                                          </p:stCondLst>
                                        </p:cTn>
                                        <p:tgtEl>
                                          <p:spTgt spid="34"/>
                                        </p:tgtEl>
                                        <p:attrNameLst>
                                          <p:attrName>style.visibility</p:attrName>
                                        </p:attrNameLst>
                                      </p:cBhvr>
                                      <p:to>
                                        <p:strVal val="visible"/>
                                      </p:to>
                                    </p:set>
                                  </p:childTnLst>
                                </p:cTn>
                              </p:par>
                            </p:childTnLst>
                          </p:cTn>
                        </p:par>
                        <p:par>
                          <p:cTn id="32" fill="hold">
                            <p:stCondLst>
                              <p:cond delay="0"/>
                            </p:stCondLst>
                            <p:childTnLst>
                              <p:par>
                                <p:cTn id="33" presetID="1" presetClass="entr" presetSubtype="0" fill="hold" grpId="0" nodeType="afterEffect">
                                  <p:stCondLst>
                                    <p:cond delay="0"/>
                                  </p:stCondLst>
                                  <p:childTnLst>
                                    <p:set>
                                      <p:cBhvr>
                                        <p:cTn id="34" dur="1" fill="hold">
                                          <p:stCondLst>
                                            <p:cond delay="0"/>
                                          </p:stCondLst>
                                        </p:cTn>
                                        <p:tgtEl>
                                          <p:spTgt spid="3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Fußzeilenplatzhalt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800" smtClean="0">
                <a:latin typeface="Tahoma" pitchFamily="34" charset="0"/>
              </a:rPr>
              <a:t>Rüdiger Brause: Adaptive Systeme, Institut für Informatik</a:t>
            </a:r>
            <a:endParaRPr lang="de-DE" sz="800">
              <a:latin typeface="Tahoma" pitchFamily="34" charset="0"/>
            </a:endParaRPr>
          </a:p>
        </p:txBody>
      </p:sp>
      <p:sp>
        <p:nvSpPr>
          <p:cNvPr id="32771" name="Foliennummernplatzhalt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1000" smtClean="0"/>
              <a:t>- </a:t>
            </a:r>
            <a:fld id="{6C2399D8-26D6-4271-BB07-F1F650E79638}" type="slidenum">
              <a:rPr lang="de-DE" sz="1000" smtClean="0"/>
              <a:pPr/>
              <a:t>22</a:t>
            </a:fld>
            <a:r>
              <a:rPr lang="de-DE" sz="1000" smtClean="0"/>
              <a:t> -</a:t>
            </a:r>
          </a:p>
        </p:txBody>
      </p:sp>
      <p:sp>
        <p:nvSpPr>
          <p:cNvPr id="32772" name="Rectangle 2"/>
          <p:cNvSpPr>
            <a:spLocks noGrp="1" noChangeArrowheads="1"/>
          </p:cNvSpPr>
          <p:nvPr>
            <p:ph type="title"/>
          </p:nvPr>
        </p:nvSpPr>
        <p:spPr/>
        <p:txBody>
          <a:bodyPr/>
          <a:lstStyle/>
          <a:p>
            <a:r>
              <a:rPr lang="de-DE" smtClean="0"/>
              <a:t>Klassentrennung durch formales Neuron</a:t>
            </a:r>
          </a:p>
        </p:txBody>
      </p:sp>
      <p:sp>
        <p:nvSpPr>
          <p:cNvPr id="32773" name="Text Box 42"/>
          <p:cNvSpPr txBox="1">
            <a:spLocks noChangeArrowheads="1"/>
          </p:cNvSpPr>
          <p:nvPr/>
        </p:nvSpPr>
        <p:spPr bwMode="auto">
          <a:xfrm>
            <a:off x="568426" y="1265238"/>
            <a:ext cx="77549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2400" dirty="0">
                <a:latin typeface="Times New Roman" pitchFamily="18" charset="0"/>
              </a:rPr>
              <a:t>Klassentrennung durch binäres Neuron 			</a:t>
            </a:r>
          </a:p>
        </p:txBody>
      </p:sp>
      <p:grpSp>
        <p:nvGrpSpPr>
          <p:cNvPr id="2" name="Group 49"/>
          <p:cNvGrpSpPr>
            <a:grpSpLocks/>
          </p:cNvGrpSpPr>
          <p:nvPr/>
        </p:nvGrpSpPr>
        <p:grpSpPr bwMode="auto">
          <a:xfrm>
            <a:off x="947738" y="4829025"/>
            <a:ext cx="3124200" cy="1090612"/>
            <a:chOff x="670" y="2780"/>
            <a:chExt cx="1968" cy="687"/>
          </a:xfrm>
        </p:grpSpPr>
        <p:graphicFrame>
          <p:nvGraphicFramePr>
            <p:cNvPr id="32803" name="Object 44"/>
            <p:cNvGraphicFramePr>
              <a:graphicFrameLocks noChangeAspect="1"/>
            </p:cNvGraphicFramePr>
            <p:nvPr/>
          </p:nvGraphicFramePr>
          <p:xfrm>
            <a:off x="925" y="2780"/>
            <a:ext cx="728" cy="687"/>
          </p:xfrm>
          <a:graphic>
            <a:graphicData uri="http://schemas.openxmlformats.org/presentationml/2006/ole">
              <mc:AlternateContent xmlns:mc="http://schemas.openxmlformats.org/markup-compatibility/2006">
                <mc:Choice xmlns:v="urn:schemas-microsoft-com:vml" Requires="v">
                  <p:oleObj spid="_x0000_s133170" name="Equation" r:id="rId4" imgW="444307" imgH="418918" progId="Equation.DSMT4">
                    <p:embed/>
                  </p:oleObj>
                </mc:Choice>
                <mc:Fallback>
                  <p:oleObj name="Equation" r:id="rId4" imgW="444307" imgH="418918"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5" y="2780"/>
                          <a:ext cx="728" cy="6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32804" name="Text Box 45"/>
            <p:cNvSpPr txBox="1">
              <a:spLocks noChangeArrowheads="1"/>
            </p:cNvSpPr>
            <p:nvPr/>
          </p:nvSpPr>
          <p:spPr bwMode="auto">
            <a:xfrm>
              <a:off x="670" y="2996"/>
              <a:ext cx="196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2400" dirty="0">
                  <a:latin typeface="Times New Roman" pitchFamily="18" charset="0"/>
                </a:rPr>
                <a:t>z =   	       = </a:t>
              </a:r>
              <a:r>
                <a:rPr lang="de-DE" sz="2400" b="1" dirty="0" err="1">
                  <a:latin typeface="Times New Roman" pitchFamily="18" charset="0"/>
                </a:rPr>
                <a:t>w</a:t>
              </a:r>
              <a:r>
                <a:rPr lang="de-DE" sz="2400" baseline="30000" dirty="0" err="1">
                  <a:latin typeface="Times New Roman" pitchFamily="18" charset="0"/>
                </a:rPr>
                <a:t>T</a:t>
              </a:r>
              <a:r>
                <a:rPr lang="de-DE" sz="2400" b="1" dirty="0" err="1">
                  <a:latin typeface="Times New Roman" pitchFamily="18" charset="0"/>
                </a:rPr>
                <a:t>x</a:t>
              </a:r>
              <a:endParaRPr lang="de-DE" sz="2400" dirty="0">
                <a:latin typeface="Times New Roman" pitchFamily="18" charset="0"/>
              </a:endParaRPr>
            </a:p>
          </p:txBody>
        </p:sp>
      </p:grpSp>
      <p:grpSp>
        <p:nvGrpSpPr>
          <p:cNvPr id="3" name="Group 46"/>
          <p:cNvGrpSpPr>
            <a:grpSpLocks/>
          </p:cNvGrpSpPr>
          <p:nvPr/>
        </p:nvGrpSpPr>
        <p:grpSpPr bwMode="auto">
          <a:xfrm>
            <a:off x="4722813" y="4202113"/>
            <a:ext cx="4156075" cy="1212850"/>
            <a:chOff x="3072" y="2544"/>
            <a:chExt cx="2618" cy="764"/>
          </a:xfrm>
        </p:grpSpPr>
        <p:sp>
          <p:nvSpPr>
            <p:cNvPr id="32801" name="Text Box 47"/>
            <p:cNvSpPr txBox="1">
              <a:spLocks noChangeArrowheads="1"/>
            </p:cNvSpPr>
            <p:nvPr/>
          </p:nvSpPr>
          <p:spPr bwMode="auto">
            <a:xfrm>
              <a:off x="3072" y="2544"/>
              <a:ext cx="2618" cy="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2400" b="1" dirty="0" smtClean="0">
                  <a:latin typeface="Times New Roman" pitchFamily="18" charset="0"/>
                </a:rPr>
                <a:t>Klassenentscheidung </a:t>
              </a:r>
              <a:endParaRPr lang="de-DE" sz="2400" b="1" dirty="0">
                <a:latin typeface="Times New Roman" pitchFamily="18" charset="0"/>
              </a:endParaRPr>
            </a:p>
            <a:p>
              <a:r>
                <a:rPr lang="de-DE" sz="2400" dirty="0">
                  <a:latin typeface="Times New Roman" pitchFamily="18" charset="0"/>
                </a:rPr>
                <a:t>y = S</a:t>
              </a:r>
              <a:r>
                <a:rPr lang="de-DE" sz="2400" baseline="-25000" dirty="0">
                  <a:latin typeface="Times New Roman" pitchFamily="18" charset="0"/>
                </a:rPr>
                <a:t>B</a:t>
              </a:r>
              <a:r>
                <a:rPr lang="de-DE" sz="2400" dirty="0">
                  <a:latin typeface="Times New Roman" pitchFamily="18" charset="0"/>
                </a:rPr>
                <a:t>(z) = </a:t>
              </a:r>
            </a:p>
          </p:txBody>
        </p:sp>
        <p:graphicFrame>
          <p:nvGraphicFramePr>
            <p:cNvPr id="32802" name="Object 48"/>
            <p:cNvGraphicFramePr>
              <a:graphicFrameLocks noChangeAspect="1"/>
            </p:cNvGraphicFramePr>
            <p:nvPr/>
          </p:nvGraphicFramePr>
          <p:xfrm>
            <a:off x="3984" y="2832"/>
            <a:ext cx="1706" cy="476"/>
          </p:xfrm>
          <a:graphic>
            <a:graphicData uri="http://schemas.openxmlformats.org/presentationml/2006/ole">
              <mc:AlternateContent xmlns:mc="http://schemas.openxmlformats.org/markup-compatibility/2006">
                <mc:Choice xmlns:v="urn:schemas-microsoft-com:vml" Requires="v">
                  <p:oleObj spid="_x0000_s133171" name="Equation" r:id="rId6" imgW="1638300" imgH="457200" progId="Equation.3">
                    <p:embed/>
                  </p:oleObj>
                </mc:Choice>
                <mc:Fallback>
                  <p:oleObj name="Equation" r:id="rId6" imgW="1638300" imgH="4572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84" y="2832"/>
                          <a:ext cx="1706" cy="4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32776" name="Oval 54"/>
          <p:cNvSpPr>
            <a:spLocks noChangeArrowheads="1"/>
          </p:cNvSpPr>
          <p:nvPr/>
        </p:nvSpPr>
        <p:spPr bwMode="auto">
          <a:xfrm>
            <a:off x="2952750" y="2060575"/>
            <a:ext cx="1774825" cy="1728788"/>
          </a:xfrm>
          <a:prstGeom prst="ellipse">
            <a:avLst/>
          </a:prstGeom>
          <a:solidFill>
            <a:srgbClr val="FFFFCC"/>
          </a:solidFill>
          <a:ln w="28575" algn="ctr">
            <a:solidFill>
              <a:schemeClr val="tx2"/>
            </a:solidFill>
            <a:round/>
            <a:headEnd/>
            <a:tailEnd/>
          </a:ln>
        </p:spPr>
        <p:txBody>
          <a:bodyPr anchor="ctr">
            <a:spAutoFit/>
          </a:bodyPr>
          <a:lstStyle/>
          <a:p>
            <a:endParaRPr lang="de-DE"/>
          </a:p>
        </p:txBody>
      </p:sp>
      <p:sp>
        <p:nvSpPr>
          <p:cNvPr id="32777" name="Text Box 60"/>
          <p:cNvSpPr txBox="1">
            <a:spLocks noChangeArrowheads="1"/>
          </p:cNvSpPr>
          <p:nvPr/>
        </p:nvSpPr>
        <p:spPr bwMode="auto">
          <a:xfrm>
            <a:off x="3228975" y="2622550"/>
            <a:ext cx="13493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2400">
                <a:latin typeface="Times New Roman" pitchFamily="18" charset="0"/>
              </a:rPr>
              <a:t>z =</a:t>
            </a:r>
            <a:r>
              <a:rPr lang="de-DE" sz="2400"/>
              <a:t> </a:t>
            </a:r>
            <a:r>
              <a:rPr lang="de-DE" sz="2800" b="1">
                <a:latin typeface="Times New Roman" pitchFamily="18" charset="0"/>
              </a:rPr>
              <a:t>w</a:t>
            </a:r>
            <a:r>
              <a:rPr lang="de-DE" sz="2800" baseline="30000">
                <a:latin typeface="Times New Roman" pitchFamily="18" charset="0"/>
              </a:rPr>
              <a:t>T</a:t>
            </a:r>
            <a:r>
              <a:rPr lang="de-DE" sz="2800" b="1">
                <a:latin typeface="Times New Roman" pitchFamily="18" charset="0"/>
              </a:rPr>
              <a:t>x</a:t>
            </a:r>
          </a:p>
        </p:txBody>
      </p:sp>
      <p:grpSp>
        <p:nvGrpSpPr>
          <p:cNvPr id="4" name="Group 75"/>
          <p:cNvGrpSpPr>
            <a:grpSpLocks/>
          </p:cNvGrpSpPr>
          <p:nvPr/>
        </p:nvGrpSpPr>
        <p:grpSpPr bwMode="auto">
          <a:xfrm>
            <a:off x="4859338" y="2470150"/>
            <a:ext cx="3524250" cy="776288"/>
            <a:chOff x="3061" y="1556"/>
            <a:chExt cx="2220" cy="489"/>
          </a:xfrm>
        </p:grpSpPr>
        <p:grpSp>
          <p:nvGrpSpPr>
            <p:cNvPr id="32797" name="Group 74"/>
            <p:cNvGrpSpPr>
              <a:grpSpLocks/>
            </p:cNvGrpSpPr>
            <p:nvPr/>
          </p:nvGrpSpPr>
          <p:grpSpPr bwMode="auto">
            <a:xfrm>
              <a:off x="3061" y="1556"/>
              <a:ext cx="998" cy="286"/>
              <a:chOff x="3061" y="1556"/>
              <a:chExt cx="998" cy="286"/>
            </a:xfrm>
          </p:grpSpPr>
          <p:sp>
            <p:nvSpPr>
              <p:cNvPr id="32799" name="Line 59"/>
              <p:cNvSpPr>
                <a:spLocks noChangeShapeType="1"/>
              </p:cNvSpPr>
              <p:nvPr/>
            </p:nvSpPr>
            <p:spPr bwMode="auto">
              <a:xfrm>
                <a:off x="3061" y="1842"/>
                <a:ext cx="998" cy="0"/>
              </a:xfrm>
              <a:prstGeom prst="line">
                <a:avLst/>
              </a:prstGeom>
              <a:noFill/>
              <a:ln w="57150">
                <a:solidFill>
                  <a:schemeClr val="tx1"/>
                </a:solidFill>
                <a:round/>
                <a:headEnd/>
                <a:tailEnd type="triangle" w="med" len="lg"/>
              </a:ln>
              <a:extLst>
                <a:ext uri="{909E8E84-426E-40DD-AFC4-6F175D3DCCD1}">
                  <a14:hiddenFill xmlns:a14="http://schemas.microsoft.com/office/drawing/2010/main">
                    <a:noFill/>
                  </a14:hiddenFill>
                </a:ext>
              </a:extLst>
            </p:spPr>
            <p:txBody>
              <a:bodyPr>
                <a:spAutoFit/>
              </a:bodyPr>
              <a:lstStyle/>
              <a:p>
                <a:endParaRPr lang="de-DE"/>
              </a:p>
            </p:txBody>
          </p:sp>
          <p:sp>
            <p:nvSpPr>
              <p:cNvPr id="32800" name="Rectangle 61"/>
              <p:cNvSpPr>
                <a:spLocks noChangeArrowheads="1"/>
              </p:cNvSpPr>
              <p:nvPr/>
            </p:nvSpPr>
            <p:spPr bwMode="auto">
              <a:xfrm>
                <a:off x="3120" y="1556"/>
                <a:ext cx="47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r>
                  <a:rPr lang="de-DE"/>
                  <a:t>S</a:t>
                </a:r>
                <a:r>
                  <a:rPr lang="de-DE" baseline="-25000"/>
                  <a:t>B</a:t>
                </a:r>
                <a:r>
                  <a:rPr lang="de-DE"/>
                  <a:t>(z)</a:t>
                </a:r>
              </a:p>
            </p:txBody>
          </p:sp>
        </p:grpSp>
        <p:sp>
          <p:nvSpPr>
            <p:cNvPr id="32798" name="Text Box 67"/>
            <p:cNvSpPr txBox="1">
              <a:spLocks noChangeArrowheads="1"/>
            </p:cNvSpPr>
            <p:nvPr/>
          </p:nvSpPr>
          <p:spPr bwMode="auto">
            <a:xfrm>
              <a:off x="4101" y="1603"/>
              <a:ext cx="1180"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a:t>y = 0: Klasse 1</a:t>
              </a:r>
            </a:p>
            <a:p>
              <a:pPr>
                <a:lnSpc>
                  <a:spcPct val="50000"/>
                </a:lnSpc>
              </a:pPr>
              <a:r>
                <a:rPr lang="de-DE"/>
                <a:t>y = 1: Klasse 2</a:t>
              </a:r>
            </a:p>
          </p:txBody>
        </p:sp>
      </p:grpSp>
      <p:grpSp>
        <p:nvGrpSpPr>
          <p:cNvPr id="6" name="Group 72"/>
          <p:cNvGrpSpPr>
            <a:grpSpLocks/>
          </p:cNvGrpSpPr>
          <p:nvPr/>
        </p:nvGrpSpPr>
        <p:grpSpPr bwMode="auto">
          <a:xfrm>
            <a:off x="904875" y="1916113"/>
            <a:ext cx="2082800" cy="2595562"/>
            <a:chOff x="570" y="1207"/>
            <a:chExt cx="1312" cy="1635"/>
          </a:xfrm>
        </p:grpSpPr>
        <p:sp>
          <p:nvSpPr>
            <p:cNvPr id="32781" name="Line 55"/>
            <p:cNvSpPr>
              <a:spLocks noChangeShapeType="1"/>
            </p:cNvSpPr>
            <p:nvPr/>
          </p:nvSpPr>
          <p:spPr bwMode="auto">
            <a:xfrm>
              <a:off x="975" y="1434"/>
              <a:ext cx="907" cy="136"/>
            </a:xfrm>
            <a:prstGeom prst="line">
              <a:avLst/>
            </a:prstGeom>
            <a:noFill/>
            <a:ln w="38100">
              <a:solidFill>
                <a:schemeClr val="tx1"/>
              </a:solidFill>
              <a:round/>
              <a:headEnd/>
              <a:tailEnd type="triangle" w="med" len="lg"/>
            </a:ln>
            <a:extLst>
              <a:ext uri="{909E8E84-426E-40DD-AFC4-6F175D3DCCD1}">
                <a14:hiddenFill xmlns:a14="http://schemas.microsoft.com/office/drawing/2010/main">
                  <a:noFill/>
                </a14:hiddenFill>
              </a:ext>
            </a:extLst>
          </p:spPr>
          <p:txBody>
            <a:bodyPr>
              <a:spAutoFit/>
            </a:bodyPr>
            <a:lstStyle/>
            <a:p>
              <a:endParaRPr lang="de-DE"/>
            </a:p>
          </p:txBody>
        </p:sp>
        <p:sp>
          <p:nvSpPr>
            <p:cNvPr id="32782" name="Line 69"/>
            <p:cNvSpPr>
              <a:spLocks noChangeShapeType="1"/>
            </p:cNvSpPr>
            <p:nvPr/>
          </p:nvSpPr>
          <p:spPr bwMode="auto">
            <a:xfrm flipV="1">
              <a:off x="1041" y="2163"/>
              <a:ext cx="781" cy="534"/>
            </a:xfrm>
            <a:prstGeom prst="line">
              <a:avLst/>
            </a:prstGeom>
            <a:noFill/>
            <a:ln w="38100">
              <a:solidFill>
                <a:schemeClr val="tx1"/>
              </a:solidFill>
              <a:round/>
              <a:headEnd/>
              <a:tailEnd type="triangle" w="med" len="lg"/>
            </a:ln>
            <a:extLst>
              <a:ext uri="{909E8E84-426E-40DD-AFC4-6F175D3DCCD1}">
                <a14:hiddenFill xmlns:a14="http://schemas.microsoft.com/office/drawing/2010/main">
                  <a:noFill/>
                </a14:hiddenFill>
              </a:ext>
            </a:extLst>
          </p:spPr>
          <p:txBody>
            <a:bodyPr>
              <a:spAutoFit/>
            </a:bodyPr>
            <a:lstStyle/>
            <a:p>
              <a:endParaRPr lang="de-DE"/>
            </a:p>
          </p:txBody>
        </p:sp>
        <p:sp>
          <p:nvSpPr>
            <p:cNvPr id="32783" name="Oval 50"/>
            <p:cNvSpPr>
              <a:spLocks noChangeArrowheads="1"/>
            </p:cNvSpPr>
            <p:nvPr/>
          </p:nvSpPr>
          <p:spPr bwMode="auto">
            <a:xfrm>
              <a:off x="930" y="1389"/>
              <a:ext cx="56" cy="56"/>
            </a:xfrm>
            <a:prstGeom prst="ellipse">
              <a:avLst/>
            </a:prstGeom>
            <a:solidFill>
              <a:schemeClr val="tx2"/>
            </a:solidFill>
            <a:ln w="9525" algn="ctr">
              <a:solidFill>
                <a:schemeClr val="accent2"/>
              </a:solidFill>
              <a:round/>
              <a:headEnd/>
              <a:tailEnd/>
            </a:ln>
          </p:spPr>
          <p:txBody>
            <a:bodyPr wrap="none" anchor="ctr">
              <a:spAutoFit/>
            </a:bodyPr>
            <a:lstStyle/>
            <a:p>
              <a:endParaRPr lang="de-DE"/>
            </a:p>
          </p:txBody>
        </p:sp>
        <p:sp>
          <p:nvSpPr>
            <p:cNvPr id="32784" name="Oval 51"/>
            <p:cNvSpPr>
              <a:spLocks noChangeArrowheads="1"/>
            </p:cNvSpPr>
            <p:nvPr/>
          </p:nvSpPr>
          <p:spPr bwMode="auto">
            <a:xfrm>
              <a:off x="930" y="1616"/>
              <a:ext cx="56" cy="56"/>
            </a:xfrm>
            <a:prstGeom prst="ellipse">
              <a:avLst/>
            </a:prstGeom>
            <a:solidFill>
              <a:schemeClr val="tx2"/>
            </a:solidFill>
            <a:ln w="9525" algn="ctr">
              <a:solidFill>
                <a:schemeClr val="accent2"/>
              </a:solidFill>
              <a:round/>
              <a:headEnd/>
              <a:tailEnd/>
            </a:ln>
          </p:spPr>
          <p:txBody>
            <a:bodyPr wrap="none" anchor="ctr">
              <a:spAutoFit/>
            </a:bodyPr>
            <a:lstStyle/>
            <a:p>
              <a:endParaRPr lang="de-DE"/>
            </a:p>
          </p:txBody>
        </p:sp>
        <p:sp>
          <p:nvSpPr>
            <p:cNvPr id="32785" name="Oval 52"/>
            <p:cNvSpPr>
              <a:spLocks noChangeArrowheads="1"/>
            </p:cNvSpPr>
            <p:nvPr/>
          </p:nvSpPr>
          <p:spPr bwMode="auto">
            <a:xfrm>
              <a:off x="930" y="1888"/>
              <a:ext cx="56" cy="56"/>
            </a:xfrm>
            <a:prstGeom prst="ellipse">
              <a:avLst/>
            </a:prstGeom>
            <a:solidFill>
              <a:schemeClr val="tx2"/>
            </a:solidFill>
            <a:ln w="9525" algn="ctr">
              <a:solidFill>
                <a:schemeClr val="accent2"/>
              </a:solidFill>
              <a:round/>
              <a:headEnd/>
              <a:tailEnd/>
            </a:ln>
          </p:spPr>
          <p:txBody>
            <a:bodyPr wrap="none" anchor="ctr">
              <a:spAutoFit/>
            </a:bodyPr>
            <a:lstStyle/>
            <a:p>
              <a:endParaRPr lang="de-DE"/>
            </a:p>
          </p:txBody>
        </p:sp>
        <p:sp>
          <p:nvSpPr>
            <p:cNvPr id="32786" name="Oval 53"/>
            <p:cNvSpPr>
              <a:spLocks noChangeArrowheads="1"/>
            </p:cNvSpPr>
            <p:nvPr/>
          </p:nvSpPr>
          <p:spPr bwMode="auto">
            <a:xfrm>
              <a:off x="930" y="2296"/>
              <a:ext cx="56" cy="56"/>
            </a:xfrm>
            <a:prstGeom prst="ellipse">
              <a:avLst/>
            </a:prstGeom>
            <a:solidFill>
              <a:schemeClr val="tx2"/>
            </a:solidFill>
            <a:ln w="9525" algn="ctr">
              <a:solidFill>
                <a:schemeClr val="accent2"/>
              </a:solidFill>
              <a:round/>
              <a:headEnd/>
              <a:tailEnd/>
            </a:ln>
          </p:spPr>
          <p:txBody>
            <a:bodyPr wrap="none" anchor="ctr">
              <a:spAutoFit/>
            </a:bodyPr>
            <a:lstStyle/>
            <a:p>
              <a:endParaRPr lang="de-DE"/>
            </a:p>
          </p:txBody>
        </p:sp>
        <p:sp>
          <p:nvSpPr>
            <p:cNvPr id="32787" name="Line 56"/>
            <p:cNvSpPr>
              <a:spLocks noChangeShapeType="1"/>
            </p:cNvSpPr>
            <p:nvPr/>
          </p:nvSpPr>
          <p:spPr bwMode="auto">
            <a:xfrm>
              <a:off x="982" y="1647"/>
              <a:ext cx="815" cy="80"/>
            </a:xfrm>
            <a:prstGeom prst="line">
              <a:avLst/>
            </a:prstGeom>
            <a:noFill/>
            <a:ln w="38100">
              <a:solidFill>
                <a:schemeClr val="tx1"/>
              </a:solidFill>
              <a:round/>
              <a:headEnd/>
              <a:tailEnd type="triangle" w="med" len="lg"/>
            </a:ln>
            <a:extLst>
              <a:ext uri="{909E8E84-426E-40DD-AFC4-6F175D3DCCD1}">
                <a14:hiddenFill xmlns:a14="http://schemas.microsoft.com/office/drawing/2010/main">
                  <a:noFill/>
                </a14:hiddenFill>
              </a:ext>
            </a:extLst>
          </p:spPr>
          <p:txBody>
            <a:bodyPr>
              <a:spAutoFit/>
            </a:bodyPr>
            <a:lstStyle/>
            <a:p>
              <a:endParaRPr lang="de-DE"/>
            </a:p>
          </p:txBody>
        </p:sp>
        <p:sp>
          <p:nvSpPr>
            <p:cNvPr id="32788" name="Line 57"/>
            <p:cNvSpPr>
              <a:spLocks noChangeShapeType="1"/>
            </p:cNvSpPr>
            <p:nvPr/>
          </p:nvSpPr>
          <p:spPr bwMode="auto">
            <a:xfrm flipV="1">
              <a:off x="975" y="2052"/>
              <a:ext cx="831" cy="244"/>
            </a:xfrm>
            <a:prstGeom prst="line">
              <a:avLst/>
            </a:prstGeom>
            <a:noFill/>
            <a:ln w="38100">
              <a:solidFill>
                <a:schemeClr val="tx1"/>
              </a:solidFill>
              <a:round/>
              <a:headEnd/>
              <a:tailEnd type="triangle" w="med" len="lg"/>
            </a:ln>
            <a:extLst>
              <a:ext uri="{909E8E84-426E-40DD-AFC4-6F175D3DCCD1}">
                <a14:hiddenFill xmlns:a14="http://schemas.microsoft.com/office/drawing/2010/main">
                  <a:noFill/>
                </a14:hiddenFill>
              </a:ext>
            </a:extLst>
          </p:spPr>
          <p:txBody>
            <a:bodyPr>
              <a:spAutoFit/>
            </a:bodyPr>
            <a:lstStyle/>
            <a:p>
              <a:endParaRPr lang="de-DE"/>
            </a:p>
          </p:txBody>
        </p:sp>
        <p:sp>
          <p:nvSpPr>
            <p:cNvPr id="32789" name="Line 58"/>
            <p:cNvSpPr>
              <a:spLocks noChangeShapeType="1"/>
            </p:cNvSpPr>
            <p:nvPr/>
          </p:nvSpPr>
          <p:spPr bwMode="auto">
            <a:xfrm flipV="1">
              <a:off x="982" y="1881"/>
              <a:ext cx="809" cy="34"/>
            </a:xfrm>
            <a:prstGeom prst="line">
              <a:avLst/>
            </a:prstGeom>
            <a:noFill/>
            <a:ln w="38100">
              <a:solidFill>
                <a:schemeClr val="tx1"/>
              </a:solidFill>
              <a:round/>
              <a:headEnd/>
              <a:tailEnd type="triangle" w="med" len="lg"/>
            </a:ln>
            <a:extLst>
              <a:ext uri="{909E8E84-426E-40DD-AFC4-6F175D3DCCD1}">
                <a14:hiddenFill xmlns:a14="http://schemas.microsoft.com/office/drawing/2010/main">
                  <a:noFill/>
                </a14:hiddenFill>
              </a:ext>
            </a:extLst>
          </p:spPr>
          <p:txBody>
            <a:bodyPr>
              <a:spAutoFit/>
            </a:bodyPr>
            <a:lstStyle/>
            <a:p>
              <a:endParaRPr lang="de-DE"/>
            </a:p>
          </p:txBody>
        </p:sp>
        <p:sp>
          <p:nvSpPr>
            <p:cNvPr id="32790" name="Text Box 62"/>
            <p:cNvSpPr txBox="1">
              <a:spLocks noChangeArrowheads="1"/>
            </p:cNvSpPr>
            <p:nvPr/>
          </p:nvSpPr>
          <p:spPr bwMode="auto">
            <a:xfrm>
              <a:off x="583" y="1207"/>
              <a:ext cx="28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a:t>x</a:t>
              </a:r>
              <a:r>
                <a:rPr lang="de-DE" baseline="-25000"/>
                <a:t>1</a:t>
              </a:r>
            </a:p>
          </p:txBody>
        </p:sp>
        <p:sp>
          <p:nvSpPr>
            <p:cNvPr id="32791" name="Text Box 63"/>
            <p:cNvSpPr txBox="1">
              <a:spLocks noChangeArrowheads="1"/>
            </p:cNvSpPr>
            <p:nvPr/>
          </p:nvSpPr>
          <p:spPr bwMode="auto">
            <a:xfrm>
              <a:off x="576" y="1471"/>
              <a:ext cx="28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a:t>x</a:t>
              </a:r>
              <a:r>
                <a:rPr lang="de-DE" baseline="-25000"/>
                <a:t>2</a:t>
              </a:r>
            </a:p>
          </p:txBody>
        </p:sp>
        <p:sp>
          <p:nvSpPr>
            <p:cNvPr id="32792" name="Text Box 64"/>
            <p:cNvSpPr txBox="1">
              <a:spLocks noChangeArrowheads="1"/>
            </p:cNvSpPr>
            <p:nvPr/>
          </p:nvSpPr>
          <p:spPr bwMode="auto">
            <a:xfrm>
              <a:off x="582" y="1741"/>
              <a:ext cx="28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a:t>x</a:t>
              </a:r>
              <a:r>
                <a:rPr lang="de-DE" baseline="-25000"/>
                <a:t>3</a:t>
              </a:r>
            </a:p>
          </p:txBody>
        </p:sp>
        <p:sp>
          <p:nvSpPr>
            <p:cNvPr id="32793" name="Text Box 65"/>
            <p:cNvSpPr txBox="1">
              <a:spLocks noChangeArrowheads="1"/>
            </p:cNvSpPr>
            <p:nvPr/>
          </p:nvSpPr>
          <p:spPr bwMode="auto">
            <a:xfrm>
              <a:off x="597" y="2192"/>
              <a:ext cx="37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a:t>x</a:t>
              </a:r>
              <a:r>
                <a:rPr lang="de-DE" baseline="-25000"/>
                <a:t>n-1</a:t>
              </a:r>
            </a:p>
          </p:txBody>
        </p:sp>
        <p:sp>
          <p:nvSpPr>
            <p:cNvPr id="32794" name="Text Box 66"/>
            <p:cNvSpPr txBox="1">
              <a:spLocks noChangeArrowheads="1"/>
            </p:cNvSpPr>
            <p:nvPr/>
          </p:nvSpPr>
          <p:spPr bwMode="auto">
            <a:xfrm>
              <a:off x="570" y="1942"/>
              <a:ext cx="28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a:t>...</a:t>
              </a:r>
              <a:endParaRPr lang="de-DE" baseline="-25000"/>
            </a:p>
          </p:txBody>
        </p:sp>
        <p:sp>
          <p:nvSpPr>
            <p:cNvPr id="32795" name="Oval 68"/>
            <p:cNvSpPr>
              <a:spLocks noChangeArrowheads="1"/>
            </p:cNvSpPr>
            <p:nvPr/>
          </p:nvSpPr>
          <p:spPr bwMode="auto">
            <a:xfrm>
              <a:off x="989" y="2670"/>
              <a:ext cx="56" cy="56"/>
            </a:xfrm>
            <a:prstGeom prst="ellipse">
              <a:avLst/>
            </a:prstGeom>
            <a:solidFill>
              <a:schemeClr val="tx2"/>
            </a:solidFill>
            <a:ln w="9525" algn="ctr">
              <a:solidFill>
                <a:schemeClr val="accent2"/>
              </a:solidFill>
              <a:round/>
              <a:headEnd/>
              <a:tailEnd/>
            </a:ln>
          </p:spPr>
          <p:txBody>
            <a:bodyPr anchor="ctr">
              <a:spAutoFit/>
            </a:bodyPr>
            <a:lstStyle/>
            <a:p>
              <a:endParaRPr lang="de-DE"/>
            </a:p>
          </p:txBody>
        </p:sp>
        <p:sp>
          <p:nvSpPr>
            <p:cNvPr id="32796" name="Text Box 70"/>
            <p:cNvSpPr txBox="1">
              <a:spLocks noChangeArrowheads="1"/>
            </p:cNvSpPr>
            <p:nvPr/>
          </p:nvSpPr>
          <p:spPr bwMode="auto">
            <a:xfrm>
              <a:off x="698" y="2592"/>
              <a:ext cx="37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a:t>1</a:t>
              </a:r>
              <a:endParaRPr lang="de-DE" baseline="-25000"/>
            </a:p>
          </p:txBody>
        </p:sp>
      </p:grpSp>
      <p:sp>
        <p:nvSpPr>
          <p:cNvPr id="129097" name="Oval 73"/>
          <p:cNvSpPr>
            <a:spLocks noChangeArrowheads="1"/>
          </p:cNvSpPr>
          <p:nvPr/>
        </p:nvSpPr>
        <p:spPr bwMode="auto">
          <a:xfrm>
            <a:off x="2963863" y="2055813"/>
            <a:ext cx="1774825" cy="1728787"/>
          </a:xfrm>
          <a:prstGeom prst="ellipse">
            <a:avLst/>
          </a:prstGeom>
          <a:solidFill>
            <a:schemeClr val="bg1"/>
          </a:solidFill>
          <a:ln w="28575" algn="ctr">
            <a:solidFill>
              <a:schemeClr val="tx2"/>
            </a:solidFill>
            <a:round/>
            <a:headEnd/>
            <a:tailEnd/>
          </a:ln>
        </p:spPr>
        <p:txBody>
          <a:bodyPr anchor="ctr">
            <a:spAutoFit/>
          </a:bodyPr>
          <a:lstStyle/>
          <a:p>
            <a:endParaRPr lang="de-DE"/>
          </a:p>
        </p:txBody>
      </p:sp>
    </p:spTree>
    <p:extLst>
      <p:ext uri="{BB962C8B-B14F-4D97-AF65-F5344CB8AC3E}">
        <p14:creationId xmlns:p14="http://schemas.microsoft.com/office/powerpoint/2010/main" val="2473267137"/>
      </p:ext>
    </p:extLst>
  </p:cSld>
  <p:clrMapOvr>
    <a:masterClrMapping/>
  </p:clrMapOvr>
  <p:transition spd="med">
    <p:pull dir="ru"/>
    <p:sndAc>
      <p:stSnd>
        <p:snd r:embed="rId3" name="PROJKTOR.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xit" presetSubtype="0" fill="hold" grpId="0" nodeType="clickEffect">
                                  <p:stCondLst>
                                    <p:cond delay="0"/>
                                  </p:stCondLst>
                                  <p:childTnLst>
                                    <p:set>
                                      <p:cBhvr>
                                        <p:cTn id="11" dur="1" fill="hold">
                                          <p:stCondLst>
                                            <p:cond delay="0"/>
                                          </p:stCondLst>
                                        </p:cTn>
                                        <p:tgtEl>
                                          <p:spTgt spid="129097"/>
                                        </p:tgtEl>
                                        <p:attrNameLst>
                                          <p:attrName>style.visibility</p:attrName>
                                        </p:attrNameLst>
                                      </p:cBhvr>
                                      <p:to>
                                        <p:strVal val="hidden"/>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1000"/>
                                        <p:tgtEl>
                                          <p:spTgt spid="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9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Fußzeilenplatzhalt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800" smtClean="0">
                <a:latin typeface="Tahoma" pitchFamily="34" charset="0"/>
              </a:rPr>
              <a:t>Rüdiger Brause: Adaptive Systeme, Institut für Informatik</a:t>
            </a:r>
            <a:endParaRPr lang="de-DE" sz="800">
              <a:latin typeface="Tahoma" pitchFamily="34" charset="0"/>
            </a:endParaRPr>
          </a:p>
        </p:txBody>
      </p:sp>
      <p:sp>
        <p:nvSpPr>
          <p:cNvPr id="34819" name="Foliennummernplatzhalt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1000" smtClean="0"/>
              <a:t>- </a:t>
            </a:r>
            <a:fld id="{FC217ABA-8778-4B9A-BBE9-789D8E2167F9}" type="slidenum">
              <a:rPr lang="de-DE" sz="1000" smtClean="0"/>
              <a:pPr/>
              <a:t>23</a:t>
            </a:fld>
            <a:r>
              <a:rPr lang="de-DE" sz="1000" smtClean="0"/>
              <a:t> -</a:t>
            </a:r>
          </a:p>
        </p:txBody>
      </p:sp>
      <p:sp>
        <p:nvSpPr>
          <p:cNvPr id="34820" name="Rectangle 2"/>
          <p:cNvSpPr>
            <a:spLocks noGrp="1" noChangeArrowheads="1"/>
          </p:cNvSpPr>
          <p:nvPr>
            <p:ph type="title"/>
          </p:nvPr>
        </p:nvSpPr>
        <p:spPr/>
        <p:txBody>
          <a:bodyPr/>
          <a:lstStyle/>
          <a:p>
            <a:r>
              <a:rPr lang="de-DE" smtClean="0"/>
              <a:t>Trennung mehrerer Klassen</a:t>
            </a:r>
          </a:p>
        </p:txBody>
      </p:sp>
      <p:sp>
        <p:nvSpPr>
          <p:cNvPr id="34821" name="Rectangle 3"/>
          <p:cNvSpPr>
            <a:spLocks noGrp="1" noChangeArrowheads="1"/>
          </p:cNvSpPr>
          <p:nvPr>
            <p:ph type="body" idx="1"/>
          </p:nvPr>
        </p:nvSpPr>
        <p:spPr>
          <a:xfrm>
            <a:off x="560388" y="1268413"/>
            <a:ext cx="8583612" cy="5143962"/>
          </a:xfrm>
        </p:spPr>
        <p:txBody>
          <a:bodyPr/>
          <a:lstStyle/>
          <a:p>
            <a:pPr marL="0" indent="0"/>
            <a:r>
              <a:rPr lang="de-DE" dirty="0" smtClean="0"/>
              <a:t>DEF Lineare Separierung</a:t>
            </a:r>
          </a:p>
          <a:p>
            <a:pPr marL="0" indent="0">
              <a:lnSpc>
                <a:spcPct val="85000"/>
              </a:lnSpc>
              <a:spcBef>
                <a:spcPct val="40000"/>
              </a:spcBef>
              <a:spcAft>
                <a:spcPct val="0"/>
              </a:spcAft>
              <a:buFontTx/>
              <a:buNone/>
            </a:pPr>
            <a:r>
              <a:rPr lang="de-DE" b="0" dirty="0" smtClean="0"/>
              <a:t>Seien Muster </a:t>
            </a:r>
            <a:r>
              <a:rPr lang="de-DE" dirty="0" smtClean="0"/>
              <a:t>x</a:t>
            </a:r>
            <a:r>
              <a:rPr lang="de-DE" b="0" dirty="0" smtClean="0"/>
              <a:t> und Parameter </a:t>
            </a:r>
            <a:r>
              <a:rPr lang="de-DE" dirty="0" smtClean="0"/>
              <a:t>w</a:t>
            </a:r>
            <a:r>
              <a:rPr lang="de-DE" b="0" dirty="0" smtClean="0"/>
              <a:t> gegeben. </a:t>
            </a:r>
          </a:p>
          <a:p>
            <a:pPr marL="0" indent="0">
              <a:lnSpc>
                <a:spcPct val="85000"/>
              </a:lnSpc>
              <a:spcBef>
                <a:spcPct val="40000"/>
              </a:spcBef>
              <a:spcAft>
                <a:spcPct val="0"/>
              </a:spcAft>
              <a:buFontTx/>
              <a:buNone/>
            </a:pPr>
            <a:endParaRPr lang="de-DE" b="0" dirty="0" smtClean="0"/>
          </a:p>
          <a:p>
            <a:pPr marL="0" indent="0">
              <a:lnSpc>
                <a:spcPct val="45000"/>
              </a:lnSpc>
              <a:spcBef>
                <a:spcPct val="50000"/>
              </a:spcBef>
              <a:spcAft>
                <a:spcPct val="0"/>
              </a:spcAft>
              <a:buFontTx/>
              <a:buNone/>
            </a:pPr>
            <a:r>
              <a:rPr lang="de-DE" b="0" dirty="0" smtClean="0"/>
              <a:t>Zwei Klassen </a:t>
            </a:r>
            <a:r>
              <a:rPr lang="de-DE" b="0" dirty="0" smtClean="0">
                <a:sym typeface="Symbol" pitchFamily="18" charset="2"/>
              </a:rPr>
              <a:t></a:t>
            </a:r>
            <a:r>
              <a:rPr lang="de-DE" b="0" baseline="-25000" dirty="0" smtClean="0"/>
              <a:t>1</a:t>
            </a:r>
            <a:r>
              <a:rPr lang="de-DE" b="0" dirty="0" smtClean="0"/>
              <a:t> und </a:t>
            </a:r>
            <a:r>
              <a:rPr lang="de-DE" b="0" dirty="0" smtClean="0">
                <a:sym typeface="Symbol" pitchFamily="18" charset="2"/>
              </a:rPr>
              <a:t></a:t>
            </a:r>
            <a:r>
              <a:rPr lang="de-DE" b="0" baseline="-25000" dirty="0" smtClean="0"/>
              <a:t>2</a:t>
            </a:r>
            <a:r>
              <a:rPr lang="de-DE" b="0" dirty="0" smtClean="0"/>
              <a:t> </a:t>
            </a:r>
          </a:p>
          <a:p>
            <a:pPr marL="0" indent="0">
              <a:lnSpc>
                <a:spcPct val="25000"/>
              </a:lnSpc>
              <a:spcBef>
                <a:spcPct val="50000"/>
              </a:spcBef>
              <a:spcAft>
                <a:spcPct val="0"/>
              </a:spcAft>
              <a:buFontTx/>
              <a:buNone/>
            </a:pPr>
            <a:r>
              <a:rPr lang="de-DE" b="0" dirty="0" smtClean="0"/>
              <a:t>	des Musterraums </a:t>
            </a:r>
            <a:r>
              <a:rPr lang="de-DE" b="0" dirty="0" smtClean="0">
                <a:sym typeface="Symbol" pitchFamily="18" charset="2"/>
              </a:rPr>
              <a:t></a:t>
            </a:r>
            <a:r>
              <a:rPr lang="de-DE" b="0" dirty="0" smtClean="0"/>
              <a:t> = </a:t>
            </a:r>
            <a:r>
              <a:rPr lang="de-DE" b="0" dirty="0" smtClean="0">
                <a:sym typeface="Symbol" pitchFamily="18" charset="2"/>
              </a:rPr>
              <a:t></a:t>
            </a:r>
            <a:r>
              <a:rPr lang="de-DE" b="0" baseline="-25000" dirty="0" smtClean="0"/>
              <a:t>1</a:t>
            </a:r>
            <a:r>
              <a:rPr lang="de-DE" b="0" dirty="0" smtClean="0">
                <a:sym typeface="Symbol" pitchFamily="18" charset="2"/>
              </a:rPr>
              <a:t></a:t>
            </a:r>
            <a:r>
              <a:rPr lang="de-DE" b="0" baseline="-25000" dirty="0" smtClean="0"/>
              <a:t>2</a:t>
            </a:r>
            <a:r>
              <a:rPr lang="de-DE" b="0" dirty="0" smtClean="0"/>
              <a:t> mit </a:t>
            </a:r>
            <a:r>
              <a:rPr lang="de-DE" b="0" dirty="0" smtClean="0">
                <a:sym typeface="Symbol" pitchFamily="18" charset="2"/>
              </a:rPr>
              <a:t></a:t>
            </a:r>
            <a:r>
              <a:rPr lang="de-DE" b="0" baseline="-25000" dirty="0" smtClean="0"/>
              <a:t>1</a:t>
            </a:r>
            <a:r>
              <a:rPr lang="de-DE" b="0" dirty="0" smtClean="0">
                <a:sym typeface="Symbol" pitchFamily="18" charset="2"/>
              </a:rPr>
              <a:t></a:t>
            </a:r>
            <a:r>
              <a:rPr lang="de-DE" b="0" baseline="-25000" dirty="0" smtClean="0"/>
              <a:t>2</a:t>
            </a:r>
            <a:r>
              <a:rPr lang="de-DE" b="0" dirty="0" smtClean="0"/>
              <a:t> = </a:t>
            </a:r>
            <a:r>
              <a:rPr lang="de-DE" b="0" dirty="0" smtClean="0">
                <a:sym typeface="Symbol" pitchFamily="18" charset="2"/>
              </a:rPr>
              <a:t></a:t>
            </a:r>
            <a:r>
              <a:rPr lang="de-DE" b="0" dirty="0" smtClean="0"/>
              <a:t> </a:t>
            </a:r>
          </a:p>
          <a:p>
            <a:pPr marL="0" indent="0">
              <a:lnSpc>
                <a:spcPct val="95000"/>
              </a:lnSpc>
              <a:spcBef>
                <a:spcPct val="50000"/>
              </a:spcBef>
              <a:spcAft>
                <a:spcPct val="0"/>
              </a:spcAft>
              <a:buFontTx/>
              <a:buNone/>
            </a:pPr>
            <a:r>
              <a:rPr lang="de-DE" b="0" dirty="0" smtClean="0"/>
              <a:t>heißen </a:t>
            </a:r>
            <a:r>
              <a:rPr lang="de-DE" i="1" dirty="0" smtClean="0">
                <a:solidFill>
                  <a:srgbClr val="000099"/>
                </a:solidFill>
              </a:rPr>
              <a:t>linear separierbar</a:t>
            </a:r>
            <a:r>
              <a:rPr lang="de-DE" sz="2000" b="0" dirty="0" smtClean="0"/>
              <a:t>, </a:t>
            </a:r>
          </a:p>
          <a:p>
            <a:pPr marL="0" indent="0">
              <a:lnSpc>
                <a:spcPct val="95000"/>
              </a:lnSpc>
              <a:spcBef>
                <a:spcPct val="50000"/>
              </a:spcBef>
              <a:spcAft>
                <a:spcPct val="0"/>
              </a:spcAft>
              <a:buFontTx/>
              <a:buNone/>
            </a:pPr>
            <a:endParaRPr lang="de-DE" sz="2000" b="0" dirty="0" smtClean="0"/>
          </a:p>
          <a:p>
            <a:pPr marL="0" indent="0">
              <a:lnSpc>
                <a:spcPct val="85000"/>
              </a:lnSpc>
              <a:spcBef>
                <a:spcPct val="50000"/>
              </a:spcBef>
              <a:spcAft>
                <a:spcPct val="0"/>
              </a:spcAft>
              <a:buFontTx/>
              <a:buNone/>
            </a:pPr>
            <a:r>
              <a:rPr lang="de-DE" dirty="0" smtClean="0">
                <a:solidFill>
                  <a:srgbClr val="0070C0"/>
                </a:solidFill>
              </a:rPr>
              <a:t>falls</a:t>
            </a:r>
            <a:r>
              <a:rPr lang="de-DE" b="0" dirty="0" smtClean="0">
                <a:solidFill>
                  <a:srgbClr val="0070C0"/>
                </a:solidFill>
              </a:rPr>
              <a:t> </a:t>
            </a:r>
            <a:r>
              <a:rPr lang="de-DE" b="0" dirty="0" smtClean="0"/>
              <a:t>eine Hyperebene {</a:t>
            </a:r>
            <a:r>
              <a:rPr lang="de-DE" dirty="0" smtClean="0"/>
              <a:t>x</a:t>
            </a:r>
            <a:r>
              <a:rPr lang="de-DE" b="0" dirty="0" smtClean="0"/>
              <a:t>*} existiert mit g(</a:t>
            </a:r>
            <a:r>
              <a:rPr lang="de-DE" dirty="0" smtClean="0"/>
              <a:t>x</a:t>
            </a:r>
            <a:r>
              <a:rPr lang="de-DE" b="0" dirty="0" smtClean="0"/>
              <a:t>*) = </a:t>
            </a:r>
            <a:r>
              <a:rPr lang="de-DE" dirty="0" err="1" smtClean="0"/>
              <a:t>w</a:t>
            </a:r>
            <a:r>
              <a:rPr lang="de-DE" b="0" baseline="30000" dirty="0" err="1" smtClean="0"/>
              <a:t>T</a:t>
            </a:r>
            <a:r>
              <a:rPr lang="de-DE" dirty="0" err="1" smtClean="0"/>
              <a:t>x</a:t>
            </a:r>
            <a:r>
              <a:rPr lang="de-DE" b="0" dirty="0" smtClean="0"/>
              <a:t>* = 0, </a:t>
            </a:r>
          </a:p>
          <a:p>
            <a:pPr marL="0" indent="0">
              <a:lnSpc>
                <a:spcPct val="85000"/>
              </a:lnSpc>
              <a:spcBef>
                <a:spcPct val="50000"/>
              </a:spcBef>
              <a:spcAft>
                <a:spcPct val="0"/>
              </a:spcAft>
              <a:buFontTx/>
              <a:buNone/>
            </a:pPr>
            <a:r>
              <a:rPr lang="de-DE" b="0" dirty="0" smtClean="0"/>
              <a:t>so dass für alle </a:t>
            </a:r>
            <a:r>
              <a:rPr lang="de-DE" dirty="0" smtClean="0"/>
              <a:t>x</a:t>
            </a:r>
            <a:r>
              <a:rPr lang="de-DE" b="0" dirty="0" smtClean="0">
                <a:sym typeface="Symbol" pitchFamily="18" charset="2"/>
              </a:rPr>
              <a:t></a:t>
            </a:r>
            <a:r>
              <a:rPr lang="de-DE" b="0" baseline="-25000" dirty="0" smtClean="0"/>
              <a:t>1</a:t>
            </a:r>
            <a:r>
              <a:rPr lang="de-DE" b="0" dirty="0" smtClean="0"/>
              <a:t> gilt g(</a:t>
            </a:r>
            <a:r>
              <a:rPr lang="de-DE" dirty="0" smtClean="0"/>
              <a:t>x</a:t>
            </a:r>
            <a:r>
              <a:rPr lang="de-DE" b="0" dirty="0" smtClean="0"/>
              <a:t>)</a:t>
            </a:r>
            <a:r>
              <a:rPr lang="de-DE" dirty="0" smtClean="0">
                <a:solidFill>
                  <a:srgbClr val="0070C0"/>
                </a:solidFill>
              </a:rPr>
              <a:t>&lt;</a:t>
            </a:r>
            <a:r>
              <a:rPr lang="de-DE" b="0" dirty="0" smtClean="0"/>
              <a:t>0 </a:t>
            </a:r>
          </a:p>
          <a:p>
            <a:pPr marL="0" indent="0">
              <a:lnSpc>
                <a:spcPct val="80000"/>
              </a:lnSpc>
              <a:buFontTx/>
              <a:buNone/>
            </a:pPr>
            <a:r>
              <a:rPr lang="de-DE" b="0" dirty="0" smtClean="0"/>
              <a:t>      und für alle </a:t>
            </a:r>
            <a:r>
              <a:rPr lang="de-DE" dirty="0" smtClean="0"/>
              <a:t>x</a:t>
            </a:r>
            <a:r>
              <a:rPr lang="de-DE" b="0" dirty="0" smtClean="0">
                <a:sym typeface="Symbol" pitchFamily="18" charset="2"/>
              </a:rPr>
              <a:t></a:t>
            </a:r>
            <a:r>
              <a:rPr lang="de-DE" b="0" baseline="-25000" dirty="0" smtClean="0"/>
              <a:t>2</a:t>
            </a:r>
            <a:r>
              <a:rPr lang="de-DE" b="0" dirty="0" smtClean="0"/>
              <a:t>  gilt g(</a:t>
            </a:r>
            <a:r>
              <a:rPr lang="de-DE" dirty="0" smtClean="0"/>
              <a:t>x</a:t>
            </a:r>
            <a:r>
              <a:rPr lang="de-DE" b="0" dirty="0" smtClean="0"/>
              <a:t>)</a:t>
            </a:r>
            <a:r>
              <a:rPr lang="de-DE" dirty="0" smtClean="0">
                <a:solidFill>
                  <a:srgbClr val="0070C0"/>
                </a:solidFill>
              </a:rPr>
              <a:t>&gt;</a:t>
            </a:r>
            <a:r>
              <a:rPr lang="de-DE" b="0" dirty="0" smtClean="0"/>
              <a:t>0.</a:t>
            </a:r>
          </a:p>
          <a:p>
            <a:pPr marL="0" indent="0">
              <a:lnSpc>
                <a:spcPct val="80000"/>
              </a:lnSpc>
              <a:buFontTx/>
              <a:buNone/>
            </a:pPr>
            <a:endParaRPr lang="de-DE" b="0" dirty="0"/>
          </a:p>
          <a:p>
            <a:pPr marL="0" indent="0">
              <a:lnSpc>
                <a:spcPct val="80000"/>
              </a:lnSpc>
              <a:buFontTx/>
              <a:buNone/>
            </a:pPr>
            <a:r>
              <a:rPr lang="de-DE" i="1" dirty="0" smtClean="0"/>
              <a:t>Frage</a:t>
            </a:r>
            <a:r>
              <a:rPr lang="de-DE" b="0" i="1" dirty="0" smtClean="0"/>
              <a:t>: Und welche Klasse haben die </a:t>
            </a:r>
            <a:r>
              <a:rPr lang="de-DE" i="1" dirty="0" smtClean="0"/>
              <a:t>x</a:t>
            </a:r>
            <a:r>
              <a:rPr lang="de-DE" b="0" i="1" dirty="0" smtClean="0"/>
              <a:t>* ?</a:t>
            </a:r>
          </a:p>
        </p:txBody>
      </p:sp>
    </p:spTree>
    <p:extLst>
      <p:ext uri="{BB962C8B-B14F-4D97-AF65-F5344CB8AC3E}">
        <p14:creationId xmlns:p14="http://schemas.microsoft.com/office/powerpoint/2010/main" val="1564660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821">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Fußzeilenplatzhalt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800" smtClean="0">
                <a:latin typeface="Tahoma" pitchFamily="34" charset="0"/>
              </a:rPr>
              <a:t>Rüdiger Brause: Adaptive Systeme, Institut für Informatik</a:t>
            </a:r>
            <a:endParaRPr lang="de-DE" sz="800">
              <a:latin typeface="Tahoma" pitchFamily="34" charset="0"/>
            </a:endParaRPr>
          </a:p>
        </p:txBody>
      </p:sp>
      <p:sp>
        <p:nvSpPr>
          <p:cNvPr id="35843" name="Foliennummernplatzhalt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1000" smtClean="0"/>
              <a:t>- </a:t>
            </a:r>
            <a:fld id="{76760D63-077E-434D-9650-CB328B56A386}" type="slidenum">
              <a:rPr lang="de-DE" sz="1000" smtClean="0"/>
              <a:pPr/>
              <a:t>24</a:t>
            </a:fld>
            <a:r>
              <a:rPr lang="de-DE" sz="1000" smtClean="0"/>
              <a:t> -</a:t>
            </a:r>
          </a:p>
        </p:txBody>
      </p:sp>
      <p:sp>
        <p:nvSpPr>
          <p:cNvPr id="35844" name="Rectangle 2"/>
          <p:cNvSpPr>
            <a:spLocks noGrp="1" noChangeArrowheads="1"/>
          </p:cNvSpPr>
          <p:nvPr>
            <p:ph type="title"/>
          </p:nvPr>
        </p:nvSpPr>
        <p:spPr/>
        <p:txBody>
          <a:bodyPr/>
          <a:lstStyle/>
          <a:p>
            <a:r>
              <a:rPr lang="de-DE" dirty="0" smtClean="0"/>
              <a:t>ABER:</a:t>
            </a:r>
          </a:p>
        </p:txBody>
      </p:sp>
      <p:sp>
        <p:nvSpPr>
          <p:cNvPr id="131075" name="Rectangle 3"/>
          <p:cNvSpPr>
            <a:spLocks noGrp="1" noChangeArrowheads="1"/>
          </p:cNvSpPr>
          <p:nvPr>
            <p:ph type="body" idx="1"/>
          </p:nvPr>
        </p:nvSpPr>
        <p:spPr>
          <a:xfrm>
            <a:off x="1368425" y="1268413"/>
            <a:ext cx="5695950" cy="2803525"/>
          </a:xfrm>
        </p:spPr>
        <p:txBody>
          <a:bodyPr/>
          <a:lstStyle/>
          <a:p>
            <a:pPr algn="ctr">
              <a:lnSpc>
                <a:spcPct val="100000"/>
              </a:lnSpc>
              <a:spcBef>
                <a:spcPct val="50000"/>
              </a:spcBef>
              <a:spcAft>
                <a:spcPct val="0"/>
              </a:spcAft>
              <a:buClrTx/>
              <a:buSzTx/>
              <a:buFontTx/>
              <a:buNone/>
            </a:pPr>
            <a:r>
              <a:rPr lang="de-DE" sz="3200" b="0" dirty="0" smtClean="0">
                <a:solidFill>
                  <a:schemeClr val="tx1"/>
                </a:solidFill>
              </a:rPr>
              <a:t>WIE erhalten wir die richtigen Gewichte, </a:t>
            </a:r>
          </a:p>
          <a:p>
            <a:pPr algn="ctr">
              <a:lnSpc>
                <a:spcPct val="100000"/>
              </a:lnSpc>
              <a:spcBef>
                <a:spcPct val="50000"/>
              </a:spcBef>
              <a:spcAft>
                <a:spcPct val="0"/>
              </a:spcAft>
              <a:buClrTx/>
              <a:buSzTx/>
              <a:buFontTx/>
              <a:buNone/>
            </a:pPr>
            <a:r>
              <a:rPr lang="de-DE" sz="3200" b="0" dirty="0" smtClean="0">
                <a:solidFill>
                  <a:schemeClr val="tx1"/>
                </a:solidFill>
              </a:rPr>
              <a:t>d.h. die richtige Klassifizierung </a:t>
            </a:r>
          </a:p>
          <a:p>
            <a:pPr algn="ctr">
              <a:lnSpc>
                <a:spcPct val="100000"/>
              </a:lnSpc>
              <a:spcBef>
                <a:spcPct val="50000"/>
              </a:spcBef>
              <a:spcAft>
                <a:spcPct val="0"/>
              </a:spcAft>
              <a:buClrTx/>
              <a:buSzTx/>
              <a:buFontTx/>
              <a:buNone/>
            </a:pPr>
            <a:r>
              <a:rPr lang="de-DE" sz="4400" dirty="0" smtClean="0">
                <a:solidFill>
                  <a:srgbClr val="FF3300"/>
                </a:solidFill>
              </a:rPr>
              <a:t>?</a:t>
            </a:r>
          </a:p>
        </p:txBody>
      </p:sp>
      <p:sp>
        <p:nvSpPr>
          <p:cNvPr id="131076" name="Rectangle 4"/>
          <p:cNvSpPr>
            <a:spLocks noChangeArrowheads="1"/>
          </p:cNvSpPr>
          <p:nvPr/>
        </p:nvSpPr>
        <p:spPr bwMode="auto">
          <a:xfrm>
            <a:off x="1897063" y="4711700"/>
            <a:ext cx="5146675"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ctr"/>
            <a:r>
              <a:rPr lang="de-DE" sz="6600" b="1">
                <a:solidFill>
                  <a:srgbClr val="00007A"/>
                </a:solidFill>
              </a:rPr>
              <a:t>Lernen !</a:t>
            </a:r>
          </a:p>
        </p:txBody>
      </p:sp>
    </p:spTree>
    <p:extLst>
      <p:ext uri="{BB962C8B-B14F-4D97-AF65-F5344CB8AC3E}">
        <p14:creationId xmlns:p14="http://schemas.microsoft.com/office/powerpoint/2010/main" val="30937949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131075">
                                            <p:txEl>
                                              <p:pRg st="0" end="0"/>
                                            </p:txEl>
                                          </p:spTgt>
                                        </p:tgtEl>
                                        <p:attrNameLst>
                                          <p:attrName>style.visibility</p:attrName>
                                        </p:attrNameLst>
                                      </p:cBhvr>
                                      <p:to>
                                        <p:strVal val="visible"/>
                                      </p:to>
                                    </p:set>
                                    <p:anim from="(-#ppt_w/2)" to="(#ppt_x)" calcmode="lin" valueType="num">
                                      <p:cBhvr>
                                        <p:cTn id="7" dur="600" fill="hold">
                                          <p:stCondLst>
                                            <p:cond delay="0"/>
                                          </p:stCondLst>
                                        </p:cTn>
                                        <p:tgtEl>
                                          <p:spTgt spid="131075">
                                            <p:txEl>
                                              <p:pRg st="0" end="0"/>
                                            </p:txEl>
                                          </p:spTgt>
                                        </p:tgtEl>
                                        <p:attrNameLst>
                                          <p:attrName>ppt_x</p:attrName>
                                        </p:attrNameLst>
                                      </p:cBhvr>
                                    </p:anim>
                                    <p:anim from="0" to="-1.0" calcmode="lin" valueType="num">
                                      <p:cBhvr>
                                        <p:cTn id="8" dur="200" decel="50000" autoRev="1" fill="hold">
                                          <p:stCondLst>
                                            <p:cond delay="600"/>
                                          </p:stCondLst>
                                        </p:cTn>
                                        <p:tgtEl>
                                          <p:spTgt spid="131075">
                                            <p:txEl>
                                              <p:pRg st="0" end="0"/>
                                            </p:txEl>
                                          </p:spTgt>
                                        </p:tgtEl>
                                        <p:attrNameLst>
                                          <p:attrName>xshear</p:attrName>
                                        </p:attrNameLst>
                                      </p:cBhvr>
                                    </p:anim>
                                    <p:animScale>
                                      <p:cBhvr>
                                        <p:cTn id="9" dur="200" decel="100000" autoRev="1" fill="hold">
                                          <p:stCondLst>
                                            <p:cond delay="600"/>
                                          </p:stCondLst>
                                        </p:cTn>
                                        <p:tgtEl>
                                          <p:spTgt spid="131075">
                                            <p:txEl>
                                              <p:pRg st="0" end="0"/>
                                            </p:txEl>
                                          </p:spTgt>
                                        </p:tgtEl>
                                      </p:cBhvr>
                                      <p:from x="100000" y="100000"/>
                                      <p:to x="80000" y="100000"/>
                                    </p:animScale>
                                    <p:anim by="(#ppt_h/3+#ppt_w*0.1)" calcmode="lin" valueType="num">
                                      <p:cBhvr additive="sum">
                                        <p:cTn id="10" dur="200" decel="100000" autoRev="1" fill="hold">
                                          <p:stCondLst>
                                            <p:cond delay="600"/>
                                          </p:stCondLst>
                                        </p:cTn>
                                        <p:tgtEl>
                                          <p:spTgt spid="131075">
                                            <p:txEl>
                                              <p:pRg st="0" end="0"/>
                                            </p:txEl>
                                          </p:spTgt>
                                        </p:tgtEl>
                                        <p:attrNameLst>
                                          <p:attrName>ppt_x</p:attrName>
                                        </p:attrNameLst>
                                      </p:cBhvr>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4" presetClass="entr" presetSubtype="0" fill="hold" grpId="0" nodeType="clickEffect">
                                  <p:stCondLst>
                                    <p:cond delay="0"/>
                                  </p:stCondLst>
                                  <p:childTnLst>
                                    <p:set>
                                      <p:cBhvr>
                                        <p:cTn id="14" dur="1" fill="hold">
                                          <p:stCondLst>
                                            <p:cond delay="0"/>
                                          </p:stCondLst>
                                        </p:cTn>
                                        <p:tgtEl>
                                          <p:spTgt spid="131075">
                                            <p:txEl>
                                              <p:pRg st="1" end="1"/>
                                            </p:txEl>
                                          </p:spTgt>
                                        </p:tgtEl>
                                        <p:attrNameLst>
                                          <p:attrName>style.visibility</p:attrName>
                                        </p:attrNameLst>
                                      </p:cBhvr>
                                      <p:to>
                                        <p:strVal val="visible"/>
                                      </p:to>
                                    </p:set>
                                    <p:anim from="(-#ppt_w/2)" to="(#ppt_x)" calcmode="lin" valueType="num">
                                      <p:cBhvr>
                                        <p:cTn id="15" dur="600" fill="hold">
                                          <p:stCondLst>
                                            <p:cond delay="0"/>
                                          </p:stCondLst>
                                        </p:cTn>
                                        <p:tgtEl>
                                          <p:spTgt spid="131075">
                                            <p:txEl>
                                              <p:pRg st="1" end="1"/>
                                            </p:txEl>
                                          </p:spTgt>
                                        </p:tgtEl>
                                        <p:attrNameLst>
                                          <p:attrName>ppt_x</p:attrName>
                                        </p:attrNameLst>
                                      </p:cBhvr>
                                    </p:anim>
                                    <p:anim from="0" to="-1.0" calcmode="lin" valueType="num">
                                      <p:cBhvr>
                                        <p:cTn id="16" dur="200" decel="50000" autoRev="1" fill="hold">
                                          <p:stCondLst>
                                            <p:cond delay="600"/>
                                          </p:stCondLst>
                                        </p:cTn>
                                        <p:tgtEl>
                                          <p:spTgt spid="131075">
                                            <p:txEl>
                                              <p:pRg st="1" end="1"/>
                                            </p:txEl>
                                          </p:spTgt>
                                        </p:tgtEl>
                                        <p:attrNameLst>
                                          <p:attrName>xshear</p:attrName>
                                        </p:attrNameLst>
                                      </p:cBhvr>
                                    </p:anim>
                                    <p:animScale>
                                      <p:cBhvr>
                                        <p:cTn id="17" dur="200" decel="100000" autoRev="1" fill="hold">
                                          <p:stCondLst>
                                            <p:cond delay="600"/>
                                          </p:stCondLst>
                                        </p:cTn>
                                        <p:tgtEl>
                                          <p:spTgt spid="131075">
                                            <p:txEl>
                                              <p:pRg st="1" end="1"/>
                                            </p:txEl>
                                          </p:spTgt>
                                        </p:tgtEl>
                                      </p:cBhvr>
                                      <p:from x="100000" y="100000"/>
                                      <p:to x="80000" y="100000"/>
                                    </p:animScale>
                                    <p:anim by="(#ppt_h/3+#ppt_w*0.1)" calcmode="lin" valueType="num">
                                      <p:cBhvr additive="sum">
                                        <p:cTn id="18" dur="200" decel="100000" autoRev="1" fill="hold">
                                          <p:stCondLst>
                                            <p:cond delay="600"/>
                                          </p:stCondLst>
                                        </p:cTn>
                                        <p:tgtEl>
                                          <p:spTgt spid="131075">
                                            <p:txEl>
                                              <p:pRg st="1" end="1"/>
                                            </p:txEl>
                                          </p:spTgt>
                                        </p:tgtEl>
                                        <p:attrNameLst>
                                          <p:attrName>ppt_x</p:attrName>
                                        </p:attrNameLst>
                                      </p:cBhvr>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4" presetClass="entr" presetSubtype="0" fill="hold" grpId="0" nodeType="clickEffect">
                                  <p:stCondLst>
                                    <p:cond delay="0"/>
                                  </p:stCondLst>
                                  <p:childTnLst>
                                    <p:set>
                                      <p:cBhvr>
                                        <p:cTn id="22" dur="1" fill="hold">
                                          <p:stCondLst>
                                            <p:cond delay="0"/>
                                          </p:stCondLst>
                                        </p:cTn>
                                        <p:tgtEl>
                                          <p:spTgt spid="131075">
                                            <p:txEl>
                                              <p:pRg st="2" end="2"/>
                                            </p:txEl>
                                          </p:spTgt>
                                        </p:tgtEl>
                                        <p:attrNameLst>
                                          <p:attrName>style.visibility</p:attrName>
                                        </p:attrNameLst>
                                      </p:cBhvr>
                                      <p:to>
                                        <p:strVal val="visible"/>
                                      </p:to>
                                    </p:set>
                                    <p:anim from="(-#ppt_w/2)" to="(#ppt_x)" calcmode="lin" valueType="num">
                                      <p:cBhvr>
                                        <p:cTn id="23" dur="600" fill="hold">
                                          <p:stCondLst>
                                            <p:cond delay="0"/>
                                          </p:stCondLst>
                                        </p:cTn>
                                        <p:tgtEl>
                                          <p:spTgt spid="131075">
                                            <p:txEl>
                                              <p:pRg st="2" end="2"/>
                                            </p:txEl>
                                          </p:spTgt>
                                        </p:tgtEl>
                                        <p:attrNameLst>
                                          <p:attrName>ppt_x</p:attrName>
                                        </p:attrNameLst>
                                      </p:cBhvr>
                                    </p:anim>
                                    <p:anim from="0" to="-1.0" calcmode="lin" valueType="num">
                                      <p:cBhvr>
                                        <p:cTn id="24" dur="200" decel="50000" autoRev="1" fill="hold">
                                          <p:stCondLst>
                                            <p:cond delay="600"/>
                                          </p:stCondLst>
                                        </p:cTn>
                                        <p:tgtEl>
                                          <p:spTgt spid="131075">
                                            <p:txEl>
                                              <p:pRg st="2" end="2"/>
                                            </p:txEl>
                                          </p:spTgt>
                                        </p:tgtEl>
                                        <p:attrNameLst>
                                          <p:attrName>xshear</p:attrName>
                                        </p:attrNameLst>
                                      </p:cBhvr>
                                    </p:anim>
                                    <p:animScale>
                                      <p:cBhvr>
                                        <p:cTn id="25" dur="200" decel="100000" autoRev="1" fill="hold">
                                          <p:stCondLst>
                                            <p:cond delay="600"/>
                                          </p:stCondLst>
                                        </p:cTn>
                                        <p:tgtEl>
                                          <p:spTgt spid="131075">
                                            <p:txEl>
                                              <p:pRg st="2" end="2"/>
                                            </p:txEl>
                                          </p:spTgt>
                                        </p:tgtEl>
                                      </p:cBhvr>
                                      <p:from x="100000" y="100000"/>
                                      <p:to x="80000" y="100000"/>
                                    </p:animScale>
                                    <p:anim by="(#ppt_h/3+#ppt_w*0.1)" calcmode="lin" valueType="num">
                                      <p:cBhvr additive="sum">
                                        <p:cTn id="26" dur="200" decel="100000" autoRev="1" fill="hold">
                                          <p:stCondLst>
                                            <p:cond delay="600"/>
                                          </p:stCondLst>
                                        </p:cTn>
                                        <p:tgtEl>
                                          <p:spTgt spid="131075">
                                            <p:txEl>
                                              <p:pRg st="2" end="2"/>
                                            </p:txEl>
                                          </p:spTgt>
                                        </p:tgtEl>
                                        <p:attrNameLst>
                                          <p:attrName>ppt_x</p:attrName>
                                        </p:attrNameLst>
                                      </p:cBhvr>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55" presetClass="entr" presetSubtype="0" fill="hold" grpId="0" nodeType="clickEffect">
                                  <p:stCondLst>
                                    <p:cond delay="0"/>
                                  </p:stCondLst>
                                  <p:childTnLst>
                                    <p:set>
                                      <p:cBhvr>
                                        <p:cTn id="30" dur="1" fill="hold">
                                          <p:stCondLst>
                                            <p:cond delay="0"/>
                                          </p:stCondLst>
                                        </p:cTn>
                                        <p:tgtEl>
                                          <p:spTgt spid="131076"/>
                                        </p:tgtEl>
                                        <p:attrNameLst>
                                          <p:attrName>style.visibility</p:attrName>
                                        </p:attrNameLst>
                                      </p:cBhvr>
                                      <p:to>
                                        <p:strVal val="visible"/>
                                      </p:to>
                                    </p:set>
                                    <p:anim calcmode="lin" valueType="num">
                                      <p:cBhvr>
                                        <p:cTn id="31" dur="1000" fill="hold"/>
                                        <p:tgtEl>
                                          <p:spTgt spid="131076"/>
                                        </p:tgtEl>
                                        <p:attrNameLst>
                                          <p:attrName>ppt_w</p:attrName>
                                        </p:attrNameLst>
                                      </p:cBhvr>
                                      <p:tavLst>
                                        <p:tav tm="0">
                                          <p:val>
                                            <p:strVal val="#ppt_w*0.70"/>
                                          </p:val>
                                        </p:tav>
                                        <p:tav tm="100000">
                                          <p:val>
                                            <p:strVal val="#ppt_w"/>
                                          </p:val>
                                        </p:tav>
                                      </p:tavLst>
                                    </p:anim>
                                    <p:anim calcmode="lin" valueType="num">
                                      <p:cBhvr>
                                        <p:cTn id="32" dur="1000" fill="hold"/>
                                        <p:tgtEl>
                                          <p:spTgt spid="131076"/>
                                        </p:tgtEl>
                                        <p:attrNameLst>
                                          <p:attrName>ppt_h</p:attrName>
                                        </p:attrNameLst>
                                      </p:cBhvr>
                                      <p:tavLst>
                                        <p:tav tm="0">
                                          <p:val>
                                            <p:strVal val="#ppt_h"/>
                                          </p:val>
                                        </p:tav>
                                        <p:tav tm="100000">
                                          <p:val>
                                            <p:strVal val="#ppt_h"/>
                                          </p:val>
                                        </p:tav>
                                      </p:tavLst>
                                    </p:anim>
                                    <p:animEffect transition="in" filter="fade">
                                      <p:cBhvr>
                                        <p:cTn id="33" dur="1000"/>
                                        <p:tgtEl>
                                          <p:spTgt spid="131076"/>
                                        </p:tgtEl>
                                      </p:cBhvr>
                                    </p:animEffect>
                                  </p:childTnLst>
                                  <p:subTnLst>
                                    <p:audio>
                                      <p:cMediaNode>
                                        <p:cTn display="0" masterRel="sameClick">
                                          <p:stCondLst>
                                            <p:cond evt="begin" delay="0">
                                              <p:tn val="29"/>
                                            </p:cond>
                                          </p:stCondLst>
                                          <p:endCondLst>
                                            <p:cond evt="onStopAudio" delay="0">
                                              <p:tgtEl>
                                                <p:sldTgt/>
                                              </p:tgtEl>
                                            </p:cond>
                                          </p:endCondLst>
                                        </p:cTn>
                                        <p:tgtEl>
                                          <p:sndTgt r:embed="rId2" name="PROJKTO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5" grpId="0" build="p"/>
      <p:bldP spid="131076" grpId="0"/>
    </p:bld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3794" name="Fußzeilenplatzhalt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800" smtClean="0">
                <a:latin typeface="Tahoma" pitchFamily="34" charset="0"/>
              </a:rPr>
              <a:t>Rüdiger Brause: Adaptive Systeme, Institut für Informatik</a:t>
            </a:r>
            <a:endParaRPr lang="de-DE" sz="800">
              <a:latin typeface="Tahoma" pitchFamily="34" charset="0"/>
            </a:endParaRPr>
          </a:p>
        </p:txBody>
      </p:sp>
      <p:sp>
        <p:nvSpPr>
          <p:cNvPr id="33795" name="Foliennummernplatzhalt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1000" smtClean="0"/>
              <a:t>- </a:t>
            </a:r>
            <a:fld id="{F2B2494C-17C1-4CDC-9C84-5042C8E55C68}" type="slidenum">
              <a:rPr lang="de-DE" sz="1000" smtClean="0"/>
              <a:pPr/>
              <a:t>25</a:t>
            </a:fld>
            <a:r>
              <a:rPr lang="de-DE" sz="1000" smtClean="0"/>
              <a:t> -</a:t>
            </a:r>
          </a:p>
        </p:txBody>
      </p:sp>
      <p:sp>
        <p:nvSpPr>
          <p:cNvPr id="33796" name="Rectangle 2"/>
          <p:cNvSpPr>
            <a:spLocks noGrp="1" noChangeArrowheads="1"/>
          </p:cNvSpPr>
          <p:nvPr>
            <p:ph type="title"/>
          </p:nvPr>
        </p:nvSpPr>
        <p:spPr/>
        <p:txBody>
          <a:bodyPr/>
          <a:lstStyle/>
          <a:p>
            <a:r>
              <a:rPr lang="de-DE" smtClean="0"/>
              <a:t>Trennung mehrerer Klassen</a:t>
            </a:r>
          </a:p>
        </p:txBody>
      </p:sp>
      <p:sp>
        <p:nvSpPr>
          <p:cNvPr id="33797" name="Rectangle 3"/>
          <p:cNvSpPr>
            <a:spLocks noGrp="1" noChangeArrowheads="1"/>
          </p:cNvSpPr>
          <p:nvPr>
            <p:ph type="body" idx="1"/>
          </p:nvPr>
        </p:nvSpPr>
        <p:spPr>
          <a:xfrm>
            <a:off x="560388" y="1268413"/>
            <a:ext cx="8583612" cy="460375"/>
          </a:xfrm>
        </p:spPr>
        <p:txBody>
          <a:bodyPr/>
          <a:lstStyle/>
          <a:p>
            <a:r>
              <a:rPr lang="de-DE" smtClean="0"/>
              <a:t>Lineare Separierung</a:t>
            </a:r>
          </a:p>
        </p:txBody>
      </p:sp>
      <p:sp>
        <p:nvSpPr>
          <p:cNvPr id="33798" name="Line 4"/>
          <p:cNvSpPr>
            <a:spLocks noChangeShapeType="1"/>
          </p:cNvSpPr>
          <p:nvPr/>
        </p:nvSpPr>
        <p:spPr bwMode="auto">
          <a:xfrm flipV="1">
            <a:off x="1574800" y="2782888"/>
            <a:ext cx="695325" cy="2881312"/>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33799" name="Line 5"/>
          <p:cNvSpPr>
            <a:spLocks noChangeShapeType="1"/>
          </p:cNvSpPr>
          <p:nvPr/>
        </p:nvSpPr>
        <p:spPr bwMode="auto">
          <a:xfrm flipV="1">
            <a:off x="1600200" y="5330825"/>
            <a:ext cx="1630363" cy="344488"/>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33800" name="Line 6"/>
          <p:cNvSpPr>
            <a:spLocks noChangeShapeType="1"/>
          </p:cNvSpPr>
          <p:nvPr/>
        </p:nvSpPr>
        <p:spPr bwMode="auto">
          <a:xfrm flipV="1">
            <a:off x="1587500" y="3497263"/>
            <a:ext cx="2389188" cy="2154237"/>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33801" name="Line 7"/>
          <p:cNvSpPr>
            <a:spLocks noChangeShapeType="1"/>
          </p:cNvSpPr>
          <p:nvPr/>
        </p:nvSpPr>
        <p:spPr bwMode="auto">
          <a:xfrm flipV="1">
            <a:off x="1574800" y="3311525"/>
            <a:ext cx="3906838" cy="2363788"/>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33802" name="Text Box 8"/>
          <p:cNvSpPr txBox="1">
            <a:spLocks noChangeArrowheads="1"/>
          </p:cNvSpPr>
          <p:nvPr/>
        </p:nvSpPr>
        <p:spPr bwMode="auto">
          <a:xfrm>
            <a:off x="2193925" y="2478088"/>
            <a:ext cx="201613"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1600" b="1"/>
              <a:t>x</a:t>
            </a:r>
            <a:r>
              <a:rPr lang="de-DE" sz="1600" baseline="30000"/>
              <a:t>r</a:t>
            </a:r>
            <a:endParaRPr lang="de-DE"/>
          </a:p>
        </p:txBody>
      </p:sp>
      <p:sp>
        <p:nvSpPr>
          <p:cNvPr id="33803" name="Text Box 9"/>
          <p:cNvSpPr txBox="1">
            <a:spLocks noChangeArrowheads="1"/>
          </p:cNvSpPr>
          <p:nvPr/>
        </p:nvSpPr>
        <p:spPr bwMode="auto">
          <a:xfrm>
            <a:off x="4052888" y="3365500"/>
            <a:ext cx="3032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1600" b="1"/>
              <a:t>x</a:t>
            </a:r>
            <a:r>
              <a:rPr lang="de-DE" sz="1600" baseline="30000"/>
              <a:t>p</a:t>
            </a:r>
            <a:endParaRPr lang="de-DE"/>
          </a:p>
        </p:txBody>
      </p:sp>
      <p:sp>
        <p:nvSpPr>
          <p:cNvPr id="33804" name="Text Box 10"/>
          <p:cNvSpPr txBox="1">
            <a:spLocks noChangeArrowheads="1"/>
          </p:cNvSpPr>
          <p:nvPr/>
        </p:nvSpPr>
        <p:spPr bwMode="auto">
          <a:xfrm>
            <a:off x="3167063" y="5299075"/>
            <a:ext cx="341312"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1600" b="1"/>
              <a:t>x</a:t>
            </a:r>
            <a:r>
              <a:rPr lang="de-DE" sz="1600" baseline="30000"/>
              <a:t>k</a:t>
            </a:r>
            <a:endParaRPr lang="de-DE"/>
          </a:p>
        </p:txBody>
      </p:sp>
      <p:sp>
        <p:nvSpPr>
          <p:cNvPr id="33805" name="Text Box 11"/>
          <p:cNvSpPr txBox="1">
            <a:spLocks noChangeArrowheads="1"/>
          </p:cNvSpPr>
          <p:nvPr/>
        </p:nvSpPr>
        <p:spPr bwMode="auto">
          <a:xfrm>
            <a:off x="5494338" y="3303588"/>
            <a:ext cx="328612"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1600" b="1"/>
              <a:t>x</a:t>
            </a:r>
            <a:r>
              <a:rPr lang="de-DE" sz="1600" baseline="30000"/>
              <a:t>q</a:t>
            </a:r>
            <a:r>
              <a:rPr lang="de-DE" sz="1600"/>
              <a:t>  </a:t>
            </a:r>
          </a:p>
          <a:p>
            <a:endParaRPr lang="de-DE"/>
          </a:p>
        </p:txBody>
      </p:sp>
      <p:sp>
        <p:nvSpPr>
          <p:cNvPr id="133132" name="Line 12"/>
          <p:cNvSpPr>
            <a:spLocks noChangeShapeType="1"/>
          </p:cNvSpPr>
          <p:nvPr/>
        </p:nvSpPr>
        <p:spPr bwMode="auto">
          <a:xfrm>
            <a:off x="2586038" y="2384425"/>
            <a:ext cx="1770062" cy="3533775"/>
          </a:xfrm>
          <a:prstGeom prst="line">
            <a:avLst/>
          </a:prstGeom>
          <a:noFill/>
          <a:ln w="28575">
            <a:solidFill>
              <a:srgbClr val="3366CC"/>
            </a:solidFill>
            <a:prstDash val="dash"/>
            <a:round/>
            <a:headEnd/>
            <a:tailEnd/>
          </a:ln>
          <a:extLst>
            <a:ext uri="{909E8E84-426E-40DD-AFC4-6F175D3DCCD1}">
              <a14:hiddenFill xmlns:a14="http://schemas.microsoft.com/office/drawing/2010/main">
                <a:noFill/>
              </a14:hiddenFill>
            </a:ext>
          </a:extLst>
        </p:spPr>
        <p:txBody>
          <a:bodyPr/>
          <a:lstStyle/>
          <a:p>
            <a:endParaRPr lang="de-DE"/>
          </a:p>
        </p:txBody>
      </p:sp>
      <p:sp>
        <p:nvSpPr>
          <p:cNvPr id="33807" name="Line 13"/>
          <p:cNvSpPr>
            <a:spLocks noChangeShapeType="1"/>
          </p:cNvSpPr>
          <p:nvPr/>
        </p:nvSpPr>
        <p:spPr bwMode="auto">
          <a:xfrm>
            <a:off x="1131888" y="5684838"/>
            <a:ext cx="5006975"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33808" name="Line 14"/>
          <p:cNvSpPr>
            <a:spLocks noChangeShapeType="1"/>
          </p:cNvSpPr>
          <p:nvPr/>
        </p:nvSpPr>
        <p:spPr bwMode="auto">
          <a:xfrm flipV="1">
            <a:off x="1574800" y="2409825"/>
            <a:ext cx="0" cy="348297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33809" name="Text Box 15"/>
          <p:cNvSpPr txBox="1">
            <a:spLocks noChangeArrowheads="1"/>
          </p:cNvSpPr>
          <p:nvPr/>
        </p:nvSpPr>
        <p:spPr bwMode="auto">
          <a:xfrm>
            <a:off x="1295400" y="2454275"/>
            <a:ext cx="27940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1600"/>
              <a:t>x</a:t>
            </a:r>
            <a:r>
              <a:rPr lang="de-DE" sz="1600" baseline="-25000"/>
              <a:t>2</a:t>
            </a:r>
            <a:endParaRPr lang="de-DE"/>
          </a:p>
        </p:txBody>
      </p:sp>
      <p:sp>
        <p:nvSpPr>
          <p:cNvPr id="33810" name="Text Box 16"/>
          <p:cNvSpPr txBox="1">
            <a:spLocks noChangeArrowheads="1"/>
          </p:cNvSpPr>
          <p:nvPr/>
        </p:nvSpPr>
        <p:spPr bwMode="auto">
          <a:xfrm>
            <a:off x="5695950" y="5384800"/>
            <a:ext cx="277813"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1600"/>
              <a:t>x</a:t>
            </a:r>
            <a:r>
              <a:rPr lang="de-DE" sz="1600" baseline="-25000"/>
              <a:t>1</a:t>
            </a:r>
            <a:endParaRPr lang="de-DE"/>
          </a:p>
        </p:txBody>
      </p:sp>
      <p:sp>
        <p:nvSpPr>
          <p:cNvPr id="133137" name="Line 17"/>
          <p:cNvSpPr>
            <a:spLocks noChangeShapeType="1"/>
          </p:cNvSpPr>
          <p:nvPr/>
        </p:nvSpPr>
        <p:spPr bwMode="auto">
          <a:xfrm flipV="1">
            <a:off x="739775" y="2397125"/>
            <a:ext cx="5715000" cy="3484563"/>
          </a:xfrm>
          <a:prstGeom prst="line">
            <a:avLst/>
          </a:prstGeom>
          <a:noFill/>
          <a:ln w="28575">
            <a:solidFill>
              <a:srgbClr val="FF3300"/>
            </a:solidFill>
            <a:prstDash val="dashDot"/>
            <a:round/>
            <a:headEnd/>
            <a:tailEnd/>
          </a:ln>
          <a:extLst>
            <a:ext uri="{909E8E84-426E-40DD-AFC4-6F175D3DCCD1}">
              <a14:hiddenFill xmlns:a14="http://schemas.microsoft.com/office/drawing/2010/main">
                <a:noFill/>
              </a14:hiddenFill>
            </a:ext>
          </a:extLst>
        </p:spPr>
        <p:txBody>
          <a:bodyPr/>
          <a:lstStyle/>
          <a:p>
            <a:endParaRPr lang="de-DE"/>
          </a:p>
        </p:txBody>
      </p:sp>
      <p:sp>
        <p:nvSpPr>
          <p:cNvPr id="133138" name="Text Box 18"/>
          <p:cNvSpPr txBox="1">
            <a:spLocks noChangeArrowheads="1"/>
          </p:cNvSpPr>
          <p:nvPr/>
        </p:nvSpPr>
        <p:spPr bwMode="auto">
          <a:xfrm>
            <a:off x="5084763" y="4348163"/>
            <a:ext cx="569912"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1600" b="1"/>
              <a:t>(1,0)</a:t>
            </a:r>
            <a:endParaRPr lang="de-DE" b="1"/>
          </a:p>
        </p:txBody>
      </p:sp>
      <p:sp>
        <p:nvSpPr>
          <p:cNvPr id="133139" name="Text Box 19"/>
          <p:cNvSpPr txBox="1">
            <a:spLocks noChangeArrowheads="1"/>
          </p:cNvSpPr>
          <p:nvPr/>
        </p:nvSpPr>
        <p:spPr bwMode="auto">
          <a:xfrm>
            <a:off x="2986088" y="4852988"/>
            <a:ext cx="568325"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1600" b="1"/>
              <a:t>(0,0)</a:t>
            </a:r>
            <a:endParaRPr lang="de-DE" b="1"/>
          </a:p>
        </p:txBody>
      </p:sp>
      <p:sp>
        <p:nvSpPr>
          <p:cNvPr id="133140" name="Text Box 20"/>
          <p:cNvSpPr txBox="1">
            <a:spLocks noChangeArrowheads="1"/>
          </p:cNvSpPr>
          <p:nvPr/>
        </p:nvSpPr>
        <p:spPr bwMode="auto">
          <a:xfrm>
            <a:off x="2303463" y="3683000"/>
            <a:ext cx="568325"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1600" b="1"/>
              <a:t>(0,1)</a:t>
            </a:r>
            <a:endParaRPr lang="de-DE" b="1"/>
          </a:p>
        </p:txBody>
      </p:sp>
      <p:sp>
        <p:nvSpPr>
          <p:cNvPr id="133141" name="Text Box 21"/>
          <p:cNvSpPr txBox="1">
            <a:spLocks noChangeArrowheads="1"/>
          </p:cNvSpPr>
          <p:nvPr/>
        </p:nvSpPr>
        <p:spPr bwMode="auto">
          <a:xfrm>
            <a:off x="3871913" y="2636838"/>
            <a:ext cx="568325"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1600"/>
              <a:t>(</a:t>
            </a:r>
            <a:r>
              <a:rPr lang="de-DE" sz="1600" b="1"/>
              <a:t>1,1</a:t>
            </a:r>
            <a:r>
              <a:rPr lang="de-DE" sz="1600"/>
              <a:t>)</a:t>
            </a:r>
            <a:endParaRPr lang="de-DE"/>
          </a:p>
        </p:txBody>
      </p:sp>
      <p:sp>
        <p:nvSpPr>
          <p:cNvPr id="133142" name="Text Box 22"/>
          <p:cNvSpPr txBox="1">
            <a:spLocks noChangeArrowheads="1"/>
          </p:cNvSpPr>
          <p:nvPr/>
        </p:nvSpPr>
        <p:spPr bwMode="auto">
          <a:xfrm>
            <a:off x="5778500" y="1676400"/>
            <a:ext cx="3060700" cy="6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pPr>
              <a:buClr>
                <a:srgbClr val="FF9900"/>
              </a:buClr>
              <a:buSzPct val="130000"/>
            </a:pPr>
            <a:r>
              <a:rPr lang="de-DE"/>
              <a:t> 1 Neuron:  1 Trennlinie</a:t>
            </a:r>
          </a:p>
          <a:p>
            <a:pPr algn="r">
              <a:lnSpc>
                <a:spcPct val="40000"/>
              </a:lnSpc>
            </a:pPr>
            <a:r>
              <a:rPr lang="de-DE"/>
              <a:t>(Ebene)</a:t>
            </a:r>
          </a:p>
        </p:txBody>
      </p:sp>
      <p:sp>
        <p:nvSpPr>
          <p:cNvPr id="133143" name="Text Box 23"/>
          <p:cNvSpPr txBox="1">
            <a:spLocks noChangeArrowheads="1"/>
          </p:cNvSpPr>
          <p:nvPr/>
        </p:nvSpPr>
        <p:spPr bwMode="auto">
          <a:xfrm>
            <a:off x="5778500" y="2768600"/>
            <a:ext cx="31877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pPr>
              <a:buClr>
                <a:srgbClr val="FF9900"/>
              </a:buClr>
            </a:pPr>
            <a:r>
              <a:rPr lang="de-DE"/>
              <a:t> 2 Neurone: 2 Trennlinien</a:t>
            </a:r>
          </a:p>
          <a:p>
            <a:pPr algn="r">
              <a:buClr>
                <a:srgbClr val="FF9900"/>
              </a:buClr>
            </a:pPr>
            <a:r>
              <a:rPr lang="de-DE"/>
              <a:t> (Ebenen)</a:t>
            </a:r>
          </a:p>
        </p:txBody>
      </p:sp>
      <p:sp>
        <p:nvSpPr>
          <p:cNvPr id="133144" name="Text Box 24"/>
          <p:cNvSpPr txBox="1">
            <a:spLocks noChangeArrowheads="1"/>
          </p:cNvSpPr>
          <p:nvPr/>
        </p:nvSpPr>
        <p:spPr bwMode="auto">
          <a:xfrm>
            <a:off x="5765800" y="3886200"/>
            <a:ext cx="31877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pPr>
              <a:buClr>
                <a:srgbClr val="FF9900"/>
              </a:buClr>
              <a:buFontTx/>
              <a:buBlip>
                <a:blip r:embed="rId2"/>
              </a:buBlip>
            </a:pPr>
            <a:r>
              <a:rPr lang="de-DE"/>
              <a:t> Bereiche trennbar in 4 Klassen (y1,y2)</a:t>
            </a:r>
          </a:p>
        </p:txBody>
      </p:sp>
    </p:spTree>
    <p:extLst>
      <p:ext uri="{BB962C8B-B14F-4D97-AF65-F5344CB8AC3E}">
        <p14:creationId xmlns:p14="http://schemas.microsoft.com/office/powerpoint/2010/main" val="20914061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4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3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314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3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314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313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314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314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31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32" grpId="0" animBg="1"/>
      <p:bldP spid="133137" grpId="0" animBg="1"/>
      <p:bldP spid="133138" grpId="0"/>
      <p:bldP spid="133139" grpId="0"/>
      <p:bldP spid="133140" grpId="0"/>
      <p:bldP spid="133141" grpId="0"/>
      <p:bldP spid="133142" grpId="0"/>
      <p:bldP spid="133143" grpId="0"/>
      <p:bldP spid="13314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5"/>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1000" smtClean="0">
                <a:latin typeface="Tahoma" pitchFamily="34" charset="0"/>
              </a:rPr>
              <a:t>Rüdiger Brause: Adaptive Systeme AS-1, WS 2013</a:t>
            </a:r>
            <a:endParaRPr lang="de-DE" sz="1000">
              <a:latin typeface="Tahoma" pitchFamily="34" charset="0"/>
            </a:endParaRPr>
          </a:p>
        </p:txBody>
      </p:sp>
      <p:sp>
        <p:nvSpPr>
          <p:cNvPr id="5123" name="Titel 1"/>
          <p:cNvSpPr>
            <a:spLocks noGrp="1"/>
          </p:cNvSpPr>
          <p:nvPr>
            <p:ph type="title" idx="4294967295"/>
          </p:nvPr>
        </p:nvSpPr>
        <p:spPr>
          <a:xfrm>
            <a:off x="623888" y="4504250"/>
            <a:ext cx="8520112" cy="1206500"/>
          </a:xfrm>
          <a:noFill/>
        </p:spPr>
        <p:txBody>
          <a:bodyPr wrap="square" lIns="91440" anchor="ctr"/>
          <a:lstStyle/>
          <a:p>
            <a:pPr marL="355600" indent="3175" eaLnBrk="1" hangingPunct="1">
              <a:lnSpc>
                <a:spcPct val="90000"/>
              </a:lnSpc>
            </a:pPr>
            <a:r>
              <a:rPr lang="de-DE" sz="3800" dirty="0" smtClean="0">
                <a:solidFill>
                  <a:srgbClr val="BFBFBF"/>
                </a:solidFill>
                <a:cs typeface="Arial" pitchFamily="34" charset="0"/>
              </a:rPr>
              <a:t>Lernen in </a:t>
            </a:r>
            <a:r>
              <a:rPr lang="de-DE" sz="3800" dirty="0" err="1" smtClean="0">
                <a:solidFill>
                  <a:srgbClr val="BFBFBF"/>
                </a:solidFill>
                <a:cs typeface="Arial" pitchFamily="34" charset="0"/>
              </a:rPr>
              <a:t>Multilayer</a:t>
            </a:r>
            <a:r>
              <a:rPr lang="de-DE" sz="3800" dirty="0" smtClean="0">
                <a:solidFill>
                  <a:srgbClr val="BFBFBF"/>
                </a:solidFill>
                <a:cs typeface="Arial" pitchFamily="34" charset="0"/>
              </a:rPr>
              <a:t>-Netzen</a:t>
            </a:r>
            <a:endParaRPr lang="de-DE" sz="3800" b="0" dirty="0" smtClean="0">
              <a:solidFill>
                <a:srgbClr val="BFBFBF"/>
              </a:solidFill>
              <a:cs typeface="Arial" pitchFamily="34" charset="0"/>
            </a:endParaRPr>
          </a:p>
        </p:txBody>
      </p:sp>
      <p:sp>
        <p:nvSpPr>
          <p:cNvPr id="5124" name="Titel 1"/>
          <p:cNvSpPr txBox="1">
            <a:spLocks/>
          </p:cNvSpPr>
          <p:nvPr/>
        </p:nvSpPr>
        <p:spPr bwMode="auto">
          <a:xfrm>
            <a:off x="623888" y="2428875"/>
            <a:ext cx="7862887"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lvl1pPr marL="355600" indent="3175">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pPr eaLnBrk="1" hangingPunct="1">
              <a:spcBef>
                <a:spcPct val="0"/>
              </a:spcBef>
            </a:pPr>
            <a:r>
              <a:rPr lang="de-DE" sz="4000" b="1" dirty="0" smtClean="0">
                <a:solidFill>
                  <a:srgbClr val="BFBFBF"/>
                </a:solidFill>
                <a:latin typeface="Arial Black" pitchFamily="34" charset="0"/>
                <a:cs typeface="Arial" pitchFamily="34" charset="0"/>
              </a:rPr>
              <a:t>Lineare Klassifikation</a:t>
            </a:r>
            <a:endParaRPr lang="de-DE" sz="4000" b="1" dirty="0">
              <a:solidFill>
                <a:srgbClr val="BFBFBF"/>
              </a:solidFill>
              <a:latin typeface="Arial Black" pitchFamily="34" charset="0"/>
              <a:cs typeface="Arial" pitchFamily="34" charset="0"/>
            </a:endParaRPr>
          </a:p>
        </p:txBody>
      </p:sp>
      <p:sp>
        <p:nvSpPr>
          <p:cNvPr id="5125" name="Titel 1"/>
          <p:cNvSpPr txBox="1">
            <a:spLocks/>
          </p:cNvSpPr>
          <p:nvPr/>
        </p:nvSpPr>
        <p:spPr bwMode="auto">
          <a:xfrm>
            <a:off x="614363" y="1066801"/>
            <a:ext cx="8529637" cy="1267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defPPr>
              <a:defRPr lang="en-US"/>
            </a:defPPr>
            <a:lvl1pPr marL="355600" indent="3175" eaLnBrk="1" hangingPunct="1">
              <a:spcBef>
                <a:spcPct val="0"/>
              </a:spcBef>
              <a:defRPr sz="4000" b="1">
                <a:solidFill>
                  <a:srgbClr val="BFBFBF"/>
                </a:solidFill>
                <a:latin typeface="Arial Black" pitchFamily="34" charset="0"/>
                <a:cs typeface="Arial" pitchFamily="34" charset="0"/>
              </a:defRPr>
            </a:lvl1pPr>
            <a:lvl2pPr marL="742950" indent="-285750"/>
            <a:lvl3pPr marL="1143000" indent="-228600"/>
            <a:lvl4pPr marL="1600200" indent="-228600"/>
            <a:lvl5pPr marL="2057400" indent="-228600"/>
            <a:lvl6pPr marL="2514600" indent="-228600" eaLnBrk="0" fontAlgn="base" hangingPunct="0">
              <a:spcBef>
                <a:spcPct val="50000"/>
              </a:spcBef>
              <a:spcAft>
                <a:spcPct val="0"/>
              </a:spcAft>
            </a:lvl6pPr>
            <a:lvl7pPr marL="2971800" indent="-228600" eaLnBrk="0" fontAlgn="base" hangingPunct="0">
              <a:spcBef>
                <a:spcPct val="50000"/>
              </a:spcBef>
              <a:spcAft>
                <a:spcPct val="0"/>
              </a:spcAft>
            </a:lvl7pPr>
            <a:lvl8pPr marL="3429000" indent="-228600" eaLnBrk="0" fontAlgn="base" hangingPunct="0">
              <a:spcBef>
                <a:spcPct val="50000"/>
              </a:spcBef>
              <a:spcAft>
                <a:spcPct val="0"/>
              </a:spcAft>
            </a:lvl8pPr>
            <a:lvl9pPr marL="3886200" indent="-228600" eaLnBrk="0" fontAlgn="base" hangingPunct="0">
              <a:spcBef>
                <a:spcPct val="50000"/>
              </a:spcBef>
              <a:spcAft>
                <a:spcPct val="0"/>
              </a:spcAft>
            </a:lvl9pPr>
          </a:lstStyle>
          <a:p>
            <a:r>
              <a:rPr lang="de-DE" dirty="0"/>
              <a:t>Assoziatives Lernen</a:t>
            </a:r>
          </a:p>
        </p:txBody>
      </p:sp>
      <p:sp>
        <p:nvSpPr>
          <p:cNvPr id="5126" name="Titel 1"/>
          <p:cNvSpPr txBox="1">
            <a:spLocks/>
          </p:cNvSpPr>
          <p:nvPr/>
        </p:nvSpPr>
        <p:spPr bwMode="auto">
          <a:xfrm>
            <a:off x="719138" y="5710750"/>
            <a:ext cx="8424862" cy="79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lvl1pPr marL="355600" indent="3175">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pPr eaLnBrk="1" hangingPunct="1">
              <a:spcBef>
                <a:spcPct val="0"/>
              </a:spcBef>
            </a:pPr>
            <a:endParaRPr lang="de-DE" sz="4000" b="1">
              <a:solidFill>
                <a:srgbClr val="BFBFBF"/>
              </a:solidFill>
              <a:latin typeface="Arial Black" pitchFamily="34" charset="0"/>
              <a:cs typeface="Arial" pitchFamily="34" charset="0"/>
            </a:endParaRPr>
          </a:p>
        </p:txBody>
      </p:sp>
      <p:sp>
        <p:nvSpPr>
          <p:cNvPr id="5127" name="Titel 1"/>
          <p:cNvSpPr>
            <a:spLocks/>
          </p:cNvSpPr>
          <p:nvPr/>
        </p:nvSpPr>
        <p:spPr bwMode="auto">
          <a:xfrm>
            <a:off x="612775" y="3429000"/>
            <a:ext cx="8484470" cy="1273175"/>
          </a:xfrm>
          <a:prstGeom prst="rect">
            <a:avLst/>
          </a:prstGeom>
          <a:solidFill>
            <a:srgbClr val="FFCC66">
              <a:alpha val="50195"/>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p>
            <a:pPr marL="355600" indent="3175" eaLnBrk="1" hangingPunct="1">
              <a:spcBef>
                <a:spcPct val="0"/>
              </a:spcBef>
            </a:pPr>
            <a:r>
              <a:rPr kumimoji="1" lang="de-DE" sz="3800" b="1" dirty="0">
                <a:latin typeface="Arial Black" pitchFamily="34" charset="0"/>
                <a:cs typeface="Arial" pitchFamily="34" charset="0"/>
              </a:rPr>
              <a:t>Lernen linearer Klassifikation</a:t>
            </a:r>
          </a:p>
        </p:txBody>
      </p:sp>
      <p:sp>
        <p:nvSpPr>
          <p:cNvPr id="5128" name="Titel 1"/>
          <p:cNvSpPr>
            <a:spLocks/>
          </p:cNvSpPr>
          <p:nvPr/>
        </p:nvSpPr>
        <p:spPr bwMode="auto">
          <a:xfrm>
            <a:off x="612776" y="5681023"/>
            <a:ext cx="8466138" cy="854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marL="355600" indent="3175" eaLnBrk="1" hangingPunct="1">
              <a:spcBef>
                <a:spcPct val="0"/>
              </a:spcBef>
            </a:pPr>
            <a:r>
              <a:rPr lang="de-DE" sz="3800" dirty="0">
                <a:solidFill>
                  <a:srgbClr val="BFBFBF"/>
                </a:solidFill>
                <a:latin typeface="Arial Black" pitchFamily="34" charset="0"/>
                <a:cs typeface="Arial" pitchFamily="34" charset="0"/>
              </a:rPr>
              <a:t>Anwendungen</a:t>
            </a:r>
          </a:p>
        </p:txBody>
      </p:sp>
      <p:sp>
        <p:nvSpPr>
          <p:cNvPr id="5129" name="Foliennummernplatzhalter 1"/>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1000" smtClean="0"/>
              <a:t>- </a:t>
            </a:r>
            <a:fld id="{31DF2526-6644-45BD-85F4-7AE87B339FB5}" type="slidenum">
              <a:rPr lang="de-DE" sz="1000" smtClean="0"/>
              <a:pPr/>
              <a:t>26</a:t>
            </a:fld>
            <a:r>
              <a:rPr lang="de-DE" sz="1000" smtClean="0"/>
              <a:t> -</a:t>
            </a:r>
          </a:p>
        </p:txBody>
      </p:sp>
    </p:spTree>
    <p:extLst>
      <p:ext uri="{BB962C8B-B14F-4D97-AF65-F5344CB8AC3E}">
        <p14:creationId xmlns:p14="http://schemas.microsoft.com/office/powerpoint/2010/main" val="397965589"/>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Perzeptron</a:t>
            </a:r>
            <a:endParaRPr lang="de-DE" dirty="0"/>
          </a:p>
        </p:txBody>
      </p:sp>
      <p:sp>
        <p:nvSpPr>
          <p:cNvPr id="3" name="Textplatzhalter 2"/>
          <p:cNvSpPr>
            <a:spLocks noGrp="1"/>
          </p:cNvSpPr>
          <p:nvPr>
            <p:ph type="body" idx="1"/>
          </p:nvPr>
        </p:nvSpPr>
        <p:spPr/>
        <p:txBody>
          <a:bodyPr/>
          <a:lstStyle/>
          <a:p>
            <a:endParaRPr lang="de-DE"/>
          </a:p>
        </p:txBody>
      </p:sp>
      <p:sp>
        <p:nvSpPr>
          <p:cNvPr id="4" name="Fußzeilenplatzhalter 3"/>
          <p:cNvSpPr>
            <a:spLocks noGrp="1"/>
          </p:cNvSpPr>
          <p:nvPr>
            <p:ph type="ftr" sz="quarter" idx="10"/>
          </p:nvPr>
        </p:nvSpPr>
        <p:spPr/>
        <p:txBody>
          <a:bodyPr/>
          <a:lstStyle/>
          <a:p>
            <a:pPr>
              <a:defRPr/>
            </a:pPr>
            <a:r>
              <a:rPr lang="de-DE" smtClean="0"/>
              <a:t>Rüdiger Brause: Adaptive Systeme AS-1, WS 2013</a:t>
            </a:r>
            <a:endParaRPr lang="de-DE"/>
          </a:p>
        </p:txBody>
      </p:sp>
      <p:sp>
        <p:nvSpPr>
          <p:cNvPr id="5" name="Foliennummernplatzhalter 4"/>
          <p:cNvSpPr>
            <a:spLocks noGrp="1"/>
          </p:cNvSpPr>
          <p:nvPr>
            <p:ph type="sldNum" sz="quarter" idx="11"/>
          </p:nvPr>
        </p:nvSpPr>
        <p:spPr/>
        <p:txBody>
          <a:bodyPr/>
          <a:lstStyle/>
          <a:p>
            <a:pPr>
              <a:defRPr/>
            </a:pPr>
            <a:r>
              <a:rPr lang="de-DE" smtClean="0"/>
              <a:t>- </a:t>
            </a:r>
            <a:fld id="{7F2A91B3-2249-47D1-946F-2A4F104F1072}" type="slidenum">
              <a:rPr lang="de-DE" smtClean="0"/>
              <a:pPr>
                <a:defRPr/>
              </a:pPr>
              <a:t>27</a:t>
            </a:fld>
            <a:r>
              <a:rPr lang="de-DE" smtClean="0"/>
              <a:t> -</a:t>
            </a:r>
            <a:endParaRPr lang="de-DE"/>
          </a:p>
        </p:txBody>
      </p:sp>
    </p:spTree>
    <p:extLst>
      <p:ext uri="{BB962C8B-B14F-4D97-AF65-F5344CB8AC3E}">
        <p14:creationId xmlns:p14="http://schemas.microsoft.com/office/powerpoint/2010/main" val="15098141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5"/>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1000" smtClean="0">
                <a:latin typeface="Tahoma" pitchFamily="34" charset="0"/>
              </a:rPr>
              <a:t>Rüdiger Brause: Adaptive Systeme AS-1, WS 2013</a:t>
            </a:r>
            <a:endParaRPr lang="de-DE" sz="1000">
              <a:latin typeface="Tahoma" pitchFamily="34" charset="0"/>
            </a:endParaRPr>
          </a:p>
        </p:txBody>
      </p:sp>
      <p:sp>
        <p:nvSpPr>
          <p:cNvPr id="20483" name="Foliennummernplatzhalt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1000" smtClean="0"/>
              <a:t>- </a:t>
            </a:r>
            <a:fld id="{73EA3CFD-547B-4A03-B10C-ADDC1A03D09B}" type="slidenum">
              <a:rPr lang="de-DE" sz="1000" smtClean="0"/>
              <a:pPr/>
              <a:t>28</a:t>
            </a:fld>
            <a:r>
              <a:rPr lang="de-DE" sz="1000" smtClean="0"/>
              <a:t> -</a:t>
            </a:r>
          </a:p>
        </p:txBody>
      </p:sp>
      <p:sp>
        <p:nvSpPr>
          <p:cNvPr id="20484" name="Freeform 6"/>
          <p:cNvSpPr>
            <a:spLocks/>
          </p:cNvSpPr>
          <p:nvPr/>
        </p:nvSpPr>
        <p:spPr bwMode="auto">
          <a:xfrm>
            <a:off x="792163" y="2435225"/>
            <a:ext cx="1714500" cy="2295525"/>
          </a:xfrm>
          <a:custGeom>
            <a:avLst/>
            <a:gdLst>
              <a:gd name="T0" fmla="*/ 0 w 1080"/>
              <a:gd name="T1" fmla="*/ 2147483647 h 1446"/>
              <a:gd name="T2" fmla="*/ 0 w 1080"/>
              <a:gd name="T3" fmla="*/ 2147483647 h 1446"/>
              <a:gd name="T4" fmla="*/ 2147483647 w 1080"/>
              <a:gd name="T5" fmla="*/ 2147483647 h 1446"/>
              <a:gd name="T6" fmla="*/ 2147483647 w 1080"/>
              <a:gd name="T7" fmla="*/ 2147483647 h 1446"/>
              <a:gd name="T8" fmla="*/ 0 w 1080"/>
              <a:gd name="T9" fmla="*/ 0 h 1446"/>
              <a:gd name="T10" fmla="*/ 0 w 1080"/>
              <a:gd name="T11" fmla="*/ 2147483647 h 1446"/>
              <a:gd name="T12" fmla="*/ 0 60000 65536"/>
              <a:gd name="T13" fmla="*/ 0 60000 65536"/>
              <a:gd name="T14" fmla="*/ 0 60000 65536"/>
              <a:gd name="T15" fmla="*/ 0 60000 65536"/>
              <a:gd name="T16" fmla="*/ 0 60000 65536"/>
              <a:gd name="T17" fmla="*/ 0 60000 65536"/>
              <a:gd name="T18" fmla="*/ 0 w 1080"/>
              <a:gd name="T19" fmla="*/ 0 h 1446"/>
              <a:gd name="T20" fmla="*/ 1080 w 1080"/>
              <a:gd name="T21" fmla="*/ 1446 h 1446"/>
            </a:gdLst>
            <a:ahLst/>
            <a:cxnLst>
              <a:cxn ang="T12">
                <a:pos x="T0" y="T1"/>
              </a:cxn>
              <a:cxn ang="T13">
                <a:pos x="T2" y="T3"/>
              </a:cxn>
              <a:cxn ang="T14">
                <a:pos x="T4" y="T5"/>
              </a:cxn>
              <a:cxn ang="T15">
                <a:pos x="T6" y="T7"/>
              </a:cxn>
              <a:cxn ang="T16">
                <a:pos x="T8" y="T9"/>
              </a:cxn>
              <a:cxn ang="T17">
                <a:pos x="T10" y="T11"/>
              </a:cxn>
            </a:cxnLst>
            <a:rect l="T18" t="T19" r="T20" b="T21"/>
            <a:pathLst>
              <a:path w="1080" h="1446">
                <a:moveTo>
                  <a:pt x="0" y="7"/>
                </a:moveTo>
                <a:lnTo>
                  <a:pt x="0" y="1446"/>
                </a:lnTo>
                <a:lnTo>
                  <a:pt x="1080" y="975"/>
                </a:lnTo>
                <a:lnTo>
                  <a:pt x="1080" y="118"/>
                </a:lnTo>
                <a:lnTo>
                  <a:pt x="0" y="0"/>
                </a:lnTo>
                <a:lnTo>
                  <a:pt x="0" y="7"/>
                </a:lnTo>
              </a:path>
            </a:pathLst>
          </a:custGeom>
          <a:solidFill>
            <a:srgbClr val="FFFFCC"/>
          </a:solidFill>
          <a:ln w="0">
            <a:solidFill>
              <a:srgbClr val="000000"/>
            </a:solidFill>
            <a:round/>
            <a:headEnd/>
            <a:tailEnd/>
          </a:ln>
        </p:spPr>
        <p:txBody>
          <a:bodyPr/>
          <a:lstStyle/>
          <a:p>
            <a:endParaRPr lang="de-DE"/>
          </a:p>
        </p:txBody>
      </p:sp>
      <p:sp>
        <p:nvSpPr>
          <p:cNvPr id="20485" name="Rectangle 2"/>
          <p:cNvSpPr>
            <a:spLocks noGrp="1" noChangeArrowheads="1"/>
          </p:cNvSpPr>
          <p:nvPr>
            <p:ph type="title"/>
          </p:nvPr>
        </p:nvSpPr>
        <p:spPr/>
        <p:txBody>
          <a:bodyPr/>
          <a:lstStyle/>
          <a:p>
            <a:r>
              <a:rPr lang="de-DE" dirty="0" smtClean="0"/>
              <a:t>Das Perzeptron</a:t>
            </a:r>
          </a:p>
        </p:txBody>
      </p:sp>
      <p:sp>
        <p:nvSpPr>
          <p:cNvPr id="20486" name="Rectangle 3"/>
          <p:cNvSpPr>
            <a:spLocks noGrp="1" noChangeArrowheads="1"/>
          </p:cNvSpPr>
          <p:nvPr>
            <p:ph type="body" sz="half" idx="1"/>
          </p:nvPr>
        </p:nvSpPr>
        <p:spPr/>
        <p:txBody>
          <a:bodyPr/>
          <a:lstStyle/>
          <a:p>
            <a:pPr marL="0" indent="0">
              <a:buFontTx/>
              <a:buNone/>
            </a:pPr>
            <a:r>
              <a:rPr lang="de-DE" sz="2000" dirty="0" smtClean="0"/>
              <a:t>Idee: </a:t>
            </a:r>
            <a:r>
              <a:rPr lang="de-DE" sz="2000" b="0" dirty="0" smtClean="0"/>
              <a:t>Reize wiedererkennen		</a:t>
            </a:r>
            <a:r>
              <a:rPr lang="de-DE" sz="2000" b="0" dirty="0" smtClean="0">
                <a:solidFill>
                  <a:schemeClr val="bg2"/>
                </a:solidFill>
              </a:rPr>
              <a:t>Rosenblatt 1958</a:t>
            </a:r>
          </a:p>
        </p:txBody>
      </p:sp>
      <p:sp>
        <p:nvSpPr>
          <p:cNvPr id="132100" name="Text Box 4"/>
          <p:cNvSpPr txBox="1">
            <a:spLocks noChangeArrowheads="1"/>
          </p:cNvSpPr>
          <p:nvPr/>
        </p:nvSpPr>
        <p:spPr bwMode="auto">
          <a:xfrm>
            <a:off x="5932488" y="1963738"/>
            <a:ext cx="29083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pPr>
              <a:buClr>
                <a:srgbClr val="FF3300"/>
              </a:buClr>
              <a:buFont typeface="Wingdings" pitchFamily="2" charset="2"/>
              <a:buChar char="§"/>
            </a:pPr>
            <a:r>
              <a:rPr lang="de-DE"/>
              <a:t> Künstliche Retina</a:t>
            </a:r>
          </a:p>
          <a:p>
            <a:pPr>
              <a:buClr>
                <a:srgbClr val="FF3300"/>
              </a:buClr>
              <a:buFont typeface="Wingdings" pitchFamily="2" charset="2"/>
              <a:buChar char="§"/>
            </a:pPr>
            <a:r>
              <a:rPr lang="de-DE"/>
              <a:t> Assoziations-Schicht</a:t>
            </a:r>
          </a:p>
          <a:p>
            <a:pPr>
              <a:buClr>
                <a:srgbClr val="FF3300"/>
              </a:buClr>
              <a:buFont typeface="Wingdings" pitchFamily="2" charset="2"/>
              <a:buChar char="§"/>
            </a:pPr>
            <a:r>
              <a:rPr lang="de-DE"/>
              <a:t> Response-Schicht</a:t>
            </a:r>
          </a:p>
        </p:txBody>
      </p:sp>
      <p:sp>
        <p:nvSpPr>
          <p:cNvPr id="20488" name="Line 5"/>
          <p:cNvSpPr>
            <a:spLocks noChangeShapeType="1"/>
          </p:cNvSpPr>
          <p:nvPr/>
        </p:nvSpPr>
        <p:spPr bwMode="auto">
          <a:xfrm flipV="1">
            <a:off x="777875" y="3298825"/>
            <a:ext cx="1717675" cy="11906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0489" name="Line 7"/>
          <p:cNvSpPr>
            <a:spLocks noChangeShapeType="1"/>
          </p:cNvSpPr>
          <p:nvPr/>
        </p:nvSpPr>
        <p:spPr bwMode="auto">
          <a:xfrm>
            <a:off x="777875" y="2741613"/>
            <a:ext cx="1692275" cy="1301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0490" name="Line 8"/>
          <p:cNvSpPr>
            <a:spLocks noChangeShapeType="1"/>
          </p:cNvSpPr>
          <p:nvPr/>
        </p:nvSpPr>
        <p:spPr bwMode="auto">
          <a:xfrm flipV="1">
            <a:off x="777875" y="3817938"/>
            <a:ext cx="1703388" cy="5461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0491" name="Line 9"/>
          <p:cNvSpPr>
            <a:spLocks noChangeShapeType="1"/>
          </p:cNvSpPr>
          <p:nvPr/>
        </p:nvSpPr>
        <p:spPr bwMode="auto">
          <a:xfrm flipV="1">
            <a:off x="777875" y="3654425"/>
            <a:ext cx="1717675" cy="4254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0492" name="Line 10"/>
          <p:cNvSpPr>
            <a:spLocks noChangeShapeType="1"/>
          </p:cNvSpPr>
          <p:nvPr/>
        </p:nvSpPr>
        <p:spPr bwMode="auto">
          <a:xfrm flipV="1">
            <a:off x="777875" y="3489325"/>
            <a:ext cx="1692275" cy="2730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0493" name="Line 11"/>
          <p:cNvSpPr>
            <a:spLocks noChangeShapeType="1"/>
          </p:cNvSpPr>
          <p:nvPr/>
        </p:nvSpPr>
        <p:spPr bwMode="auto">
          <a:xfrm>
            <a:off x="777875" y="3063875"/>
            <a:ext cx="1703388" cy="222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0494" name="Line 12"/>
          <p:cNvSpPr>
            <a:spLocks noChangeShapeType="1"/>
          </p:cNvSpPr>
          <p:nvPr/>
        </p:nvSpPr>
        <p:spPr bwMode="auto">
          <a:xfrm>
            <a:off x="1065213" y="2446338"/>
            <a:ext cx="1587" cy="214153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0495" name="Line 13"/>
          <p:cNvSpPr>
            <a:spLocks noChangeShapeType="1"/>
          </p:cNvSpPr>
          <p:nvPr/>
        </p:nvSpPr>
        <p:spPr bwMode="auto">
          <a:xfrm>
            <a:off x="1311275" y="2495550"/>
            <a:ext cx="1588" cy="20002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0496" name="Line 14"/>
          <p:cNvSpPr>
            <a:spLocks noChangeShapeType="1"/>
          </p:cNvSpPr>
          <p:nvPr/>
        </p:nvSpPr>
        <p:spPr bwMode="auto">
          <a:xfrm>
            <a:off x="1524000" y="2506663"/>
            <a:ext cx="1588" cy="18907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0497" name="Line 15"/>
          <p:cNvSpPr>
            <a:spLocks noChangeShapeType="1"/>
          </p:cNvSpPr>
          <p:nvPr/>
        </p:nvSpPr>
        <p:spPr bwMode="auto">
          <a:xfrm>
            <a:off x="1738313" y="2528888"/>
            <a:ext cx="1587" cy="17748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0498" name="Line 16"/>
          <p:cNvSpPr>
            <a:spLocks noChangeShapeType="1"/>
          </p:cNvSpPr>
          <p:nvPr/>
        </p:nvSpPr>
        <p:spPr bwMode="auto">
          <a:xfrm>
            <a:off x="1951038" y="2554288"/>
            <a:ext cx="1587" cy="16795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0499" name="Line 17"/>
          <p:cNvSpPr>
            <a:spLocks noChangeShapeType="1"/>
          </p:cNvSpPr>
          <p:nvPr/>
        </p:nvSpPr>
        <p:spPr bwMode="auto">
          <a:xfrm>
            <a:off x="2130425" y="2576513"/>
            <a:ext cx="1588" cy="15636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0500" name="Line 18"/>
          <p:cNvSpPr>
            <a:spLocks noChangeShapeType="1"/>
          </p:cNvSpPr>
          <p:nvPr/>
        </p:nvSpPr>
        <p:spPr bwMode="auto">
          <a:xfrm>
            <a:off x="2282825" y="2600325"/>
            <a:ext cx="1588" cy="149066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0501" name="Line 19"/>
          <p:cNvSpPr>
            <a:spLocks noChangeShapeType="1"/>
          </p:cNvSpPr>
          <p:nvPr/>
        </p:nvSpPr>
        <p:spPr bwMode="auto">
          <a:xfrm>
            <a:off x="2398713" y="2622550"/>
            <a:ext cx="1587" cy="142081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0502" name="Freeform 20"/>
          <p:cNvSpPr>
            <a:spLocks/>
          </p:cNvSpPr>
          <p:nvPr/>
        </p:nvSpPr>
        <p:spPr bwMode="auto">
          <a:xfrm>
            <a:off x="3470275" y="2617788"/>
            <a:ext cx="320675" cy="322262"/>
          </a:xfrm>
          <a:custGeom>
            <a:avLst/>
            <a:gdLst>
              <a:gd name="T0" fmla="*/ 2147483647 w 202"/>
              <a:gd name="T1" fmla="*/ 2147483647 h 203"/>
              <a:gd name="T2" fmla="*/ 2147483647 w 202"/>
              <a:gd name="T3" fmla="*/ 2147483647 h 203"/>
              <a:gd name="T4" fmla="*/ 2147483647 w 202"/>
              <a:gd name="T5" fmla="*/ 2147483647 h 203"/>
              <a:gd name="T6" fmla="*/ 2147483647 w 202"/>
              <a:gd name="T7" fmla="*/ 2147483647 h 203"/>
              <a:gd name="T8" fmla="*/ 2147483647 w 202"/>
              <a:gd name="T9" fmla="*/ 2147483647 h 203"/>
              <a:gd name="T10" fmla="*/ 2147483647 w 202"/>
              <a:gd name="T11" fmla="*/ 2147483647 h 203"/>
              <a:gd name="T12" fmla="*/ 2147483647 w 202"/>
              <a:gd name="T13" fmla="*/ 2147483647 h 203"/>
              <a:gd name="T14" fmla="*/ 2147483647 w 202"/>
              <a:gd name="T15" fmla="*/ 2147483647 h 203"/>
              <a:gd name="T16" fmla="*/ 2147483647 w 202"/>
              <a:gd name="T17" fmla="*/ 0 h 203"/>
              <a:gd name="T18" fmla="*/ 2147483647 w 202"/>
              <a:gd name="T19" fmla="*/ 2147483647 h 203"/>
              <a:gd name="T20" fmla="*/ 2147483647 w 202"/>
              <a:gd name="T21" fmla="*/ 2147483647 h 203"/>
              <a:gd name="T22" fmla="*/ 2147483647 w 202"/>
              <a:gd name="T23" fmla="*/ 2147483647 h 203"/>
              <a:gd name="T24" fmla="*/ 2147483647 w 202"/>
              <a:gd name="T25" fmla="*/ 2147483647 h 203"/>
              <a:gd name="T26" fmla="*/ 2147483647 w 202"/>
              <a:gd name="T27" fmla="*/ 2147483647 h 203"/>
              <a:gd name="T28" fmla="*/ 2147483647 w 202"/>
              <a:gd name="T29" fmla="*/ 2147483647 h 203"/>
              <a:gd name="T30" fmla="*/ 2147483647 w 202"/>
              <a:gd name="T31" fmla="*/ 2147483647 h 203"/>
              <a:gd name="T32" fmla="*/ 0 w 202"/>
              <a:gd name="T33" fmla="*/ 2147483647 h 203"/>
              <a:gd name="T34" fmla="*/ 2147483647 w 202"/>
              <a:gd name="T35" fmla="*/ 2147483647 h 203"/>
              <a:gd name="T36" fmla="*/ 2147483647 w 202"/>
              <a:gd name="T37" fmla="*/ 2147483647 h 203"/>
              <a:gd name="T38" fmla="*/ 2147483647 w 202"/>
              <a:gd name="T39" fmla="*/ 2147483647 h 203"/>
              <a:gd name="T40" fmla="*/ 2147483647 w 202"/>
              <a:gd name="T41" fmla="*/ 2147483647 h 203"/>
              <a:gd name="T42" fmla="*/ 2147483647 w 202"/>
              <a:gd name="T43" fmla="*/ 2147483647 h 203"/>
              <a:gd name="T44" fmla="*/ 2147483647 w 202"/>
              <a:gd name="T45" fmla="*/ 2147483647 h 203"/>
              <a:gd name="T46" fmla="*/ 2147483647 w 202"/>
              <a:gd name="T47" fmla="*/ 2147483647 h 203"/>
              <a:gd name="T48" fmla="*/ 2147483647 w 202"/>
              <a:gd name="T49" fmla="*/ 2147483647 h 203"/>
              <a:gd name="T50" fmla="*/ 2147483647 w 202"/>
              <a:gd name="T51" fmla="*/ 2147483647 h 203"/>
              <a:gd name="T52" fmla="*/ 2147483647 w 202"/>
              <a:gd name="T53" fmla="*/ 2147483647 h 203"/>
              <a:gd name="T54" fmla="*/ 2147483647 w 202"/>
              <a:gd name="T55" fmla="*/ 2147483647 h 203"/>
              <a:gd name="T56" fmla="*/ 2147483647 w 202"/>
              <a:gd name="T57" fmla="*/ 2147483647 h 203"/>
              <a:gd name="T58" fmla="*/ 2147483647 w 202"/>
              <a:gd name="T59" fmla="*/ 2147483647 h 203"/>
              <a:gd name="T60" fmla="*/ 2147483647 w 202"/>
              <a:gd name="T61" fmla="*/ 2147483647 h 203"/>
              <a:gd name="T62" fmla="*/ 2147483647 w 202"/>
              <a:gd name="T63" fmla="*/ 2147483647 h 203"/>
              <a:gd name="T64" fmla="*/ 2147483647 w 202"/>
              <a:gd name="T65" fmla="*/ 2147483647 h 20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2"/>
              <a:gd name="T100" fmla="*/ 0 h 203"/>
              <a:gd name="T101" fmla="*/ 202 w 202"/>
              <a:gd name="T102" fmla="*/ 203 h 20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2" h="203">
                <a:moveTo>
                  <a:pt x="202" y="102"/>
                </a:moveTo>
                <a:lnTo>
                  <a:pt x="200" y="80"/>
                </a:lnTo>
                <a:lnTo>
                  <a:pt x="193" y="62"/>
                </a:lnTo>
                <a:lnTo>
                  <a:pt x="183" y="45"/>
                </a:lnTo>
                <a:lnTo>
                  <a:pt x="172" y="29"/>
                </a:lnTo>
                <a:lnTo>
                  <a:pt x="158" y="17"/>
                </a:lnTo>
                <a:lnTo>
                  <a:pt x="139" y="7"/>
                </a:lnTo>
                <a:lnTo>
                  <a:pt x="120" y="3"/>
                </a:lnTo>
                <a:lnTo>
                  <a:pt x="101" y="0"/>
                </a:lnTo>
                <a:lnTo>
                  <a:pt x="80" y="3"/>
                </a:lnTo>
                <a:lnTo>
                  <a:pt x="61" y="7"/>
                </a:lnTo>
                <a:lnTo>
                  <a:pt x="45" y="17"/>
                </a:lnTo>
                <a:lnTo>
                  <a:pt x="28" y="29"/>
                </a:lnTo>
                <a:lnTo>
                  <a:pt x="16" y="45"/>
                </a:lnTo>
                <a:lnTo>
                  <a:pt x="7" y="62"/>
                </a:lnTo>
                <a:lnTo>
                  <a:pt x="2" y="80"/>
                </a:lnTo>
                <a:lnTo>
                  <a:pt x="0" y="102"/>
                </a:lnTo>
                <a:lnTo>
                  <a:pt x="2" y="123"/>
                </a:lnTo>
                <a:lnTo>
                  <a:pt x="7" y="142"/>
                </a:lnTo>
                <a:lnTo>
                  <a:pt x="16" y="158"/>
                </a:lnTo>
                <a:lnTo>
                  <a:pt x="28" y="172"/>
                </a:lnTo>
                <a:lnTo>
                  <a:pt x="45" y="184"/>
                </a:lnTo>
                <a:lnTo>
                  <a:pt x="61" y="193"/>
                </a:lnTo>
                <a:lnTo>
                  <a:pt x="80" y="200"/>
                </a:lnTo>
                <a:lnTo>
                  <a:pt x="101" y="203"/>
                </a:lnTo>
                <a:lnTo>
                  <a:pt x="120" y="200"/>
                </a:lnTo>
                <a:lnTo>
                  <a:pt x="139" y="193"/>
                </a:lnTo>
                <a:lnTo>
                  <a:pt x="158" y="184"/>
                </a:lnTo>
                <a:lnTo>
                  <a:pt x="172" y="172"/>
                </a:lnTo>
                <a:lnTo>
                  <a:pt x="183" y="158"/>
                </a:lnTo>
                <a:lnTo>
                  <a:pt x="193" y="142"/>
                </a:lnTo>
                <a:lnTo>
                  <a:pt x="200" y="123"/>
                </a:lnTo>
                <a:lnTo>
                  <a:pt x="202" y="102"/>
                </a:lnTo>
              </a:path>
            </a:pathLst>
          </a:custGeom>
          <a:solidFill>
            <a:srgbClr val="FFCC66"/>
          </a:solidFill>
          <a:ln w="12700">
            <a:solidFill>
              <a:srgbClr val="000000"/>
            </a:solidFill>
            <a:round/>
            <a:headEnd/>
            <a:tailEnd/>
          </a:ln>
        </p:spPr>
        <p:txBody>
          <a:bodyPr/>
          <a:lstStyle/>
          <a:p>
            <a:endParaRPr lang="de-DE"/>
          </a:p>
        </p:txBody>
      </p:sp>
      <p:sp>
        <p:nvSpPr>
          <p:cNvPr id="20503" name="Freeform 21"/>
          <p:cNvSpPr>
            <a:spLocks/>
          </p:cNvSpPr>
          <p:nvPr/>
        </p:nvSpPr>
        <p:spPr bwMode="auto">
          <a:xfrm>
            <a:off x="3470275" y="2995613"/>
            <a:ext cx="320675" cy="322262"/>
          </a:xfrm>
          <a:custGeom>
            <a:avLst/>
            <a:gdLst>
              <a:gd name="T0" fmla="*/ 2147483647 w 202"/>
              <a:gd name="T1" fmla="*/ 2147483647 h 203"/>
              <a:gd name="T2" fmla="*/ 2147483647 w 202"/>
              <a:gd name="T3" fmla="*/ 2147483647 h 203"/>
              <a:gd name="T4" fmla="*/ 2147483647 w 202"/>
              <a:gd name="T5" fmla="*/ 2147483647 h 203"/>
              <a:gd name="T6" fmla="*/ 2147483647 w 202"/>
              <a:gd name="T7" fmla="*/ 2147483647 h 203"/>
              <a:gd name="T8" fmla="*/ 2147483647 w 202"/>
              <a:gd name="T9" fmla="*/ 2147483647 h 203"/>
              <a:gd name="T10" fmla="*/ 2147483647 w 202"/>
              <a:gd name="T11" fmla="*/ 2147483647 h 203"/>
              <a:gd name="T12" fmla="*/ 2147483647 w 202"/>
              <a:gd name="T13" fmla="*/ 2147483647 h 203"/>
              <a:gd name="T14" fmla="*/ 2147483647 w 202"/>
              <a:gd name="T15" fmla="*/ 2147483647 h 203"/>
              <a:gd name="T16" fmla="*/ 2147483647 w 202"/>
              <a:gd name="T17" fmla="*/ 0 h 203"/>
              <a:gd name="T18" fmla="*/ 2147483647 w 202"/>
              <a:gd name="T19" fmla="*/ 2147483647 h 203"/>
              <a:gd name="T20" fmla="*/ 2147483647 w 202"/>
              <a:gd name="T21" fmla="*/ 2147483647 h 203"/>
              <a:gd name="T22" fmla="*/ 2147483647 w 202"/>
              <a:gd name="T23" fmla="*/ 2147483647 h 203"/>
              <a:gd name="T24" fmla="*/ 2147483647 w 202"/>
              <a:gd name="T25" fmla="*/ 2147483647 h 203"/>
              <a:gd name="T26" fmla="*/ 2147483647 w 202"/>
              <a:gd name="T27" fmla="*/ 2147483647 h 203"/>
              <a:gd name="T28" fmla="*/ 2147483647 w 202"/>
              <a:gd name="T29" fmla="*/ 2147483647 h 203"/>
              <a:gd name="T30" fmla="*/ 2147483647 w 202"/>
              <a:gd name="T31" fmla="*/ 2147483647 h 203"/>
              <a:gd name="T32" fmla="*/ 0 w 202"/>
              <a:gd name="T33" fmla="*/ 2147483647 h 203"/>
              <a:gd name="T34" fmla="*/ 2147483647 w 202"/>
              <a:gd name="T35" fmla="*/ 2147483647 h 203"/>
              <a:gd name="T36" fmla="*/ 2147483647 w 202"/>
              <a:gd name="T37" fmla="*/ 2147483647 h 203"/>
              <a:gd name="T38" fmla="*/ 2147483647 w 202"/>
              <a:gd name="T39" fmla="*/ 2147483647 h 203"/>
              <a:gd name="T40" fmla="*/ 2147483647 w 202"/>
              <a:gd name="T41" fmla="*/ 2147483647 h 203"/>
              <a:gd name="T42" fmla="*/ 2147483647 w 202"/>
              <a:gd name="T43" fmla="*/ 2147483647 h 203"/>
              <a:gd name="T44" fmla="*/ 2147483647 w 202"/>
              <a:gd name="T45" fmla="*/ 2147483647 h 203"/>
              <a:gd name="T46" fmla="*/ 2147483647 w 202"/>
              <a:gd name="T47" fmla="*/ 2147483647 h 203"/>
              <a:gd name="T48" fmla="*/ 2147483647 w 202"/>
              <a:gd name="T49" fmla="*/ 2147483647 h 203"/>
              <a:gd name="T50" fmla="*/ 2147483647 w 202"/>
              <a:gd name="T51" fmla="*/ 2147483647 h 203"/>
              <a:gd name="T52" fmla="*/ 2147483647 w 202"/>
              <a:gd name="T53" fmla="*/ 2147483647 h 203"/>
              <a:gd name="T54" fmla="*/ 2147483647 w 202"/>
              <a:gd name="T55" fmla="*/ 2147483647 h 203"/>
              <a:gd name="T56" fmla="*/ 2147483647 w 202"/>
              <a:gd name="T57" fmla="*/ 2147483647 h 203"/>
              <a:gd name="T58" fmla="*/ 2147483647 w 202"/>
              <a:gd name="T59" fmla="*/ 2147483647 h 203"/>
              <a:gd name="T60" fmla="*/ 2147483647 w 202"/>
              <a:gd name="T61" fmla="*/ 2147483647 h 203"/>
              <a:gd name="T62" fmla="*/ 2147483647 w 202"/>
              <a:gd name="T63" fmla="*/ 2147483647 h 203"/>
              <a:gd name="T64" fmla="*/ 2147483647 w 202"/>
              <a:gd name="T65" fmla="*/ 2147483647 h 20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2"/>
              <a:gd name="T100" fmla="*/ 0 h 203"/>
              <a:gd name="T101" fmla="*/ 202 w 202"/>
              <a:gd name="T102" fmla="*/ 203 h 20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2" h="203">
                <a:moveTo>
                  <a:pt x="202" y="101"/>
                </a:moveTo>
                <a:lnTo>
                  <a:pt x="200" y="80"/>
                </a:lnTo>
                <a:lnTo>
                  <a:pt x="193" y="61"/>
                </a:lnTo>
                <a:lnTo>
                  <a:pt x="183" y="45"/>
                </a:lnTo>
                <a:lnTo>
                  <a:pt x="172" y="31"/>
                </a:lnTo>
                <a:lnTo>
                  <a:pt x="158" y="17"/>
                </a:lnTo>
                <a:lnTo>
                  <a:pt x="139" y="7"/>
                </a:lnTo>
                <a:lnTo>
                  <a:pt x="120" y="3"/>
                </a:lnTo>
                <a:lnTo>
                  <a:pt x="101" y="0"/>
                </a:lnTo>
                <a:lnTo>
                  <a:pt x="80" y="3"/>
                </a:lnTo>
                <a:lnTo>
                  <a:pt x="61" y="7"/>
                </a:lnTo>
                <a:lnTo>
                  <a:pt x="45" y="17"/>
                </a:lnTo>
                <a:lnTo>
                  <a:pt x="28" y="31"/>
                </a:lnTo>
                <a:lnTo>
                  <a:pt x="16" y="45"/>
                </a:lnTo>
                <a:lnTo>
                  <a:pt x="7" y="61"/>
                </a:lnTo>
                <a:lnTo>
                  <a:pt x="2" y="80"/>
                </a:lnTo>
                <a:lnTo>
                  <a:pt x="0" y="101"/>
                </a:lnTo>
                <a:lnTo>
                  <a:pt x="2" y="123"/>
                </a:lnTo>
                <a:lnTo>
                  <a:pt x="7" y="141"/>
                </a:lnTo>
                <a:lnTo>
                  <a:pt x="16" y="158"/>
                </a:lnTo>
                <a:lnTo>
                  <a:pt x="28" y="172"/>
                </a:lnTo>
                <a:lnTo>
                  <a:pt x="45" y="186"/>
                </a:lnTo>
                <a:lnTo>
                  <a:pt x="61" y="196"/>
                </a:lnTo>
                <a:lnTo>
                  <a:pt x="80" y="200"/>
                </a:lnTo>
                <a:lnTo>
                  <a:pt x="101" y="203"/>
                </a:lnTo>
                <a:lnTo>
                  <a:pt x="120" y="200"/>
                </a:lnTo>
                <a:lnTo>
                  <a:pt x="139" y="196"/>
                </a:lnTo>
                <a:lnTo>
                  <a:pt x="158" y="186"/>
                </a:lnTo>
                <a:lnTo>
                  <a:pt x="172" y="172"/>
                </a:lnTo>
                <a:lnTo>
                  <a:pt x="183" y="158"/>
                </a:lnTo>
                <a:lnTo>
                  <a:pt x="193" y="141"/>
                </a:lnTo>
                <a:lnTo>
                  <a:pt x="200" y="123"/>
                </a:lnTo>
                <a:lnTo>
                  <a:pt x="202" y="101"/>
                </a:lnTo>
              </a:path>
            </a:pathLst>
          </a:custGeom>
          <a:solidFill>
            <a:srgbClr val="FFCC66"/>
          </a:solidFill>
          <a:ln w="12700">
            <a:solidFill>
              <a:srgbClr val="000000"/>
            </a:solidFill>
            <a:round/>
            <a:headEnd/>
            <a:tailEnd/>
          </a:ln>
        </p:spPr>
        <p:txBody>
          <a:bodyPr/>
          <a:lstStyle/>
          <a:p>
            <a:endParaRPr lang="de-DE"/>
          </a:p>
        </p:txBody>
      </p:sp>
      <p:sp>
        <p:nvSpPr>
          <p:cNvPr id="20504" name="Freeform 22"/>
          <p:cNvSpPr>
            <a:spLocks/>
          </p:cNvSpPr>
          <p:nvPr/>
        </p:nvSpPr>
        <p:spPr bwMode="auto">
          <a:xfrm>
            <a:off x="3470275" y="3848100"/>
            <a:ext cx="320675" cy="322263"/>
          </a:xfrm>
          <a:custGeom>
            <a:avLst/>
            <a:gdLst>
              <a:gd name="T0" fmla="*/ 2147483647 w 202"/>
              <a:gd name="T1" fmla="*/ 2147483647 h 203"/>
              <a:gd name="T2" fmla="*/ 2147483647 w 202"/>
              <a:gd name="T3" fmla="*/ 2147483647 h 203"/>
              <a:gd name="T4" fmla="*/ 2147483647 w 202"/>
              <a:gd name="T5" fmla="*/ 2147483647 h 203"/>
              <a:gd name="T6" fmla="*/ 2147483647 w 202"/>
              <a:gd name="T7" fmla="*/ 2147483647 h 203"/>
              <a:gd name="T8" fmla="*/ 2147483647 w 202"/>
              <a:gd name="T9" fmla="*/ 2147483647 h 203"/>
              <a:gd name="T10" fmla="*/ 2147483647 w 202"/>
              <a:gd name="T11" fmla="*/ 2147483647 h 203"/>
              <a:gd name="T12" fmla="*/ 2147483647 w 202"/>
              <a:gd name="T13" fmla="*/ 2147483647 h 203"/>
              <a:gd name="T14" fmla="*/ 2147483647 w 202"/>
              <a:gd name="T15" fmla="*/ 2147483647 h 203"/>
              <a:gd name="T16" fmla="*/ 2147483647 w 202"/>
              <a:gd name="T17" fmla="*/ 0 h 203"/>
              <a:gd name="T18" fmla="*/ 2147483647 w 202"/>
              <a:gd name="T19" fmla="*/ 2147483647 h 203"/>
              <a:gd name="T20" fmla="*/ 2147483647 w 202"/>
              <a:gd name="T21" fmla="*/ 2147483647 h 203"/>
              <a:gd name="T22" fmla="*/ 2147483647 w 202"/>
              <a:gd name="T23" fmla="*/ 2147483647 h 203"/>
              <a:gd name="T24" fmla="*/ 2147483647 w 202"/>
              <a:gd name="T25" fmla="*/ 2147483647 h 203"/>
              <a:gd name="T26" fmla="*/ 2147483647 w 202"/>
              <a:gd name="T27" fmla="*/ 2147483647 h 203"/>
              <a:gd name="T28" fmla="*/ 2147483647 w 202"/>
              <a:gd name="T29" fmla="*/ 2147483647 h 203"/>
              <a:gd name="T30" fmla="*/ 2147483647 w 202"/>
              <a:gd name="T31" fmla="*/ 2147483647 h 203"/>
              <a:gd name="T32" fmla="*/ 0 w 202"/>
              <a:gd name="T33" fmla="*/ 2147483647 h 203"/>
              <a:gd name="T34" fmla="*/ 2147483647 w 202"/>
              <a:gd name="T35" fmla="*/ 2147483647 h 203"/>
              <a:gd name="T36" fmla="*/ 2147483647 w 202"/>
              <a:gd name="T37" fmla="*/ 2147483647 h 203"/>
              <a:gd name="T38" fmla="*/ 2147483647 w 202"/>
              <a:gd name="T39" fmla="*/ 2147483647 h 203"/>
              <a:gd name="T40" fmla="*/ 2147483647 w 202"/>
              <a:gd name="T41" fmla="*/ 2147483647 h 203"/>
              <a:gd name="T42" fmla="*/ 2147483647 w 202"/>
              <a:gd name="T43" fmla="*/ 2147483647 h 203"/>
              <a:gd name="T44" fmla="*/ 2147483647 w 202"/>
              <a:gd name="T45" fmla="*/ 2147483647 h 203"/>
              <a:gd name="T46" fmla="*/ 2147483647 w 202"/>
              <a:gd name="T47" fmla="*/ 2147483647 h 203"/>
              <a:gd name="T48" fmla="*/ 2147483647 w 202"/>
              <a:gd name="T49" fmla="*/ 2147483647 h 203"/>
              <a:gd name="T50" fmla="*/ 2147483647 w 202"/>
              <a:gd name="T51" fmla="*/ 2147483647 h 203"/>
              <a:gd name="T52" fmla="*/ 2147483647 w 202"/>
              <a:gd name="T53" fmla="*/ 2147483647 h 203"/>
              <a:gd name="T54" fmla="*/ 2147483647 w 202"/>
              <a:gd name="T55" fmla="*/ 2147483647 h 203"/>
              <a:gd name="T56" fmla="*/ 2147483647 w 202"/>
              <a:gd name="T57" fmla="*/ 2147483647 h 203"/>
              <a:gd name="T58" fmla="*/ 2147483647 w 202"/>
              <a:gd name="T59" fmla="*/ 2147483647 h 203"/>
              <a:gd name="T60" fmla="*/ 2147483647 w 202"/>
              <a:gd name="T61" fmla="*/ 2147483647 h 203"/>
              <a:gd name="T62" fmla="*/ 2147483647 w 202"/>
              <a:gd name="T63" fmla="*/ 2147483647 h 203"/>
              <a:gd name="T64" fmla="*/ 2147483647 w 202"/>
              <a:gd name="T65" fmla="*/ 2147483647 h 20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2"/>
              <a:gd name="T100" fmla="*/ 0 h 203"/>
              <a:gd name="T101" fmla="*/ 202 w 202"/>
              <a:gd name="T102" fmla="*/ 203 h 20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2" h="203">
                <a:moveTo>
                  <a:pt x="202" y="101"/>
                </a:moveTo>
                <a:lnTo>
                  <a:pt x="200" y="80"/>
                </a:lnTo>
                <a:lnTo>
                  <a:pt x="193" y="61"/>
                </a:lnTo>
                <a:lnTo>
                  <a:pt x="183" y="45"/>
                </a:lnTo>
                <a:lnTo>
                  <a:pt x="172" y="28"/>
                </a:lnTo>
                <a:lnTo>
                  <a:pt x="158" y="17"/>
                </a:lnTo>
                <a:lnTo>
                  <a:pt x="139" y="7"/>
                </a:lnTo>
                <a:lnTo>
                  <a:pt x="120" y="2"/>
                </a:lnTo>
                <a:lnTo>
                  <a:pt x="101" y="0"/>
                </a:lnTo>
                <a:lnTo>
                  <a:pt x="80" y="2"/>
                </a:lnTo>
                <a:lnTo>
                  <a:pt x="61" y="7"/>
                </a:lnTo>
                <a:lnTo>
                  <a:pt x="45" y="17"/>
                </a:lnTo>
                <a:lnTo>
                  <a:pt x="28" y="28"/>
                </a:lnTo>
                <a:lnTo>
                  <a:pt x="16" y="45"/>
                </a:lnTo>
                <a:lnTo>
                  <a:pt x="7" y="61"/>
                </a:lnTo>
                <a:lnTo>
                  <a:pt x="2" y="80"/>
                </a:lnTo>
                <a:lnTo>
                  <a:pt x="0" y="101"/>
                </a:lnTo>
                <a:lnTo>
                  <a:pt x="2" y="123"/>
                </a:lnTo>
                <a:lnTo>
                  <a:pt x="7" y="141"/>
                </a:lnTo>
                <a:lnTo>
                  <a:pt x="16" y="158"/>
                </a:lnTo>
                <a:lnTo>
                  <a:pt x="28" y="172"/>
                </a:lnTo>
                <a:lnTo>
                  <a:pt x="45" y="186"/>
                </a:lnTo>
                <a:lnTo>
                  <a:pt x="61" y="196"/>
                </a:lnTo>
                <a:lnTo>
                  <a:pt x="80" y="200"/>
                </a:lnTo>
                <a:lnTo>
                  <a:pt x="101" y="203"/>
                </a:lnTo>
                <a:lnTo>
                  <a:pt x="120" y="200"/>
                </a:lnTo>
                <a:lnTo>
                  <a:pt x="139" y="196"/>
                </a:lnTo>
                <a:lnTo>
                  <a:pt x="158" y="186"/>
                </a:lnTo>
                <a:lnTo>
                  <a:pt x="172" y="172"/>
                </a:lnTo>
                <a:lnTo>
                  <a:pt x="183" y="158"/>
                </a:lnTo>
                <a:lnTo>
                  <a:pt x="193" y="141"/>
                </a:lnTo>
                <a:lnTo>
                  <a:pt x="200" y="123"/>
                </a:lnTo>
                <a:lnTo>
                  <a:pt x="202" y="101"/>
                </a:lnTo>
              </a:path>
            </a:pathLst>
          </a:custGeom>
          <a:solidFill>
            <a:srgbClr val="FFCC66"/>
          </a:solidFill>
          <a:ln w="12700">
            <a:solidFill>
              <a:srgbClr val="000000"/>
            </a:solidFill>
            <a:round/>
            <a:headEnd/>
            <a:tailEnd/>
          </a:ln>
        </p:spPr>
        <p:txBody>
          <a:bodyPr/>
          <a:lstStyle/>
          <a:p>
            <a:endParaRPr lang="de-DE"/>
          </a:p>
        </p:txBody>
      </p:sp>
      <p:sp>
        <p:nvSpPr>
          <p:cNvPr id="20505" name="Freeform 23"/>
          <p:cNvSpPr>
            <a:spLocks/>
          </p:cNvSpPr>
          <p:nvPr/>
        </p:nvSpPr>
        <p:spPr bwMode="auto">
          <a:xfrm>
            <a:off x="4989513" y="3059113"/>
            <a:ext cx="425450" cy="430212"/>
          </a:xfrm>
          <a:custGeom>
            <a:avLst/>
            <a:gdLst>
              <a:gd name="T0" fmla="*/ 2147483647 w 268"/>
              <a:gd name="T1" fmla="*/ 2147483647 h 271"/>
              <a:gd name="T2" fmla="*/ 2147483647 w 268"/>
              <a:gd name="T3" fmla="*/ 2147483647 h 271"/>
              <a:gd name="T4" fmla="*/ 2147483647 w 268"/>
              <a:gd name="T5" fmla="*/ 2147483647 h 271"/>
              <a:gd name="T6" fmla="*/ 2147483647 w 268"/>
              <a:gd name="T7" fmla="*/ 2147483647 h 271"/>
              <a:gd name="T8" fmla="*/ 2147483647 w 268"/>
              <a:gd name="T9" fmla="*/ 2147483647 h 271"/>
              <a:gd name="T10" fmla="*/ 2147483647 w 268"/>
              <a:gd name="T11" fmla="*/ 2147483647 h 271"/>
              <a:gd name="T12" fmla="*/ 2147483647 w 268"/>
              <a:gd name="T13" fmla="*/ 2147483647 h 271"/>
              <a:gd name="T14" fmla="*/ 2147483647 w 268"/>
              <a:gd name="T15" fmla="*/ 2147483647 h 271"/>
              <a:gd name="T16" fmla="*/ 2147483647 w 268"/>
              <a:gd name="T17" fmla="*/ 2147483647 h 271"/>
              <a:gd name="T18" fmla="*/ 2147483647 w 268"/>
              <a:gd name="T19" fmla="*/ 2147483647 h 271"/>
              <a:gd name="T20" fmla="*/ 2147483647 w 268"/>
              <a:gd name="T21" fmla="*/ 2147483647 h 271"/>
              <a:gd name="T22" fmla="*/ 2147483647 w 268"/>
              <a:gd name="T23" fmla="*/ 2147483647 h 271"/>
              <a:gd name="T24" fmla="*/ 2147483647 w 268"/>
              <a:gd name="T25" fmla="*/ 2147483647 h 271"/>
              <a:gd name="T26" fmla="*/ 2147483647 w 268"/>
              <a:gd name="T27" fmla="*/ 2147483647 h 271"/>
              <a:gd name="T28" fmla="*/ 2147483647 w 268"/>
              <a:gd name="T29" fmla="*/ 2147483647 h 271"/>
              <a:gd name="T30" fmla="*/ 0 w 268"/>
              <a:gd name="T31" fmla="*/ 2147483647 h 271"/>
              <a:gd name="T32" fmla="*/ 0 w 268"/>
              <a:gd name="T33" fmla="*/ 2147483647 h 271"/>
              <a:gd name="T34" fmla="*/ 2147483647 w 268"/>
              <a:gd name="T35" fmla="*/ 2147483647 h 271"/>
              <a:gd name="T36" fmla="*/ 2147483647 w 268"/>
              <a:gd name="T37" fmla="*/ 2147483647 h 271"/>
              <a:gd name="T38" fmla="*/ 2147483647 w 268"/>
              <a:gd name="T39" fmla="*/ 2147483647 h 271"/>
              <a:gd name="T40" fmla="*/ 2147483647 w 268"/>
              <a:gd name="T41" fmla="*/ 2147483647 h 271"/>
              <a:gd name="T42" fmla="*/ 2147483647 w 268"/>
              <a:gd name="T43" fmla="*/ 2147483647 h 271"/>
              <a:gd name="T44" fmla="*/ 2147483647 w 268"/>
              <a:gd name="T45" fmla="*/ 2147483647 h 271"/>
              <a:gd name="T46" fmla="*/ 2147483647 w 268"/>
              <a:gd name="T47" fmla="*/ 2147483647 h 271"/>
              <a:gd name="T48" fmla="*/ 2147483647 w 268"/>
              <a:gd name="T49" fmla="*/ 2147483647 h 271"/>
              <a:gd name="T50" fmla="*/ 2147483647 w 268"/>
              <a:gd name="T51" fmla="*/ 2147483647 h 271"/>
              <a:gd name="T52" fmla="*/ 2147483647 w 268"/>
              <a:gd name="T53" fmla="*/ 2147483647 h 271"/>
              <a:gd name="T54" fmla="*/ 2147483647 w 268"/>
              <a:gd name="T55" fmla="*/ 2147483647 h 271"/>
              <a:gd name="T56" fmla="*/ 2147483647 w 268"/>
              <a:gd name="T57" fmla="*/ 2147483647 h 271"/>
              <a:gd name="T58" fmla="*/ 2147483647 w 268"/>
              <a:gd name="T59" fmla="*/ 2147483647 h 271"/>
              <a:gd name="T60" fmla="*/ 2147483647 w 268"/>
              <a:gd name="T61" fmla="*/ 2147483647 h 271"/>
              <a:gd name="T62" fmla="*/ 2147483647 w 268"/>
              <a:gd name="T63" fmla="*/ 2147483647 h 27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68"/>
              <a:gd name="T97" fmla="*/ 0 h 271"/>
              <a:gd name="T98" fmla="*/ 268 w 268"/>
              <a:gd name="T99" fmla="*/ 271 h 27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68" h="271">
                <a:moveTo>
                  <a:pt x="268" y="134"/>
                </a:moveTo>
                <a:lnTo>
                  <a:pt x="268" y="123"/>
                </a:lnTo>
                <a:lnTo>
                  <a:pt x="266" y="109"/>
                </a:lnTo>
                <a:lnTo>
                  <a:pt x="261" y="94"/>
                </a:lnTo>
                <a:lnTo>
                  <a:pt x="257" y="83"/>
                </a:lnTo>
                <a:lnTo>
                  <a:pt x="252" y="71"/>
                </a:lnTo>
                <a:lnTo>
                  <a:pt x="245" y="61"/>
                </a:lnTo>
                <a:lnTo>
                  <a:pt x="238" y="50"/>
                </a:lnTo>
                <a:lnTo>
                  <a:pt x="228" y="40"/>
                </a:lnTo>
                <a:lnTo>
                  <a:pt x="219" y="31"/>
                </a:lnTo>
                <a:lnTo>
                  <a:pt x="210" y="24"/>
                </a:lnTo>
                <a:lnTo>
                  <a:pt x="198" y="17"/>
                </a:lnTo>
                <a:lnTo>
                  <a:pt x="186" y="12"/>
                </a:lnTo>
                <a:lnTo>
                  <a:pt x="174" y="7"/>
                </a:lnTo>
                <a:lnTo>
                  <a:pt x="160" y="5"/>
                </a:lnTo>
                <a:lnTo>
                  <a:pt x="146" y="3"/>
                </a:lnTo>
                <a:lnTo>
                  <a:pt x="134" y="0"/>
                </a:lnTo>
                <a:lnTo>
                  <a:pt x="120" y="3"/>
                </a:lnTo>
                <a:lnTo>
                  <a:pt x="106" y="5"/>
                </a:lnTo>
                <a:lnTo>
                  <a:pt x="94" y="7"/>
                </a:lnTo>
                <a:lnTo>
                  <a:pt x="80" y="12"/>
                </a:lnTo>
                <a:lnTo>
                  <a:pt x="69" y="17"/>
                </a:lnTo>
                <a:lnTo>
                  <a:pt x="59" y="24"/>
                </a:lnTo>
                <a:lnTo>
                  <a:pt x="47" y="31"/>
                </a:lnTo>
                <a:lnTo>
                  <a:pt x="38" y="40"/>
                </a:lnTo>
                <a:lnTo>
                  <a:pt x="31" y="50"/>
                </a:lnTo>
                <a:lnTo>
                  <a:pt x="21" y="61"/>
                </a:lnTo>
                <a:lnTo>
                  <a:pt x="14" y="71"/>
                </a:lnTo>
                <a:lnTo>
                  <a:pt x="10" y="83"/>
                </a:lnTo>
                <a:lnTo>
                  <a:pt x="5" y="94"/>
                </a:lnTo>
                <a:lnTo>
                  <a:pt x="3" y="109"/>
                </a:lnTo>
                <a:lnTo>
                  <a:pt x="0" y="123"/>
                </a:lnTo>
                <a:lnTo>
                  <a:pt x="0" y="134"/>
                </a:lnTo>
                <a:lnTo>
                  <a:pt x="0" y="149"/>
                </a:lnTo>
                <a:lnTo>
                  <a:pt x="3" y="163"/>
                </a:lnTo>
                <a:lnTo>
                  <a:pt x="5" y="174"/>
                </a:lnTo>
                <a:lnTo>
                  <a:pt x="10" y="189"/>
                </a:lnTo>
                <a:lnTo>
                  <a:pt x="14" y="200"/>
                </a:lnTo>
                <a:lnTo>
                  <a:pt x="21" y="210"/>
                </a:lnTo>
                <a:lnTo>
                  <a:pt x="31" y="222"/>
                </a:lnTo>
                <a:lnTo>
                  <a:pt x="38" y="231"/>
                </a:lnTo>
                <a:lnTo>
                  <a:pt x="47" y="240"/>
                </a:lnTo>
                <a:lnTo>
                  <a:pt x="59" y="247"/>
                </a:lnTo>
                <a:lnTo>
                  <a:pt x="69" y="255"/>
                </a:lnTo>
                <a:lnTo>
                  <a:pt x="80" y="259"/>
                </a:lnTo>
                <a:lnTo>
                  <a:pt x="94" y="264"/>
                </a:lnTo>
                <a:lnTo>
                  <a:pt x="106" y="266"/>
                </a:lnTo>
                <a:lnTo>
                  <a:pt x="120" y="269"/>
                </a:lnTo>
                <a:lnTo>
                  <a:pt x="134" y="271"/>
                </a:lnTo>
                <a:lnTo>
                  <a:pt x="146" y="269"/>
                </a:lnTo>
                <a:lnTo>
                  <a:pt x="160" y="266"/>
                </a:lnTo>
                <a:lnTo>
                  <a:pt x="174" y="264"/>
                </a:lnTo>
                <a:lnTo>
                  <a:pt x="186" y="259"/>
                </a:lnTo>
                <a:lnTo>
                  <a:pt x="198" y="255"/>
                </a:lnTo>
                <a:lnTo>
                  <a:pt x="210" y="247"/>
                </a:lnTo>
                <a:lnTo>
                  <a:pt x="219" y="240"/>
                </a:lnTo>
                <a:lnTo>
                  <a:pt x="228" y="231"/>
                </a:lnTo>
                <a:lnTo>
                  <a:pt x="238" y="222"/>
                </a:lnTo>
                <a:lnTo>
                  <a:pt x="245" y="210"/>
                </a:lnTo>
                <a:lnTo>
                  <a:pt x="252" y="200"/>
                </a:lnTo>
                <a:lnTo>
                  <a:pt x="257" y="189"/>
                </a:lnTo>
                <a:lnTo>
                  <a:pt x="261" y="174"/>
                </a:lnTo>
                <a:lnTo>
                  <a:pt x="266" y="163"/>
                </a:lnTo>
                <a:lnTo>
                  <a:pt x="268" y="149"/>
                </a:lnTo>
                <a:lnTo>
                  <a:pt x="268" y="134"/>
                </a:lnTo>
              </a:path>
            </a:pathLst>
          </a:custGeom>
          <a:solidFill>
            <a:srgbClr val="FF3300"/>
          </a:solidFill>
          <a:ln w="28575">
            <a:solidFill>
              <a:srgbClr val="000000"/>
            </a:solidFill>
            <a:round/>
            <a:headEnd/>
            <a:tailEnd/>
          </a:ln>
        </p:spPr>
        <p:txBody>
          <a:bodyPr/>
          <a:lstStyle/>
          <a:p>
            <a:endParaRPr lang="de-DE"/>
          </a:p>
        </p:txBody>
      </p:sp>
      <p:sp>
        <p:nvSpPr>
          <p:cNvPr id="20506" name="Freeform 24"/>
          <p:cNvSpPr>
            <a:spLocks/>
          </p:cNvSpPr>
          <p:nvPr/>
        </p:nvSpPr>
        <p:spPr bwMode="auto">
          <a:xfrm>
            <a:off x="3376613" y="2727325"/>
            <a:ext cx="101600" cy="74613"/>
          </a:xfrm>
          <a:custGeom>
            <a:avLst/>
            <a:gdLst>
              <a:gd name="T0" fmla="*/ 2147483647 w 64"/>
              <a:gd name="T1" fmla="*/ 2147483647 h 47"/>
              <a:gd name="T2" fmla="*/ 2147483647 w 64"/>
              <a:gd name="T3" fmla="*/ 2147483647 h 47"/>
              <a:gd name="T4" fmla="*/ 2147483647 w 64"/>
              <a:gd name="T5" fmla="*/ 2147483647 h 47"/>
              <a:gd name="T6" fmla="*/ 0 w 64"/>
              <a:gd name="T7" fmla="*/ 0 h 47"/>
              <a:gd name="T8" fmla="*/ 2147483647 w 64"/>
              <a:gd name="T9" fmla="*/ 2147483647 h 47"/>
              <a:gd name="T10" fmla="*/ 0 60000 65536"/>
              <a:gd name="T11" fmla="*/ 0 60000 65536"/>
              <a:gd name="T12" fmla="*/ 0 60000 65536"/>
              <a:gd name="T13" fmla="*/ 0 60000 65536"/>
              <a:gd name="T14" fmla="*/ 0 60000 65536"/>
              <a:gd name="T15" fmla="*/ 0 w 64"/>
              <a:gd name="T16" fmla="*/ 0 h 47"/>
              <a:gd name="T17" fmla="*/ 64 w 64"/>
              <a:gd name="T18" fmla="*/ 47 h 47"/>
            </a:gdLst>
            <a:ahLst/>
            <a:cxnLst>
              <a:cxn ang="T10">
                <a:pos x="T0" y="T1"/>
              </a:cxn>
              <a:cxn ang="T11">
                <a:pos x="T2" y="T3"/>
              </a:cxn>
              <a:cxn ang="T12">
                <a:pos x="T4" y="T5"/>
              </a:cxn>
              <a:cxn ang="T13">
                <a:pos x="T6" y="T7"/>
              </a:cxn>
              <a:cxn ang="T14">
                <a:pos x="T8" y="T9"/>
              </a:cxn>
            </a:cxnLst>
            <a:rect l="T15" t="T16" r="T17" b="T18"/>
            <a:pathLst>
              <a:path w="64" h="47">
                <a:moveTo>
                  <a:pt x="5" y="23"/>
                </a:moveTo>
                <a:lnTo>
                  <a:pt x="7" y="47"/>
                </a:lnTo>
                <a:lnTo>
                  <a:pt x="64" y="16"/>
                </a:lnTo>
                <a:lnTo>
                  <a:pt x="0" y="0"/>
                </a:lnTo>
                <a:lnTo>
                  <a:pt x="5"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507" name="Line 25"/>
          <p:cNvSpPr>
            <a:spLocks noChangeShapeType="1"/>
          </p:cNvSpPr>
          <p:nvPr/>
        </p:nvSpPr>
        <p:spPr bwMode="auto">
          <a:xfrm flipH="1">
            <a:off x="1841500" y="2763838"/>
            <a:ext cx="1543050" cy="1793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0508" name="Freeform 26"/>
          <p:cNvSpPr>
            <a:spLocks/>
          </p:cNvSpPr>
          <p:nvPr/>
        </p:nvSpPr>
        <p:spPr bwMode="auto">
          <a:xfrm>
            <a:off x="3376613" y="2824163"/>
            <a:ext cx="101600" cy="74612"/>
          </a:xfrm>
          <a:custGeom>
            <a:avLst/>
            <a:gdLst>
              <a:gd name="T0" fmla="*/ 2147483647 w 64"/>
              <a:gd name="T1" fmla="*/ 2147483647 h 47"/>
              <a:gd name="T2" fmla="*/ 2147483647 w 64"/>
              <a:gd name="T3" fmla="*/ 2147483647 h 47"/>
              <a:gd name="T4" fmla="*/ 2147483647 w 64"/>
              <a:gd name="T5" fmla="*/ 2147483647 h 47"/>
              <a:gd name="T6" fmla="*/ 0 w 64"/>
              <a:gd name="T7" fmla="*/ 0 h 47"/>
              <a:gd name="T8" fmla="*/ 2147483647 w 64"/>
              <a:gd name="T9" fmla="*/ 2147483647 h 47"/>
              <a:gd name="T10" fmla="*/ 0 60000 65536"/>
              <a:gd name="T11" fmla="*/ 0 60000 65536"/>
              <a:gd name="T12" fmla="*/ 0 60000 65536"/>
              <a:gd name="T13" fmla="*/ 0 60000 65536"/>
              <a:gd name="T14" fmla="*/ 0 60000 65536"/>
              <a:gd name="T15" fmla="*/ 0 w 64"/>
              <a:gd name="T16" fmla="*/ 0 h 47"/>
              <a:gd name="T17" fmla="*/ 64 w 64"/>
              <a:gd name="T18" fmla="*/ 47 h 47"/>
            </a:gdLst>
            <a:ahLst/>
            <a:cxnLst>
              <a:cxn ang="T10">
                <a:pos x="T0" y="T1"/>
              </a:cxn>
              <a:cxn ang="T11">
                <a:pos x="T2" y="T3"/>
              </a:cxn>
              <a:cxn ang="T12">
                <a:pos x="T4" y="T5"/>
              </a:cxn>
              <a:cxn ang="T13">
                <a:pos x="T6" y="T7"/>
              </a:cxn>
              <a:cxn ang="T14">
                <a:pos x="T8" y="T9"/>
              </a:cxn>
            </a:cxnLst>
            <a:rect l="T15" t="T16" r="T17" b="T18"/>
            <a:pathLst>
              <a:path w="64" h="47">
                <a:moveTo>
                  <a:pt x="5" y="23"/>
                </a:moveTo>
                <a:lnTo>
                  <a:pt x="7" y="47"/>
                </a:lnTo>
                <a:lnTo>
                  <a:pt x="64" y="16"/>
                </a:lnTo>
                <a:lnTo>
                  <a:pt x="0" y="0"/>
                </a:lnTo>
                <a:lnTo>
                  <a:pt x="5"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509" name="Line 27"/>
          <p:cNvSpPr>
            <a:spLocks noChangeShapeType="1"/>
          </p:cNvSpPr>
          <p:nvPr/>
        </p:nvSpPr>
        <p:spPr bwMode="auto">
          <a:xfrm flipH="1">
            <a:off x="2222500" y="2860675"/>
            <a:ext cx="1162050" cy="1428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0510" name="Freeform 28"/>
          <p:cNvSpPr>
            <a:spLocks/>
          </p:cNvSpPr>
          <p:nvPr/>
        </p:nvSpPr>
        <p:spPr bwMode="auto">
          <a:xfrm>
            <a:off x="3381375" y="2655888"/>
            <a:ext cx="96838" cy="74612"/>
          </a:xfrm>
          <a:custGeom>
            <a:avLst/>
            <a:gdLst>
              <a:gd name="T0" fmla="*/ 2147483647 w 61"/>
              <a:gd name="T1" fmla="*/ 2147483647 h 47"/>
              <a:gd name="T2" fmla="*/ 0 w 61"/>
              <a:gd name="T3" fmla="*/ 2147483647 h 47"/>
              <a:gd name="T4" fmla="*/ 2147483647 w 61"/>
              <a:gd name="T5" fmla="*/ 2147483647 h 47"/>
              <a:gd name="T6" fmla="*/ 2147483647 w 61"/>
              <a:gd name="T7" fmla="*/ 0 h 47"/>
              <a:gd name="T8" fmla="*/ 2147483647 w 61"/>
              <a:gd name="T9" fmla="*/ 2147483647 h 47"/>
              <a:gd name="T10" fmla="*/ 0 60000 65536"/>
              <a:gd name="T11" fmla="*/ 0 60000 65536"/>
              <a:gd name="T12" fmla="*/ 0 60000 65536"/>
              <a:gd name="T13" fmla="*/ 0 60000 65536"/>
              <a:gd name="T14" fmla="*/ 0 60000 65536"/>
              <a:gd name="T15" fmla="*/ 0 w 61"/>
              <a:gd name="T16" fmla="*/ 0 h 47"/>
              <a:gd name="T17" fmla="*/ 61 w 61"/>
              <a:gd name="T18" fmla="*/ 47 h 47"/>
            </a:gdLst>
            <a:ahLst/>
            <a:cxnLst>
              <a:cxn ang="T10">
                <a:pos x="T0" y="T1"/>
              </a:cxn>
              <a:cxn ang="T11">
                <a:pos x="T2" y="T3"/>
              </a:cxn>
              <a:cxn ang="T12">
                <a:pos x="T4" y="T5"/>
              </a:cxn>
              <a:cxn ang="T13">
                <a:pos x="T6" y="T7"/>
              </a:cxn>
              <a:cxn ang="T14">
                <a:pos x="T8" y="T9"/>
              </a:cxn>
            </a:cxnLst>
            <a:rect l="T15" t="T16" r="T17" b="T18"/>
            <a:pathLst>
              <a:path w="61" h="47">
                <a:moveTo>
                  <a:pt x="2" y="23"/>
                </a:moveTo>
                <a:lnTo>
                  <a:pt x="0" y="47"/>
                </a:lnTo>
                <a:lnTo>
                  <a:pt x="61" y="26"/>
                </a:lnTo>
                <a:lnTo>
                  <a:pt x="2" y="0"/>
                </a:lnTo>
                <a:lnTo>
                  <a:pt x="2"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511" name="Line 29"/>
          <p:cNvSpPr>
            <a:spLocks noChangeShapeType="1"/>
          </p:cNvSpPr>
          <p:nvPr/>
        </p:nvSpPr>
        <p:spPr bwMode="auto">
          <a:xfrm flipH="1" flipV="1">
            <a:off x="1431925" y="2622550"/>
            <a:ext cx="1952625" cy="698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0512" name="Freeform 30"/>
          <p:cNvSpPr>
            <a:spLocks/>
          </p:cNvSpPr>
          <p:nvPr/>
        </p:nvSpPr>
        <p:spPr bwMode="auto">
          <a:xfrm>
            <a:off x="3376613" y="3152775"/>
            <a:ext cx="101600" cy="71438"/>
          </a:xfrm>
          <a:custGeom>
            <a:avLst/>
            <a:gdLst>
              <a:gd name="T0" fmla="*/ 2147483647 w 64"/>
              <a:gd name="T1" fmla="*/ 2147483647 h 45"/>
              <a:gd name="T2" fmla="*/ 2147483647 w 64"/>
              <a:gd name="T3" fmla="*/ 2147483647 h 45"/>
              <a:gd name="T4" fmla="*/ 2147483647 w 64"/>
              <a:gd name="T5" fmla="*/ 2147483647 h 45"/>
              <a:gd name="T6" fmla="*/ 0 w 64"/>
              <a:gd name="T7" fmla="*/ 0 h 45"/>
              <a:gd name="T8" fmla="*/ 2147483647 w 64"/>
              <a:gd name="T9" fmla="*/ 2147483647 h 45"/>
              <a:gd name="T10" fmla="*/ 0 60000 65536"/>
              <a:gd name="T11" fmla="*/ 0 60000 65536"/>
              <a:gd name="T12" fmla="*/ 0 60000 65536"/>
              <a:gd name="T13" fmla="*/ 0 60000 65536"/>
              <a:gd name="T14" fmla="*/ 0 60000 65536"/>
              <a:gd name="T15" fmla="*/ 0 w 64"/>
              <a:gd name="T16" fmla="*/ 0 h 45"/>
              <a:gd name="T17" fmla="*/ 64 w 64"/>
              <a:gd name="T18" fmla="*/ 45 h 45"/>
            </a:gdLst>
            <a:ahLst/>
            <a:cxnLst>
              <a:cxn ang="T10">
                <a:pos x="T0" y="T1"/>
              </a:cxn>
              <a:cxn ang="T11">
                <a:pos x="T2" y="T3"/>
              </a:cxn>
              <a:cxn ang="T12">
                <a:pos x="T4" y="T5"/>
              </a:cxn>
              <a:cxn ang="T13">
                <a:pos x="T6" y="T7"/>
              </a:cxn>
              <a:cxn ang="T14">
                <a:pos x="T8" y="T9"/>
              </a:cxn>
            </a:cxnLst>
            <a:rect l="T15" t="T16" r="T17" b="T18"/>
            <a:pathLst>
              <a:path w="64" h="45">
                <a:moveTo>
                  <a:pt x="5" y="21"/>
                </a:moveTo>
                <a:lnTo>
                  <a:pt x="10" y="45"/>
                </a:lnTo>
                <a:lnTo>
                  <a:pt x="64" y="10"/>
                </a:lnTo>
                <a:lnTo>
                  <a:pt x="0" y="0"/>
                </a:lnTo>
                <a:lnTo>
                  <a:pt x="5"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513" name="Line 31"/>
          <p:cNvSpPr>
            <a:spLocks noChangeShapeType="1"/>
          </p:cNvSpPr>
          <p:nvPr/>
        </p:nvSpPr>
        <p:spPr bwMode="auto">
          <a:xfrm flipH="1">
            <a:off x="2197100" y="3186113"/>
            <a:ext cx="1187450" cy="2540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0514" name="Freeform 32"/>
          <p:cNvSpPr>
            <a:spLocks/>
          </p:cNvSpPr>
          <p:nvPr/>
        </p:nvSpPr>
        <p:spPr bwMode="auto">
          <a:xfrm>
            <a:off x="3368675" y="3078163"/>
            <a:ext cx="98425" cy="74612"/>
          </a:xfrm>
          <a:custGeom>
            <a:avLst/>
            <a:gdLst>
              <a:gd name="T0" fmla="*/ 0 w 62"/>
              <a:gd name="T1" fmla="*/ 2147483647 h 47"/>
              <a:gd name="T2" fmla="*/ 2147483647 w 62"/>
              <a:gd name="T3" fmla="*/ 2147483647 h 47"/>
              <a:gd name="T4" fmla="*/ 2147483647 w 62"/>
              <a:gd name="T5" fmla="*/ 2147483647 h 47"/>
              <a:gd name="T6" fmla="*/ 0 w 62"/>
              <a:gd name="T7" fmla="*/ 0 h 47"/>
              <a:gd name="T8" fmla="*/ 0 w 62"/>
              <a:gd name="T9" fmla="*/ 2147483647 h 47"/>
              <a:gd name="T10" fmla="*/ 0 60000 65536"/>
              <a:gd name="T11" fmla="*/ 0 60000 65536"/>
              <a:gd name="T12" fmla="*/ 0 60000 65536"/>
              <a:gd name="T13" fmla="*/ 0 60000 65536"/>
              <a:gd name="T14" fmla="*/ 0 60000 65536"/>
              <a:gd name="T15" fmla="*/ 0 w 62"/>
              <a:gd name="T16" fmla="*/ 0 h 47"/>
              <a:gd name="T17" fmla="*/ 62 w 62"/>
              <a:gd name="T18" fmla="*/ 47 h 47"/>
            </a:gdLst>
            <a:ahLst/>
            <a:cxnLst>
              <a:cxn ang="T10">
                <a:pos x="T0" y="T1"/>
              </a:cxn>
              <a:cxn ang="T11">
                <a:pos x="T2" y="T3"/>
              </a:cxn>
              <a:cxn ang="T12">
                <a:pos x="T4" y="T5"/>
              </a:cxn>
              <a:cxn ang="T13">
                <a:pos x="T6" y="T7"/>
              </a:cxn>
              <a:cxn ang="T14">
                <a:pos x="T8" y="T9"/>
              </a:cxn>
            </a:cxnLst>
            <a:rect l="T15" t="T16" r="T17" b="T18"/>
            <a:pathLst>
              <a:path w="62" h="47">
                <a:moveTo>
                  <a:pt x="0" y="24"/>
                </a:moveTo>
                <a:lnTo>
                  <a:pt x="3" y="47"/>
                </a:lnTo>
                <a:lnTo>
                  <a:pt x="62" y="19"/>
                </a:lnTo>
                <a:lnTo>
                  <a:pt x="0" y="0"/>
                </a:lnTo>
                <a:lnTo>
                  <a:pt x="0"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515" name="Line 33"/>
          <p:cNvSpPr>
            <a:spLocks noChangeShapeType="1"/>
          </p:cNvSpPr>
          <p:nvPr/>
        </p:nvSpPr>
        <p:spPr bwMode="auto">
          <a:xfrm flipH="1">
            <a:off x="1617663" y="3116263"/>
            <a:ext cx="1751012" cy="889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0516" name="Freeform 34"/>
          <p:cNvSpPr>
            <a:spLocks/>
          </p:cNvSpPr>
          <p:nvPr/>
        </p:nvSpPr>
        <p:spPr bwMode="auto">
          <a:xfrm>
            <a:off x="3376613" y="3133725"/>
            <a:ext cx="101600" cy="74613"/>
          </a:xfrm>
          <a:custGeom>
            <a:avLst/>
            <a:gdLst>
              <a:gd name="T0" fmla="*/ 2147483647 w 64"/>
              <a:gd name="T1" fmla="*/ 2147483647 h 47"/>
              <a:gd name="T2" fmla="*/ 2147483647 w 64"/>
              <a:gd name="T3" fmla="*/ 2147483647 h 47"/>
              <a:gd name="T4" fmla="*/ 2147483647 w 64"/>
              <a:gd name="T5" fmla="*/ 2147483647 h 47"/>
              <a:gd name="T6" fmla="*/ 0 w 64"/>
              <a:gd name="T7" fmla="*/ 0 h 47"/>
              <a:gd name="T8" fmla="*/ 2147483647 w 64"/>
              <a:gd name="T9" fmla="*/ 2147483647 h 47"/>
              <a:gd name="T10" fmla="*/ 0 60000 65536"/>
              <a:gd name="T11" fmla="*/ 0 60000 65536"/>
              <a:gd name="T12" fmla="*/ 0 60000 65536"/>
              <a:gd name="T13" fmla="*/ 0 60000 65536"/>
              <a:gd name="T14" fmla="*/ 0 60000 65536"/>
              <a:gd name="T15" fmla="*/ 0 w 64"/>
              <a:gd name="T16" fmla="*/ 0 h 47"/>
              <a:gd name="T17" fmla="*/ 64 w 64"/>
              <a:gd name="T18" fmla="*/ 47 h 47"/>
            </a:gdLst>
            <a:ahLst/>
            <a:cxnLst>
              <a:cxn ang="T10">
                <a:pos x="T0" y="T1"/>
              </a:cxn>
              <a:cxn ang="T11">
                <a:pos x="T2" y="T3"/>
              </a:cxn>
              <a:cxn ang="T12">
                <a:pos x="T4" y="T5"/>
              </a:cxn>
              <a:cxn ang="T13">
                <a:pos x="T6" y="T7"/>
              </a:cxn>
              <a:cxn ang="T14">
                <a:pos x="T8" y="T9"/>
              </a:cxn>
            </a:cxnLst>
            <a:rect l="T15" t="T16" r="T17" b="T18"/>
            <a:pathLst>
              <a:path w="64" h="47">
                <a:moveTo>
                  <a:pt x="5" y="24"/>
                </a:moveTo>
                <a:lnTo>
                  <a:pt x="10" y="47"/>
                </a:lnTo>
                <a:lnTo>
                  <a:pt x="64" y="14"/>
                </a:lnTo>
                <a:lnTo>
                  <a:pt x="0" y="0"/>
                </a:lnTo>
                <a:lnTo>
                  <a:pt x="5"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517" name="Line 35"/>
          <p:cNvSpPr>
            <a:spLocks noChangeShapeType="1"/>
          </p:cNvSpPr>
          <p:nvPr/>
        </p:nvSpPr>
        <p:spPr bwMode="auto">
          <a:xfrm flipH="1">
            <a:off x="1181100" y="3171825"/>
            <a:ext cx="2203450" cy="3778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0518" name="Freeform 36"/>
          <p:cNvSpPr>
            <a:spLocks/>
          </p:cNvSpPr>
          <p:nvPr/>
        </p:nvSpPr>
        <p:spPr bwMode="auto">
          <a:xfrm>
            <a:off x="3381375" y="4013200"/>
            <a:ext cx="96838" cy="74613"/>
          </a:xfrm>
          <a:custGeom>
            <a:avLst/>
            <a:gdLst>
              <a:gd name="T0" fmla="*/ 2147483647 w 61"/>
              <a:gd name="T1" fmla="*/ 2147483647 h 47"/>
              <a:gd name="T2" fmla="*/ 2147483647 w 61"/>
              <a:gd name="T3" fmla="*/ 2147483647 h 47"/>
              <a:gd name="T4" fmla="*/ 2147483647 w 61"/>
              <a:gd name="T5" fmla="*/ 2147483647 h 47"/>
              <a:gd name="T6" fmla="*/ 0 w 61"/>
              <a:gd name="T7" fmla="*/ 0 h 47"/>
              <a:gd name="T8" fmla="*/ 2147483647 w 61"/>
              <a:gd name="T9" fmla="*/ 2147483647 h 47"/>
              <a:gd name="T10" fmla="*/ 0 60000 65536"/>
              <a:gd name="T11" fmla="*/ 0 60000 65536"/>
              <a:gd name="T12" fmla="*/ 0 60000 65536"/>
              <a:gd name="T13" fmla="*/ 0 60000 65536"/>
              <a:gd name="T14" fmla="*/ 0 60000 65536"/>
              <a:gd name="T15" fmla="*/ 0 w 61"/>
              <a:gd name="T16" fmla="*/ 0 h 47"/>
              <a:gd name="T17" fmla="*/ 61 w 61"/>
              <a:gd name="T18" fmla="*/ 47 h 47"/>
            </a:gdLst>
            <a:ahLst/>
            <a:cxnLst>
              <a:cxn ang="T10">
                <a:pos x="T0" y="T1"/>
              </a:cxn>
              <a:cxn ang="T11">
                <a:pos x="T2" y="T3"/>
              </a:cxn>
              <a:cxn ang="T12">
                <a:pos x="T4" y="T5"/>
              </a:cxn>
              <a:cxn ang="T13">
                <a:pos x="T6" y="T7"/>
              </a:cxn>
              <a:cxn ang="T14">
                <a:pos x="T8" y="T9"/>
              </a:cxn>
            </a:cxnLst>
            <a:rect l="T15" t="T16" r="T17" b="T18"/>
            <a:pathLst>
              <a:path w="61" h="47">
                <a:moveTo>
                  <a:pt x="2" y="23"/>
                </a:moveTo>
                <a:lnTo>
                  <a:pt x="2" y="47"/>
                </a:lnTo>
                <a:lnTo>
                  <a:pt x="61" y="19"/>
                </a:lnTo>
                <a:lnTo>
                  <a:pt x="0" y="0"/>
                </a:lnTo>
                <a:lnTo>
                  <a:pt x="2"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519" name="Line 37"/>
          <p:cNvSpPr>
            <a:spLocks noChangeShapeType="1"/>
          </p:cNvSpPr>
          <p:nvPr/>
        </p:nvSpPr>
        <p:spPr bwMode="auto">
          <a:xfrm flipH="1">
            <a:off x="1841500" y="4049713"/>
            <a:ext cx="1543050" cy="793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0520" name="Freeform 38"/>
          <p:cNvSpPr>
            <a:spLocks/>
          </p:cNvSpPr>
          <p:nvPr/>
        </p:nvSpPr>
        <p:spPr bwMode="auto">
          <a:xfrm>
            <a:off x="3381375" y="3941763"/>
            <a:ext cx="96838" cy="74612"/>
          </a:xfrm>
          <a:custGeom>
            <a:avLst/>
            <a:gdLst>
              <a:gd name="T0" fmla="*/ 2147483647 w 61"/>
              <a:gd name="T1" fmla="*/ 2147483647 h 47"/>
              <a:gd name="T2" fmla="*/ 0 w 61"/>
              <a:gd name="T3" fmla="*/ 2147483647 h 47"/>
              <a:gd name="T4" fmla="*/ 2147483647 w 61"/>
              <a:gd name="T5" fmla="*/ 2147483647 h 47"/>
              <a:gd name="T6" fmla="*/ 2147483647 w 61"/>
              <a:gd name="T7" fmla="*/ 0 h 47"/>
              <a:gd name="T8" fmla="*/ 2147483647 w 61"/>
              <a:gd name="T9" fmla="*/ 2147483647 h 47"/>
              <a:gd name="T10" fmla="*/ 0 60000 65536"/>
              <a:gd name="T11" fmla="*/ 0 60000 65536"/>
              <a:gd name="T12" fmla="*/ 0 60000 65536"/>
              <a:gd name="T13" fmla="*/ 0 60000 65536"/>
              <a:gd name="T14" fmla="*/ 0 60000 65536"/>
              <a:gd name="T15" fmla="*/ 0 w 61"/>
              <a:gd name="T16" fmla="*/ 0 h 47"/>
              <a:gd name="T17" fmla="*/ 61 w 61"/>
              <a:gd name="T18" fmla="*/ 47 h 47"/>
            </a:gdLst>
            <a:ahLst/>
            <a:cxnLst>
              <a:cxn ang="T10">
                <a:pos x="T0" y="T1"/>
              </a:cxn>
              <a:cxn ang="T11">
                <a:pos x="T2" y="T3"/>
              </a:cxn>
              <a:cxn ang="T12">
                <a:pos x="T4" y="T5"/>
              </a:cxn>
              <a:cxn ang="T13">
                <a:pos x="T6" y="T7"/>
              </a:cxn>
              <a:cxn ang="T14">
                <a:pos x="T8" y="T9"/>
              </a:cxn>
            </a:cxnLst>
            <a:rect l="T15" t="T16" r="T17" b="T18"/>
            <a:pathLst>
              <a:path w="61" h="47">
                <a:moveTo>
                  <a:pt x="2" y="24"/>
                </a:moveTo>
                <a:lnTo>
                  <a:pt x="0" y="47"/>
                </a:lnTo>
                <a:lnTo>
                  <a:pt x="61" y="26"/>
                </a:lnTo>
                <a:lnTo>
                  <a:pt x="2" y="0"/>
                </a:lnTo>
                <a:lnTo>
                  <a:pt x="2"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521" name="Line 39"/>
          <p:cNvSpPr>
            <a:spLocks noChangeShapeType="1"/>
          </p:cNvSpPr>
          <p:nvPr/>
        </p:nvSpPr>
        <p:spPr bwMode="auto">
          <a:xfrm flipH="1" flipV="1">
            <a:off x="1192213" y="3844925"/>
            <a:ext cx="2192337" cy="1349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0522" name="Freeform 40"/>
          <p:cNvSpPr>
            <a:spLocks/>
          </p:cNvSpPr>
          <p:nvPr/>
        </p:nvSpPr>
        <p:spPr bwMode="auto">
          <a:xfrm>
            <a:off x="3376613" y="3886200"/>
            <a:ext cx="101600" cy="69850"/>
          </a:xfrm>
          <a:custGeom>
            <a:avLst/>
            <a:gdLst>
              <a:gd name="T0" fmla="*/ 2147483647 w 64"/>
              <a:gd name="T1" fmla="*/ 2147483647 h 44"/>
              <a:gd name="T2" fmla="*/ 0 w 64"/>
              <a:gd name="T3" fmla="*/ 2147483647 h 44"/>
              <a:gd name="T4" fmla="*/ 2147483647 w 64"/>
              <a:gd name="T5" fmla="*/ 2147483647 h 44"/>
              <a:gd name="T6" fmla="*/ 2147483647 w 64"/>
              <a:gd name="T7" fmla="*/ 0 h 44"/>
              <a:gd name="T8" fmla="*/ 2147483647 w 64"/>
              <a:gd name="T9" fmla="*/ 2147483647 h 44"/>
              <a:gd name="T10" fmla="*/ 0 60000 65536"/>
              <a:gd name="T11" fmla="*/ 0 60000 65536"/>
              <a:gd name="T12" fmla="*/ 0 60000 65536"/>
              <a:gd name="T13" fmla="*/ 0 60000 65536"/>
              <a:gd name="T14" fmla="*/ 0 60000 65536"/>
              <a:gd name="T15" fmla="*/ 0 w 64"/>
              <a:gd name="T16" fmla="*/ 0 h 44"/>
              <a:gd name="T17" fmla="*/ 64 w 64"/>
              <a:gd name="T18" fmla="*/ 44 h 44"/>
            </a:gdLst>
            <a:ahLst/>
            <a:cxnLst>
              <a:cxn ang="T10">
                <a:pos x="T0" y="T1"/>
              </a:cxn>
              <a:cxn ang="T11">
                <a:pos x="T2" y="T3"/>
              </a:cxn>
              <a:cxn ang="T12">
                <a:pos x="T4" y="T5"/>
              </a:cxn>
              <a:cxn ang="T13">
                <a:pos x="T6" y="T7"/>
              </a:cxn>
              <a:cxn ang="T14">
                <a:pos x="T8" y="T9"/>
              </a:cxn>
            </a:cxnLst>
            <a:rect l="T15" t="T16" r="T17" b="T18"/>
            <a:pathLst>
              <a:path w="64" h="44">
                <a:moveTo>
                  <a:pt x="7" y="21"/>
                </a:moveTo>
                <a:lnTo>
                  <a:pt x="0" y="44"/>
                </a:lnTo>
                <a:lnTo>
                  <a:pt x="64" y="40"/>
                </a:lnTo>
                <a:lnTo>
                  <a:pt x="14" y="0"/>
                </a:lnTo>
                <a:lnTo>
                  <a:pt x="7"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523" name="Line 41"/>
          <p:cNvSpPr>
            <a:spLocks noChangeShapeType="1"/>
          </p:cNvSpPr>
          <p:nvPr/>
        </p:nvSpPr>
        <p:spPr bwMode="auto">
          <a:xfrm flipH="1" flipV="1">
            <a:off x="2043113" y="3489325"/>
            <a:ext cx="1344612" cy="43021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0524" name="Freeform 42"/>
          <p:cNvSpPr>
            <a:spLocks/>
          </p:cNvSpPr>
          <p:nvPr/>
        </p:nvSpPr>
        <p:spPr bwMode="auto">
          <a:xfrm>
            <a:off x="3376613" y="3817938"/>
            <a:ext cx="101600" cy="82550"/>
          </a:xfrm>
          <a:custGeom>
            <a:avLst/>
            <a:gdLst>
              <a:gd name="T0" fmla="*/ 2147483647 w 64"/>
              <a:gd name="T1" fmla="*/ 2147483647 h 52"/>
              <a:gd name="T2" fmla="*/ 0 w 64"/>
              <a:gd name="T3" fmla="*/ 2147483647 h 52"/>
              <a:gd name="T4" fmla="*/ 2147483647 w 64"/>
              <a:gd name="T5" fmla="*/ 2147483647 h 52"/>
              <a:gd name="T6" fmla="*/ 2147483647 w 64"/>
              <a:gd name="T7" fmla="*/ 0 h 52"/>
              <a:gd name="T8" fmla="*/ 2147483647 w 64"/>
              <a:gd name="T9" fmla="*/ 2147483647 h 52"/>
              <a:gd name="T10" fmla="*/ 0 60000 65536"/>
              <a:gd name="T11" fmla="*/ 0 60000 65536"/>
              <a:gd name="T12" fmla="*/ 0 60000 65536"/>
              <a:gd name="T13" fmla="*/ 0 60000 65536"/>
              <a:gd name="T14" fmla="*/ 0 60000 65536"/>
              <a:gd name="T15" fmla="*/ 0 w 64"/>
              <a:gd name="T16" fmla="*/ 0 h 52"/>
              <a:gd name="T17" fmla="*/ 64 w 64"/>
              <a:gd name="T18" fmla="*/ 52 h 52"/>
            </a:gdLst>
            <a:ahLst/>
            <a:cxnLst>
              <a:cxn ang="T10">
                <a:pos x="T0" y="T1"/>
              </a:cxn>
              <a:cxn ang="T11">
                <a:pos x="T2" y="T3"/>
              </a:cxn>
              <a:cxn ang="T12">
                <a:pos x="T4" y="T5"/>
              </a:cxn>
              <a:cxn ang="T13">
                <a:pos x="T6" y="T7"/>
              </a:cxn>
              <a:cxn ang="T14">
                <a:pos x="T8" y="T9"/>
              </a:cxn>
            </a:cxnLst>
            <a:rect l="T15" t="T16" r="T17" b="T18"/>
            <a:pathLst>
              <a:path w="64" h="52">
                <a:moveTo>
                  <a:pt x="14" y="21"/>
                </a:moveTo>
                <a:lnTo>
                  <a:pt x="0" y="40"/>
                </a:lnTo>
                <a:lnTo>
                  <a:pt x="64" y="52"/>
                </a:lnTo>
                <a:lnTo>
                  <a:pt x="26" y="0"/>
                </a:lnTo>
                <a:lnTo>
                  <a:pt x="14"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525" name="Line 43"/>
          <p:cNvSpPr>
            <a:spLocks noChangeShapeType="1"/>
          </p:cNvSpPr>
          <p:nvPr/>
        </p:nvSpPr>
        <p:spPr bwMode="auto">
          <a:xfrm flipH="1" flipV="1">
            <a:off x="1644650" y="2697163"/>
            <a:ext cx="1754188" cy="11541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0526" name="Freeform 44"/>
          <p:cNvSpPr>
            <a:spLocks/>
          </p:cNvSpPr>
          <p:nvPr/>
        </p:nvSpPr>
        <p:spPr bwMode="auto">
          <a:xfrm>
            <a:off x="4900613" y="3092450"/>
            <a:ext cx="100012" cy="71438"/>
          </a:xfrm>
          <a:custGeom>
            <a:avLst/>
            <a:gdLst>
              <a:gd name="T0" fmla="*/ 2147483647 w 63"/>
              <a:gd name="T1" fmla="*/ 2147483647 h 45"/>
              <a:gd name="T2" fmla="*/ 0 w 63"/>
              <a:gd name="T3" fmla="*/ 2147483647 h 45"/>
              <a:gd name="T4" fmla="*/ 2147483647 w 63"/>
              <a:gd name="T5" fmla="*/ 2147483647 h 45"/>
              <a:gd name="T6" fmla="*/ 2147483647 w 63"/>
              <a:gd name="T7" fmla="*/ 0 h 45"/>
              <a:gd name="T8" fmla="*/ 2147483647 w 63"/>
              <a:gd name="T9" fmla="*/ 2147483647 h 45"/>
              <a:gd name="T10" fmla="*/ 0 60000 65536"/>
              <a:gd name="T11" fmla="*/ 0 60000 65536"/>
              <a:gd name="T12" fmla="*/ 0 60000 65536"/>
              <a:gd name="T13" fmla="*/ 0 60000 65536"/>
              <a:gd name="T14" fmla="*/ 0 60000 65536"/>
              <a:gd name="T15" fmla="*/ 0 w 63"/>
              <a:gd name="T16" fmla="*/ 0 h 45"/>
              <a:gd name="T17" fmla="*/ 63 w 63"/>
              <a:gd name="T18" fmla="*/ 45 h 45"/>
            </a:gdLst>
            <a:ahLst/>
            <a:cxnLst>
              <a:cxn ang="T10">
                <a:pos x="T0" y="T1"/>
              </a:cxn>
              <a:cxn ang="T11">
                <a:pos x="T2" y="T3"/>
              </a:cxn>
              <a:cxn ang="T12">
                <a:pos x="T4" y="T5"/>
              </a:cxn>
              <a:cxn ang="T13">
                <a:pos x="T6" y="T7"/>
              </a:cxn>
              <a:cxn ang="T14">
                <a:pos x="T8" y="T9"/>
              </a:cxn>
            </a:cxnLst>
            <a:rect l="T15" t="T16" r="T17" b="T18"/>
            <a:pathLst>
              <a:path w="63" h="45">
                <a:moveTo>
                  <a:pt x="7" y="24"/>
                </a:moveTo>
                <a:lnTo>
                  <a:pt x="0" y="45"/>
                </a:lnTo>
                <a:lnTo>
                  <a:pt x="63" y="40"/>
                </a:lnTo>
                <a:lnTo>
                  <a:pt x="14" y="0"/>
                </a:lnTo>
                <a:lnTo>
                  <a:pt x="7"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527" name="Line 45"/>
          <p:cNvSpPr>
            <a:spLocks noChangeShapeType="1"/>
          </p:cNvSpPr>
          <p:nvPr/>
        </p:nvSpPr>
        <p:spPr bwMode="auto">
          <a:xfrm flipH="1" flipV="1">
            <a:off x="3784600" y="2790825"/>
            <a:ext cx="1127125" cy="3397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0528" name="Freeform 46"/>
          <p:cNvSpPr>
            <a:spLocks/>
          </p:cNvSpPr>
          <p:nvPr/>
        </p:nvSpPr>
        <p:spPr bwMode="auto">
          <a:xfrm>
            <a:off x="4870450" y="3205163"/>
            <a:ext cx="96838" cy="74612"/>
          </a:xfrm>
          <a:custGeom>
            <a:avLst/>
            <a:gdLst>
              <a:gd name="T0" fmla="*/ 2147483647 w 61"/>
              <a:gd name="T1" fmla="*/ 2147483647 h 47"/>
              <a:gd name="T2" fmla="*/ 0 w 61"/>
              <a:gd name="T3" fmla="*/ 2147483647 h 47"/>
              <a:gd name="T4" fmla="*/ 2147483647 w 61"/>
              <a:gd name="T5" fmla="*/ 2147483647 h 47"/>
              <a:gd name="T6" fmla="*/ 2147483647 w 61"/>
              <a:gd name="T7" fmla="*/ 0 h 47"/>
              <a:gd name="T8" fmla="*/ 2147483647 w 61"/>
              <a:gd name="T9" fmla="*/ 2147483647 h 47"/>
              <a:gd name="T10" fmla="*/ 0 60000 65536"/>
              <a:gd name="T11" fmla="*/ 0 60000 65536"/>
              <a:gd name="T12" fmla="*/ 0 60000 65536"/>
              <a:gd name="T13" fmla="*/ 0 60000 65536"/>
              <a:gd name="T14" fmla="*/ 0 60000 65536"/>
              <a:gd name="T15" fmla="*/ 0 w 61"/>
              <a:gd name="T16" fmla="*/ 0 h 47"/>
              <a:gd name="T17" fmla="*/ 61 w 61"/>
              <a:gd name="T18" fmla="*/ 47 h 47"/>
            </a:gdLst>
            <a:ahLst/>
            <a:cxnLst>
              <a:cxn ang="T10">
                <a:pos x="T0" y="T1"/>
              </a:cxn>
              <a:cxn ang="T11">
                <a:pos x="T2" y="T3"/>
              </a:cxn>
              <a:cxn ang="T12">
                <a:pos x="T4" y="T5"/>
              </a:cxn>
              <a:cxn ang="T13">
                <a:pos x="T6" y="T7"/>
              </a:cxn>
              <a:cxn ang="T14">
                <a:pos x="T8" y="T9"/>
              </a:cxn>
            </a:cxnLst>
            <a:rect l="T15" t="T16" r="T17" b="T18"/>
            <a:pathLst>
              <a:path w="61" h="47">
                <a:moveTo>
                  <a:pt x="2" y="24"/>
                </a:moveTo>
                <a:lnTo>
                  <a:pt x="0" y="47"/>
                </a:lnTo>
                <a:lnTo>
                  <a:pt x="61" y="28"/>
                </a:lnTo>
                <a:lnTo>
                  <a:pt x="5" y="0"/>
                </a:lnTo>
                <a:lnTo>
                  <a:pt x="2"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529" name="Line 47"/>
          <p:cNvSpPr>
            <a:spLocks noChangeShapeType="1"/>
          </p:cNvSpPr>
          <p:nvPr/>
        </p:nvSpPr>
        <p:spPr bwMode="auto">
          <a:xfrm flipH="1" flipV="1">
            <a:off x="3784600" y="3155950"/>
            <a:ext cx="1089025" cy="8731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0530" name="Freeform 48"/>
          <p:cNvSpPr>
            <a:spLocks/>
          </p:cNvSpPr>
          <p:nvPr/>
        </p:nvSpPr>
        <p:spPr bwMode="auto">
          <a:xfrm>
            <a:off x="4900613" y="3392488"/>
            <a:ext cx="100012" cy="74612"/>
          </a:xfrm>
          <a:custGeom>
            <a:avLst/>
            <a:gdLst>
              <a:gd name="T0" fmla="*/ 2147483647 w 63"/>
              <a:gd name="T1" fmla="*/ 2147483647 h 47"/>
              <a:gd name="T2" fmla="*/ 2147483647 w 63"/>
              <a:gd name="T3" fmla="*/ 2147483647 h 47"/>
              <a:gd name="T4" fmla="*/ 2147483647 w 63"/>
              <a:gd name="T5" fmla="*/ 0 h 47"/>
              <a:gd name="T6" fmla="*/ 0 w 63"/>
              <a:gd name="T7" fmla="*/ 2147483647 h 47"/>
              <a:gd name="T8" fmla="*/ 2147483647 w 63"/>
              <a:gd name="T9" fmla="*/ 2147483647 h 47"/>
              <a:gd name="T10" fmla="*/ 0 60000 65536"/>
              <a:gd name="T11" fmla="*/ 0 60000 65536"/>
              <a:gd name="T12" fmla="*/ 0 60000 65536"/>
              <a:gd name="T13" fmla="*/ 0 60000 65536"/>
              <a:gd name="T14" fmla="*/ 0 60000 65536"/>
              <a:gd name="T15" fmla="*/ 0 w 63"/>
              <a:gd name="T16" fmla="*/ 0 h 47"/>
              <a:gd name="T17" fmla="*/ 63 w 63"/>
              <a:gd name="T18" fmla="*/ 47 h 47"/>
            </a:gdLst>
            <a:ahLst/>
            <a:cxnLst>
              <a:cxn ang="T10">
                <a:pos x="T0" y="T1"/>
              </a:cxn>
              <a:cxn ang="T11">
                <a:pos x="T2" y="T3"/>
              </a:cxn>
              <a:cxn ang="T12">
                <a:pos x="T4" y="T5"/>
              </a:cxn>
              <a:cxn ang="T13">
                <a:pos x="T6" y="T7"/>
              </a:cxn>
              <a:cxn ang="T14">
                <a:pos x="T8" y="T9"/>
              </a:cxn>
            </a:cxnLst>
            <a:rect l="T15" t="T16" r="T17" b="T18"/>
            <a:pathLst>
              <a:path w="63" h="47">
                <a:moveTo>
                  <a:pt x="12" y="26"/>
                </a:moveTo>
                <a:lnTo>
                  <a:pt x="21" y="47"/>
                </a:lnTo>
                <a:lnTo>
                  <a:pt x="63" y="0"/>
                </a:lnTo>
                <a:lnTo>
                  <a:pt x="0" y="5"/>
                </a:lnTo>
                <a:lnTo>
                  <a:pt x="12"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531" name="Line 49"/>
          <p:cNvSpPr>
            <a:spLocks noChangeShapeType="1"/>
          </p:cNvSpPr>
          <p:nvPr/>
        </p:nvSpPr>
        <p:spPr bwMode="auto">
          <a:xfrm flipH="1">
            <a:off x="3771900" y="3433763"/>
            <a:ext cx="1147763" cy="56356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0532" name="Freeform 50"/>
          <p:cNvSpPr>
            <a:spLocks noChangeAspect="1"/>
          </p:cNvSpPr>
          <p:nvPr/>
        </p:nvSpPr>
        <p:spPr bwMode="auto">
          <a:xfrm>
            <a:off x="5688013" y="3175000"/>
            <a:ext cx="190500" cy="152400"/>
          </a:xfrm>
          <a:custGeom>
            <a:avLst/>
            <a:gdLst>
              <a:gd name="T0" fmla="*/ 0 w 59"/>
              <a:gd name="T1" fmla="*/ 2147483647 h 47"/>
              <a:gd name="T2" fmla="*/ 0 w 59"/>
              <a:gd name="T3" fmla="*/ 2147483647 h 47"/>
              <a:gd name="T4" fmla="*/ 2147483647 w 59"/>
              <a:gd name="T5" fmla="*/ 2147483647 h 47"/>
              <a:gd name="T6" fmla="*/ 0 w 59"/>
              <a:gd name="T7" fmla="*/ 0 h 47"/>
              <a:gd name="T8" fmla="*/ 0 w 59"/>
              <a:gd name="T9" fmla="*/ 2147483647 h 47"/>
              <a:gd name="T10" fmla="*/ 0 60000 65536"/>
              <a:gd name="T11" fmla="*/ 0 60000 65536"/>
              <a:gd name="T12" fmla="*/ 0 60000 65536"/>
              <a:gd name="T13" fmla="*/ 0 60000 65536"/>
              <a:gd name="T14" fmla="*/ 0 60000 65536"/>
              <a:gd name="T15" fmla="*/ 0 w 59"/>
              <a:gd name="T16" fmla="*/ 0 h 47"/>
              <a:gd name="T17" fmla="*/ 59 w 59"/>
              <a:gd name="T18" fmla="*/ 47 h 47"/>
            </a:gdLst>
            <a:ahLst/>
            <a:cxnLst>
              <a:cxn ang="T10">
                <a:pos x="T0" y="T1"/>
              </a:cxn>
              <a:cxn ang="T11">
                <a:pos x="T2" y="T3"/>
              </a:cxn>
              <a:cxn ang="T12">
                <a:pos x="T4" y="T5"/>
              </a:cxn>
              <a:cxn ang="T13">
                <a:pos x="T6" y="T7"/>
              </a:cxn>
              <a:cxn ang="T14">
                <a:pos x="T8" y="T9"/>
              </a:cxn>
            </a:cxnLst>
            <a:rect l="T15" t="T16" r="T17" b="T18"/>
            <a:pathLst>
              <a:path w="59" h="47">
                <a:moveTo>
                  <a:pt x="0" y="23"/>
                </a:moveTo>
                <a:lnTo>
                  <a:pt x="0" y="47"/>
                </a:lnTo>
                <a:lnTo>
                  <a:pt x="59" y="23"/>
                </a:lnTo>
                <a:lnTo>
                  <a:pt x="0" y="0"/>
                </a:lnTo>
                <a:lnTo>
                  <a:pt x="0"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533" name="Line 51"/>
          <p:cNvSpPr>
            <a:spLocks noChangeShapeType="1"/>
          </p:cNvSpPr>
          <p:nvPr/>
        </p:nvSpPr>
        <p:spPr bwMode="auto">
          <a:xfrm flipH="1">
            <a:off x="5392738" y="3249613"/>
            <a:ext cx="295275" cy="1587"/>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0534" name="Rectangle 52"/>
          <p:cNvSpPr>
            <a:spLocks noChangeArrowheads="1"/>
          </p:cNvSpPr>
          <p:nvPr/>
        </p:nvSpPr>
        <p:spPr bwMode="auto">
          <a:xfrm>
            <a:off x="3582988" y="3309938"/>
            <a:ext cx="6032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900">
                <a:solidFill>
                  <a:srgbClr val="000000"/>
                </a:solidFill>
                <a:latin typeface="Times New Roman" pitchFamily="18" charset="0"/>
              </a:rPr>
              <a:t> </a:t>
            </a:r>
            <a:endParaRPr lang="de-DE"/>
          </a:p>
        </p:txBody>
      </p:sp>
      <p:sp>
        <p:nvSpPr>
          <p:cNvPr id="20535" name="Rectangle 53"/>
          <p:cNvSpPr>
            <a:spLocks noChangeArrowheads="1"/>
          </p:cNvSpPr>
          <p:nvPr/>
        </p:nvSpPr>
        <p:spPr bwMode="auto">
          <a:xfrm>
            <a:off x="3582988" y="3309938"/>
            <a:ext cx="6032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900">
                <a:solidFill>
                  <a:srgbClr val="000000"/>
                </a:solidFill>
                <a:latin typeface="Times New Roman" pitchFamily="18" charset="0"/>
              </a:rPr>
              <a:t>·</a:t>
            </a:r>
            <a:endParaRPr lang="de-DE"/>
          </a:p>
        </p:txBody>
      </p:sp>
      <p:sp>
        <p:nvSpPr>
          <p:cNvPr id="20536" name="Rectangle 54"/>
          <p:cNvSpPr>
            <a:spLocks noChangeArrowheads="1"/>
          </p:cNvSpPr>
          <p:nvPr/>
        </p:nvSpPr>
        <p:spPr bwMode="auto">
          <a:xfrm>
            <a:off x="3582988" y="3462338"/>
            <a:ext cx="6032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900">
                <a:solidFill>
                  <a:srgbClr val="000000"/>
                </a:solidFill>
                <a:latin typeface="Times New Roman" pitchFamily="18" charset="0"/>
              </a:rPr>
              <a:t> </a:t>
            </a:r>
            <a:endParaRPr lang="de-DE"/>
          </a:p>
        </p:txBody>
      </p:sp>
      <p:sp>
        <p:nvSpPr>
          <p:cNvPr id="20537" name="Rectangle 55"/>
          <p:cNvSpPr>
            <a:spLocks noChangeArrowheads="1"/>
          </p:cNvSpPr>
          <p:nvPr/>
        </p:nvSpPr>
        <p:spPr bwMode="auto">
          <a:xfrm>
            <a:off x="3582988" y="3462338"/>
            <a:ext cx="6032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900">
                <a:solidFill>
                  <a:srgbClr val="000000"/>
                </a:solidFill>
                <a:latin typeface="Times New Roman" pitchFamily="18" charset="0"/>
              </a:rPr>
              <a:t>·</a:t>
            </a:r>
            <a:endParaRPr lang="de-DE"/>
          </a:p>
        </p:txBody>
      </p:sp>
      <p:sp>
        <p:nvSpPr>
          <p:cNvPr id="20538" name="Rectangle 56"/>
          <p:cNvSpPr>
            <a:spLocks noChangeArrowheads="1"/>
          </p:cNvSpPr>
          <p:nvPr/>
        </p:nvSpPr>
        <p:spPr bwMode="auto">
          <a:xfrm>
            <a:off x="3582988" y="3619500"/>
            <a:ext cx="6032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900">
                <a:solidFill>
                  <a:srgbClr val="000000"/>
                </a:solidFill>
                <a:latin typeface="Times New Roman" pitchFamily="18" charset="0"/>
              </a:rPr>
              <a:t> </a:t>
            </a:r>
            <a:endParaRPr lang="de-DE"/>
          </a:p>
        </p:txBody>
      </p:sp>
      <p:sp>
        <p:nvSpPr>
          <p:cNvPr id="20539" name="Rectangle 57"/>
          <p:cNvSpPr>
            <a:spLocks noChangeArrowheads="1"/>
          </p:cNvSpPr>
          <p:nvPr/>
        </p:nvSpPr>
        <p:spPr bwMode="auto">
          <a:xfrm>
            <a:off x="3582988" y="3619500"/>
            <a:ext cx="6032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900">
                <a:solidFill>
                  <a:srgbClr val="000000"/>
                </a:solidFill>
                <a:latin typeface="Times New Roman" pitchFamily="18" charset="0"/>
              </a:rPr>
              <a:t>·</a:t>
            </a:r>
            <a:endParaRPr lang="de-DE"/>
          </a:p>
        </p:txBody>
      </p:sp>
      <p:sp>
        <p:nvSpPr>
          <p:cNvPr id="20540" name="Rectangle 58"/>
          <p:cNvSpPr>
            <a:spLocks noChangeArrowheads="1"/>
          </p:cNvSpPr>
          <p:nvPr/>
        </p:nvSpPr>
        <p:spPr bwMode="auto">
          <a:xfrm>
            <a:off x="4586288" y="3205163"/>
            <a:ext cx="476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500">
                <a:solidFill>
                  <a:srgbClr val="000000"/>
                </a:solidFill>
                <a:latin typeface="Times New Roman" pitchFamily="18" charset="0"/>
              </a:rPr>
              <a:t> </a:t>
            </a:r>
            <a:endParaRPr lang="de-DE"/>
          </a:p>
        </p:txBody>
      </p:sp>
      <p:sp>
        <p:nvSpPr>
          <p:cNvPr id="20541" name="Rectangle 59"/>
          <p:cNvSpPr>
            <a:spLocks noChangeArrowheads="1"/>
          </p:cNvSpPr>
          <p:nvPr/>
        </p:nvSpPr>
        <p:spPr bwMode="auto">
          <a:xfrm>
            <a:off x="4586288" y="3205163"/>
            <a:ext cx="476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500">
                <a:solidFill>
                  <a:srgbClr val="000000"/>
                </a:solidFill>
                <a:latin typeface="Times New Roman" pitchFamily="18" charset="0"/>
              </a:rPr>
              <a:t>·</a:t>
            </a:r>
            <a:endParaRPr lang="de-DE"/>
          </a:p>
        </p:txBody>
      </p:sp>
      <p:sp>
        <p:nvSpPr>
          <p:cNvPr id="20542" name="Rectangle 60"/>
          <p:cNvSpPr>
            <a:spLocks noChangeArrowheads="1"/>
          </p:cNvSpPr>
          <p:nvPr/>
        </p:nvSpPr>
        <p:spPr bwMode="auto">
          <a:xfrm>
            <a:off x="4586288" y="3313113"/>
            <a:ext cx="476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500">
                <a:solidFill>
                  <a:srgbClr val="000000"/>
                </a:solidFill>
                <a:latin typeface="Times New Roman" pitchFamily="18" charset="0"/>
              </a:rPr>
              <a:t> </a:t>
            </a:r>
            <a:endParaRPr lang="de-DE"/>
          </a:p>
        </p:txBody>
      </p:sp>
      <p:sp>
        <p:nvSpPr>
          <p:cNvPr id="20543" name="Rectangle 61"/>
          <p:cNvSpPr>
            <a:spLocks noChangeArrowheads="1"/>
          </p:cNvSpPr>
          <p:nvPr/>
        </p:nvSpPr>
        <p:spPr bwMode="auto">
          <a:xfrm>
            <a:off x="4586288" y="3313113"/>
            <a:ext cx="476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500">
                <a:solidFill>
                  <a:srgbClr val="000000"/>
                </a:solidFill>
                <a:latin typeface="Times New Roman" pitchFamily="18" charset="0"/>
              </a:rPr>
              <a:t>·</a:t>
            </a:r>
            <a:endParaRPr lang="de-DE"/>
          </a:p>
        </p:txBody>
      </p:sp>
      <p:sp>
        <p:nvSpPr>
          <p:cNvPr id="20544" name="Rectangle 62"/>
          <p:cNvSpPr>
            <a:spLocks noChangeArrowheads="1"/>
          </p:cNvSpPr>
          <p:nvPr/>
        </p:nvSpPr>
        <p:spPr bwMode="auto">
          <a:xfrm>
            <a:off x="4586288" y="3417888"/>
            <a:ext cx="476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500">
                <a:solidFill>
                  <a:srgbClr val="000000"/>
                </a:solidFill>
                <a:latin typeface="Times New Roman" pitchFamily="18" charset="0"/>
              </a:rPr>
              <a:t> </a:t>
            </a:r>
            <a:endParaRPr lang="de-DE"/>
          </a:p>
        </p:txBody>
      </p:sp>
      <p:sp>
        <p:nvSpPr>
          <p:cNvPr id="20545" name="Rectangle 63"/>
          <p:cNvSpPr>
            <a:spLocks noChangeArrowheads="1"/>
          </p:cNvSpPr>
          <p:nvPr/>
        </p:nvSpPr>
        <p:spPr bwMode="auto">
          <a:xfrm>
            <a:off x="4586288" y="3417888"/>
            <a:ext cx="476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500">
                <a:solidFill>
                  <a:srgbClr val="000000"/>
                </a:solidFill>
                <a:latin typeface="Times New Roman" pitchFamily="18" charset="0"/>
              </a:rPr>
              <a:t>·</a:t>
            </a:r>
            <a:endParaRPr lang="de-DE"/>
          </a:p>
        </p:txBody>
      </p:sp>
      <p:sp>
        <p:nvSpPr>
          <p:cNvPr id="20546" name="Rectangle 64"/>
          <p:cNvSpPr>
            <a:spLocks noChangeArrowheads="1"/>
          </p:cNvSpPr>
          <p:nvPr/>
        </p:nvSpPr>
        <p:spPr bwMode="auto">
          <a:xfrm>
            <a:off x="1689100" y="4364038"/>
            <a:ext cx="211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3000">
                <a:solidFill>
                  <a:srgbClr val="000000"/>
                </a:solidFill>
                <a:latin typeface="Times New Roman" pitchFamily="18" charset="0"/>
              </a:rPr>
              <a:t>S</a:t>
            </a:r>
            <a:endParaRPr lang="de-DE" sz="2800"/>
          </a:p>
        </p:txBody>
      </p:sp>
      <p:sp>
        <p:nvSpPr>
          <p:cNvPr id="20547" name="Rectangle 65"/>
          <p:cNvSpPr>
            <a:spLocks noChangeArrowheads="1"/>
          </p:cNvSpPr>
          <p:nvPr/>
        </p:nvSpPr>
        <p:spPr bwMode="auto">
          <a:xfrm>
            <a:off x="3533775" y="4337050"/>
            <a:ext cx="2746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3000">
                <a:solidFill>
                  <a:srgbClr val="000000"/>
                </a:solidFill>
                <a:latin typeface="Times New Roman" pitchFamily="18" charset="0"/>
              </a:rPr>
              <a:t>A</a:t>
            </a:r>
            <a:endParaRPr lang="de-DE" sz="2800"/>
          </a:p>
        </p:txBody>
      </p:sp>
      <p:sp>
        <p:nvSpPr>
          <p:cNvPr id="20548" name="Rectangle 66"/>
          <p:cNvSpPr>
            <a:spLocks noChangeArrowheads="1"/>
          </p:cNvSpPr>
          <p:nvPr/>
        </p:nvSpPr>
        <p:spPr bwMode="auto">
          <a:xfrm>
            <a:off x="5094288" y="4303713"/>
            <a:ext cx="25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3000">
                <a:solidFill>
                  <a:srgbClr val="000000"/>
                </a:solidFill>
                <a:latin typeface="Times New Roman" pitchFamily="18" charset="0"/>
              </a:rPr>
              <a:t>R</a:t>
            </a:r>
            <a:endParaRPr lang="de-DE" sz="2800"/>
          </a:p>
        </p:txBody>
      </p:sp>
      <p:sp>
        <p:nvSpPr>
          <p:cNvPr id="20549" name="Rectangle 67"/>
          <p:cNvSpPr>
            <a:spLocks noChangeArrowheads="1"/>
          </p:cNvSpPr>
          <p:nvPr/>
        </p:nvSpPr>
        <p:spPr bwMode="auto">
          <a:xfrm>
            <a:off x="3556000" y="2243138"/>
            <a:ext cx="168275"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2200">
                <a:solidFill>
                  <a:srgbClr val="000000"/>
                </a:solidFill>
                <a:latin typeface="Symbol" pitchFamily="18" charset="2"/>
              </a:rPr>
              <a:t>j</a:t>
            </a:r>
            <a:endParaRPr lang="de-DE"/>
          </a:p>
        </p:txBody>
      </p:sp>
      <p:sp>
        <p:nvSpPr>
          <p:cNvPr id="20550" name="Rectangle 68"/>
          <p:cNvSpPr>
            <a:spLocks noChangeArrowheads="1"/>
          </p:cNvSpPr>
          <p:nvPr/>
        </p:nvSpPr>
        <p:spPr bwMode="auto">
          <a:xfrm>
            <a:off x="4530725" y="2789238"/>
            <a:ext cx="109538"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200" b="1">
                <a:solidFill>
                  <a:srgbClr val="000000"/>
                </a:solidFill>
                <a:latin typeface="Times New Roman" pitchFamily="18" charset="0"/>
              </a:rPr>
              <a:t>X</a:t>
            </a:r>
            <a:endParaRPr lang="de-DE"/>
          </a:p>
        </p:txBody>
      </p:sp>
      <p:sp>
        <p:nvSpPr>
          <p:cNvPr id="20551" name="Rectangle 69"/>
          <p:cNvSpPr>
            <a:spLocks noChangeArrowheads="1"/>
          </p:cNvSpPr>
          <p:nvPr/>
        </p:nvSpPr>
        <p:spPr bwMode="auto">
          <a:xfrm>
            <a:off x="5640388" y="3365500"/>
            <a:ext cx="157162"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2800" i="1">
                <a:solidFill>
                  <a:srgbClr val="000000"/>
                </a:solidFill>
                <a:latin typeface="Times New Roman" pitchFamily="18" charset="0"/>
              </a:rPr>
              <a:t>y</a:t>
            </a:r>
            <a:endParaRPr lang="de-DE" sz="4400" i="1"/>
          </a:p>
        </p:txBody>
      </p:sp>
      <p:sp>
        <p:nvSpPr>
          <p:cNvPr id="132166" name="Text Box 70"/>
          <p:cNvSpPr txBox="1">
            <a:spLocks noChangeArrowheads="1"/>
          </p:cNvSpPr>
          <p:nvPr/>
        </p:nvSpPr>
        <p:spPr bwMode="auto">
          <a:xfrm>
            <a:off x="758825" y="5022850"/>
            <a:ext cx="81534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pPr>
              <a:buClr>
                <a:srgbClr val="FF9900"/>
              </a:buClr>
              <a:buSzPct val="130000"/>
              <a:buFontTx/>
              <a:buChar char="•"/>
            </a:pPr>
            <a:r>
              <a:rPr lang="de-DE"/>
              <a:t> Verbindungen zu A fix (zufällig):      </a:t>
            </a:r>
            <a:r>
              <a:rPr lang="de-DE" b="1">
                <a:solidFill>
                  <a:srgbClr val="000000"/>
                </a:solidFill>
                <a:latin typeface="TIMES" charset="0"/>
                <a:cs typeface="Times New Roman" pitchFamily="18" charset="0"/>
              </a:rPr>
              <a:t>x</a:t>
            </a:r>
            <a:r>
              <a:rPr lang="de-DE">
                <a:solidFill>
                  <a:srgbClr val="000000"/>
                </a:solidFill>
                <a:latin typeface="TIMES" charset="0"/>
                <a:cs typeface="Times New Roman" pitchFamily="18" charset="0"/>
              </a:rPr>
              <a:t> = (x</a:t>
            </a:r>
            <a:r>
              <a:rPr lang="de-DE" baseline="-30000">
                <a:solidFill>
                  <a:srgbClr val="000000"/>
                </a:solidFill>
                <a:latin typeface="TIMES" charset="0"/>
                <a:cs typeface="Times New Roman" pitchFamily="18" charset="0"/>
              </a:rPr>
              <a:t>1</a:t>
            </a:r>
            <a:r>
              <a:rPr lang="de-DE">
                <a:solidFill>
                  <a:srgbClr val="000000"/>
                </a:solidFill>
                <a:latin typeface="TIMES" charset="0"/>
                <a:cs typeface="Times New Roman" pitchFamily="18" charset="0"/>
              </a:rPr>
              <a:t>,...,x</a:t>
            </a:r>
            <a:r>
              <a:rPr lang="de-DE" baseline="-30000">
                <a:solidFill>
                  <a:srgbClr val="000000"/>
                </a:solidFill>
                <a:latin typeface="TIMES" charset="0"/>
                <a:cs typeface="Times New Roman" pitchFamily="18" charset="0"/>
              </a:rPr>
              <a:t>n</a:t>
            </a:r>
            <a:r>
              <a:rPr lang="de-DE">
                <a:solidFill>
                  <a:srgbClr val="000000"/>
                </a:solidFill>
                <a:latin typeface="TIMES" charset="0"/>
                <a:cs typeface="Times New Roman" pitchFamily="18" charset="0"/>
              </a:rPr>
              <a:t>)</a:t>
            </a:r>
            <a:r>
              <a:rPr lang="de-DE" baseline="30000">
                <a:solidFill>
                  <a:srgbClr val="000000"/>
                </a:solidFill>
                <a:latin typeface="TIMES" charset="0"/>
                <a:cs typeface="Times New Roman" pitchFamily="18" charset="0"/>
              </a:rPr>
              <a:t>T</a:t>
            </a:r>
            <a:r>
              <a:rPr lang="de-DE">
                <a:solidFill>
                  <a:srgbClr val="000000"/>
                </a:solidFill>
                <a:latin typeface="TIMES" charset="0"/>
                <a:cs typeface="Times New Roman" pitchFamily="18" charset="0"/>
              </a:rPr>
              <a:t> = (</a:t>
            </a:r>
            <a:r>
              <a:rPr lang="de-DE">
                <a:solidFill>
                  <a:srgbClr val="000000"/>
                </a:solidFill>
                <a:cs typeface="Times New Roman" pitchFamily="18" charset="0"/>
                <a:sym typeface="Symbol" pitchFamily="18" charset="2"/>
              </a:rPr>
              <a:t></a:t>
            </a:r>
            <a:r>
              <a:rPr lang="de-DE" baseline="-30000">
                <a:solidFill>
                  <a:srgbClr val="000000"/>
                </a:solidFill>
                <a:latin typeface="TIMES" charset="0"/>
                <a:cs typeface="Times New Roman" pitchFamily="18" charset="0"/>
              </a:rPr>
              <a:t>1</a:t>
            </a:r>
            <a:r>
              <a:rPr lang="de-DE">
                <a:solidFill>
                  <a:srgbClr val="000000"/>
                </a:solidFill>
                <a:latin typeface="TIMES" charset="0"/>
                <a:cs typeface="Times New Roman" pitchFamily="18" charset="0"/>
              </a:rPr>
              <a:t>(S),...,</a:t>
            </a:r>
            <a:r>
              <a:rPr lang="de-DE">
                <a:solidFill>
                  <a:srgbClr val="000000"/>
                </a:solidFill>
                <a:cs typeface="Times New Roman" pitchFamily="18" charset="0"/>
                <a:sym typeface="Symbol" pitchFamily="18" charset="2"/>
              </a:rPr>
              <a:t></a:t>
            </a:r>
            <a:r>
              <a:rPr lang="de-DE" baseline="-30000">
                <a:solidFill>
                  <a:srgbClr val="000000"/>
                </a:solidFill>
                <a:latin typeface="TIMES" charset="0"/>
                <a:cs typeface="Times New Roman" pitchFamily="18" charset="0"/>
              </a:rPr>
              <a:t>n</a:t>
            </a:r>
            <a:r>
              <a:rPr lang="de-DE">
                <a:solidFill>
                  <a:srgbClr val="000000"/>
                </a:solidFill>
                <a:latin typeface="TIMES" charset="0"/>
                <a:cs typeface="Times New Roman" pitchFamily="18" charset="0"/>
              </a:rPr>
              <a:t>(S))</a:t>
            </a:r>
            <a:r>
              <a:rPr lang="de-DE" baseline="30000">
                <a:solidFill>
                  <a:srgbClr val="000000"/>
                </a:solidFill>
                <a:latin typeface="TIMES" charset="0"/>
                <a:cs typeface="Times New Roman" pitchFamily="18" charset="0"/>
              </a:rPr>
              <a:t>T</a:t>
            </a:r>
            <a:r>
              <a:rPr lang="de-DE"/>
              <a:t> </a:t>
            </a:r>
          </a:p>
          <a:p>
            <a:pPr>
              <a:buClr>
                <a:srgbClr val="FF9900"/>
              </a:buClr>
              <a:buSzPct val="130000"/>
              <a:buFontTx/>
              <a:buChar char="•"/>
            </a:pPr>
            <a:r>
              <a:rPr lang="de-DE"/>
              <a:t> Stärke der Verbindungen zu R veränderbar:    </a:t>
            </a:r>
            <a:r>
              <a:rPr lang="de-DE" b="1">
                <a:solidFill>
                  <a:srgbClr val="000000"/>
                </a:solidFill>
                <a:latin typeface="TIMES" charset="0"/>
                <a:cs typeface="Times New Roman" pitchFamily="18" charset="0"/>
              </a:rPr>
              <a:t>w</a:t>
            </a:r>
            <a:r>
              <a:rPr lang="de-DE">
                <a:solidFill>
                  <a:srgbClr val="000000"/>
                </a:solidFill>
                <a:latin typeface="TIMES" charset="0"/>
                <a:cs typeface="Times New Roman" pitchFamily="18" charset="0"/>
              </a:rPr>
              <a:t> = (w</a:t>
            </a:r>
            <a:r>
              <a:rPr lang="de-DE" baseline="-30000">
                <a:solidFill>
                  <a:srgbClr val="000000"/>
                </a:solidFill>
                <a:latin typeface="TIMES" charset="0"/>
                <a:cs typeface="Times New Roman" pitchFamily="18" charset="0"/>
              </a:rPr>
              <a:t>1</a:t>
            </a:r>
            <a:r>
              <a:rPr lang="de-DE">
                <a:solidFill>
                  <a:srgbClr val="000000"/>
                </a:solidFill>
                <a:latin typeface="TIMES" charset="0"/>
                <a:cs typeface="Times New Roman" pitchFamily="18" charset="0"/>
              </a:rPr>
              <a:t>,...,w</a:t>
            </a:r>
            <a:r>
              <a:rPr lang="de-DE" baseline="-30000">
                <a:solidFill>
                  <a:srgbClr val="000000"/>
                </a:solidFill>
                <a:latin typeface="TIMES" charset="0"/>
                <a:cs typeface="Times New Roman" pitchFamily="18" charset="0"/>
              </a:rPr>
              <a:t>n</a:t>
            </a:r>
            <a:r>
              <a:rPr lang="de-DE">
                <a:solidFill>
                  <a:srgbClr val="000000"/>
                </a:solidFill>
                <a:latin typeface="TIMES" charset="0"/>
                <a:cs typeface="Times New Roman" pitchFamily="18" charset="0"/>
              </a:rPr>
              <a:t>)</a:t>
            </a:r>
            <a:r>
              <a:rPr lang="de-DE" baseline="30000">
                <a:solidFill>
                  <a:srgbClr val="000000"/>
                </a:solidFill>
                <a:latin typeface="TIMES" charset="0"/>
                <a:cs typeface="Times New Roman" pitchFamily="18" charset="0"/>
              </a:rPr>
              <a:t>T</a:t>
            </a:r>
            <a:r>
              <a:rPr lang="de-DE"/>
              <a:t> </a:t>
            </a:r>
          </a:p>
        </p:txBody>
      </p:sp>
      <p:graphicFrame>
        <p:nvGraphicFramePr>
          <p:cNvPr id="132167" name="Object 71"/>
          <p:cNvGraphicFramePr>
            <a:graphicFrameLocks noGrp="1" noChangeAspect="1"/>
          </p:cNvGraphicFramePr>
          <p:nvPr>
            <p:ph sz="half" idx="2"/>
          </p:nvPr>
        </p:nvGraphicFramePr>
        <p:xfrm>
          <a:off x="5576888" y="3894138"/>
          <a:ext cx="2595562" cy="958850"/>
        </p:xfrm>
        <a:graphic>
          <a:graphicData uri="http://schemas.openxmlformats.org/presentationml/2006/ole">
            <mc:AlternateContent xmlns:mc="http://schemas.openxmlformats.org/markup-compatibility/2006">
              <mc:Choice xmlns:v="urn:schemas-microsoft-com:vml" Requires="v">
                <p:oleObj spid="_x0000_s20622" name="Equation" r:id="rId3" imgW="926698" imgH="342751" progId="Equation.DSMT4">
                  <p:embed/>
                </p:oleObj>
              </mc:Choice>
              <mc:Fallback>
                <p:oleObj name="Equation" r:id="rId3" imgW="926698" imgH="342751" progId="Equation.DSMT4">
                  <p:embed/>
                  <p:pic>
                    <p:nvPicPr>
                      <p:cNvPr id="0" name="Object 7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76888" y="3894138"/>
                        <a:ext cx="2595562" cy="958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2100">
                                            <p:txEl>
                                              <p:pRg st="0" end="0"/>
                                            </p:txEl>
                                          </p:spTgt>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0"/>
                                  </p:stCondLst>
                                  <p:childTnLst>
                                    <p:set>
                                      <p:cBhvr>
                                        <p:cTn id="9" dur="1" fill="hold">
                                          <p:stCondLst>
                                            <p:cond delay="0"/>
                                          </p:stCondLst>
                                        </p:cTn>
                                        <p:tgtEl>
                                          <p:spTgt spid="132100">
                                            <p:txEl>
                                              <p:pRg st="1" end="1"/>
                                            </p:txEl>
                                          </p:spTgt>
                                        </p:tgtEl>
                                        <p:attrNameLst>
                                          <p:attrName>style.visibility</p:attrName>
                                        </p:attrNameLst>
                                      </p:cBhvr>
                                      <p:to>
                                        <p:strVal val="visible"/>
                                      </p:to>
                                    </p:set>
                                  </p:childTnLst>
                                </p:cTn>
                              </p:par>
                            </p:childTnLst>
                          </p:cTn>
                        </p:par>
                        <p:par>
                          <p:cTn id="10" fill="hold" nodeType="afterGroup">
                            <p:stCondLst>
                              <p:cond delay="0"/>
                            </p:stCondLst>
                            <p:childTnLst>
                              <p:par>
                                <p:cTn id="11" presetID="1" presetClass="entr" presetSubtype="0" fill="hold" nodeType="afterEffect">
                                  <p:stCondLst>
                                    <p:cond delay="0"/>
                                  </p:stCondLst>
                                  <p:childTnLst>
                                    <p:set>
                                      <p:cBhvr>
                                        <p:cTn id="12" dur="1" fill="hold">
                                          <p:stCondLst>
                                            <p:cond delay="0"/>
                                          </p:stCondLst>
                                        </p:cTn>
                                        <p:tgtEl>
                                          <p:spTgt spid="132100">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32166">
                                            <p:txEl>
                                              <p:pRg st="0" end="0"/>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132166">
                                            <p:txEl>
                                              <p:pRg st="1" end="1"/>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nodeType="clickEffect">
                                  <p:stCondLst>
                                    <p:cond delay="0"/>
                                  </p:stCondLst>
                                  <p:childTnLst>
                                    <p:set>
                                      <p:cBhvr>
                                        <p:cTn id="24" dur="1" fill="hold">
                                          <p:stCondLst>
                                            <p:cond delay="0"/>
                                          </p:stCondLst>
                                        </p:cTn>
                                        <p:tgtEl>
                                          <p:spTgt spid="132167"/>
                                        </p:tgtEl>
                                        <p:attrNameLst>
                                          <p:attrName>style.visibility</p:attrName>
                                        </p:attrNameLst>
                                      </p:cBhvr>
                                      <p:to>
                                        <p:strVal val="visible"/>
                                      </p:to>
                                    </p:set>
                                    <p:anim calcmode="lin" valueType="num">
                                      <p:cBhvr>
                                        <p:cTn id="25" dur="500" fill="hold"/>
                                        <p:tgtEl>
                                          <p:spTgt spid="132167"/>
                                        </p:tgtEl>
                                        <p:attrNameLst>
                                          <p:attrName>ppt_w</p:attrName>
                                        </p:attrNameLst>
                                      </p:cBhvr>
                                      <p:tavLst>
                                        <p:tav tm="0">
                                          <p:val>
                                            <p:fltVal val="0"/>
                                          </p:val>
                                        </p:tav>
                                        <p:tav tm="100000">
                                          <p:val>
                                            <p:strVal val="#ppt_w"/>
                                          </p:val>
                                        </p:tav>
                                      </p:tavLst>
                                    </p:anim>
                                    <p:anim calcmode="lin" valueType="num">
                                      <p:cBhvr>
                                        <p:cTn id="26" dur="500" fill="hold"/>
                                        <p:tgtEl>
                                          <p:spTgt spid="13216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1000" smtClean="0">
                <a:latin typeface="Tahoma" pitchFamily="34" charset="0"/>
              </a:rPr>
              <a:t>Rüdiger Brause: Adaptive Systeme AS-1, WS 2013</a:t>
            </a:r>
            <a:endParaRPr lang="de-DE" sz="1000">
              <a:latin typeface="Tahoma" pitchFamily="34" charset="0"/>
            </a:endParaRPr>
          </a:p>
        </p:txBody>
      </p:sp>
      <p:sp>
        <p:nvSpPr>
          <p:cNvPr id="21507" name="Foliennummernplatzhalt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1000" smtClean="0"/>
              <a:t>- </a:t>
            </a:r>
            <a:fld id="{4E0F08A5-8F49-4C59-9979-1D6A19591482}" type="slidenum">
              <a:rPr lang="de-DE" sz="1000" smtClean="0"/>
              <a:pPr/>
              <a:t>29</a:t>
            </a:fld>
            <a:r>
              <a:rPr lang="de-DE" sz="1000" smtClean="0"/>
              <a:t> -</a:t>
            </a:r>
          </a:p>
        </p:txBody>
      </p:sp>
      <p:sp>
        <p:nvSpPr>
          <p:cNvPr id="21508" name="Rectangle 2"/>
          <p:cNvSpPr>
            <a:spLocks noGrp="1" noChangeArrowheads="1"/>
          </p:cNvSpPr>
          <p:nvPr>
            <p:ph type="title"/>
          </p:nvPr>
        </p:nvSpPr>
        <p:spPr/>
        <p:txBody>
          <a:bodyPr/>
          <a:lstStyle/>
          <a:p>
            <a:r>
              <a:rPr lang="de-DE" smtClean="0"/>
              <a:t>Das Perzeptron</a:t>
            </a:r>
          </a:p>
        </p:txBody>
      </p:sp>
      <p:sp>
        <p:nvSpPr>
          <p:cNvPr id="21509" name="Rectangle 3"/>
          <p:cNvSpPr>
            <a:spLocks noGrp="1" noChangeArrowheads="1"/>
          </p:cNvSpPr>
          <p:nvPr>
            <p:ph type="body" sz="half" idx="1"/>
          </p:nvPr>
        </p:nvSpPr>
        <p:spPr/>
        <p:txBody>
          <a:bodyPr/>
          <a:lstStyle/>
          <a:p>
            <a:pPr marL="0" indent="0">
              <a:buFontTx/>
              <a:buNone/>
            </a:pPr>
            <a:r>
              <a:rPr lang="de-DE" smtClean="0"/>
              <a:t>Entscheiden</a:t>
            </a:r>
            <a:r>
              <a:rPr lang="de-DE" sz="2000" b="0" smtClean="0"/>
              <a:t>	</a:t>
            </a:r>
          </a:p>
        </p:txBody>
      </p:sp>
      <p:sp>
        <p:nvSpPr>
          <p:cNvPr id="21510"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endParaRPr lang="de-DE"/>
          </a:p>
        </p:txBody>
      </p:sp>
      <p:graphicFrame>
        <p:nvGraphicFramePr>
          <p:cNvPr id="133125" name="Object 5"/>
          <p:cNvGraphicFramePr>
            <a:graphicFrameLocks noChangeAspect="1"/>
          </p:cNvGraphicFramePr>
          <p:nvPr/>
        </p:nvGraphicFramePr>
        <p:xfrm>
          <a:off x="3590925" y="2740025"/>
          <a:ext cx="3463925" cy="955675"/>
        </p:xfrm>
        <a:graphic>
          <a:graphicData uri="http://schemas.openxmlformats.org/presentationml/2006/ole">
            <mc:AlternateContent xmlns:mc="http://schemas.openxmlformats.org/markup-compatibility/2006">
              <mc:Choice xmlns:v="urn:schemas-microsoft-com:vml" Requires="v">
                <p:oleObj spid="_x0000_s21653" name="Equation" r:id="rId3" imgW="1624895" imgH="444307" progId="Equation.DSMT4">
                  <p:embed/>
                </p:oleObj>
              </mc:Choice>
              <mc:Fallback>
                <p:oleObj name="Equation" r:id="rId3" imgW="1624895" imgH="444307" progId="Equation.DSMT4">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90925" y="2740025"/>
                        <a:ext cx="3463925"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1512" name="Text Box 6"/>
          <p:cNvSpPr txBox="1">
            <a:spLocks noChangeArrowheads="1"/>
          </p:cNvSpPr>
          <p:nvPr/>
        </p:nvSpPr>
        <p:spPr bwMode="auto">
          <a:xfrm>
            <a:off x="3187700" y="1320800"/>
            <a:ext cx="52959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pPr>
              <a:buFont typeface="Symbol" pitchFamily="18" charset="2"/>
              <a:buChar char="W"/>
            </a:pPr>
            <a:r>
              <a:rPr lang="de-DE">
                <a:solidFill>
                  <a:srgbClr val="000000"/>
                </a:solidFill>
                <a:latin typeface="TIMES" charset="0"/>
                <a:cs typeface="Times New Roman" pitchFamily="18" charset="0"/>
              </a:rPr>
              <a:t>  </a:t>
            </a:r>
            <a:r>
              <a:rPr lang="de-DE">
                <a:solidFill>
                  <a:srgbClr val="000000"/>
                </a:solidFill>
                <a:latin typeface="Times New Roman" pitchFamily="18" charset="0"/>
                <a:cs typeface="Times New Roman" pitchFamily="18" charset="0"/>
              </a:rPr>
              <a:t>:= {</a:t>
            </a:r>
            <a:r>
              <a:rPr lang="de-DE" b="1">
                <a:solidFill>
                  <a:srgbClr val="000000"/>
                </a:solidFill>
                <a:latin typeface="Times New Roman" pitchFamily="18" charset="0"/>
                <a:cs typeface="Times New Roman" pitchFamily="18" charset="0"/>
              </a:rPr>
              <a:t>x</a:t>
            </a:r>
            <a:r>
              <a:rPr lang="de-DE">
                <a:solidFill>
                  <a:srgbClr val="000000"/>
                </a:solidFill>
                <a:latin typeface="Times New Roman" pitchFamily="18" charset="0"/>
                <a:cs typeface="Times New Roman" pitchFamily="18" charset="0"/>
              </a:rPr>
              <a:t>} alle Muster,</a:t>
            </a:r>
            <a:r>
              <a:rPr lang="de-DE">
                <a:solidFill>
                  <a:srgbClr val="000000"/>
                </a:solidFill>
                <a:latin typeface="TIMES" charset="0"/>
                <a:cs typeface="Times New Roman" pitchFamily="18" charset="0"/>
              </a:rPr>
              <a:t> </a:t>
            </a:r>
            <a:r>
              <a:rPr lang="de-DE">
                <a:solidFill>
                  <a:srgbClr val="000000"/>
                </a:solidFill>
                <a:sym typeface="Symbol" pitchFamily="18" charset="2"/>
              </a:rPr>
              <a:t></a:t>
            </a:r>
            <a:r>
              <a:rPr lang="de-DE"/>
              <a:t> </a:t>
            </a:r>
            <a:r>
              <a:rPr lang="de-DE">
                <a:solidFill>
                  <a:srgbClr val="000000"/>
                </a:solidFill>
                <a:latin typeface="TIMES" charset="0"/>
                <a:cs typeface="Times New Roman" pitchFamily="18" charset="0"/>
              </a:rPr>
              <a:t>= </a:t>
            </a:r>
            <a:r>
              <a:rPr lang="de-DE">
                <a:solidFill>
                  <a:srgbClr val="000000"/>
                </a:solidFill>
                <a:cs typeface="Times New Roman" pitchFamily="18" charset="0"/>
                <a:sym typeface="Symbol" pitchFamily="18" charset="2"/>
              </a:rPr>
              <a:t></a:t>
            </a:r>
            <a:r>
              <a:rPr lang="de-DE" baseline="-30000">
                <a:solidFill>
                  <a:srgbClr val="000000"/>
                </a:solidFill>
                <a:latin typeface="TIMES" charset="0"/>
                <a:cs typeface="Times New Roman" pitchFamily="18" charset="0"/>
              </a:rPr>
              <a:t>1 </a:t>
            </a:r>
            <a:r>
              <a:rPr lang="de-DE">
                <a:solidFill>
                  <a:srgbClr val="000000"/>
                </a:solidFill>
                <a:latin typeface="TIMES" charset="0"/>
                <a:cs typeface="Times New Roman" pitchFamily="18" charset="0"/>
              </a:rPr>
              <a:t>+ </a:t>
            </a:r>
            <a:r>
              <a:rPr lang="de-DE">
                <a:solidFill>
                  <a:srgbClr val="000000"/>
                </a:solidFill>
                <a:sym typeface="Symbol" pitchFamily="18" charset="2"/>
              </a:rPr>
              <a:t></a:t>
            </a:r>
            <a:r>
              <a:rPr lang="de-DE" baseline="-25000">
                <a:solidFill>
                  <a:srgbClr val="000000"/>
                </a:solidFill>
                <a:sym typeface="Symbol" pitchFamily="18" charset="2"/>
              </a:rPr>
              <a:t>2</a:t>
            </a:r>
            <a:endParaRPr lang="de-DE" baseline="-25000">
              <a:solidFill>
                <a:srgbClr val="000000"/>
              </a:solidFill>
              <a:latin typeface="TIMES" charset="0"/>
              <a:cs typeface="Times New Roman" pitchFamily="18" charset="0"/>
            </a:endParaRPr>
          </a:p>
          <a:p>
            <a:pPr>
              <a:buFont typeface="Symbol" pitchFamily="18" charset="2"/>
              <a:buNone/>
            </a:pPr>
            <a:r>
              <a:rPr lang="de-DE">
                <a:solidFill>
                  <a:srgbClr val="000000"/>
                </a:solidFill>
                <a:sym typeface="Symbol" pitchFamily="18" charset="2"/>
              </a:rPr>
              <a:t></a:t>
            </a:r>
            <a:r>
              <a:rPr lang="de-DE" baseline="-25000">
                <a:solidFill>
                  <a:srgbClr val="000000"/>
                </a:solidFill>
                <a:sym typeface="Symbol" pitchFamily="18" charset="2"/>
              </a:rPr>
              <a:t>1</a:t>
            </a:r>
            <a:r>
              <a:rPr lang="de-DE"/>
              <a:t> :  Menge aller </a:t>
            </a:r>
            <a:r>
              <a:rPr lang="de-DE" b="1"/>
              <a:t>x</a:t>
            </a:r>
            <a:r>
              <a:rPr lang="de-DE"/>
              <a:t> aus Klasse 1</a:t>
            </a:r>
            <a:endParaRPr lang="de-DE">
              <a:latin typeface="Times New Roman" pitchFamily="18" charset="0"/>
            </a:endParaRPr>
          </a:p>
          <a:p>
            <a:pPr>
              <a:lnSpc>
                <a:spcPct val="60000"/>
              </a:lnSpc>
              <a:buFont typeface="Symbol" pitchFamily="18" charset="2"/>
              <a:buNone/>
            </a:pPr>
            <a:r>
              <a:rPr lang="de-DE">
                <a:solidFill>
                  <a:srgbClr val="000000"/>
                </a:solidFill>
                <a:sym typeface="Symbol" pitchFamily="18" charset="2"/>
              </a:rPr>
              <a:t></a:t>
            </a:r>
            <a:r>
              <a:rPr lang="de-DE" baseline="-25000">
                <a:solidFill>
                  <a:srgbClr val="000000"/>
                </a:solidFill>
                <a:sym typeface="Symbol" pitchFamily="18" charset="2"/>
              </a:rPr>
              <a:t>2</a:t>
            </a:r>
            <a:r>
              <a:rPr lang="de-DE"/>
              <a:t> :  Menge aller </a:t>
            </a:r>
            <a:r>
              <a:rPr lang="de-DE" b="1"/>
              <a:t>x</a:t>
            </a:r>
            <a:r>
              <a:rPr lang="de-DE"/>
              <a:t> aus Klasse 2</a:t>
            </a:r>
            <a:endParaRPr lang="de-DE">
              <a:solidFill>
                <a:srgbClr val="000000"/>
              </a:solidFill>
              <a:latin typeface="Times New Roman" pitchFamily="18" charset="0"/>
            </a:endParaRPr>
          </a:p>
        </p:txBody>
      </p:sp>
      <p:sp>
        <p:nvSpPr>
          <p:cNvPr id="133127" name="Rectangle 7"/>
          <p:cNvSpPr>
            <a:spLocks noChangeArrowheads="1"/>
          </p:cNvSpPr>
          <p:nvPr/>
        </p:nvSpPr>
        <p:spPr bwMode="auto">
          <a:xfrm>
            <a:off x="698500" y="3008313"/>
            <a:ext cx="384175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pPr>
              <a:lnSpc>
                <a:spcPct val="85000"/>
              </a:lnSpc>
              <a:spcBef>
                <a:spcPct val="45000"/>
              </a:spcBef>
            </a:pPr>
            <a:r>
              <a:rPr lang="de-DE" sz="2400" b="1"/>
              <a:t>DEF</a:t>
            </a:r>
            <a:r>
              <a:rPr lang="de-DE" sz="2400"/>
              <a:t>   Log. Prädikat 	</a:t>
            </a:r>
          </a:p>
        </p:txBody>
      </p:sp>
      <p:sp>
        <p:nvSpPr>
          <p:cNvPr id="133128" name="Text Box 8"/>
          <p:cNvSpPr txBox="1">
            <a:spLocks noChangeArrowheads="1"/>
          </p:cNvSpPr>
          <p:nvPr/>
        </p:nvSpPr>
        <p:spPr bwMode="auto">
          <a:xfrm>
            <a:off x="812800" y="3797300"/>
            <a:ext cx="75184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a:t>Mit den Erweiterungen   </a:t>
            </a:r>
            <a:r>
              <a:rPr lang="de-DE" b="1">
                <a:solidFill>
                  <a:srgbClr val="000000"/>
                </a:solidFill>
                <a:latin typeface="TIMES" charset="0"/>
                <a:cs typeface="Times New Roman" pitchFamily="18" charset="0"/>
              </a:rPr>
              <a:t>x</a:t>
            </a:r>
            <a:r>
              <a:rPr lang="de-DE">
                <a:solidFill>
                  <a:srgbClr val="000000"/>
                </a:solidFill>
                <a:latin typeface="TIMES" charset="0"/>
                <a:cs typeface="Times New Roman" pitchFamily="18" charset="0"/>
              </a:rPr>
              <a:t> = (x</a:t>
            </a:r>
            <a:r>
              <a:rPr lang="de-DE" baseline="-30000">
                <a:solidFill>
                  <a:srgbClr val="000000"/>
                </a:solidFill>
                <a:latin typeface="TIMES" charset="0"/>
                <a:cs typeface="Times New Roman" pitchFamily="18" charset="0"/>
              </a:rPr>
              <a:t>1</a:t>
            </a:r>
            <a:r>
              <a:rPr lang="de-DE">
                <a:solidFill>
                  <a:srgbClr val="000000"/>
                </a:solidFill>
                <a:latin typeface="TIMES" charset="0"/>
                <a:cs typeface="Times New Roman" pitchFamily="18" charset="0"/>
              </a:rPr>
              <a:t>,...,x</a:t>
            </a:r>
            <a:r>
              <a:rPr lang="de-DE" baseline="-30000">
                <a:solidFill>
                  <a:srgbClr val="000000"/>
                </a:solidFill>
                <a:latin typeface="TIMES" charset="0"/>
                <a:cs typeface="Times New Roman" pitchFamily="18" charset="0"/>
              </a:rPr>
              <a:t>n</a:t>
            </a:r>
            <a:r>
              <a:rPr lang="de-DE">
                <a:solidFill>
                  <a:srgbClr val="000000"/>
                </a:solidFill>
                <a:cs typeface="Times New Roman" pitchFamily="18" charset="0"/>
              </a:rPr>
              <a:t>,1</a:t>
            </a:r>
            <a:r>
              <a:rPr lang="de-DE">
                <a:solidFill>
                  <a:srgbClr val="000000"/>
                </a:solidFill>
                <a:latin typeface="TIMES" charset="0"/>
                <a:cs typeface="Times New Roman" pitchFamily="18" charset="0"/>
              </a:rPr>
              <a:t>)</a:t>
            </a:r>
            <a:r>
              <a:rPr lang="de-DE" baseline="30000">
                <a:solidFill>
                  <a:srgbClr val="000000"/>
                </a:solidFill>
                <a:latin typeface="TIMES" charset="0"/>
                <a:cs typeface="Times New Roman" pitchFamily="18" charset="0"/>
              </a:rPr>
              <a:t>T</a:t>
            </a:r>
            <a:r>
              <a:rPr lang="de-DE"/>
              <a:t> </a:t>
            </a:r>
          </a:p>
          <a:p>
            <a:r>
              <a:rPr lang="de-DE"/>
              <a:t>			</a:t>
            </a:r>
            <a:r>
              <a:rPr lang="de-DE" b="1">
                <a:solidFill>
                  <a:srgbClr val="000000"/>
                </a:solidFill>
                <a:latin typeface="TIMES" charset="0"/>
                <a:cs typeface="Times New Roman" pitchFamily="18" charset="0"/>
              </a:rPr>
              <a:t>w</a:t>
            </a:r>
            <a:r>
              <a:rPr lang="de-DE">
                <a:solidFill>
                  <a:srgbClr val="000000"/>
                </a:solidFill>
                <a:latin typeface="TIMES" charset="0"/>
                <a:cs typeface="Times New Roman" pitchFamily="18" charset="0"/>
              </a:rPr>
              <a:t> = (w</a:t>
            </a:r>
            <a:r>
              <a:rPr lang="de-DE" baseline="-30000">
                <a:solidFill>
                  <a:srgbClr val="000000"/>
                </a:solidFill>
                <a:latin typeface="TIMES" charset="0"/>
                <a:cs typeface="Times New Roman" pitchFamily="18" charset="0"/>
              </a:rPr>
              <a:t>1</a:t>
            </a:r>
            <a:r>
              <a:rPr lang="de-DE">
                <a:solidFill>
                  <a:srgbClr val="000000"/>
                </a:solidFill>
                <a:latin typeface="TIMES" charset="0"/>
                <a:cs typeface="Times New Roman" pitchFamily="18" charset="0"/>
              </a:rPr>
              <a:t>,...,</a:t>
            </a:r>
            <a:r>
              <a:rPr lang="de-DE">
                <a:solidFill>
                  <a:srgbClr val="000000"/>
                </a:solidFill>
                <a:cs typeface="Times New Roman" pitchFamily="18" charset="0"/>
              </a:rPr>
              <a:t>w</a:t>
            </a:r>
            <a:r>
              <a:rPr lang="de-DE" baseline="-30000">
                <a:solidFill>
                  <a:srgbClr val="000000"/>
                </a:solidFill>
                <a:latin typeface="(normaler Text)" charset="0"/>
                <a:cs typeface="Times New Roman" pitchFamily="18" charset="0"/>
              </a:rPr>
              <a:t>n</a:t>
            </a:r>
            <a:r>
              <a:rPr lang="de-DE">
                <a:solidFill>
                  <a:srgbClr val="000000"/>
                </a:solidFill>
                <a:cs typeface="Times New Roman" pitchFamily="18" charset="0"/>
              </a:rPr>
              <a:t>,s</a:t>
            </a:r>
            <a:r>
              <a:rPr lang="de-DE">
                <a:solidFill>
                  <a:srgbClr val="000000"/>
                </a:solidFill>
                <a:latin typeface="TIMES" charset="0"/>
                <a:cs typeface="Times New Roman" pitchFamily="18" charset="0"/>
              </a:rPr>
              <a:t>)</a:t>
            </a:r>
            <a:r>
              <a:rPr lang="de-DE" baseline="30000">
                <a:solidFill>
                  <a:srgbClr val="000000"/>
                </a:solidFill>
                <a:latin typeface="TIMES" charset="0"/>
                <a:cs typeface="Times New Roman" pitchFamily="18" charset="0"/>
              </a:rPr>
              <a:t>T</a:t>
            </a:r>
            <a:r>
              <a:rPr lang="de-DE"/>
              <a:t> </a:t>
            </a:r>
          </a:p>
          <a:p>
            <a:r>
              <a:rPr lang="de-DE"/>
              <a:t>wird</a:t>
            </a:r>
          </a:p>
        </p:txBody>
      </p:sp>
      <p:graphicFrame>
        <p:nvGraphicFramePr>
          <p:cNvPr id="133129" name="Object 9"/>
          <p:cNvGraphicFramePr>
            <a:graphicFrameLocks noGrp="1" noChangeAspect="1"/>
          </p:cNvGraphicFramePr>
          <p:nvPr>
            <p:ph sz="half" idx="2"/>
          </p:nvPr>
        </p:nvGraphicFramePr>
        <p:xfrm>
          <a:off x="2503488" y="4891088"/>
          <a:ext cx="3328987" cy="925512"/>
        </p:xfrm>
        <a:graphic>
          <a:graphicData uri="http://schemas.openxmlformats.org/presentationml/2006/ole">
            <mc:AlternateContent xmlns:mc="http://schemas.openxmlformats.org/markup-compatibility/2006">
              <mc:Choice xmlns:v="urn:schemas-microsoft-com:vml" Requires="v">
                <p:oleObj spid="_x0000_s21654" name="Equation" r:id="rId5" imgW="1600200" imgH="444500" progId="Equation.DSMT4">
                  <p:embed/>
                </p:oleObj>
              </mc:Choice>
              <mc:Fallback>
                <p:oleObj name="Equation" r:id="rId5" imgW="1600200" imgH="444500" progId="Equation.DSMT4">
                  <p:embed/>
                  <p:pic>
                    <p:nvPicPr>
                      <p:cNvPr id="0"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03488" y="4891088"/>
                        <a:ext cx="3328987" cy="925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3130" name="Text Box 10"/>
          <p:cNvSpPr txBox="1">
            <a:spLocks noChangeArrowheads="1"/>
          </p:cNvSpPr>
          <p:nvPr/>
        </p:nvSpPr>
        <p:spPr bwMode="auto">
          <a:xfrm>
            <a:off x="7213600" y="2857500"/>
            <a:ext cx="152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a:t>Schwelle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2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312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3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312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31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7" grpId="0"/>
      <p:bldP spid="133128" grpId="0"/>
      <p:bldP spid="13313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5"/>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1000" smtClean="0">
                <a:latin typeface="Tahoma" pitchFamily="34" charset="0"/>
              </a:rPr>
              <a:t>Rüdiger Brause: Adaptive Systeme AS-1, WS 2013</a:t>
            </a:r>
            <a:endParaRPr lang="de-DE" sz="1000">
              <a:latin typeface="Tahoma" pitchFamily="34" charset="0"/>
            </a:endParaRPr>
          </a:p>
        </p:txBody>
      </p:sp>
      <p:sp>
        <p:nvSpPr>
          <p:cNvPr id="6147" name="Foliennummernplatzhalt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1000" smtClean="0"/>
              <a:t>- </a:t>
            </a:r>
            <a:fld id="{84922B15-219C-41F4-ACE4-7FA3EDA1C591}" type="slidenum">
              <a:rPr lang="de-DE" sz="1000" smtClean="0"/>
              <a:pPr/>
              <a:t>3</a:t>
            </a:fld>
            <a:r>
              <a:rPr lang="de-DE" sz="1000" smtClean="0"/>
              <a:t> -</a:t>
            </a:r>
          </a:p>
        </p:txBody>
      </p:sp>
      <p:sp>
        <p:nvSpPr>
          <p:cNvPr id="91139" name="Rectangle 3"/>
          <p:cNvSpPr>
            <a:spLocks noGrp="1" noChangeArrowheads="1"/>
          </p:cNvSpPr>
          <p:nvPr>
            <p:ph type="body" idx="1"/>
          </p:nvPr>
        </p:nvSpPr>
        <p:spPr>
          <a:xfrm>
            <a:off x="539750" y="1268413"/>
            <a:ext cx="8424863" cy="5113337"/>
          </a:xfrm>
        </p:spPr>
        <p:txBody>
          <a:bodyPr/>
          <a:lstStyle/>
          <a:p>
            <a:pPr marL="265113" indent="-265113">
              <a:buFontTx/>
              <a:buBlip>
                <a:blip r:embed="rId2"/>
              </a:buBlip>
            </a:pPr>
            <a:r>
              <a:rPr lang="de-DE" sz="2800" smtClean="0">
                <a:latin typeface="Times New Roman" pitchFamily="18" charset="0"/>
              </a:rPr>
              <a:t>Informationssystem:</a:t>
            </a:r>
            <a:r>
              <a:rPr lang="de-DE" sz="2800" smtClean="0"/>
              <a:t> </a:t>
            </a:r>
          </a:p>
          <a:p>
            <a:pPr marL="265113" indent="-265113">
              <a:buFontTx/>
              <a:buNone/>
            </a:pPr>
            <a:r>
              <a:rPr lang="de-DE" b="0" smtClean="0"/>
              <a:t>	Speichern und Abrufen von Information</a:t>
            </a:r>
          </a:p>
          <a:p>
            <a:pPr marL="265113" indent="-265113">
              <a:lnSpc>
                <a:spcPct val="145000"/>
              </a:lnSpc>
              <a:buFontTx/>
              <a:buBlip>
                <a:blip r:embed="rId2"/>
              </a:buBlip>
            </a:pPr>
            <a:r>
              <a:rPr lang="de-DE" sz="2800" smtClean="0">
                <a:latin typeface="Times New Roman" pitchFamily="18" charset="0"/>
              </a:rPr>
              <a:t>RAM-Speicher</a:t>
            </a:r>
          </a:p>
          <a:p>
            <a:pPr marL="265113" indent="-265113">
              <a:lnSpc>
                <a:spcPct val="45000"/>
              </a:lnSpc>
              <a:buFontTx/>
              <a:buNone/>
            </a:pPr>
            <a:r>
              <a:rPr lang="de-DE" smtClean="0"/>
              <a:t>	</a:t>
            </a:r>
            <a:r>
              <a:rPr lang="de-DE" sz="2200" smtClean="0"/>
              <a:t>Speichern:  </a:t>
            </a:r>
            <a:r>
              <a:rPr lang="de-DE" sz="2200" b="0" smtClean="0"/>
              <a:t>Adresse A   </a:t>
            </a:r>
            <a:r>
              <a:rPr lang="de-DE" sz="2200" smtClean="0">
                <a:solidFill>
                  <a:srgbClr val="003399"/>
                </a:solidFill>
                <a:sym typeface="Wingdings" pitchFamily="2" charset="2"/>
              </a:rPr>
              <a:t></a:t>
            </a:r>
            <a:r>
              <a:rPr lang="de-DE" sz="2200" b="0" smtClean="0">
                <a:sym typeface="Wingdings" pitchFamily="2" charset="2"/>
              </a:rPr>
              <a:t>  </a:t>
            </a:r>
            <a:r>
              <a:rPr lang="de-DE" sz="2200" b="0" smtClean="0"/>
              <a:t>Speicherinhalt</a:t>
            </a:r>
          </a:p>
          <a:p>
            <a:pPr marL="265113" indent="-265113">
              <a:buFontTx/>
              <a:buNone/>
            </a:pPr>
            <a:r>
              <a:rPr lang="de-DE" sz="2200" b="0" smtClean="0"/>
              <a:t>	</a:t>
            </a:r>
            <a:r>
              <a:rPr lang="de-DE" sz="2200" smtClean="0"/>
              <a:t>Abrufen:</a:t>
            </a:r>
            <a:r>
              <a:rPr lang="de-DE" b="0" smtClean="0"/>
              <a:t>  	</a:t>
            </a:r>
            <a:r>
              <a:rPr lang="de-DE" sz="2200" b="0" smtClean="0"/>
              <a:t>Adresse A    </a:t>
            </a:r>
            <a:r>
              <a:rPr lang="de-DE" sz="2200" smtClean="0">
                <a:solidFill>
                  <a:srgbClr val="003399"/>
                </a:solidFill>
                <a:sym typeface="Wingdings" pitchFamily="2" charset="2"/>
              </a:rPr>
              <a:t></a:t>
            </a:r>
            <a:r>
              <a:rPr lang="de-DE" sz="2200" b="0" smtClean="0">
                <a:sym typeface="Wingdings" pitchFamily="2" charset="2"/>
              </a:rPr>
              <a:t>  </a:t>
            </a:r>
            <a:r>
              <a:rPr lang="de-DE" sz="2200" b="0" smtClean="0"/>
              <a:t>Speicherinhalt</a:t>
            </a:r>
          </a:p>
          <a:p>
            <a:pPr marL="265113" indent="-265113">
              <a:lnSpc>
                <a:spcPct val="155000"/>
              </a:lnSpc>
              <a:buFontTx/>
              <a:buNone/>
            </a:pPr>
            <a:endParaRPr lang="de-DE" b="0" smtClean="0"/>
          </a:p>
          <a:p>
            <a:pPr marL="265113" indent="-265113">
              <a:buFontTx/>
              <a:buBlip>
                <a:blip r:embed="rId2"/>
              </a:buBlip>
            </a:pPr>
            <a:r>
              <a:rPr lang="de-DE" sz="2800" smtClean="0">
                <a:latin typeface="Times New Roman" pitchFamily="18" charset="0"/>
              </a:rPr>
              <a:t>Assoziativspeicher</a:t>
            </a:r>
          </a:p>
          <a:p>
            <a:pPr marL="265113" indent="-265113">
              <a:buFontTx/>
              <a:buNone/>
            </a:pPr>
            <a:r>
              <a:rPr lang="de-DE" smtClean="0"/>
              <a:t>   </a:t>
            </a:r>
            <a:r>
              <a:rPr lang="de-DE" sz="2200" smtClean="0"/>
              <a:t>Speichern:  </a:t>
            </a:r>
            <a:r>
              <a:rPr lang="de-DE" sz="2200" b="0" smtClean="0"/>
              <a:t>(Adresse A, Speicherinhalt)     </a:t>
            </a:r>
            <a:r>
              <a:rPr lang="de-DE" sz="2200" b="0" i="1" smtClean="0">
                <a:solidFill>
                  <a:srgbClr val="3366CC"/>
                </a:solidFill>
              </a:rPr>
              <a:t>Assoziatives Lernen</a:t>
            </a:r>
          </a:p>
          <a:p>
            <a:pPr marL="265113" indent="-265113">
              <a:buFontTx/>
              <a:buNone/>
            </a:pPr>
            <a:r>
              <a:rPr lang="de-DE" sz="2200" smtClean="0"/>
              <a:t>	Abrufen:	</a:t>
            </a:r>
            <a:r>
              <a:rPr lang="de-DE" sz="2200" b="0" smtClean="0"/>
              <a:t>(        </a:t>
            </a:r>
            <a:r>
              <a:rPr lang="de-DE" sz="2200" smtClean="0">
                <a:solidFill>
                  <a:srgbClr val="FF3300"/>
                </a:solidFill>
              </a:rPr>
              <a:t>?</a:t>
            </a:r>
            <a:r>
              <a:rPr lang="de-DE" sz="2200" b="0" smtClean="0"/>
              <a:t>	       , Speicherinhalt)</a:t>
            </a:r>
          </a:p>
        </p:txBody>
      </p:sp>
      <p:sp>
        <p:nvSpPr>
          <p:cNvPr id="6149" name="Rectangle 2"/>
          <p:cNvSpPr>
            <a:spLocks noGrp="1" noChangeArrowheads="1"/>
          </p:cNvSpPr>
          <p:nvPr>
            <p:ph type="title"/>
          </p:nvPr>
        </p:nvSpPr>
        <p:spPr/>
        <p:txBody>
          <a:bodyPr/>
          <a:lstStyle/>
          <a:p>
            <a:r>
              <a:rPr lang="de-DE" smtClean="0"/>
              <a:t>Assoziatives Lernen</a:t>
            </a:r>
          </a:p>
        </p:txBody>
      </p:sp>
      <p:grpSp>
        <p:nvGrpSpPr>
          <p:cNvPr id="2" name="Group 29"/>
          <p:cNvGrpSpPr>
            <a:grpSpLocks/>
          </p:cNvGrpSpPr>
          <p:nvPr/>
        </p:nvGrpSpPr>
        <p:grpSpPr bwMode="auto">
          <a:xfrm>
            <a:off x="6588125" y="2133600"/>
            <a:ext cx="2232025" cy="2178050"/>
            <a:chOff x="4150" y="1344"/>
            <a:chExt cx="1406" cy="1372"/>
          </a:xfrm>
        </p:grpSpPr>
        <p:sp>
          <p:nvSpPr>
            <p:cNvPr id="6151" name="Rectangle 14"/>
            <p:cNvSpPr>
              <a:spLocks noChangeArrowheads="1"/>
            </p:cNvSpPr>
            <p:nvPr/>
          </p:nvSpPr>
          <p:spPr bwMode="auto">
            <a:xfrm>
              <a:off x="4876" y="2496"/>
              <a:ext cx="680"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a:lnSpc>
                  <a:spcPct val="85000"/>
                </a:lnSpc>
                <a:spcBef>
                  <a:spcPct val="45000"/>
                </a:spcBef>
              </a:pPr>
              <a:r>
                <a:rPr lang="de-DE" b="1"/>
                <a:t>Text1</a:t>
              </a:r>
            </a:p>
          </p:txBody>
        </p:sp>
        <p:sp>
          <p:nvSpPr>
            <p:cNvPr id="6152" name="Rectangle 13"/>
            <p:cNvSpPr>
              <a:spLocks noChangeArrowheads="1"/>
            </p:cNvSpPr>
            <p:nvPr/>
          </p:nvSpPr>
          <p:spPr bwMode="auto">
            <a:xfrm>
              <a:off x="4195" y="2496"/>
              <a:ext cx="681"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a:lnSpc>
                  <a:spcPct val="85000"/>
                </a:lnSpc>
                <a:spcBef>
                  <a:spcPct val="45000"/>
                </a:spcBef>
              </a:pPr>
              <a:r>
                <a:rPr lang="de-DE" b="1"/>
                <a:t>1000</a:t>
              </a:r>
            </a:p>
          </p:txBody>
        </p:sp>
        <p:sp>
          <p:nvSpPr>
            <p:cNvPr id="6153" name="Rectangle 12"/>
            <p:cNvSpPr>
              <a:spLocks noChangeArrowheads="1"/>
            </p:cNvSpPr>
            <p:nvPr/>
          </p:nvSpPr>
          <p:spPr bwMode="auto">
            <a:xfrm>
              <a:off x="4876" y="2276"/>
              <a:ext cx="680"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a:lnSpc>
                  <a:spcPct val="85000"/>
                </a:lnSpc>
                <a:spcBef>
                  <a:spcPct val="45000"/>
                </a:spcBef>
              </a:pPr>
              <a:r>
                <a:rPr lang="de-DE" b="1"/>
                <a:t>Text1</a:t>
              </a:r>
            </a:p>
          </p:txBody>
        </p:sp>
        <p:sp>
          <p:nvSpPr>
            <p:cNvPr id="6154" name="Rectangle 11"/>
            <p:cNvSpPr>
              <a:spLocks noChangeArrowheads="1"/>
            </p:cNvSpPr>
            <p:nvPr/>
          </p:nvSpPr>
          <p:spPr bwMode="auto">
            <a:xfrm>
              <a:off x="4195" y="2276"/>
              <a:ext cx="681"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a:lnSpc>
                  <a:spcPct val="85000"/>
                </a:lnSpc>
                <a:spcBef>
                  <a:spcPct val="45000"/>
                </a:spcBef>
              </a:pPr>
              <a:r>
                <a:rPr lang="de-DE" b="1"/>
                <a:t>1001</a:t>
              </a:r>
            </a:p>
          </p:txBody>
        </p:sp>
        <p:sp>
          <p:nvSpPr>
            <p:cNvPr id="6155" name="Rectangle 10"/>
            <p:cNvSpPr>
              <a:spLocks noChangeArrowheads="1"/>
            </p:cNvSpPr>
            <p:nvPr/>
          </p:nvSpPr>
          <p:spPr bwMode="auto">
            <a:xfrm>
              <a:off x="4876" y="2056"/>
              <a:ext cx="680"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a:lnSpc>
                  <a:spcPct val="85000"/>
                </a:lnSpc>
                <a:spcBef>
                  <a:spcPct val="45000"/>
                </a:spcBef>
              </a:pPr>
              <a:r>
                <a:rPr lang="de-DE" b="1"/>
                <a:t>Text2</a:t>
              </a:r>
            </a:p>
          </p:txBody>
        </p:sp>
        <p:sp>
          <p:nvSpPr>
            <p:cNvPr id="6156" name="Rectangle 9"/>
            <p:cNvSpPr>
              <a:spLocks noChangeArrowheads="1"/>
            </p:cNvSpPr>
            <p:nvPr/>
          </p:nvSpPr>
          <p:spPr bwMode="auto">
            <a:xfrm>
              <a:off x="4195" y="2056"/>
              <a:ext cx="681"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a:lnSpc>
                  <a:spcPct val="85000"/>
                </a:lnSpc>
                <a:spcBef>
                  <a:spcPct val="45000"/>
                </a:spcBef>
              </a:pPr>
              <a:r>
                <a:rPr lang="de-DE" b="1"/>
                <a:t>1002</a:t>
              </a:r>
            </a:p>
          </p:txBody>
        </p:sp>
        <p:sp>
          <p:nvSpPr>
            <p:cNvPr id="6157" name="Rectangle 8"/>
            <p:cNvSpPr>
              <a:spLocks noChangeArrowheads="1"/>
            </p:cNvSpPr>
            <p:nvPr/>
          </p:nvSpPr>
          <p:spPr bwMode="auto">
            <a:xfrm>
              <a:off x="4876" y="1836"/>
              <a:ext cx="680"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a:lnSpc>
                  <a:spcPct val="85000"/>
                </a:lnSpc>
                <a:spcBef>
                  <a:spcPct val="45000"/>
                </a:spcBef>
              </a:pPr>
              <a:r>
                <a:rPr lang="de-DE" b="1"/>
                <a:t>Daten</a:t>
              </a:r>
            </a:p>
          </p:txBody>
        </p:sp>
        <p:sp>
          <p:nvSpPr>
            <p:cNvPr id="6158" name="Rectangle 7"/>
            <p:cNvSpPr>
              <a:spLocks noChangeArrowheads="1"/>
            </p:cNvSpPr>
            <p:nvPr/>
          </p:nvSpPr>
          <p:spPr bwMode="auto">
            <a:xfrm>
              <a:off x="4195" y="1836"/>
              <a:ext cx="681"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a:lnSpc>
                  <a:spcPct val="85000"/>
                </a:lnSpc>
                <a:spcBef>
                  <a:spcPct val="45000"/>
                </a:spcBef>
              </a:pPr>
              <a:r>
                <a:rPr lang="de-DE" b="1"/>
                <a:t>1003</a:t>
              </a:r>
            </a:p>
          </p:txBody>
        </p:sp>
        <p:sp>
          <p:nvSpPr>
            <p:cNvPr id="6159" name="Rectangle 6"/>
            <p:cNvSpPr>
              <a:spLocks noChangeArrowheads="1"/>
            </p:cNvSpPr>
            <p:nvPr/>
          </p:nvSpPr>
          <p:spPr bwMode="auto">
            <a:xfrm>
              <a:off x="4876" y="1616"/>
              <a:ext cx="680"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a:lnSpc>
                  <a:spcPct val="85000"/>
                </a:lnSpc>
                <a:spcBef>
                  <a:spcPct val="45000"/>
                </a:spcBef>
              </a:pPr>
              <a:r>
                <a:rPr lang="de-DE" b="1"/>
                <a:t>Text3</a:t>
              </a:r>
            </a:p>
          </p:txBody>
        </p:sp>
        <p:sp>
          <p:nvSpPr>
            <p:cNvPr id="6160" name="Rectangle 5"/>
            <p:cNvSpPr>
              <a:spLocks noChangeArrowheads="1"/>
            </p:cNvSpPr>
            <p:nvPr/>
          </p:nvSpPr>
          <p:spPr bwMode="auto">
            <a:xfrm>
              <a:off x="4195" y="1616"/>
              <a:ext cx="681"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a:lnSpc>
                  <a:spcPct val="85000"/>
                </a:lnSpc>
                <a:spcBef>
                  <a:spcPct val="45000"/>
                </a:spcBef>
              </a:pPr>
              <a:r>
                <a:rPr lang="de-DE" b="1"/>
                <a:t>1004</a:t>
              </a:r>
            </a:p>
          </p:txBody>
        </p:sp>
        <p:sp>
          <p:nvSpPr>
            <p:cNvPr id="6161" name="Line 15"/>
            <p:cNvSpPr>
              <a:spLocks noChangeShapeType="1"/>
            </p:cNvSpPr>
            <p:nvPr/>
          </p:nvSpPr>
          <p:spPr bwMode="auto">
            <a:xfrm>
              <a:off x="4195" y="1616"/>
              <a:ext cx="1361"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de-DE"/>
            </a:p>
          </p:txBody>
        </p:sp>
        <p:sp>
          <p:nvSpPr>
            <p:cNvPr id="6162" name="Line 16"/>
            <p:cNvSpPr>
              <a:spLocks noChangeShapeType="1"/>
            </p:cNvSpPr>
            <p:nvPr/>
          </p:nvSpPr>
          <p:spPr bwMode="auto">
            <a:xfrm>
              <a:off x="4195" y="1836"/>
              <a:ext cx="1361"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de-DE"/>
            </a:p>
          </p:txBody>
        </p:sp>
        <p:sp>
          <p:nvSpPr>
            <p:cNvPr id="6163" name="Line 17"/>
            <p:cNvSpPr>
              <a:spLocks noChangeShapeType="1"/>
            </p:cNvSpPr>
            <p:nvPr/>
          </p:nvSpPr>
          <p:spPr bwMode="auto">
            <a:xfrm>
              <a:off x="4195" y="2056"/>
              <a:ext cx="1361"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de-DE"/>
            </a:p>
          </p:txBody>
        </p:sp>
        <p:sp>
          <p:nvSpPr>
            <p:cNvPr id="6164" name="Line 18"/>
            <p:cNvSpPr>
              <a:spLocks noChangeShapeType="1"/>
            </p:cNvSpPr>
            <p:nvPr/>
          </p:nvSpPr>
          <p:spPr bwMode="auto">
            <a:xfrm>
              <a:off x="4195" y="2276"/>
              <a:ext cx="1361"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de-DE"/>
            </a:p>
          </p:txBody>
        </p:sp>
        <p:sp>
          <p:nvSpPr>
            <p:cNvPr id="6165" name="Line 19"/>
            <p:cNvSpPr>
              <a:spLocks noChangeShapeType="1"/>
            </p:cNvSpPr>
            <p:nvPr/>
          </p:nvSpPr>
          <p:spPr bwMode="auto">
            <a:xfrm>
              <a:off x="4195" y="2496"/>
              <a:ext cx="1361"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de-DE"/>
            </a:p>
          </p:txBody>
        </p:sp>
        <p:sp>
          <p:nvSpPr>
            <p:cNvPr id="6166" name="Line 20"/>
            <p:cNvSpPr>
              <a:spLocks noChangeShapeType="1"/>
            </p:cNvSpPr>
            <p:nvPr/>
          </p:nvSpPr>
          <p:spPr bwMode="auto">
            <a:xfrm>
              <a:off x="4195" y="2716"/>
              <a:ext cx="1361"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de-DE"/>
            </a:p>
          </p:txBody>
        </p:sp>
        <p:sp>
          <p:nvSpPr>
            <p:cNvPr id="6167" name="Line 21"/>
            <p:cNvSpPr>
              <a:spLocks noChangeShapeType="1"/>
            </p:cNvSpPr>
            <p:nvPr/>
          </p:nvSpPr>
          <p:spPr bwMode="auto">
            <a:xfrm>
              <a:off x="4195" y="1616"/>
              <a:ext cx="0" cy="110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de-DE"/>
            </a:p>
          </p:txBody>
        </p:sp>
        <p:sp>
          <p:nvSpPr>
            <p:cNvPr id="6168" name="Line 22"/>
            <p:cNvSpPr>
              <a:spLocks noChangeShapeType="1"/>
            </p:cNvSpPr>
            <p:nvPr/>
          </p:nvSpPr>
          <p:spPr bwMode="auto">
            <a:xfrm>
              <a:off x="4876" y="1616"/>
              <a:ext cx="0" cy="11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de-DE"/>
            </a:p>
          </p:txBody>
        </p:sp>
        <p:sp>
          <p:nvSpPr>
            <p:cNvPr id="6169" name="Line 23"/>
            <p:cNvSpPr>
              <a:spLocks noChangeShapeType="1"/>
            </p:cNvSpPr>
            <p:nvPr/>
          </p:nvSpPr>
          <p:spPr bwMode="auto">
            <a:xfrm>
              <a:off x="5556" y="1616"/>
              <a:ext cx="0" cy="110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de-DE"/>
            </a:p>
          </p:txBody>
        </p:sp>
        <p:sp>
          <p:nvSpPr>
            <p:cNvPr id="6170" name="Text Box 28"/>
            <p:cNvSpPr txBox="1">
              <a:spLocks noChangeArrowheads="1"/>
            </p:cNvSpPr>
            <p:nvPr/>
          </p:nvSpPr>
          <p:spPr bwMode="auto">
            <a:xfrm>
              <a:off x="4150" y="1344"/>
              <a:ext cx="140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a:t>Adresse    Inhalt</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1139">
                                            <p:txEl>
                                              <p:pRg st="2" end="2"/>
                                            </p:txEl>
                                          </p:spTgt>
                                        </p:tgtEl>
                                        <p:attrNameLst>
                                          <p:attrName>style.visibility</p:attrName>
                                        </p:attrNameLst>
                                      </p:cBhvr>
                                      <p:to>
                                        <p:strVal val="visible"/>
                                      </p:to>
                                    </p:set>
                                  </p:childTnLst>
                                </p:cTn>
                              </p:par>
                              <p:par>
                                <p:cTn id="7" presetID="2" presetClass="entr" presetSubtype="2" fill="hold" nodeType="withEffect">
                                  <p:stCondLst>
                                    <p:cond delay="0"/>
                                  </p:stCondLst>
                                  <p:childTnLst>
                                    <p:set>
                                      <p:cBhvr>
                                        <p:cTn id="8" dur="1" fill="hold">
                                          <p:stCondLst>
                                            <p:cond delay="0"/>
                                          </p:stCondLst>
                                        </p:cTn>
                                        <p:tgtEl>
                                          <p:spTgt spid="2"/>
                                        </p:tgtEl>
                                        <p:attrNameLst>
                                          <p:attrName>style.visibility</p:attrName>
                                        </p:attrNameLst>
                                      </p:cBhvr>
                                      <p:to>
                                        <p:strVal val="visible"/>
                                      </p:to>
                                    </p:set>
                                    <p:anim calcmode="lin" valueType="num">
                                      <p:cBhvr additive="base">
                                        <p:cTn id="9" dur="500" fill="hold"/>
                                        <p:tgtEl>
                                          <p:spTgt spid="2"/>
                                        </p:tgtEl>
                                        <p:attrNameLst>
                                          <p:attrName>ppt_x</p:attrName>
                                        </p:attrNameLst>
                                      </p:cBhvr>
                                      <p:tavLst>
                                        <p:tav tm="0">
                                          <p:val>
                                            <p:strVal val="1+#ppt_w/2"/>
                                          </p:val>
                                        </p:tav>
                                        <p:tav tm="100000">
                                          <p:val>
                                            <p:strVal val="#ppt_x"/>
                                          </p:val>
                                        </p:tav>
                                      </p:tavLst>
                                    </p:anim>
                                    <p:anim calcmode="lin" valueType="num">
                                      <p:cBhvr additive="base">
                                        <p:cTn id="10" dur="500" fill="hold"/>
                                        <p:tgtEl>
                                          <p:spTgt spid="2"/>
                                        </p:tgtEl>
                                        <p:attrNameLst>
                                          <p:attrName>ppt_y</p:attrName>
                                        </p:attrNameLst>
                                      </p:cBhvr>
                                      <p:tavLst>
                                        <p:tav tm="0">
                                          <p:val>
                                            <p:strVal val="#ppt_y"/>
                                          </p:val>
                                        </p:tav>
                                        <p:tav tm="100000">
                                          <p:val>
                                            <p:strVal val="#ppt_y"/>
                                          </p:val>
                                        </p:tav>
                                      </p:tavLst>
                                    </p:anim>
                                  </p:childTnLst>
                                </p:cTn>
                              </p:par>
                              <p:par>
                                <p:cTn id="11" presetID="1" presetClass="entr" presetSubtype="0" fill="hold" nodeType="withEffect">
                                  <p:stCondLst>
                                    <p:cond delay="0"/>
                                  </p:stCondLst>
                                  <p:childTnLst>
                                    <p:set>
                                      <p:cBhvr>
                                        <p:cTn id="12" dur="1" fill="hold">
                                          <p:stCondLst>
                                            <p:cond delay="0"/>
                                          </p:stCondLst>
                                        </p:cTn>
                                        <p:tgtEl>
                                          <p:spTgt spid="91139">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1139">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91139">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1139">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113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5"/>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1000" smtClean="0">
                <a:latin typeface="Tahoma" pitchFamily="34" charset="0"/>
              </a:rPr>
              <a:t>Rüdiger Brause: Adaptive Systeme AS-1, WS 2013</a:t>
            </a:r>
            <a:endParaRPr lang="de-DE" sz="1000">
              <a:latin typeface="Tahoma" pitchFamily="34" charset="0"/>
            </a:endParaRPr>
          </a:p>
        </p:txBody>
      </p:sp>
      <p:sp>
        <p:nvSpPr>
          <p:cNvPr id="22531" name="Foliennummernplatzhalt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1000" smtClean="0"/>
              <a:t>- </a:t>
            </a:r>
            <a:fld id="{8492B4F7-3075-47F5-9342-EA860198345E}" type="slidenum">
              <a:rPr lang="de-DE" sz="1000" smtClean="0"/>
              <a:pPr/>
              <a:t>30</a:t>
            </a:fld>
            <a:r>
              <a:rPr lang="de-DE" sz="1000" smtClean="0"/>
              <a:t> -</a:t>
            </a:r>
          </a:p>
        </p:txBody>
      </p:sp>
      <p:sp>
        <p:nvSpPr>
          <p:cNvPr id="22532" name="Rectangle 2"/>
          <p:cNvSpPr>
            <a:spLocks noGrp="1" noChangeArrowheads="1"/>
          </p:cNvSpPr>
          <p:nvPr>
            <p:ph type="title"/>
          </p:nvPr>
        </p:nvSpPr>
        <p:spPr/>
        <p:txBody>
          <a:bodyPr/>
          <a:lstStyle/>
          <a:p>
            <a:r>
              <a:rPr lang="de-DE" smtClean="0"/>
              <a:t>Das Perzeptron</a:t>
            </a:r>
          </a:p>
        </p:txBody>
      </p:sp>
      <p:sp>
        <p:nvSpPr>
          <p:cNvPr id="22533" name="Text Box 3"/>
          <p:cNvSpPr txBox="1">
            <a:spLocks noChangeArrowheads="1"/>
          </p:cNvSpPr>
          <p:nvPr/>
        </p:nvSpPr>
        <p:spPr bwMode="auto">
          <a:xfrm>
            <a:off x="620713" y="1206500"/>
            <a:ext cx="7823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2800" b="1"/>
              <a:t>Lernen</a:t>
            </a:r>
          </a:p>
          <a:p>
            <a:r>
              <a:rPr lang="de-DE" sz="2400" b="1"/>
              <a:t>Ziel</a:t>
            </a:r>
            <a:r>
              <a:rPr lang="de-DE" sz="2400"/>
              <a:t>: Wähle </a:t>
            </a:r>
            <a:r>
              <a:rPr lang="de-DE" sz="2400" b="1">
                <a:latin typeface="Times New Roman" pitchFamily="18" charset="0"/>
              </a:rPr>
              <a:t>w</a:t>
            </a:r>
            <a:r>
              <a:rPr lang="de-DE" sz="2400"/>
              <a:t> so, dass für alle </a:t>
            </a:r>
            <a:r>
              <a:rPr lang="de-DE" sz="2400" b="1"/>
              <a:t>x</a:t>
            </a:r>
            <a:r>
              <a:rPr lang="de-DE" sz="2400"/>
              <a:t> gilt</a:t>
            </a:r>
          </a:p>
        </p:txBody>
      </p:sp>
      <p:graphicFrame>
        <p:nvGraphicFramePr>
          <p:cNvPr id="22534" name="Object 4"/>
          <p:cNvGraphicFramePr>
            <a:graphicFrameLocks noChangeAspect="1"/>
          </p:cNvGraphicFramePr>
          <p:nvPr/>
        </p:nvGraphicFramePr>
        <p:xfrm>
          <a:off x="1417638" y="2400300"/>
          <a:ext cx="3057525" cy="846138"/>
        </p:xfrm>
        <a:graphic>
          <a:graphicData uri="http://schemas.openxmlformats.org/presentationml/2006/ole">
            <mc:AlternateContent xmlns:mc="http://schemas.openxmlformats.org/markup-compatibility/2006">
              <mc:Choice xmlns:v="urn:schemas-microsoft-com:vml" Requires="v">
                <p:oleObj spid="_x0000_s22677" name="Equation" r:id="rId3" imgW="1435100" imgH="393700" progId="Equation.DSMT4">
                  <p:embed/>
                </p:oleObj>
              </mc:Choice>
              <mc:Fallback>
                <p:oleObj name="Equation" r:id="rId3" imgW="1435100" imgH="39370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17638" y="2400300"/>
                        <a:ext cx="3057525" cy="84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2535" name="Text Box 5"/>
          <p:cNvSpPr txBox="1">
            <a:spLocks noChangeArrowheads="1"/>
          </p:cNvSpPr>
          <p:nvPr/>
        </p:nvSpPr>
        <p:spPr bwMode="auto">
          <a:xfrm>
            <a:off x="4741863" y="2527300"/>
            <a:ext cx="63658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2800">
                <a:sym typeface="Symbol" pitchFamily="18" charset="2"/>
              </a:rPr>
              <a:t></a:t>
            </a:r>
          </a:p>
        </p:txBody>
      </p:sp>
      <p:graphicFrame>
        <p:nvGraphicFramePr>
          <p:cNvPr id="22536" name="Object 6"/>
          <p:cNvGraphicFramePr>
            <a:graphicFrameLocks noChangeAspect="1"/>
          </p:cNvGraphicFramePr>
          <p:nvPr/>
        </p:nvGraphicFramePr>
        <p:xfrm>
          <a:off x="5418138" y="2349500"/>
          <a:ext cx="3436937" cy="955675"/>
        </p:xfrm>
        <a:graphic>
          <a:graphicData uri="http://schemas.openxmlformats.org/presentationml/2006/ole">
            <mc:AlternateContent xmlns:mc="http://schemas.openxmlformats.org/markup-compatibility/2006">
              <mc:Choice xmlns:v="urn:schemas-microsoft-com:vml" Requires="v">
                <p:oleObj spid="_x0000_s22678" name="Equation" r:id="rId5" imgW="1600200" imgH="444500" progId="Equation.DSMT4">
                  <p:embed/>
                </p:oleObj>
              </mc:Choice>
              <mc:Fallback>
                <p:oleObj name="Equation" r:id="rId5" imgW="1600200" imgH="444500" progId="Equation.DSMT4">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18138" y="2349500"/>
                        <a:ext cx="3436937"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4151" name="Text Box 7"/>
          <p:cNvSpPr txBox="1">
            <a:spLocks noChangeArrowheads="1"/>
          </p:cNvSpPr>
          <p:nvPr/>
        </p:nvSpPr>
        <p:spPr bwMode="auto">
          <a:xfrm>
            <a:off x="712788" y="3455988"/>
            <a:ext cx="66960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2400" b="1"/>
              <a:t>Methode</a:t>
            </a:r>
            <a:r>
              <a:rPr lang="de-DE" sz="2400"/>
              <a:t>:   Für alle x aus </a:t>
            </a:r>
            <a:r>
              <a:rPr lang="de-DE" sz="2400">
                <a:sym typeface="Symbol" pitchFamily="18" charset="2"/>
              </a:rPr>
              <a:t></a:t>
            </a:r>
            <a:r>
              <a:rPr lang="de-DE" sz="2400" baseline="-25000">
                <a:sym typeface="Symbol" pitchFamily="18" charset="2"/>
              </a:rPr>
              <a:t>1</a:t>
            </a:r>
            <a:r>
              <a:rPr lang="de-DE" sz="2400">
                <a:sym typeface="Symbol" pitchFamily="18" charset="2"/>
              </a:rPr>
              <a:t> u</a:t>
            </a:r>
            <a:r>
              <a:rPr lang="de-DE" sz="2400"/>
              <a:t>nd  </a:t>
            </a:r>
            <a:r>
              <a:rPr lang="de-DE" sz="2800" b="1">
                <a:latin typeface="Times New Roman" pitchFamily="18" charset="0"/>
              </a:rPr>
              <a:t>w</a:t>
            </a:r>
            <a:r>
              <a:rPr lang="de-DE" sz="2400" baseline="30000">
                <a:latin typeface="Times New Roman" pitchFamily="18" charset="0"/>
              </a:rPr>
              <a:t>T</a:t>
            </a:r>
            <a:r>
              <a:rPr lang="de-DE" sz="2800" b="1">
                <a:latin typeface="Times New Roman" pitchFamily="18" charset="0"/>
              </a:rPr>
              <a:t>x &lt; </a:t>
            </a:r>
            <a:r>
              <a:rPr lang="de-DE" sz="2800">
                <a:latin typeface="Times New Roman" pitchFamily="18" charset="0"/>
              </a:rPr>
              <a:t>0</a:t>
            </a:r>
          </a:p>
        </p:txBody>
      </p:sp>
      <p:sp>
        <p:nvSpPr>
          <p:cNvPr id="134152" name="Rectangle 8"/>
          <p:cNvSpPr>
            <a:spLocks noChangeArrowheads="1"/>
          </p:cNvSpPr>
          <p:nvPr/>
        </p:nvSpPr>
        <p:spPr bwMode="auto">
          <a:xfrm>
            <a:off x="1376363" y="4260850"/>
            <a:ext cx="72247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pPr>
              <a:spcBef>
                <a:spcPct val="0"/>
              </a:spcBef>
            </a:pPr>
            <a:r>
              <a:rPr lang="de-DE" sz="2400" b="1" dirty="0">
                <a:latin typeface="Times New Roman" pitchFamily="18" charset="0"/>
              </a:rPr>
              <a:t>w</a:t>
            </a:r>
            <a:r>
              <a:rPr lang="de-DE" sz="2400" dirty="0">
                <a:latin typeface="Times New Roman" pitchFamily="18" charset="0"/>
              </a:rPr>
              <a:t>(t) = </a:t>
            </a:r>
            <a:r>
              <a:rPr lang="de-DE" sz="2400" b="1" dirty="0">
                <a:latin typeface="Times New Roman" pitchFamily="18" charset="0"/>
              </a:rPr>
              <a:t>w</a:t>
            </a:r>
            <a:r>
              <a:rPr lang="de-DE" sz="2400" dirty="0">
                <a:latin typeface="Times New Roman" pitchFamily="18" charset="0"/>
              </a:rPr>
              <a:t>(t–1) +</a:t>
            </a:r>
            <a:r>
              <a:rPr lang="de-DE" sz="2400" dirty="0"/>
              <a:t> </a:t>
            </a:r>
            <a:r>
              <a:rPr lang="de-DE" sz="2400" dirty="0">
                <a:sym typeface="Symbol" pitchFamily="18" charset="2"/>
              </a:rPr>
              <a:t> </a:t>
            </a:r>
            <a:r>
              <a:rPr lang="de-DE" sz="2400" b="1" dirty="0">
                <a:latin typeface="Times New Roman" pitchFamily="18" charset="0"/>
              </a:rPr>
              <a:t>x</a:t>
            </a:r>
            <a:r>
              <a:rPr lang="de-DE" sz="2400" dirty="0">
                <a:sym typeface="Symbol" pitchFamily="18" charset="2"/>
              </a:rPr>
              <a:t> 		</a:t>
            </a:r>
            <a:r>
              <a:rPr lang="de-DE" sz="2400" b="1" i="1" dirty="0" err="1">
                <a:solidFill>
                  <a:srgbClr val="00B0F0"/>
                </a:solidFill>
                <a:sym typeface="Symbol" pitchFamily="18" charset="2"/>
              </a:rPr>
              <a:t>Perzeptron</a:t>
            </a:r>
            <a:r>
              <a:rPr lang="de-DE" sz="2400" b="1" i="1" dirty="0">
                <a:solidFill>
                  <a:srgbClr val="00B0F0"/>
                </a:solidFill>
                <a:sym typeface="Symbol" pitchFamily="18" charset="2"/>
              </a:rPr>
              <a:t>-Lernregel</a:t>
            </a:r>
            <a:r>
              <a:rPr lang="de-DE" sz="2400" b="1" dirty="0">
                <a:solidFill>
                  <a:srgbClr val="00B0F0"/>
                </a:solidFill>
                <a:sym typeface="Symbol" pitchFamily="18" charset="2"/>
              </a:rPr>
              <a:t> </a:t>
            </a:r>
          </a:p>
        </p:txBody>
      </p:sp>
      <p:sp>
        <p:nvSpPr>
          <p:cNvPr id="134153" name="Text Box 9"/>
          <p:cNvSpPr txBox="1">
            <a:spLocks noChangeArrowheads="1"/>
          </p:cNvSpPr>
          <p:nvPr/>
        </p:nvSpPr>
        <p:spPr bwMode="auto">
          <a:xfrm>
            <a:off x="1379538" y="5035550"/>
            <a:ext cx="21066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2400"/>
              <a:t>Erhöhung von </a:t>
            </a:r>
          </a:p>
        </p:txBody>
      </p:sp>
      <p:sp>
        <p:nvSpPr>
          <p:cNvPr id="134154" name="Rectangle 10"/>
          <p:cNvSpPr>
            <a:spLocks noChangeArrowheads="1"/>
          </p:cNvSpPr>
          <p:nvPr/>
        </p:nvSpPr>
        <p:spPr bwMode="auto">
          <a:xfrm>
            <a:off x="3517900" y="4965700"/>
            <a:ext cx="9509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r>
              <a:rPr lang="de-DE" sz="2800" b="1">
                <a:latin typeface="Times New Roman" pitchFamily="18" charset="0"/>
                <a:cs typeface="Times New Roman" pitchFamily="18" charset="0"/>
              </a:rPr>
              <a:t>w</a:t>
            </a:r>
            <a:r>
              <a:rPr lang="de-DE" sz="2400" baseline="30000">
                <a:latin typeface="Times New Roman" pitchFamily="18" charset="0"/>
                <a:cs typeface="Times New Roman" pitchFamily="18" charset="0"/>
              </a:rPr>
              <a:t>T</a:t>
            </a:r>
            <a:r>
              <a:rPr lang="de-DE" sz="2800" b="1">
                <a:latin typeface="Times New Roman" pitchFamily="18" charset="0"/>
                <a:cs typeface="Times New Roman" pitchFamily="18" charset="0"/>
              </a:rPr>
              <a:t>x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415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415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415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41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51" grpId="0"/>
      <p:bldP spid="134152" grpId="0"/>
      <p:bldP spid="134153" grpId="0"/>
      <p:bldP spid="13415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5"/>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1000" smtClean="0">
                <a:latin typeface="Tahoma" pitchFamily="34" charset="0"/>
              </a:rPr>
              <a:t>Rüdiger Brause: Adaptive Systeme AS-1, WS 2013</a:t>
            </a:r>
            <a:endParaRPr lang="de-DE" sz="1000">
              <a:latin typeface="Tahoma" pitchFamily="34" charset="0"/>
            </a:endParaRPr>
          </a:p>
        </p:txBody>
      </p:sp>
      <p:sp>
        <p:nvSpPr>
          <p:cNvPr id="23555" name="Foliennummernplatzhalt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1000" smtClean="0"/>
              <a:t>- </a:t>
            </a:r>
            <a:fld id="{8C2264D3-33F8-4378-ABE8-04388D759737}" type="slidenum">
              <a:rPr lang="de-DE" sz="1000" smtClean="0"/>
              <a:pPr/>
              <a:t>31</a:t>
            </a:fld>
            <a:r>
              <a:rPr lang="de-DE" sz="1000" smtClean="0"/>
              <a:t> -</a:t>
            </a:r>
          </a:p>
        </p:txBody>
      </p:sp>
      <p:sp>
        <p:nvSpPr>
          <p:cNvPr id="23556" name="Rectangle 2"/>
          <p:cNvSpPr>
            <a:spLocks noGrp="1" noChangeArrowheads="1"/>
          </p:cNvSpPr>
          <p:nvPr>
            <p:ph type="title"/>
          </p:nvPr>
        </p:nvSpPr>
        <p:spPr/>
        <p:txBody>
          <a:bodyPr/>
          <a:lstStyle/>
          <a:p>
            <a:r>
              <a:rPr lang="de-DE" smtClean="0"/>
              <a:t>Das Perzeptron: </a:t>
            </a:r>
            <a:r>
              <a:rPr lang="de-DE" b="0" smtClean="0">
                <a:solidFill>
                  <a:schemeClr val="tx1"/>
                </a:solidFill>
              </a:rPr>
              <a:t>Pseudo-code 1</a:t>
            </a:r>
          </a:p>
        </p:txBody>
      </p:sp>
      <p:sp>
        <p:nvSpPr>
          <p:cNvPr id="23557" name="Rectangle 3"/>
          <p:cNvSpPr>
            <a:spLocks noChangeArrowheads="1"/>
          </p:cNvSpPr>
          <p:nvPr/>
        </p:nvSpPr>
        <p:spPr bwMode="auto">
          <a:xfrm>
            <a:off x="553567" y="1276480"/>
            <a:ext cx="7451079"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pPr indent="180975" algn="just">
              <a:spcBef>
                <a:spcPct val="0"/>
              </a:spcBef>
            </a:pPr>
            <a:r>
              <a:rPr lang="de-DE" sz="2400" b="1" dirty="0">
                <a:ea typeface="Times New Roman" pitchFamily="18" charset="0"/>
                <a:cs typeface="Courier New" pitchFamily="49" charset="0"/>
              </a:rPr>
              <a:t>PERCEPT1</a:t>
            </a:r>
            <a:r>
              <a:rPr lang="de-DE" dirty="0">
                <a:latin typeface="Courier New" pitchFamily="49" charset="0"/>
                <a:ea typeface="Times New Roman" pitchFamily="18" charset="0"/>
                <a:cs typeface="Courier New" pitchFamily="49" charset="0"/>
              </a:rPr>
              <a:t>:</a:t>
            </a:r>
            <a:endParaRPr lang="de-DE" dirty="0">
              <a:ea typeface="Times New Roman" pitchFamily="18" charset="0"/>
              <a:cs typeface="Courier New" pitchFamily="49" charset="0"/>
            </a:endParaRPr>
          </a:p>
          <a:p>
            <a:pPr indent="180975" algn="just">
              <a:spcBef>
                <a:spcPct val="0"/>
              </a:spcBef>
            </a:pPr>
            <a:r>
              <a:rPr lang="de-DE" dirty="0">
                <a:latin typeface="Courier New" pitchFamily="49" charset="0"/>
                <a:ea typeface="Times New Roman" pitchFamily="18" charset="0"/>
                <a:cs typeface="Courier New" pitchFamily="49" charset="0"/>
              </a:rPr>
              <a:t>    </a:t>
            </a:r>
            <a:r>
              <a:rPr lang="de-DE" dirty="0">
                <a:latin typeface="Times New Roman" pitchFamily="18" charset="0"/>
                <a:ea typeface="Times New Roman" pitchFamily="18" charset="0"/>
                <a:cs typeface="Courier New" pitchFamily="49" charset="0"/>
              </a:rPr>
              <a:t>Wähle zufällige Gewichte </a:t>
            </a:r>
            <a:r>
              <a:rPr lang="de-DE" b="1" dirty="0">
                <a:latin typeface="Times New Roman" pitchFamily="18" charset="0"/>
                <a:ea typeface="Times New Roman" pitchFamily="18" charset="0"/>
                <a:cs typeface="Courier New" pitchFamily="49" charset="0"/>
              </a:rPr>
              <a:t>w</a:t>
            </a:r>
            <a:r>
              <a:rPr lang="de-DE" dirty="0">
                <a:latin typeface="Times New Roman" pitchFamily="18" charset="0"/>
                <a:ea typeface="Times New Roman" pitchFamily="18" charset="0"/>
                <a:cs typeface="Courier New" pitchFamily="49" charset="0"/>
              </a:rPr>
              <a:t>  zum Zeitpunkt t:=0.</a:t>
            </a:r>
            <a:endParaRPr lang="de-DE" dirty="0">
              <a:ea typeface="Times New Roman" pitchFamily="18" charset="0"/>
              <a:cs typeface="Courier New" pitchFamily="49" charset="0"/>
            </a:endParaRPr>
          </a:p>
          <a:p>
            <a:pPr indent="180975" algn="just">
              <a:spcBef>
                <a:spcPct val="0"/>
              </a:spcBef>
            </a:pPr>
            <a:r>
              <a:rPr lang="de-DE" dirty="0">
                <a:latin typeface="Courier" charset="0"/>
                <a:ea typeface="Times New Roman" pitchFamily="18" charset="0"/>
                <a:cs typeface="Courier New" pitchFamily="49" charset="0"/>
              </a:rPr>
              <a:t>    </a:t>
            </a:r>
            <a:r>
              <a:rPr lang="de-DE" b="1" dirty="0">
                <a:solidFill>
                  <a:srgbClr val="006699"/>
                </a:solidFill>
                <a:latin typeface="+mj-lt"/>
                <a:cs typeface="Courier New" pitchFamily="49" charset="0"/>
              </a:rPr>
              <a:t>REPEAT</a:t>
            </a:r>
          </a:p>
          <a:p>
            <a:pPr indent="180975" algn="just">
              <a:spcBef>
                <a:spcPct val="0"/>
              </a:spcBef>
            </a:pPr>
            <a:r>
              <a:rPr lang="de-DE" dirty="0">
                <a:latin typeface="Courier New" pitchFamily="49" charset="0"/>
                <a:ea typeface="Times New Roman" pitchFamily="18" charset="0"/>
                <a:cs typeface="Courier New" pitchFamily="49" charset="0"/>
              </a:rPr>
              <a:t>        </a:t>
            </a:r>
            <a:r>
              <a:rPr lang="de-DE" dirty="0">
                <a:latin typeface="Times New Roman" pitchFamily="18" charset="0"/>
                <a:ea typeface="Times New Roman" pitchFamily="18" charset="0"/>
                <a:cs typeface="Courier New" pitchFamily="49" charset="0"/>
              </a:rPr>
              <a:t>Wähle zufällig ein Muster </a:t>
            </a:r>
            <a:r>
              <a:rPr lang="de-DE" b="1" dirty="0">
                <a:latin typeface="Times New Roman" pitchFamily="18" charset="0"/>
                <a:ea typeface="Times New Roman" pitchFamily="18" charset="0"/>
                <a:cs typeface="Courier New" pitchFamily="49" charset="0"/>
              </a:rPr>
              <a:t>x</a:t>
            </a:r>
            <a:r>
              <a:rPr lang="de-DE" dirty="0">
                <a:latin typeface="Times New Roman" pitchFamily="18" charset="0"/>
                <a:ea typeface="Times New Roman" pitchFamily="18" charset="0"/>
                <a:cs typeface="Courier New" pitchFamily="49" charset="0"/>
              </a:rPr>
              <a:t> aus </a:t>
            </a:r>
            <a:r>
              <a:rPr lang="en-GB" dirty="0">
                <a:latin typeface="Times New Roman" pitchFamily="18" charset="0"/>
                <a:ea typeface="Times New Roman" pitchFamily="18" charset="0"/>
                <a:cs typeface="Courier New" pitchFamily="49" charset="0"/>
                <a:sym typeface="Symbol" pitchFamily="18" charset="2"/>
              </a:rPr>
              <a:t></a:t>
            </a:r>
            <a:r>
              <a:rPr lang="de-DE" baseline="-30000" dirty="0">
                <a:latin typeface="Times New Roman" pitchFamily="18" charset="0"/>
                <a:ea typeface="Times New Roman" pitchFamily="18" charset="0"/>
                <a:cs typeface="Courier New" pitchFamily="49" charset="0"/>
              </a:rPr>
              <a:t>1</a:t>
            </a:r>
            <a:r>
              <a:rPr lang="de-DE" dirty="0">
                <a:latin typeface="Times New Roman" pitchFamily="18" charset="0"/>
                <a:ea typeface="Times New Roman" pitchFamily="18" charset="0"/>
                <a:cs typeface="Courier New" pitchFamily="49" charset="0"/>
                <a:sym typeface="Symbol" pitchFamily="18" charset="2"/>
              </a:rPr>
              <a:t></a:t>
            </a:r>
            <a:r>
              <a:rPr lang="de-DE" dirty="0">
                <a:latin typeface="Times New Roman" pitchFamily="18" charset="0"/>
                <a:ea typeface="Times New Roman" pitchFamily="18" charset="0"/>
                <a:cs typeface="Courier New" pitchFamily="49" charset="0"/>
              </a:rPr>
              <a:t> </a:t>
            </a:r>
            <a:r>
              <a:rPr lang="en-GB" dirty="0">
                <a:latin typeface="Times New Roman" pitchFamily="18" charset="0"/>
                <a:ea typeface="Times New Roman" pitchFamily="18" charset="0"/>
                <a:cs typeface="Courier New" pitchFamily="49" charset="0"/>
                <a:sym typeface="Symbol" pitchFamily="18" charset="2"/>
              </a:rPr>
              <a:t></a:t>
            </a:r>
            <a:r>
              <a:rPr lang="de-DE" baseline="-30000" dirty="0">
                <a:latin typeface="Times New Roman" pitchFamily="18" charset="0"/>
                <a:ea typeface="Times New Roman" pitchFamily="18" charset="0"/>
                <a:cs typeface="Courier New" pitchFamily="49" charset="0"/>
              </a:rPr>
              <a:t>2</a:t>
            </a:r>
            <a:r>
              <a:rPr lang="de-DE" dirty="0">
                <a:latin typeface="Times New Roman" pitchFamily="18" charset="0"/>
                <a:ea typeface="Times New Roman" pitchFamily="18" charset="0"/>
                <a:cs typeface="Courier New" pitchFamily="49" charset="0"/>
                <a:sym typeface="Symbol" pitchFamily="18" charset="2"/>
              </a:rPr>
              <a:t>;      </a:t>
            </a:r>
            <a:r>
              <a:rPr lang="de-DE" dirty="0">
                <a:latin typeface="Courier New" pitchFamily="49" charset="0"/>
                <a:ea typeface="Times New Roman" pitchFamily="18" charset="0"/>
                <a:cs typeface="Courier New" pitchFamily="49" charset="0"/>
                <a:sym typeface="Symbol" pitchFamily="18" charset="2"/>
              </a:rPr>
              <a:t>t:= t+1;</a:t>
            </a:r>
            <a:endParaRPr lang="de-DE" dirty="0">
              <a:ea typeface="Times New Roman" pitchFamily="18" charset="0"/>
              <a:cs typeface="Courier New" pitchFamily="49" charset="0"/>
              <a:sym typeface="Symbol" pitchFamily="18" charset="2"/>
            </a:endParaRPr>
          </a:p>
          <a:p>
            <a:pPr indent="180975" algn="just">
              <a:spcBef>
                <a:spcPct val="0"/>
              </a:spcBef>
            </a:pPr>
            <a:r>
              <a:rPr lang="de-DE" dirty="0">
                <a:latin typeface="Courier New" pitchFamily="49" charset="0"/>
                <a:ea typeface="Times New Roman" pitchFamily="18" charset="0"/>
                <a:cs typeface="Courier New" pitchFamily="49" charset="0"/>
                <a:sym typeface="Symbol" pitchFamily="18" charset="2"/>
              </a:rPr>
              <a:t>        </a:t>
            </a:r>
            <a:r>
              <a:rPr lang="en-GB" sz="1800" b="1" dirty="0">
                <a:solidFill>
                  <a:srgbClr val="006699"/>
                </a:solidFill>
                <a:latin typeface="+mj-lt"/>
                <a:cs typeface="Courier New" pitchFamily="49" charset="0"/>
                <a:sym typeface="Symbol" pitchFamily="18" charset="2"/>
              </a:rPr>
              <a:t>IF</a:t>
            </a:r>
            <a:r>
              <a:rPr lang="en-GB" dirty="0">
                <a:latin typeface="Courier New" pitchFamily="49" charset="0"/>
                <a:ea typeface="Times New Roman" pitchFamily="18" charset="0"/>
                <a:cs typeface="Courier New" pitchFamily="49" charset="0"/>
                <a:sym typeface="Symbol" pitchFamily="18" charset="2"/>
              </a:rPr>
              <a:t> (</a:t>
            </a:r>
            <a:r>
              <a:rPr lang="en-GB" b="1" dirty="0">
                <a:latin typeface="Courier New" pitchFamily="49" charset="0"/>
                <a:ea typeface="Times New Roman" pitchFamily="18" charset="0"/>
                <a:cs typeface="Courier New" pitchFamily="49" charset="0"/>
                <a:sym typeface="Symbol" pitchFamily="18" charset="2"/>
              </a:rPr>
              <a:t>x</a:t>
            </a:r>
            <a:r>
              <a:rPr lang="en-GB" dirty="0">
                <a:latin typeface="Courier New" pitchFamily="49" charset="0"/>
                <a:ea typeface="Times New Roman" pitchFamily="18" charset="0"/>
                <a:cs typeface="Courier New" pitchFamily="49" charset="0"/>
                <a:sym typeface="Symbol" pitchFamily="18" charset="2"/>
              </a:rPr>
              <a:t> </a:t>
            </a:r>
            <a:r>
              <a:rPr lang="en-GB" dirty="0" err="1">
                <a:latin typeface="Times New Roman" pitchFamily="18" charset="0"/>
                <a:ea typeface="Times New Roman" pitchFamily="18" charset="0"/>
                <a:cs typeface="Courier New" pitchFamily="49" charset="0"/>
                <a:sym typeface="Symbol" pitchFamily="18" charset="2"/>
              </a:rPr>
              <a:t>aus</a:t>
            </a:r>
            <a:r>
              <a:rPr lang="en-GB" dirty="0">
                <a:latin typeface="Times New Roman" pitchFamily="18" charset="0"/>
                <a:ea typeface="Times New Roman" pitchFamily="18" charset="0"/>
                <a:cs typeface="Courier New" pitchFamily="49" charset="0"/>
                <a:sym typeface="Symbol" pitchFamily="18" charset="2"/>
              </a:rPr>
              <a:t> </a:t>
            </a:r>
            <a:r>
              <a:rPr lang="en-GB" dirty="0" err="1">
                <a:latin typeface="Times New Roman" pitchFamily="18" charset="0"/>
                <a:ea typeface="Times New Roman" pitchFamily="18" charset="0"/>
                <a:cs typeface="Courier New" pitchFamily="49" charset="0"/>
                <a:sym typeface="Symbol" pitchFamily="18" charset="2"/>
              </a:rPr>
              <a:t>Klasse</a:t>
            </a:r>
            <a:r>
              <a:rPr lang="en-GB" dirty="0">
                <a:latin typeface="Courier New" pitchFamily="49" charset="0"/>
                <a:ea typeface="Times New Roman" pitchFamily="18" charset="0"/>
                <a:cs typeface="Courier New" pitchFamily="49" charset="0"/>
                <a:sym typeface="Symbol" pitchFamily="18" charset="2"/>
              </a:rPr>
              <a:t> </a:t>
            </a:r>
            <a:r>
              <a:rPr lang="en-GB" baseline="-30000" dirty="0">
                <a:latin typeface="Courier New" pitchFamily="49" charset="0"/>
                <a:ea typeface="Times New Roman" pitchFamily="18" charset="0"/>
                <a:cs typeface="Courier New" pitchFamily="49" charset="0"/>
              </a:rPr>
              <a:t>1</a:t>
            </a:r>
            <a:r>
              <a:rPr lang="en-GB" dirty="0">
                <a:latin typeface="Courier New" pitchFamily="49" charset="0"/>
                <a:ea typeface="Times New Roman" pitchFamily="18" charset="0"/>
                <a:cs typeface="Courier New" pitchFamily="49" charset="0"/>
                <a:sym typeface="Symbol" pitchFamily="18" charset="2"/>
              </a:rPr>
              <a:t>)</a:t>
            </a:r>
            <a:endParaRPr lang="de-DE" dirty="0">
              <a:ea typeface="Times New Roman" pitchFamily="18" charset="0"/>
              <a:cs typeface="Courier New" pitchFamily="49" charset="0"/>
              <a:sym typeface="Symbol" pitchFamily="18" charset="2"/>
            </a:endParaRPr>
          </a:p>
          <a:p>
            <a:pPr indent="180975" algn="just">
              <a:spcBef>
                <a:spcPct val="0"/>
              </a:spcBef>
            </a:pPr>
            <a:r>
              <a:rPr lang="en-GB" dirty="0">
                <a:latin typeface="Courier New" pitchFamily="49" charset="0"/>
                <a:ea typeface="Times New Roman" pitchFamily="18" charset="0"/>
                <a:cs typeface="Courier New" pitchFamily="49" charset="0"/>
                <a:sym typeface="Symbol" pitchFamily="18" charset="2"/>
              </a:rPr>
              <a:t>           </a:t>
            </a:r>
            <a:r>
              <a:rPr lang="en-GB" sz="1800" b="1" dirty="0">
                <a:solidFill>
                  <a:srgbClr val="006699"/>
                </a:solidFill>
                <a:latin typeface="+mj-lt"/>
                <a:cs typeface="Courier New" pitchFamily="49" charset="0"/>
                <a:sym typeface="Symbol" pitchFamily="18" charset="2"/>
              </a:rPr>
              <a:t>THEN</a:t>
            </a:r>
            <a:r>
              <a:rPr lang="en-GB" dirty="0">
                <a:latin typeface="Courier" charset="0"/>
                <a:ea typeface="Times New Roman" pitchFamily="18" charset="0"/>
                <a:cs typeface="Courier New" pitchFamily="49" charset="0"/>
                <a:sym typeface="Symbol" pitchFamily="18" charset="2"/>
              </a:rPr>
              <a:t>  </a:t>
            </a:r>
            <a:r>
              <a:rPr lang="en-GB" sz="1800" b="1" dirty="0">
                <a:solidFill>
                  <a:srgbClr val="006699"/>
                </a:solidFill>
                <a:latin typeface="+mj-lt"/>
                <a:cs typeface="Courier New" pitchFamily="49" charset="0"/>
                <a:sym typeface="Symbol" pitchFamily="18" charset="2"/>
              </a:rPr>
              <a:t>IF</a:t>
            </a:r>
            <a:r>
              <a:rPr lang="en-GB" dirty="0">
                <a:latin typeface="Courier New" pitchFamily="49" charset="0"/>
                <a:ea typeface="Times New Roman" pitchFamily="18" charset="0"/>
                <a:cs typeface="Courier New" pitchFamily="49" charset="0"/>
                <a:sym typeface="Symbol" pitchFamily="18" charset="2"/>
              </a:rPr>
              <a:t> </a:t>
            </a:r>
            <a:r>
              <a:rPr lang="en-GB" b="1" dirty="0" err="1">
                <a:latin typeface="Courier New" pitchFamily="49" charset="0"/>
                <a:ea typeface="Times New Roman" pitchFamily="18" charset="0"/>
                <a:cs typeface="Courier New" pitchFamily="49" charset="0"/>
                <a:sym typeface="Symbol" pitchFamily="18" charset="2"/>
              </a:rPr>
              <a:t>w</a:t>
            </a:r>
            <a:r>
              <a:rPr lang="en-GB" baseline="30000" dirty="0" err="1">
                <a:latin typeface="Courier New" pitchFamily="49" charset="0"/>
                <a:ea typeface="Times New Roman" pitchFamily="18" charset="0"/>
                <a:cs typeface="Courier New" pitchFamily="49" charset="0"/>
                <a:sym typeface="Symbol" pitchFamily="18" charset="2"/>
              </a:rPr>
              <a:t>T</a:t>
            </a:r>
            <a:r>
              <a:rPr lang="en-GB" b="1" dirty="0" err="1">
                <a:latin typeface="Courier New" pitchFamily="49" charset="0"/>
                <a:ea typeface="Times New Roman" pitchFamily="18" charset="0"/>
                <a:cs typeface="Courier New" pitchFamily="49" charset="0"/>
                <a:sym typeface="Symbol" pitchFamily="18" charset="2"/>
              </a:rPr>
              <a:t>x</a:t>
            </a:r>
            <a:r>
              <a:rPr lang="en-GB" b="1" dirty="0">
                <a:latin typeface="Courier New" pitchFamily="49" charset="0"/>
                <a:ea typeface="Times New Roman" pitchFamily="18" charset="0"/>
                <a:cs typeface="Courier New" pitchFamily="49" charset="0"/>
                <a:sym typeface="Symbol" pitchFamily="18" charset="2"/>
              </a:rPr>
              <a:t> </a:t>
            </a:r>
            <a:r>
              <a:rPr lang="en-GB" b="1" u="sng" dirty="0">
                <a:latin typeface="Courier New" pitchFamily="49" charset="0"/>
                <a:ea typeface="Times New Roman" pitchFamily="18" charset="0"/>
                <a:cs typeface="Courier New" pitchFamily="49" charset="0"/>
                <a:sym typeface="Symbol" pitchFamily="18" charset="2"/>
              </a:rPr>
              <a:t>&lt;</a:t>
            </a:r>
            <a:r>
              <a:rPr lang="en-GB" dirty="0">
                <a:latin typeface="Courier New" pitchFamily="49" charset="0"/>
                <a:ea typeface="Times New Roman" pitchFamily="18" charset="0"/>
                <a:cs typeface="Courier New" pitchFamily="49" charset="0"/>
                <a:sym typeface="Symbol" pitchFamily="18" charset="2"/>
              </a:rPr>
              <a:t> 0 </a:t>
            </a:r>
            <a:endParaRPr lang="de-DE" dirty="0">
              <a:ea typeface="Times New Roman" pitchFamily="18" charset="0"/>
              <a:cs typeface="Courier New" pitchFamily="49" charset="0"/>
              <a:sym typeface="Symbol" pitchFamily="18" charset="2"/>
            </a:endParaRPr>
          </a:p>
          <a:p>
            <a:pPr indent="180975" algn="just">
              <a:spcBef>
                <a:spcPct val="0"/>
              </a:spcBef>
            </a:pPr>
            <a:r>
              <a:rPr lang="en-GB" dirty="0">
                <a:latin typeface="Courier New" pitchFamily="49" charset="0"/>
                <a:ea typeface="Times New Roman" pitchFamily="18" charset="0"/>
                <a:cs typeface="Courier New" pitchFamily="49" charset="0"/>
                <a:sym typeface="Symbol" pitchFamily="18" charset="2"/>
              </a:rPr>
              <a:t>                   </a:t>
            </a:r>
            <a:r>
              <a:rPr lang="en-GB" sz="1800" b="1" dirty="0">
                <a:solidFill>
                  <a:srgbClr val="006699"/>
                </a:solidFill>
                <a:latin typeface="+mj-lt"/>
                <a:cs typeface="Courier New" pitchFamily="49" charset="0"/>
                <a:sym typeface="Symbol" pitchFamily="18" charset="2"/>
              </a:rPr>
              <a:t>THEN</a:t>
            </a:r>
            <a:r>
              <a:rPr lang="en-GB" dirty="0">
                <a:latin typeface="Courier" charset="0"/>
                <a:ea typeface="Times New Roman" pitchFamily="18" charset="0"/>
                <a:cs typeface="Courier New" pitchFamily="49" charset="0"/>
                <a:sym typeface="Symbol" pitchFamily="18" charset="2"/>
              </a:rPr>
              <a:t>  </a:t>
            </a:r>
            <a:r>
              <a:rPr lang="en-GB" b="1" dirty="0">
                <a:latin typeface="Courier New" pitchFamily="49" charset="0"/>
                <a:ea typeface="Times New Roman" pitchFamily="18" charset="0"/>
                <a:cs typeface="Courier New" pitchFamily="49" charset="0"/>
                <a:sym typeface="Symbol" pitchFamily="18" charset="2"/>
              </a:rPr>
              <a:t>w</a:t>
            </a:r>
            <a:r>
              <a:rPr lang="en-GB" dirty="0">
                <a:latin typeface="Courier New" pitchFamily="49" charset="0"/>
                <a:ea typeface="Times New Roman" pitchFamily="18" charset="0"/>
                <a:cs typeface="Courier New" pitchFamily="49" charset="0"/>
                <a:sym typeface="Symbol" pitchFamily="18" charset="2"/>
              </a:rPr>
              <a:t> = </a:t>
            </a:r>
            <a:r>
              <a:rPr lang="en-GB" b="1" dirty="0">
                <a:latin typeface="Courier New" pitchFamily="49" charset="0"/>
                <a:ea typeface="Times New Roman" pitchFamily="18" charset="0"/>
                <a:cs typeface="Courier New" pitchFamily="49" charset="0"/>
                <a:sym typeface="Symbol" pitchFamily="18" charset="2"/>
              </a:rPr>
              <a:t>w</a:t>
            </a:r>
            <a:r>
              <a:rPr lang="en-GB" dirty="0">
                <a:latin typeface="Times New Roman" pitchFamily="18" charset="0"/>
                <a:ea typeface="Times New Roman" pitchFamily="18" charset="0"/>
                <a:cs typeface="Courier New" pitchFamily="49" charset="0"/>
                <a:sym typeface="Symbol" pitchFamily="18" charset="2"/>
              </a:rPr>
              <a:t> </a:t>
            </a:r>
            <a:r>
              <a:rPr lang="en-GB" dirty="0">
                <a:latin typeface="Courier New" pitchFamily="49" charset="0"/>
                <a:ea typeface="Times New Roman" pitchFamily="18" charset="0"/>
                <a:cs typeface="Courier New" pitchFamily="49" charset="0"/>
                <a:sym typeface="Symbol" pitchFamily="18" charset="2"/>
              </a:rPr>
              <a:t>+</a:t>
            </a:r>
            <a:r>
              <a:rPr lang="en-GB" dirty="0">
                <a:latin typeface="Times New Roman" pitchFamily="18" charset="0"/>
                <a:ea typeface="Times New Roman" pitchFamily="18" charset="0"/>
                <a:cs typeface="Courier New" pitchFamily="49" charset="0"/>
                <a:sym typeface="Symbol" pitchFamily="18" charset="2"/>
              </a:rPr>
              <a:t> </a:t>
            </a:r>
            <a:r>
              <a:rPr lang="en-GB" dirty="0">
                <a:latin typeface="Courier New" pitchFamily="49" charset="0"/>
                <a:ea typeface="Times New Roman" pitchFamily="18" charset="0"/>
                <a:cs typeface="Courier New" pitchFamily="49" charset="0"/>
                <a:sym typeface="Symbol" pitchFamily="18" charset="2"/>
              </a:rPr>
              <a:t></a:t>
            </a:r>
            <a:r>
              <a:rPr lang="en-GB" b="1" dirty="0">
                <a:latin typeface="Courier New" pitchFamily="49" charset="0"/>
                <a:ea typeface="Times New Roman" pitchFamily="18" charset="0"/>
                <a:cs typeface="Courier New" pitchFamily="49" charset="0"/>
              </a:rPr>
              <a:t>x</a:t>
            </a:r>
            <a:r>
              <a:rPr lang="en-GB" dirty="0">
                <a:latin typeface="Courier New" pitchFamily="49" charset="0"/>
                <a:ea typeface="Times New Roman" pitchFamily="18" charset="0"/>
                <a:cs typeface="Courier New" pitchFamily="49" charset="0"/>
                <a:sym typeface="Symbol" pitchFamily="18" charset="2"/>
              </a:rPr>
              <a:t>  </a:t>
            </a:r>
            <a:endParaRPr lang="de-DE" dirty="0">
              <a:ea typeface="Times New Roman" pitchFamily="18" charset="0"/>
              <a:cs typeface="Courier New" pitchFamily="49" charset="0"/>
              <a:sym typeface="Symbol" pitchFamily="18" charset="2"/>
            </a:endParaRPr>
          </a:p>
          <a:p>
            <a:pPr indent="180975" algn="just">
              <a:spcBef>
                <a:spcPct val="0"/>
              </a:spcBef>
            </a:pPr>
            <a:r>
              <a:rPr lang="en-GB" dirty="0">
                <a:latin typeface="Courier New" pitchFamily="49" charset="0"/>
                <a:ea typeface="Times New Roman" pitchFamily="18" charset="0"/>
                <a:cs typeface="Courier New" pitchFamily="49" charset="0"/>
                <a:sym typeface="Symbol" pitchFamily="18" charset="2"/>
              </a:rPr>
              <a:t>                   </a:t>
            </a:r>
            <a:r>
              <a:rPr lang="en-GB" sz="1800" b="1" dirty="0">
                <a:solidFill>
                  <a:srgbClr val="006699"/>
                </a:solidFill>
                <a:latin typeface="+mj-lt"/>
                <a:cs typeface="Courier New" pitchFamily="49" charset="0"/>
                <a:sym typeface="Symbol" pitchFamily="18" charset="2"/>
              </a:rPr>
              <a:t>ELSE</a:t>
            </a:r>
            <a:r>
              <a:rPr lang="en-GB" dirty="0">
                <a:latin typeface="Courier" charset="0"/>
                <a:ea typeface="Times New Roman" pitchFamily="18" charset="0"/>
                <a:cs typeface="Courier New" pitchFamily="49" charset="0"/>
                <a:sym typeface="Symbol" pitchFamily="18" charset="2"/>
              </a:rPr>
              <a:t>   </a:t>
            </a:r>
            <a:r>
              <a:rPr lang="en-GB" b="1" dirty="0">
                <a:latin typeface="Courier New" pitchFamily="49" charset="0"/>
                <a:ea typeface="Times New Roman" pitchFamily="18" charset="0"/>
                <a:cs typeface="Courier New" pitchFamily="49" charset="0"/>
                <a:sym typeface="Symbol" pitchFamily="18" charset="2"/>
              </a:rPr>
              <a:t>w</a:t>
            </a:r>
            <a:r>
              <a:rPr lang="en-GB" dirty="0">
                <a:latin typeface="Courier New" pitchFamily="49" charset="0"/>
                <a:ea typeface="Times New Roman" pitchFamily="18" charset="0"/>
                <a:cs typeface="Courier New" pitchFamily="49" charset="0"/>
                <a:sym typeface="Symbol" pitchFamily="18" charset="2"/>
              </a:rPr>
              <a:t> = </a:t>
            </a:r>
            <a:r>
              <a:rPr lang="en-GB" b="1" dirty="0">
                <a:latin typeface="Courier New" pitchFamily="49" charset="0"/>
                <a:ea typeface="Times New Roman" pitchFamily="18" charset="0"/>
                <a:cs typeface="Courier New" pitchFamily="49" charset="0"/>
                <a:sym typeface="Symbol" pitchFamily="18" charset="2"/>
              </a:rPr>
              <a:t>w</a:t>
            </a:r>
            <a:endParaRPr lang="de-DE" dirty="0">
              <a:ea typeface="Times New Roman" pitchFamily="18" charset="0"/>
              <a:cs typeface="Courier New" pitchFamily="49" charset="0"/>
              <a:sym typeface="Symbol" pitchFamily="18" charset="2"/>
            </a:endParaRPr>
          </a:p>
          <a:p>
            <a:pPr indent="180975" algn="just">
              <a:spcBef>
                <a:spcPct val="0"/>
              </a:spcBef>
            </a:pPr>
            <a:r>
              <a:rPr lang="en-GB" sz="2400" dirty="0">
                <a:latin typeface="TIMES" charset="0"/>
                <a:ea typeface="Times New Roman" pitchFamily="18" charset="0"/>
                <a:cs typeface="Courier New" pitchFamily="49" charset="0"/>
                <a:sym typeface="Symbol" pitchFamily="18" charset="2"/>
              </a:rPr>
              <a:t>                              </a:t>
            </a:r>
            <a:r>
              <a:rPr lang="en-GB" sz="1800" b="1" dirty="0">
                <a:solidFill>
                  <a:srgbClr val="006699"/>
                </a:solidFill>
                <a:latin typeface="+mj-lt"/>
                <a:cs typeface="Courier New" pitchFamily="49" charset="0"/>
                <a:sym typeface="Symbol" pitchFamily="18" charset="2"/>
              </a:rPr>
              <a:t>END</a:t>
            </a:r>
            <a:endParaRPr lang="de-DE" sz="1800" b="1" dirty="0">
              <a:solidFill>
                <a:srgbClr val="006699"/>
              </a:solidFill>
              <a:latin typeface="+mj-lt"/>
              <a:cs typeface="Courier New" pitchFamily="49" charset="0"/>
              <a:sym typeface="Symbol" pitchFamily="18" charset="2"/>
            </a:endParaRPr>
          </a:p>
          <a:p>
            <a:pPr indent="180975" algn="just">
              <a:spcBef>
                <a:spcPct val="0"/>
              </a:spcBef>
            </a:pPr>
            <a:r>
              <a:rPr lang="en-GB" dirty="0">
                <a:latin typeface="Courier New" pitchFamily="49" charset="0"/>
                <a:ea typeface="Times New Roman" pitchFamily="18" charset="0"/>
                <a:cs typeface="Courier New" pitchFamily="49" charset="0"/>
                <a:sym typeface="Symbol" pitchFamily="18" charset="2"/>
              </a:rPr>
              <a:t>           </a:t>
            </a:r>
            <a:r>
              <a:rPr lang="en-GB" sz="1800" b="1" dirty="0">
                <a:solidFill>
                  <a:srgbClr val="006699"/>
                </a:solidFill>
                <a:latin typeface="+mj-lt"/>
                <a:cs typeface="Courier New" pitchFamily="49" charset="0"/>
                <a:sym typeface="Symbol" pitchFamily="18" charset="2"/>
              </a:rPr>
              <a:t>ELSE</a:t>
            </a:r>
            <a:r>
              <a:rPr lang="en-GB" dirty="0">
                <a:latin typeface="Courier" charset="0"/>
                <a:ea typeface="Times New Roman" pitchFamily="18" charset="0"/>
                <a:cs typeface="Courier New" pitchFamily="49" charset="0"/>
                <a:sym typeface="Symbol" pitchFamily="18" charset="2"/>
              </a:rPr>
              <a:t>  </a:t>
            </a:r>
            <a:r>
              <a:rPr lang="en-GB" sz="1800" b="1" dirty="0">
                <a:solidFill>
                  <a:srgbClr val="006699"/>
                </a:solidFill>
                <a:latin typeface="+mj-lt"/>
                <a:cs typeface="Courier New" pitchFamily="49" charset="0"/>
                <a:sym typeface="Symbol" pitchFamily="18" charset="2"/>
              </a:rPr>
              <a:t>IF</a:t>
            </a:r>
            <a:r>
              <a:rPr lang="en-GB" dirty="0">
                <a:latin typeface="Courier New" pitchFamily="49" charset="0"/>
                <a:ea typeface="Times New Roman" pitchFamily="18" charset="0"/>
                <a:cs typeface="Courier New" pitchFamily="49" charset="0"/>
                <a:sym typeface="Symbol" pitchFamily="18" charset="2"/>
              </a:rPr>
              <a:t> </a:t>
            </a:r>
            <a:r>
              <a:rPr lang="en-GB" b="1" dirty="0" err="1">
                <a:latin typeface="Courier New" pitchFamily="49" charset="0"/>
                <a:ea typeface="Times New Roman" pitchFamily="18" charset="0"/>
                <a:cs typeface="Courier New" pitchFamily="49" charset="0"/>
                <a:sym typeface="Symbol" pitchFamily="18" charset="2"/>
              </a:rPr>
              <a:t>w</a:t>
            </a:r>
            <a:r>
              <a:rPr lang="en-GB" baseline="30000" dirty="0" err="1">
                <a:latin typeface="Courier New" pitchFamily="49" charset="0"/>
                <a:ea typeface="Times New Roman" pitchFamily="18" charset="0"/>
                <a:cs typeface="Courier New" pitchFamily="49" charset="0"/>
                <a:sym typeface="Symbol" pitchFamily="18" charset="2"/>
              </a:rPr>
              <a:t>T</a:t>
            </a:r>
            <a:r>
              <a:rPr lang="en-GB" b="1" dirty="0" err="1">
                <a:latin typeface="Courier New" pitchFamily="49" charset="0"/>
                <a:ea typeface="Times New Roman" pitchFamily="18" charset="0"/>
                <a:cs typeface="Courier New" pitchFamily="49" charset="0"/>
                <a:sym typeface="Symbol" pitchFamily="18" charset="2"/>
              </a:rPr>
              <a:t>x</a:t>
            </a:r>
            <a:r>
              <a:rPr lang="en-GB" dirty="0">
                <a:latin typeface="Courier New" pitchFamily="49" charset="0"/>
                <a:ea typeface="Times New Roman" pitchFamily="18" charset="0"/>
                <a:cs typeface="Courier New" pitchFamily="49" charset="0"/>
                <a:sym typeface="Symbol" pitchFamily="18" charset="2"/>
              </a:rPr>
              <a:t> &gt; 0 </a:t>
            </a:r>
            <a:endParaRPr lang="de-DE" dirty="0">
              <a:ea typeface="Times New Roman" pitchFamily="18" charset="0"/>
              <a:cs typeface="Courier New" pitchFamily="49" charset="0"/>
              <a:sym typeface="Symbol" pitchFamily="18" charset="2"/>
            </a:endParaRPr>
          </a:p>
          <a:p>
            <a:pPr indent="180975" algn="just">
              <a:spcBef>
                <a:spcPct val="0"/>
              </a:spcBef>
            </a:pPr>
            <a:r>
              <a:rPr lang="en-GB" dirty="0">
                <a:latin typeface="Courier New" pitchFamily="49" charset="0"/>
                <a:ea typeface="Times New Roman" pitchFamily="18" charset="0"/>
                <a:cs typeface="Courier New" pitchFamily="49" charset="0"/>
                <a:sym typeface="Symbol" pitchFamily="18" charset="2"/>
              </a:rPr>
              <a:t>                    </a:t>
            </a:r>
            <a:r>
              <a:rPr lang="en-GB" sz="1800" b="1" dirty="0">
                <a:solidFill>
                  <a:srgbClr val="006699"/>
                </a:solidFill>
                <a:latin typeface="+mj-lt"/>
                <a:cs typeface="Courier New" pitchFamily="49" charset="0"/>
                <a:sym typeface="Symbol" pitchFamily="18" charset="2"/>
              </a:rPr>
              <a:t>THEN</a:t>
            </a:r>
            <a:r>
              <a:rPr lang="en-GB" dirty="0">
                <a:latin typeface="Courier" charset="0"/>
                <a:ea typeface="Times New Roman" pitchFamily="18" charset="0"/>
                <a:cs typeface="Courier New" pitchFamily="49" charset="0"/>
                <a:sym typeface="Symbol" pitchFamily="18" charset="2"/>
              </a:rPr>
              <a:t>  </a:t>
            </a:r>
            <a:r>
              <a:rPr lang="en-GB" b="1" dirty="0">
                <a:latin typeface="Courier New" pitchFamily="49" charset="0"/>
                <a:ea typeface="Times New Roman" pitchFamily="18" charset="0"/>
                <a:cs typeface="Courier New" pitchFamily="49" charset="0"/>
                <a:sym typeface="Symbol" pitchFamily="18" charset="2"/>
              </a:rPr>
              <a:t>w</a:t>
            </a:r>
            <a:r>
              <a:rPr lang="en-GB" dirty="0">
                <a:latin typeface="Courier New" pitchFamily="49" charset="0"/>
                <a:ea typeface="Times New Roman" pitchFamily="18" charset="0"/>
                <a:cs typeface="Courier New" pitchFamily="49" charset="0"/>
                <a:sym typeface="Symbol" pitchFamily="18" charset="2"/>
              </a:rPr>
              <a:t> = </a:t>
            </a:r>
            <a:r>
              <a:rPr lang="en-GB" b="1" dirty="0">
                <a:latin typeface="Courier New" pitchFamily="49" charset="0"/>
                <a:ea typeface="Times New Roman" pitchFamily="18" charset="0"/>
                <a:cs typeface="Courier New" pitchFamily="49" charset="0"/>
                <a:sym typeface="Symbol" pitchFamily="18" charset="2"/>
              </a:rPr>
              <a:t>w</a:t>
            </a:r>
            <a:r>
              <a:rPr lang="en-GB" dirty="0">
                <a:latin typeface="Times New Roman" pitchFamily="18" charset="0"/>
                <a:ea typeface="Times New Roman" pitchFamily="18" charset="0"/>
                <a:cs typeface="Courier New" pitchFamily="49" charset="0"/>
                <a:sym typeface="Symbol" pitchFamily="18" charset="2"/>
              </a:rPr>
              <a:t> </a:t>
            </a:r>
            <a:r>
              <a:rPr lang="en-GB" dirty="0">
                <a:latin typeface="Courier New" pitchFamily="49" charset="0"/>
                <a:ea typeface="Times New Roman" pitchFamily="18" charset="0"/>
                <a:cs typeface="Courier New" pitchFamily="49" charset="0"/>
                <a:sym typeface="Symbol" pitchFamily="18" charset="2"/>
              </a:rPr>
              <a:t>-</a:t>
            </a:r>
            <a:r>
              <a:rPr lang="en-GB" dirty="0">
                <a:latin typeface="Times New Roman" pitchFamily="18" charset="0"/>
                <a:ea typeface="Times New Roman" pitchFamily="18" charset="0"/>
                <a:cs typeface="Courier New" pitchFamily="49" charset="0"/>
                <a:sym typeface="Symbol" pitchFamily="18" charset="2"/>
              </a:rPr>
              <a:t> </a:t>
            </a:r>
            <a:r>
              <a:rPr lang="en-GB" dirty="0">
                <a:latin typeface="Courier New" pitchFamily="49" charset="0"/>
                <a:ea typeface="Times New Roman" pitchFamily="18" charset="0"/>
                <a:cs typeface="Courier New" pitchFamily="49" charset="0"/>
                <a:sym typeface="Symbol" pitchFamily="18" charset="2"/>
              </a:rPr>
              <a:t></a:t>
            </a:r>
            <a:r>
              <a:rPr lang="en-GB" b="1" dirty="0">
                <a:latin typeface="Courier New" pitchFamily="49" charset="0"/>
                <a:ea typeface="Times New Roman" pitchFamily="18" charset="0"/>
                <a:cs typeface="Courier New" pitchFamily="49" charset="0"/>
              </a:rPr>
              <a:t>x</a:t>
            </a:r>
            <a:r>
              <a:rPr lang="en-GB" dirty="0">
                <a:latin typeface="Courier New" pitchFamily="49" charset="0"/>
                <a:ea typeface="Times New Roman" pitchFamily="18" charset="0"/>
                <a:cs typeface="Courier New" pitchFamily="49" charset="0"/>
                <a:sym typeface="Symbol" pitchFamily="18" charset="2"/>
              </a:rPr>
              <a:t>  </a:t>
            </a:r>
            <a:endParaRPr lang="de-DE" dirty="0">
              <a:ea typeface="Times New Roman" pitchFamily="18" charset="0"/>
              <a:cs typeface="Courier New" pitchFamily="49" charset="0"/>
              <a:sym typeface="Symbol" pitchFamily="18" charset="2"/>
            </a:endParaRPr>
          </a:p>
          <a:p>
            <a:pPr indent="180975" algn="just">
              <a:spcBef>
                <a:spcPct val="0"/>
              </a:spcBef>
            </a:pPr>
            <a:r>
              <a:rPr lang="en-GB" dirty="0">
                <a:latin typeface="Courier New" pitchFamily="49" charset="0"/>
                <a:ea typeface="Times New Roman" pitchFamily="18" charset="0"/>
                <a:cs typeface="Courier New" pitchFamily="49" charset="0"/>
                <a:sym typeface="Symbol" pitchFamily="18" charset="2"/>
              </a:rPr>
              <a:t>                    </a:t>
            </a:r>
            <a:r>
              <a:rPr lang="de-DE" sz="1800" b="1" dirty="0">
                <a:solidFill>
                  <a:srgbClr val="006699"/>
                </a:solidFill>
                <a:latin typeface="+mj-lt"/>
                <a:cs typeface="Courier New" pitchFamily="49" charset="0"/>
                <a:sym typeface="Symbol" pitchFamily="18" charset="2"/>
              </a:rPr>
              <a:t>ELSE</a:t>
            </a:r>
            <a:r>
              <a:rPr lang="de-DE" dirty="0">
                <a:latin typeface="Courier" charset="0"/>
                <a:ea typeface="Times New Roman" pitchFamily="18" charset="0"/>
                <a:cs typeface="Courier New" pitchFamily="49" charset="0"/>
                <a:sym typeface="Symbol" pitchFamily="18" charset="2"/>
              </a:rPr>
              <a:t>  </a:t>
            </a:r>
            <a:r>
              <a:rPr lang="de-DE" b="1" dirty="0">
                <a:latin typeface="Courier New" pitchFamily="49" charset="0"/>
                <a:ea typeface="Times New Roman" pitchFamily="18" charset="0"/>
                <a:cs typeface="Courier New" pitchFamily="49" charset="0"/>
                <a:sym typeface="Symbol" pitchFamily="18" charset="2"/>
              </a:rPr>
              <a:t>w</a:t>
            </a:r>
            <a:r>
              <a:rPr lang="de-DE" dirty="0">
                <a:latin typeface="Courier New" pitchFamily="49" charset="0"/>
                <a:ea typeface="Times New Roman" pitchFamily="18" charset="0"/>
                <a:cs typeface="Courier New" pitchFamily="49" charset="0"/>
                <a:sym typeface="Symbol" pitchFamily="18" charset="2"/>
              </a:rPr>
              <a:t> = </a:t>
            </a:r>
            <a:r>
              <a:rPr lang="de-DE" b="1" dirty="0">
                <a:latin typeface="Courier New" pitchFamily="49" charset="0"/>
                <a:ea typeface="Times New Roman" pitchFamily="18" charset="0"/>
                <a:cs typeface="Courier New" pitchFamily="49" charset="0"/>
                <a:sym typeface="Symbol" pitchFamily="18" charset="2"/>
              </a:rPr>
              <a:t>w</a:t>
            </a:r>
            <a:endParaRPr lang="de-DE" dirty="0">
              <a:ea typeface="Times New Roman" pitchFamily="18" charset="0"/>
              <a:cs typeface="Courier New" pitchFamily="49" charset="0"/>
              <a:sym typeface="Symbol" pitchFamily="18" charset="2"/>
            </a:endParaRPr>
          </a:p>
          <a:p>
            <a:pPr indent="180975" algn="just">
              <a:spcBef>
                <a:spcPct val="0"/>
              </a:spcBef>
            </a:pPr>
            <a:r>
              <a:rPr lang="de-DE" dirty="0">
                <a:latin typeface="Courier New" pitchFamily="49" charset="0"/>
                <a:ea typeface="Times New Roman" pitchFamily="18" charset="0"/>
                <a:cs typeface="Courier New" pitchFamily="49" charset="0"/>
                <a:sym typeface="Symbol" pitchFamily="18" charset="2"/>
              </a:rPr>
              <a:t>                </a:t>
            </a:r>
            <a:r>
              <a:rPr lang="de-DE" sz="1800" b="1" dirty="0">
                <a:solidFill>
                  <a:srgbClr val="006699"/>
                </a:solidFill>
                <a:latin typeface="+mj-lt"/>
                <a:cs typeface="Courier New" pitchFamily="49" charset="0"/>
                <a:sym typeface="Symbol" pitchFamily="18" charset="2"/>
              </a:rPr>
              <a:t>END</a:t>
            </a:r>
          </a:p>
          <a:p>
            <a:pPr indent="180975" algn="just">
              <a:spcBef>
                <a:spcPct val="0"/>
              </a:spcBef>
            </a:pPr>
            <a:r>
              <a:rPr lang="de-DE" dirty="0">
                <a:latin typeface="Courier New" pitchFamily="49" charset="0"/>
                <a:ea typeface="Times New Roman" pitchFamily="18" charset="0"/>
                <a:cs typeface="Courier New" pitchFamily="49" charset="0"/>
                <a:sym typeface="Symbol" pitchFamily="18" charset="2"/>
              </a:rPr>
              <a:t>        </a:t>
            </a:r>
            <a:r>
              <a:rPr lang="de-DE" sz="1800" b="1" dirty="0">
                <a:solidFill>
                  <a:srgbClr val="006699"/>
                </a:solidFill>
                <a:latin typeface="+mj-lt"/>
                <a:cs typeface="Courier New" pitchFamily="49" charset="0"/>
                <a:sym typeface="Symbol" pitchFamily="18" charset="2"/>
              </a:rPr>
              <a:t>ENDIF</a:t>
            </a:r>
          </a:p>
          <a:p>
            <a:pPr indent="180975" algn="just">
              <a:spcBef>
                <a:spcPct val="0"/>
              </a:spcBef>
            </a:pPr>
            <a:r>
              <a:rPr lang="de-DE" dirty="0">
                <a:latin typeface="Courier" charset="0"/>
                <a:ea typeface="Times New Roman" pitchFamily="18" charset="0"/>
                <a:cs typeface="Courier New" pitchFamily="49" charset="0"/>
                <a:sym typeface="Symbol" pitchFamily="18" charset="2"/>
              </a:rPr>
              <a:t>    </a:t>
            </a:r>
            <a:r>
              <a:rPr lang="de-DE" b="1" dirty="0">
                <a:solidFill>
                  <a:srgbClr val="006699"/>
                </a:solidFill>
                <a:latin typeface="+mj-lt"/>
                <a:cs typeface="Courier New" pitchFamily="49" charset="0"/>
                <a:sym typeface="Symbol" pitchFamily="18" charset="2"/>
              </a:rPr>
              <a:t>UNTIL</a:t>
            </a:r>
            <a:r>
              <a:rPr lang="de-DE" dirty="0">
                <a:latin typeface="Courier New" pitchFamily="49" charset="0"/>
                <a:ea typeface="Times New Roman" pitchFamily="18" charset="0"/>
                <a:cs typeface="Courier New" pitchFamily="49" charset="0"/>
                <a:sym typeface="Symbol" pitchFamily="18" charset="2"/>
              </a:rPr>
              <a:t> (</a:t>
            </a:r>
            <a:r>
              <a:rPr lang="de-DE" dirty="0">
                <a:latin typeface="Helvetica" charset="0"/>
                <a:ea typeface="Times New Roman" pitchFamily="18" charset="0"/>
                <a:cs typeface="Courier New" pitchFamily="49" charset="0"/>
                <a:sym typeface="Symbol" pitchFamily="18" charset="2"/>
              </a:rPr>
              <a:t>alle </a:t>
            </a:r>
            <a:r>
              <a:rPr lang="de-DE" b="1" dirty="0">
                <a:latin typeface="Helvetica" charset="0"/>
                <a:ea typeface="Times New Roman" pitchFamily="18" charset="0"/>
                <a:cs typeface="Courier New" pitchFamily="49" charset="0"/>
                <a:sym typeface="Symbol" pitchFamily="18" charset="2"/>
              </a:rPr>
              <a:t>x</a:t>
            </a:r>
            <a:r>
              <a:rPr lang="de-DE" dirty="0">
                <a:latin typeface="Helvetica" charset="0"/>
                <a:ea typeface="Times New Roman" pitchFamily="18" charset="0"/>
                <a:cs typeface="Courier New" pitchFamily="49" charset="0"/>
                <a:sym typeface="Symbol" pitchFamily="18" charset="2"/>
              </a:rPr>
              <a:t> richtig klassifiziert</a:t>
            </a:r>
            <a:r>
              <a:rPr lang="de-DE" dirty="0">
                <a:latin typeface="Courier New" pitchFamily="49" charset="0"/>
                <a:ea typeface="Times New Roman" pitchFamily="18" charset="0"/>
                <a:cs typeface="Courier New" pitchFamily="49" charset="0"/>
                <a:sym typeface="Symbol" pitchFamily="18" charset="2"/>
              </a:rPr>
              <a:t>)</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5"/>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1000" smtClean="0">
                <a:latin typeface="Tahoma" pitchFamily="34" charset="0"/>
              </a:rPr>
              <a:t>Rüdiger Brause: Adaptive Systeme AS-1, WS 2013</a:t>
            </a:r>
            <a:endParaRPr lang="de-DE" sz="1000">
              <a:latin typeface="Tahoma" pitchFamily="34" charset="0"/>
            </a:endParaRPr>
          </a:p>
        </p:txBody>
      </p:sp>
      <p:sp>
        <p:nvSpPr>
          <p:cNvPr id="24579" name="Foliennummernplatzhalt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1000" smtClean="0"/>
              <a:t>- </a:t>
            </a:r>
            <a:fld id="{F36DB4FB-15A2-4B05-A88E-5AF1A504FE81}" type="slidenum">
              <a:rPr lang="de-DE" sz="1000" smtClean="0"/>
              <a:pPr/>
              <a:t>32</a:t>
            </a:fld>
            <a:r>
              <a:rPr lang="de-DE" sz="1000" smtClean="0"/>
              <a:t> -</a:t>
            </a:r>
          </a:p>
        </p:txBody>
      </p:sp>
      <p:sp>
        <p:nvSpPr>
          <p:cNvPr id="24580" name="Rectangle 2"/>
          <p:cNvSpPr>
            <a:spLocks noGrp="1" noChangeArrowheads="1"/>
          </p:cNvSpPr>
          <p:nvPr>
            <p:ph type="title"/>
          </p:nvPr>
        </p:nvSpPr>
        <p:spPr/>
        <p:txBody>
          <a:bodyPr/>
          <a:lstStyle/>
          <a:p>
            <a:r>
              <a:rPr lang="de-DE" smtClean="0"/>
              <a:t>Das Perzeptron: </a:t>
            </a:r>
            <a:r>
              <a:rPr lang="de-DE" b="0" smtClean="0">
                <a:solidFill>
                  <a:schemeClr val="tx1"/>
                </a:solidFill>
              </a:rPr>
              <a:t>Pseudo-code 2</a:t>
            </a:r>
          </a:p>
        </p:txBody>
      </p:sp>
      <p:sp>
        <p:nvSpPr>
          <p:cNvPr id="24581" name="Rectangle 3"/>
          <p:cNvSpPr>
            <a:spLocks noChangeArrowheads="1"/>
          </p:cNvSpPr>
          <p:nvPr/>
        </p:nvSpPr>
        <p:spPr bwMode="auto">
          <a:xfrm>
            <a:off x="606425" y="2644492"/>
            <a:ext cx="7800975" cy="3650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pPr algn="just">
              <a:spcBef>
                <a:spcPct val="0"/>
              </a:spcBef>
            </a:pPr>
            <a:r>
              <a:rPr lang="de-DE" sz="2400" b="1" dirty="0">
                <a:solidFill>
                  <a:srgbClr val="000000"/>
                </a:solidFill>
                <a:latin typeface="Helvetica" charset="0"/>
                <a:cs typeface="Times New Roman" pitchFamily="18" charset="0"/>
              </a:rPr>
              <a:t>PERCEPT2</a:t>
            </a:r>
            <a:r>
              <a:rPr lang="de-DE" sz="2800" dirty="0">
                <a:solidFill>
                  <a:srgbClr val="000000"/>
                </a:solidFill>
                <a:latin typeface="Helvetica" charset="0"/>
                <a:cs typeface="Times New Roman" pitchFamily="18" charset="0"/>
              </a:rPr>
              <a:t>:</a:t>
            </a:r>
          </a:p>
          <a:p>
            <a:pPr algn="just">
              <a:lnSpc>
                <a:spcPct val="120000"/>
              </a:lnSpc>
              <a:spcBef>
                <a:spcPct val="0"/>
              </a:spcBef>
            </a:pPr>
            <a:r>
              <a:rPr lang="de-DE" dirty="0">
                <a:solidFill>
                  <a:srgbClr val="000000"/>
                </a:solidFill>
                <a:latin typeface="Helvetica" charset="0"/>
                <a:cs typeface="Times New Roman" pitchFamily="18" charset="0"/>
              </a:rPr>
              <a:t>Wähle zufällige Gewichte </a:t>
            </a:r>
            <a:r>
              <a:rPr lang="de-DE" b="1" dirty="0">
                <a:solidFill>
                  <a:srgbClr val="000000"/>
                </a:solidFill>
                <a:latin typeface="Times New Roman" pitchFamily="18" charset="0"/>
                <a:cs typeface="Times New Roman" pitchFamily="18" charset="0"/>
              </a:rPr>
              <a:t>w</a:t>
            </a:r>
            <a:r>
              <a:rPr lang="de-DE" dirty="0">
                <a:solidFill>
                  <a:srgbClr val="000000"/>
                </a:solidFill>
                <a:latin typeface="Helvetica" charset="0"/>
                <a:cs typeface="Times New Roman" pitchFamily="18" charset="0"/>
              </a:rPr>
              <a:t>  zum Zeitpunkt t:=0.</a:t>
            </a:r>
            <a:endParaRPr lang="de-DE" dirty="0">
              <a:solidFill>
                <a:srgbClr val="000000"/>
              </a:solidFill>
              <a:latin typeface="Courier" charset="0"/>
              <a:cs typeface="Times New Roman" pitchFamily="18" charset="0"/>
            </a:endParaRPr>
          </a:p>
          <a:p>
            <a:pPr algn="just">
              <a:lnSpc>
                <a:spcPct val="130000"/>
              </a:lnSpc>
              <a:spcBef>
                <a:spcPct val="0"/>
              </a:spcBef>
            </a:pPr>
            <a:r>
              <a:rPr lang="de-DE" b="1" dirty="0" smtClean="0">
                <a:solidFill>
                  <a:srgbClr val="006699"/>
                </a:solidFill>
                <a:latin typeface="+mj-lt"/>
                <a:cs typeface="Courier New" pitchFamily="49" charset="0"/>
              </a:rPr>
              <a:t>REPEAT</a:t>
            </a:r>
            <a:endParaRPr lang="de-DE" b="1" dirty="0">
              <a:solidFill>
                <a:srgbClr val="006699"/>
              </a:solidFill>
              <a:latin typeface="+mj-lt"/>
              <a:cs typeface="Courier New" pitchFamily="49" charset="0"/>
            </a:endParaRPr>
          </a:p>
          <a:p>
            <a:pPr algn="just">
              <a:spcBef>
                <a:spcPct val="0"/>
              </a:spcBef>
            </a:pPr>
            <a:r>
              <a:rPr lang="de-DE" sz="2400" dirty="0">
                <a:solidFill>
                  <a:srgbClr val="000000"/>
                </a:solidFill>
                <a:latin typeface="TIMES" charset="0"/>
                <a:cs typeface="Times New Roman" pitchFamily="18" charset="0"/>
              </a:rPr>
              <a:t> 	</a:t>
            </a:r>
            <a:r>
              <a:rPr lang="de-DE" dirty="0" smtClean="0">
                <a:solidFill>
                  <a:srgbClr val="000000"/>
                </a:solidFill>
                <a:latin typeface="Helvetica" charset="0"/>
                <a:cs typeface="Times New Roman" pitchFamily="18" charset="0"/>
              </a:rPr>
              <a:t>Wähle </a:t>
            </a:r>
            <a:r>
              <a:rPr lang="de-DE" dirty="0">
                <a:solidFill>
                  <a:srgbClr val="000000"/>
                </a:solidFill>
                <a:latin typeface="Helvetica" charset="0"/>
                <a:cs typeface="Times New Roman" pitchFamily="18" charset="0"/>
              </a:rPr>
              <a:t>zufällig ein Muster </a:t>
            </a:r>
            <a:r>
              <a:rPr lang="de-DE" b="1" dirty="0">
                <a:solidFill>
                  <a:srgbClr val="000000"/>
                </a:solidFill>
                <a:latin typeface="Helvetica" charset="0"/>
                <a:cs typeface="Times New Roman" pitchFamily="18" charset="0"/>
              </a:rPr>
              <a:t>x</a:t>
            </a:r>
            <a:r>
              <a:rPr lang="de-DE" dirty="0">
                <a:solidFill>
                  <a:srgbClr val="000000"/>
                </a:solidFill>
                <a:latin typeface="Helvetica" charset="0"/>
                <a:cs typeface="Times New Roman" pitchFamily="18" charset="0"/>
              </a:rPr>
              <a:t> aus</a:t>
            </a:r>
            <a:r>
              <a:rPr lang="de-DE" sz="2400" dirty="0">
                <a:solidFill>
                  <a:srgbClr val="000000"/>
                </a:solidFill>
                <a:latin typeface="TIMES" charset="0"/>
                <a:cs typeface="Times New Roman" pitchFamily="18" charset="0"/>
              </a:rPr>
              <a:t> </a:t>
            </a:r>
            <a:r>
              <a:rPr lang="de-DE" sz="2400" dirty="0">
                <a:solidFill>
                  <a:srgbClr val="000000"/>
                </a:solidFill>
                <a:latin typeface="TIMES" charset="0"/>
                <a:cs typeface="Times New Roman" pitchFamily="18" charset="0"/>
                <a:sym typeface="Symbol" pitchFamily="18" charset="2"/>
              </a:rPr>
              <a:t></a:t>
            </a:r>
            <a:r>
              <a:rPr lang="de-DE" sz="2400" baseline="-30000" dirty="0">
                <a:solidFill>
                  <a:srgbClr val="000000"/>
                </a:solidFill>
                <a:latin typeface="TIMES" charset="0"/>
                <a:cs typeface="Times New Roman" pitchFamily="18" charset="0"/>
              </a:rPr>
              <a:t>1</a:t>
            </a:r>
            <a:r>
              <a:rPr lang="de-DE" sz="2400" dirty="0">
                <a:solidFill>
                  <a:srgbClr val="000000"/>
                </a:solidFill>
                <a:latin typeface="Helvetica" charset="0"/>
                <a:cs typeface="Times New Roman" pitchFamily="18" charset="0"/>
              </a:rPr>
              <a:t>U</a:t>
            </a:r>
            <a:r>
              <a:rPr lang="de-DE" sz="2400" dirty="0">
                <a:solidFill>
                  <a:srgbClr val="000000"/>
                </a:solidFill>
                <a:latin typeface="TIMES" charset="0"/>
                <a:cs typeface="Times New Roman" pitchFamily="18" charset="0"/>
              </a:rPr>
              <a:t> </a:t>
            </a:r>
            <a:r>
              <a:rPr lang="de-DE" sz="2400" dirty="0">
                <a:solidFill>
                  <a:srgbClr val="000000"/>
                </a:solidFill>
                <a:latin typeface="TIMES" charset="0"/>
                <a:cs typeface="Times New Roman" pitchFamily="18" charset="0"/>
                <a:sym typeface="Symbol" pitchFamily="18" charset="2"/>
              </a:rPr>
              <a:t></a:t>
            </a:r>
            <a:r>
              <a:rPr lang="de-DE" sz="2400" baseline="30000" dirty="0">
                <a:solidFill>
                  <a:srgbClr val="000000"/>
                </a:solidFill>
                <a:latin typeface="TIMES" charset="0"/>
                <a:cs typeface="Times New Roman" pitchFamily="18" charset="0"/>
              </a:rPr>
              <a:t>–</a:t>
            </a:r>
            <a:r>
              <a:rPr lang="de-DE" sz="2400" dirty="0">
                <a:solidFill>
                  <a:srgbClr val="000000"/>
                </a:solidFill>
                <a:latin typeface="TIMES" charset="0"/>
                <a:cs typeface="Times New Roman" pitchFamily="18" charset="0"/>
              </a:rPr>
              <a:t>;     </a:t>
            </a:r>
            <a:r>
              <a:rPr lang="de-DE" sz="2400" dirty="0">
                <a:solidFill>
                  <a:srgbClr val="000000"/>
                </a:solidFill>
                <a:latin typeface="Helvetica" charset="0"/>
                <a:cs typeface="Times New Roman" pitchFamily="18" charset="0"/>
              </a:rPr>
              <a:t> </a:t>
            </a:r>
            <a:r>
              <a:rPr lang="de-DE" dirty="0">
                <a:solidFill>
                  <a:srgbClr val="000000"/>
                </a:solidFill>
                <a:latin typeface="Helvetica" charset="0"/>
                <a:cs typeface="Times New Roman" pitchFamily="18" charset="0"/>
              </a:rPr>
              <a:t>t:= t+1;</a:t>
            </a:r>
            <a:endParaRPr lang="de-DE" dirty="0">
              <a:solidFill>
                <a:srgbClr val="000000"/>
              </a:solidFill>
              <a:latin typeface="Courier" charset="0"/>
              <a:cs typeface="Times New Roman" pitchFamily="18" charset="0"/>
            </a:endParaRPr>
          </a:p>
          <a:p>
            <a:pPr algn="just">
              <a:spcBef>
                <a:spcPct val="0"/>
              </a:spcBef>
            </a:pPr>
            <a:r>
              <a:rPr lang="de-DE" sz="2800" dirty="0">
                <a:solidFill>
                  <a:srgbClr val="000000"/>
                </a:solidFill>
                <a:latin typeface="Courier" charset="0"/>
                <a:cs typeface="Times New Roman" pitchFamily="18" charset="0"/>
              </a:rPr>
              <a:t>   </a:t>
            </a:r>
            <a:r>
              <a:rPr lang="de-DE" sz="2800" dirty="0" smtClean="0">
                <a:solidFill>
                  <a:srgbClr val="000000"/>
                </a:solidFill>
                <a:latin typeface="Courier" charset="0"/>
                <a:cs typeface="Times New Roman" pitchFamily="18" charset="0"/>
              </a:rPr>
              <a:t> </a:t>
            </a:r>
            <a:r>
              <a:rPr lang="en-GB" sz="1800" b="1" dirty="0">
                <a:solidFill>
                  <a:srgbClr val="006699"/>
                </a:solidFill>
                <a:latin typeface="+mj-lt"/>
                <a:cs typeface="Courier New" pitchFamily="49" charset="0"/>
              </a:rPr>
              <a:t>IF</a:t>
            </a:r>
            <a:r>
              <a:rPr lang="en-GB" sz="2400" dirty="0" smtClean="0">
                <a:solidFill>
                  <a:srgbClr val="000000"/>
                </a:solidFill>
                <a:latin typeface="TIMES" charset="0"/>
                <a:cs typeface="Times New Roman" pitchFamily="18" charset="0"/>
              </a:rPr>
              <a:t> </a:t>
            </a:r>
            <a:r>
              <a:rPr lang="en-GB" sz="2400" b="1" dirty="0" err="1">
                <a:solidFill>
                  <a:srgbClr val="000000"/>
                </a:solidFill>
                <a:latin typeface="Times New Roman" pitchFamily="18" charset="0"/>
                <a:cs typeface="Times New Roman" pitchFamily="18" charset="0"/>
              </a:rPr>
              <a:t>w</a:t>
            </a:r>
            <a:r>
              <a:rPr lang="en-GB" sz="2400" baseline="30000" dirty="0" err="1">
                <a:solidFill>
                  <a:srgbClr val="000000"/>
                </a:solidFill>
                <a:latin typeface="Times New Roman" pitchFamily="18" charset="0"/>
                <a:cs typeface="Times New Roman" pitchFamily="18" charset="0"/>
              </a:rPr>
              <a:t>T</a:t>
            </a:r>
            <a:r>
              <a:rPr lang="en-GB" sz="2400" b="1" dirty="0" err="1">
                <a:solidFill>
                  <a:srgbClr val="000000"/>
                </a:solidFill>
                <a:latin typeface="Times New Roman" pitchFamily="18" charset="0"/>
                <a:cs typeface="Times New Roman" pitchFamily="18" charset="0"/>
              </a:rPr>
              <a:t>x</a:t>
            </a:r>
            <a:r>
              <a:rPr lang="en-GB" sz="2400" b="1" dirty="0">
                <a:solidFill>
                  <a:srgbClr val="000000"/>
                </a:solidFill>
                <a:latin typeface="Times New Roman" pitchFamily="18" charset="0"/>
                <a:cs typeface="Times New Roman" pitchFamily="18" charset="0"/>
              </a:rPr>
              <a:t> </a:t>
            </a:r>
            <a:r>
              <a:rPr lang="en-GB" sz="2400" dirty="0">
                <a:solidFill>
                  <a:srgbClr val="000000"/>
                </a:solidFill>
                <a:latin typeface="Times New Roman" pitchFamily="18" charset="0"/>
                <a:cs typeface="Times New Roman" pitchFamily="18" charset="0"/>
              </a:rPr>
              <a:t> </a:t>
            </a:r>
            <a:r>
              <a:rPr lang="de-DE" sz="2400" dirty="0">
                <a:solidFill>
                  <a:srgbClr val="000000"/>
                </a:solidFill>
                <a:latin typeface="Times New Roman" pitchFamily="18" charset="0"/>
                <a:cs typeface="Times New Roman" pitchFamily="18" charset="0"/>
                <a:sym typeface="Symbol" pitchFamily="18" charset="2"/>
              </a:rPr>
              <a:t></a:t>
            </a:r>
            <a:r>
              <a:rPr lang="en-GB" sz="2400" dirty="0">
                <a:solidFill>
                  <a:srgbClr val="000000"/>
                </a:solidFill>
                <a:latin typeface="Times New Roman" pitchFamily="18" charset="0"/>
                <a:cs typeface="Times New Roman" pitchFamily="18" charset="0"/>
              </a:rPr>
              <a:t> 0</a:t>
            </a:r>
            <a:r>
              <a:rPr lang="en-GB" sz="2400" dirty="0">
                <a:solidFill>
                  <a:srgbClr val="000000"/>
                </a:solidFill>
                <a:latin typeface="TIMES" charset="0"/>
                <a:cs typeface="Times New Roman" pitchFamily="18" charset="0"/>
              </a:rPr>
              <a:t> </a:t>
            </a:r>
            <a:endParaRPr lang="de-DE" sz="2400" dirty="0">
              <a:solidFill>
                <a:srgbClr val="000000"/>
              </a:solidFill>
              <a:latin typeface="TIMES" charset="0"/>
              <a:cs typeface="Times New Roman" pitchFamily="18" charset="0"/>
            </a:endParaRPr>
          </a:p>
          <a:p>
            <a:pPr algn="just">
              <a:spcBef>
                <a:spcPct val="0"/>
              </a:spcBef>
            </a:pPr>
            <a:r>
              <a:rPr lang="de-DE" sz="2400" dirty="0">
                <a:solidFill>
                  <a:srgbClr val="000000"/>
                </a:solidFill>
                <a:latin typeface="TIMES" charset="0"/>
                <a:cs typeface="Times New Roman" pitchFamily="18" charset="0"/>
              </a:rPr>
              <a:t>                </a:t>
            </a:r>
            <a:r>
              <a:rPr lang="de-DE" sz="1800" b="1" dirty="0">
                <a:solidFill>
                  <a:srgbClr val="006699"/>
                </a:solidFill>
                <a:latin typeface="+mj-lt"/>
                <a:cs typeface="Courier New" pitchFamily="49" charset="0"/>
              </a:rPr>
              <a:t>THEN</a:t>
            </a:r>
            <a:r>
              <a:rPr lang="de-DE" dirty="0">
                <a:solidFill>
                  <a:srgbClr val="000000"/>
                </a:solidFill>
                <a:latin typeface="Courier" charset="0"/>
                <a:cs typeface="Times New Roman" pitchFamily="18" charset="0"/>
              </a:rPr>
              <a:t> </a:t>
            </a:r>
            <a:r>
              <a:rPr lang="de-DE" sz="2400" b="1" dirty="0">
                <a:solidFill>
                  <a:srgbClr val="000000"/>
                </a:solidFill>
                <a:latin typeface="Times New Roman" pitchFamily="18" charset="0"/>
                <a:cs typeface="Times New Roman" pitchFamily="18" charset="0"/>
              </a:rPr>
              <a:t>w</a:t>
            </a:r>
            <a:r>
              <a:rPr lang="de-DE" sz="2400" dirty="0">
                <a:solidFill>
                  <a:srgbClr val="000000"/>
                </a:solidFill>
                <a:latin typeface="Times New Roman" pitchFamily="18" charset="0"/>
                <a:cs typeface="Times New Roman" pitchFamily="18" charset="0"/>
              </a:rPr>
              <a:t>(t) = </a:t>
            </a:r>
            <a:r>
              <a:rPr lang="de-DE" sz="2400" b="1" dirty="0">
                <a:solidFill>
                  <a:srgbClr val="000000"/>
                </a:solidFill>
                <a:latin typeface="Times New Roman" pitchFamily="18" charset="0"/>
                <a:cs typeface="Times New Roman" pitchFamily="18" charset="0"/>
              </a:rPr>
              <a:t>w</a:t>
            </a:r>
            <a:r>
              <a:rPr lang="de-DE" sz="2400" dirty="0">
                <a:solidFill>
                  <a:srgbClr val="000000"/>
                </a:solidFill>
                <a:latin typeface="Times New Roman" pitchFamily="18" charset="0"/>
                <a:cs typeface="Times New Roman" pitchFamily="18" charset="0"/>
              </a:rPr>
              <a:t>(t–1) +</a:t>
            </a:r>
            <a:r>
              <a:rPr lang="de-DE" sz="2400" dirty="0">
                <a:solidFill>
                  <a:srgbClr val="000000"/>
                </a:solidFill>
                <a:latin typeface="TIMES" charset="0"/>
                <a:cs typeface="Times New Roman" pitchFamily="18" charset="0"/>
              </a:rPr>
              <a:t> </a:t>
            </a:r>
            <a:r>
              <a:rPr lang="de-DE" sz="2400" dirty="0">
                <a:solidFill>
                  <a:srgbClr val="000000"/>
                </a:solidFill>
                <a:latin typeface="TIMES" charset="0"/>
                <a:cs typeface="Times New Roman" pitchFamily="18" charset="0"/>
                <a:sym typeface="Symbol" pitchFamily="18" charset="2"/>
              </a:rPr>
              <a:t></a:t>
            </a:r>
            <a:r>
              <a:rPr lang="de-DE" sz="2400" b="1" dirty="0">
                <a:solidFill>
                  <a:srgbClr val="000000"/>
                </a:solidFill>
                <a:latin typeface="Times New Roman" pitchFamily="18" charset="0"/>
                <a:cs typeface="Times New Roman" pitchFamily="18" charset="0"/>
              </a:rPr>
              <a:t>x</a:t>
            </a:r>
            <a:r>
              <a:rPr lang="de-DE" sz="2400" dirty="0">
                <a:solidFill>
                  <a:srgbClr val="000000"/>
                </a:solidFill>
                <a:latin typeface="TIMES" charset="0"/>
                <a:cs typeface="Times New Roman" pitchFamily="18" charset="0"/>
              </a:rPr>
              <a:t>  </a:t>
            </a:r>
          </a:p>
          <a:p>
            <a:pPr algn="just">
              <a:spcBef>
                <a:spcPct val="0"/>
              </a:spcBef>
            </a:pPr>
            <a:r>
              <a:rPr lang="de-DE" sz="2400" dirty="0">
                <a:solidFill>
                  <a:srgbClr val="000000"/>
                </a:solidFill>
                <a:latin typeface="TIMES" charset="0"/>
                <a:cs typeface="Times New Roman" pitchFamily="18" charset="0"/>
              </a:rPr>
              <a:t>                </a:t>
            </a:r>
            <a:r>
              <a:rPr lang="de-DE" sz="1800" b="1" dirty="0">
                <a:solidFill>
                  <a:srgbClr val="006699"/>
                </a:solidFill>
                <a:latin typeface="+mj-lt"/>
                <a:cs typeface="Courier New" pitchFamily="49" charset="0"/>
              </a:rPr>
              <a:t>ELSE</a:t>
            </a:r>
            <a:r>
              <a:rPr lang="de-DE" dirty="0">
                <a:solidFill>
                  <a:srgbClr val="000000"/>
                </a:solidFill>
                <a:latin typeface="Courier" charset="0"/>
                <a:cs typeface="Times New Roman" pitchFamily="18" charset="0"/>
              </a:rPr>
              <a:t>  </a:t>
            </a:r>
            <a:r>
              <a:rPr lang="de-DE" sz="2400" b="1" dirty="0">
                <a:solidFill>
                  <a:srgbClr val="000000"/>
                </a:solidFill>
                <a:latin typeface="Times New Roman" pitchFamily="18" charset="0"/>
                <a:cs typeface="Times New Roman" pitchFamily="18" charset="0"/>
              </a:rPr>
              <a:t>w</a:t>
            </a:r>
            <a:r>
              <a:rPr lang="de-DE" sz="2400" dirty="0">
                <a:solidFill>
                  <a:srgbClr val="000000"/>
                </a:solidFill>
                <a:latin typeface="Times New Roman" pitchFamily="18" charset="0"/>
                <a:cs typeface="Times New Roman" pitchFamily="18" charset="0"/>
              </a:rPr>
              <a:t>(t) = </a:t>
            </a:r>
            <a:r>
              <a:rPr lang="de-DE" sz="2400" b="1" dirty="0">
                <a:solidFill>
                  <a:srgbClr val="000000"/>
                </a:solidFill>
                <a:latin typeface="Times New Roman" pitchFamily="18" charset="0"/>
                <a:cs typeface="Times New Roman" pitchFamily="18" charset="0"/>
              </a:rPr>
              <a:t>w</a:t>
            </a:r>
            <a:r>
              <a:rPr lang="de-DE" sz="2400" dirty="0">
                <a:solidFill>
                  <a:srgbClr val="000000"/>
                </a:solidFill>
                <a:latin typeface="Times New Roman" pitchFamily="18" charset="0"/>
                <a:cs typeface="Times New Roman" pitchFamily="18" charset="0"/>
              </a:rPr>
              <a:t>(t–1)</a:t>
            </a:r>
          </a:p>
          <a:p>
            <a:pPr algn="just">
              <a:spcBef>
                <a:spcPct val="0"/>
              </a:spcBef>
            </a:pPr>
            <a:r>
              <a:rPr lang="de-DE" sz="2400" dirty="0">
                <a:solidFill>
                  <a:srgbClr val="000000"/>
                </a:solidFill>
                <a:latin typeface="TIMES" charset="0"/>
                <a:cs typeface="Times New Roman" pitchFamily="18" charset="0"/>
              </a:rPr>
              <a:t>           </a:t>
            </a:r>
            <a:r>
              <a:rPr lang="de-DE" sz="1800" b="1" dirty="0">
                <a:solidFill>
                  <a:srgbClr val="006699"/>
                </a:solidFill>
                <a:latin typeface="+mj-lt"/>
                <a:cs typeface="Courier New" pitchFamily="49" charset="0"/>
              </a:rPr>
              <a:t>END</a:t>
            </a:r>
          </a:p>
          <a:p>
            <a:pPr algn="just">
              <a:spcBef>
                <a:spcPct val="0"/>
              </a:spcBef>
            </a:pPr>
            <a:r>
              <a:rPr lang="de-DE" b="1" dirty="0">
                <a:solidFill>
                  <a:srgbClr val="006699"/>
                </a:solidFill>
                <a:latin typeface="+mj-lt"/>
                <a:cs typeface="Courier New" pitchFamily="49" charset="0"/>
              </a:rPr>
              <a:t>UNTIL</a:t>
            </a:r>
            <a:r>
              <a:rPr lang="de-DE" sz="2400" dirty="0" smtClean="0">
                <a:solidFill>
                  <a:srgbClr val="000000"/>
                </a:solidFill>
                <a:latin typeface="TIMES" charset="0"/>
                <a:cs typeface="Times New Roman" pitchFamily="18" charset="0"/>
              </a:rPr>
              <a:t> </a:t>
            </a:r>
            <a:r>
              <a:rPr lang="de-DE" sz="2400" dirty="0">
                <a:solidFill>
                  <a:srgbClr val="000000"/>
                </a:solidFill>
                <a:latin typeface="TIMES" charset="0"/>
                <a:cs typeface="Times New Roman" pitchFamily="18" charset="0"/>
              </a:rPr>
              <a:t>(</a:t>
            </a:r>
            <a:r>
              <a:rPr lang="de-DE" dirty="0">
                <a:solidFill>
                  <a:srgbClr val="000000"/>
                </a:solidFill>
                <a:latin typeface="Helvetica" charset="0"/>
                <a:cs typeface="Times New Roman" pitchFamily="18" charset="0"/>
              </a:rPr>
              <a:t>alle </a:t>
            </a:r>
            <a:r>
              <a:rPr lang="de-DE" b="1" dirty="0">
                <a:solidFill>
                  <a:srgbClr val="000000"/>
                </a:solidFill>
                <a:latin typeface="Helvetica" charset="0"/>
                <a:cs typeface="Times New Roman" pitchFamily="18" charset="0"/>
              </a:rPr>
              <a:t>x</a:t>
            </a:r>
            <a:r>
              <a:rPr lang="de-DE" dirty="0">
                <a:solidFill>
                  <a:srgbClr val="000000"/>
                </a:solidFill>
                <a:latin typeface="Helvetica" charset="0"/>
                <a:cs typeface="Times New Roman" pitchFamily="18" charset="0"/>
              </a:rPr>
              <a:t> richtig klassifiziert</a:t>
            </a:r>
            <a:r>
              <a:rPr lang="de-DE" sz="2400" dirty="0">
                <a:solidFill>
                  <a:srgbClr val="000000"/>
                </a:solidFill>
                <a:latin typeface="TIMES" charset="0"/>
                <a:cs typeface="Times New Roman" pitchFamily="18" charset="0"/>
              </a:rPr>
              <a:t>)</a:t>
            </a:r>
          </a:p>
        </p:txBody>
      </p:sp>
      <p:sp>
        <p:nvSpPr>
          <p:cNvPr id="24582" name="Text Box 4"/>
          <p:cNvSpPr txBox="1">
            <a:spLocks noChangeArrowheads="1"/>
          </p:cNvSpPr>
          <p:nvPr/>
        </p:nvSpPr>
        <p:spPr bwMode="auto">
          <a:xfrm>
            <a:off x="696913" y="1271588"/>
            <a:ext cx="7858125" cy="100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2400" b="1"/>
              <a:t>DEF</a:t>
            </a:r>
            <a:r>
              <a:rPr lang="de-DE"/>
              <a:t>   </a:t>
            </a:r>
            <a:r>
              <a:rPr lang="de-DE" sz="2400">
                <a:solidFill>
                  <a:srgbClr val="000000"/>
                </a:solidFill>
                <a:cs typeface="Times New Roman" pitchFamily="18" charset="0"/>
                <a:sym typeface="Symbol" pitchFamily="18" charset="2"/>
              </a:rPr>
              <a:t></a:t>
            </a:r>
            <a:r>
              <a:rPr lang="de-DE" sz="2400" baseline="30000">
                <a:solidFill>
                  <a:srgbClr val="000000"/>
                </a:solidFill>
                <a:latin typeface="TIMES" charset="0"/>
                <a:cs typeface="Times New Roman" pitchFamily="18" charset="0"/>
              </a:rPr>
              <a:t>–-</a:t>
            </a:r>
            <a:r>
              <a:rPr lang="de-DE" sz="2400">
                <a:solidFill>
                  <a:srgbClr val="000000"/>
                </a:solidFill>
                <a:latin typeface="TIMES" charset="0"/>
                <a:cs typeface="Times New Roman" pitchFamily="18" charset="0"/>
              </a:rPr>
              <a:t> </a:t>
            </a:r>
            <a:r>
              <a:rPr lang="de-DE" sz="2400">
                <a:solidFill>
                  <a:srgbClr val="000000"/>
                </a:solidFill>
                <a:latin typeface="Times New Roman" pitchFamily="18" charset="0"/>
                <a:cs typeface="Times New Roman" pitchFamily="18" charset="0"/>
              </a:rPr>
              <a:t>:= {</a:t>
            </a:r>
            <a:r>
              <a:rPr lang="de-DE" sz="2400" b="1">
                <a:solidFill>
                  <a:srgbClr val="000000"/>
                </a:solidFill>
                <a:latin typeface="Times New Roman" pitchFamily="18" charset="0"/>
                <a:cs typeface="Times New Roman" pitchFamily="18" charset="0"/>
              </a:rPr>
              <a:t>x</a:t>
            </a:r>
            <a:r>
              <a:rPr lang="de-DE" sz="2400">
                <a:solidFill>
                  <a:srgbClr val="000000"/>
                </a:solidFill>
                <a:latin typeface="Times New Roman" pitchFamily="18" charset="0"/>
                <a:cs typeface="Times New Roman" pitchFamily="18" charset="0"/>
              </a:rPr>
              <a:t> | –</a:t>
            </a:r>
            <a:r>
              <a:rPr lang="de-DE" sz="2400" b="1">
                <a:solidFill>
                  <a:srgbClr val="000000"/>
                </a:solidFill>
                <a:latin typeface="Times New Roman" pitchFamily="18" charset="0"/>
                <a:cs typeface="Times New Roman" pitchFamily="18" charset="0"/>
              </a:rPr>
              <a:t>x</a:t>
            </a:r>
            <a:r>
              <a:rPr lang="de-DE" sz="2400">
                <a:solidFill>
                  <a:srgbClr val="000000"/>
                </a:solidFill>
                <a:latin typeface="Times New Roman" pitchFamily="18" charset="0"/>
                <a:cs typeface="Times New Roman" pitchFamily="18" charset="0"/>
              </a:rPr>
              <a:t> aus Klasse</a:t>
            </a:r>
            <a:r>
              <a:rPr lang="de-DE" sz="2400">
                <a:solidFill>
                  <a:srgbClr val="000000"/>
                </a:solidFill>
                <a:latin typeface="TIMES" charset="0"/>
                <a:cs typeface="Times New Roman" pitchFamily="18" charset="0"/>
              </a:rPr>
              <a:t> </a:t>
            </a:r>
            <a:r>
              <a:rPr lang="de-DE" sz="2400">
                <a:solidFill>
                  <a:srgbClr val="000000"/>
                </a:solidFill>
                <a:cs typeface="Times New Roman" pitchFamily="18" charset="0"/>
                <a:sym typeface="Symbol" pitchFamily="18" charset="2"/>
              </a:rPr>
              <a:t></a:t>
            </a:r>
            <a:r>
              <a:rPr lang="de-DE" sz="2400" baseline="-30000">
                <a:solidFill>
                  <a:srgbClr val="000000"/>
                </a:solidFill>
                <a:latin typeface="TIMES" charset="0"/>
                <a:cs typeface="Times New Roman" pitchFamily="18" charset="0"/>
              </a:rPr>
              <a:t>2</a:t>
            </a:r>
            <a:r>
              <a:rPr lang="de-DE" sz="2400">
                <a:solidFill>
                  <a:srgbClr val="000000"/>
                </a:solidFill>
                <a:latin typeface="Times New Roman" pitchFamily="18" charset="0"/>
                <a:cs typeface="Times New Roman" pitchFamily="18" charset="0"/>
              </a:rPr>
              <a:t>}</a:t>
            </a:r>
            <a:r>
              <a:rPr lang="de-DE"/>
              <a:t> </a:t>
            </a:r>
          </a:p>
          <a:p>
            <a:r>
              <a:rPr lang="de-DE"/>
              <a:t>	</a:t>
            </a:r>
            <a:r>
              <a:rPr lang="de-DE" sz="2400">
                <a:sym typeface="Symbol" pitchFamily="18" charset="2"/>
              </a:rPr>
              <a:t></a:t>
            </a:r>
            <a:r>
              <a:rPr lang="de-DE">
                <a:sym typeface="Symbol" pitchFamily="18" charset="2"/>
              </a:rPr>
              <a:t> </a:t>
            </a:r>
            <a:r>
              <a:rPr lang="de-DE" sz="2400">
                <a:sym typeface="Symbol" pitchFamily="18" charset="2"/>
              </a:rPr>
              <a:t>statt</a:t>
            </a:r>
            <a:r>
              <a:rPr lang="de-DE">
                <a:sym typeface="Symbol" pitchFamily="18" charset="2"/>
              </a:rPr>
              <a:t>  </a:t>
            </a:r>
            <a:r>
              <a:rPr lang="de-DE" sz="2400" b="1">
                <a:solidFill>
                  <a:srgbClr val="000000"/>
                </a:solidFill>
                <a:latin typeface="Times New Roman" pitchFamily="18" charset="0"/>
                <a:cs typeface="Times New Roman" pitchFamily="18" charset="0"/>
                <a:sym typeface="Symbol" pitchFamily="18" charset="2"/>
              </a:rPr>
              <a:t>w</a:t>
            </a:r>
            <a:r>
              <a:rPr lang="de-DE" sz="2400" baseline="30000">
                <a:solidFill>
                  <a:srgbClr val="000000"/>
                </a:solidFill>
                <a:latin typeface="Times New Roman" pitchFamily="18" charset="0"/>
                <a:cs typeface="Times New Roman" pitchFamily="18" charset="0"/>
                <a:sym typeface="Symbol" pitchFamily="18" charset="2"/>
              </a:rPr>
              <a:t>T</a:t>
            </a:r>
            <a:r>
              <a:rPr lang="de-DE" sz="2400" b="1">
                <a:solidFill>
                  <a:srgbClr val="000000"/>
                </a:solidFill>
                <a:latin typeface="Times New Roman" pitchFamily="18" charset="0"/>
                <a:cs typeface="Times New Roman" pitchFamily="18" charset="0"/>
                <a:sym typeface="Symbol" pitchFamily="18" charset="2"/>
              </a:rPr>
              <a:t>x </a:t>
            </a:r>
            <a:r>
              <a:rPr lang="de-DE" sz="2400" u="sng">
                <a:solidFill>
                  <a:srgbClr val="000000"/>
                </a:solidFill>
                <a:latin typeface="Times New Roman" pitchFamily="18" charset="0"/>
                <a:cs typeface="Times New Roman" pitchFamily="18" charset="0"/>
                <a:sym typeface="Symbol" pitchFamily="18" charset="2"/>
              </a:rPr>
              <a:t>&lt;</a:t>
            </a:r>
            <a:r>
              <a:rPr lang="de-DE" sz="2400">
                <a:solidFill>
                  <a:srgbClr val="000000"/>
                </a:solidFill>
                <a:latin typeface="Times New Roman" pitchFamily="18" charset="0"/>
                <a:cs typeface="Times New Roman" pitchFamily="18" charset="0"/>
                <a:sym typeface="Symbol" pitchFamily="18" charset="2"/>
              </a:rPr>
              <a:t> 0 </a:t>
            </a:r>
            <a:r>
              <a:rPr lang="de-DE">
                <a:solidFill>
                  <a:srgbClr val="000000"/>
                </a:solidFill>
                <a:cs typeface="Times New Roman" pitchFamily="18" charset="0"/>
                <a:sym typeface="Symbol" pitchFamily="18" charset="2"/>
              </a:rPr>
              <a:t>gilt</a:t>
            </a:r>
            <a:r>
              <a:rPr lang="de-DE">
                <a:solidFill>
                  <a:srgbClr val="000000"/>
                </a:solidFill>
                <a:latin typeface="Times New Roman" pitchFamily="18" charset="0"/>
                <a:cs typeface="Times New Roman" pitchFamily="18" charset="0"/>
                <a:sym typeface="Symbol" pitchFamily="18" charset="2"/>
              </a:rPr>
              <a:t> </a:t>
            </a:r>
            <a:r>
              <a:rPr lang="de-DE">
                <a:solidFill>
                  <a:srgbClr val="000000"/>
                </a:solidFill>
                <a:cs typeface="Times New Roman" pitchFamily="18" charset="0"/>
                <a:sym typeface="Symbol" pitchFamily="18" charset="2"/>
              </a:rPr>
              <a:t>für</a:t>
            </a:r>
            <a:r>
              <a:rPr lang="de-DE">
                <a:solidFill>
                  <a:srgbClr val="000000"/>
                </a:solidFill>
                <a:latin typeface="Times New Roman" pitchFamily="18" charset="0"/>
                <a:cs typeface="Times New Roman" pitchFamily="18" charset="0"/>
                <a:sym typeface="Symbol" pitchFamily="18" charset="2"/>
              </a:rPr>
              <a:t> </a:t>
            </a:r>
            <a:r>
              <a:rPr lang="de-DE" sz="2400">
                <a:solidFill>
                  <a:srgbClr val="000000"/>
                </a:solidFill>
                <a:sym typeface="Symbol" pitchFamily="18" charset="2"/>
              </a:rPr>
              <a:t></a:t>
            </a:r>
            <a:r>
              <a:rPr lang="de-DE" sz="2400" baseline="30000">
                <a:solidFill>
                  <a:srgbClr val="000000"/>
                </a:solidFill>
              </a:rPr>
              <a:t>–</a:t>
            </a:r>
            <a:r>
              <a:rPr lang="de-DE">
                <a:solidFill>
                  <a:srgbClr val="000000"/>
                </a:solidFill>
              </a:rPr>
              <a:t>  </a:t>
            </a:r>
            <a:r>
              <a:rPr lang="de-DE" sz="2400">
                <a:solidFill>
                  <a:srgbClr val="000000"/>
                </a:solidFill>
                <a:cs typeface="Times New Roman" pitchFamily="18" charset="0"/>
                <a:sym typeface="Symbol" pitchFamily="18" charset="2"/>
              </a:rPr>
              <a:t>die Relation</a:t>
            </a:r>
            <a:r>
              <a:rPr lang="de-DE" sz="2400">
                <a:solidFill>
                  <a:srgbClr val="000000"/>
                </a:solidFill>
                <a:latin typeface="Times New Roman" pitchFamily="18" charset="0"/>
                <a:cs typeface="Times New Roman" pitchFamily="18" charset="0"/>
                <a:sym typeface="Symbol" pitchFamily="18" charset="2"/>
              </a:rPr>
              <a:t> </a:t>
            </a:r>
            <a:r>
              <a:rPr lang="de-DE" sz="2400" b="1">
                <a:solidFill>
                  <a:srgbClr val="000000"/>
                </a:solidFill>
                <a:latin typeface="Times New Roman" pitchFamily="18" charset="0"/>
                <a:cs typeface="Times New Roman" pitchFamily="18" charset="0"/>
                <a:sym typeface="Symbol" pitchFamily="18" charset="2"/>
              </a:rPr>
              <a:t>w</a:t>
            </a:r>
            <a:r>
              <a:rPr lang="de-DE" sz="2400" baseline="30000">
                <a:solidFill>
                  <a:srgbClr val="000000"/>
                </a:solidFill>
                <a:latin typeface="Times New Roman" pitchFamily="18" charset="0"/>
                <a:cs typeface="Times New Roman" pitchFamily="18" charset="0"/>
                <a:sym typeface="Symbol" pitchFamily="18" charset="2"/>
              </a:rPr>
              <a:t>T</a:t>
            </a:r>
            <a:r>
              <a:rPr lang="de-DE" sz="2400" b="1">
                <a:solidFill>
                  <a:srgbClr val="000000"/>
                </a:solidFill>
                <a:latin typeface="Times New Roman" pitchFamily="18" charset="0"/>
                <a:cs typeface="Times New Roman" pitchFamily="18" charset="0"/>
                <a:sym typeface="Symbol" pitchFamily="18" charset="2"/>
              </a:rPr>
              <a:t>x </a:t>
            </a:r>
            <a:r>
              <a:rPr lang="de-DE" sz="2400">
                <a:solidFill>
                  <a:srgbClr val="000000"/>
                </a:solidFill>
                <a:latin typeface="Times New Roman" pitchFamily="18" charset="0"/>
                <a:cs typeface="Times New Roman" pitchFamily="18" charset="0"/>
                <a:sym typeface="Symbol" pitchFamily="18" charset="2"/>
              </a:rPr>
              <a:t> </a:t>
            </a:r>
            <a:r>
              <a:rPr lang="de-DE" sz="2400" u="sng">
                <a:solidFill>
                  <a:srgbClr val="000000"/>
                </a:solidFill>
                <a:latin typeface="Times New Roman" pitchFamily="18" charset="0"/>
                <a:cs typeface="Times New Roman" pitchFamily="18" charset="0"/>
                <a:sym typeface="Symbol" pitchFamily="18" charset="2"/>
              </a:rPr>
              <a:t>&gt;</a:t>
            </a:r>
            <a:r>
              <a:rPr lang="de-DE" sz="2400">
                <a:solidFill>
                  <a:srgbClr val="000000"/>
                </a:solidFill>
                <a:latin typeface="Times New Roman" pitchFamily="18" charset="0"/>
                <a:cs typeface="Times New Roman" pitchFamily="18" charset="0"/>
                <a:sym typeface="Symbol" pitchFamily="18" charset="2"/>
              </a:rPr>
              <a:t> 0</a:t>
            </a:r>
            <a:r>
              <a:rPr lang="de-DE">
                <a:sym typeface="Symbol" pitchFamily="18" charset="2"/>
              </a:rPr>
              <a:t> </a:t>
            </a:r>
            <a:r>
              <a:rPr lang="de-DE"/>
              <a:t> </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5"/>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1000" smtClean="0">
                <a:latin typeface="Tahoma" pitchFamily="34" charset="0"/>
              </a:rPr>
              <a:t>Rüdiger Brause: Adaptive Systeme AS-1, WS 2013</a:t>
            </a:r>
            <a:endParaRPr lang="de-DE" sz="1000">
              <a:latin typeface="Tahoma" pitchFamily="34" charset="0"/>
            </a:endParaRPr>
          </a:p>
        </p:txBody>
      </p:sp>
      <p:sp>
        <p:nvSpPr>
          <p:cNvPr id="25603" name="Foliennummernplatzhalt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1000" smtClean="0"/>
              <a:t>- </a:t>
            </a:r>
            <a:fld id="{BAC0EF40-6C64-4F50-9A74-B0DEBDDC546F}" type="slidenum">
              <a:rPr lang="de-DE" sz="1000" smtClean="0"/>
              <a:pPr/>
              <a:t>33</a:t>
            </a:fld>
            <a:r>
              <a:rPr lang="de-DE" sz="1000" smtClean="0"/>
              <a:t> -</a:t>
            </a:r>
          </a:p>
        </p:txBody>
      </p:sp>
      <p:sp>
        <p:nvSpPr>
          <p:cNvPr id="25604" name="Rectangle 2"/>
          <p:cNvSpPr>
            <a:spLocks noGrp="1" noChangeArrowheads="1"/>
          </p:cNvSpPr>
          <p:nvPr>
            <p:ph type="title"/>
          </p:nvPr>
        </p:nvSpPr>
        <p:spPr/>
        <p:txBody>
          <a:bodyPr/>
          <a:lstStyle/>
          <a:p>
            <a:r>
              <a:rPr lang="de-DE" smtClean="0"/>
              <a:t>Das Perzeptron: </a:t>
            </a:r>
            <a:r>
              <a:rPr lang="de-DE" b="0" smtClean="0">
                <a:solidFill>
                  <a:schemeClr val="tx1"/>
                </a:solidFill>
              </a:rPr>
              <a:t>Pseudo-code 3</a:t>
            </a:r>
          </a:p>
        </p:txBody>
      </p:sp>
      <p:sp>
        <p:nvSpPr>
          <p:cNvPr id="138243" name="Rectangle 3"/>
          <p:cNvSpPr>
            <a:spLocks noChangeArrowheads="1"/>
          </p:cNvSpPr>
          <p:nvPr/>
        </p:nvSpPr>
        <p:spPr bwMode="auto">
          <a:xfrm>
            <a:off x="592138" y="3195140"/>
            <a:ext cx="8551862" cy="3083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pPr algn="just">
              <a:spcBef>
                <a:spcPct val="0"/>
              </a:spcBef>
            </a:pPr>
            <a:r>
              <a:rPr lang="de-DE" sz="2400" b="1" dirty="0">
                <a:solidFill>
                  <a:srgbClr val="000000"/>
                </a:solidFill>
                <a:latin typeface="Helvetica" charset="0"/>
                <a:cs typeface="Times New Roman" pitchFamily="18" charset="0"/>
              </a:rPr>
              <a:t>PERCEPT3</a:t>
            </a:r>
            <a:r>
              <a:rPr lang="de-DE" sz="2800" dirty="0">
                <a:solidFill>
                  <a:srgbClr val="000000"/>
                </a:solidFill>
                <a:latin typeface="Helvetica" charset="0"/>
                <a:cs typeface="Times New Roman" pitchFamily="18" charset="0"/>
              </a:rPr>
              <a:t>:</a:t>
            </a:r>
          </a:p>
          <a:p>
            <a:pPr algn="just">
              <a:lnSpc>
                <a:spcPct val="120000"/>
              </a:lnSpc>
              <a:spcBef>
                <a:spcPct val="0"/>
              </a:spcBef>
            </a:pPr>
            <a:r>
              <a:rPr lang="de-DE" dirty="0">
                <a:solidFill>
                  <a:srgbClr val="000000"/>
                </a:solidFill>
                <a:latin typeface="Helvetica" charset="0"/>
                <a:cs typeface="Times New Roman" pitchFamily="18" charset="0"/>
              </a:rPr>
              <a:t>Wähle zufällige Gewichte </a:t>
            </a:r>
            <a:r>
              <a:rPr lang="de-DE" b="1" dirty="0">
                <a:solidFill>
                  <a:srgbClr val="000000"/>
                </a:solidFill>
                <a:latin typeface="Times New Roman" pitchFamily="18" charset="0"/>
                <a:cs typeface="Times New Roman" pitchFamily="18" charset="0"/>
              </a:rPr>
              <a:t>w</a:t>
            </a:r>
            <a:r>
              <a:rPr lang="de-DE" dirty="0">
                <a:solidFill>
                  <a:srgbClr val="000000"/>
                </a:solidFill>
                <a:latin typeface="Helvetica" charset="0"/>
                <a:cs typeface="Times New Roman" pitchFamily="18" charset="0"/>
              </a:rPr>
              <a:t>  zum Zeitpunkt t:=0.</a:t>
            </a:r>
            <a:endParaRPr lang="de-DE" dirty="0">
              <a:solidFill>
                <a:srgbClr val="000000"/>
              </a:solidFill>
              <a:latin typeface="Courier" charset="0"/>
              <a:cs typeface="Times New Roman" pitchFamily="18" charset="0"/>
            </a:endParaRPr>
          </a:p>
          <a:p>
            <a:pPr algn="just">
              <a:lnSpc>
                <a:spcPct val="130000"/>
              </a:lnSpc>
              <a:spcBef>
                <a:spcPct val="0"/>
              </a:spcBef>
            </a:pPr>
            <a:r>
              <a:rPr lang="de-DE" sz="2400" dirty="0">
                <a:solidFill>
                  <a:srgbClr val="000000"/>
                </a:solidFill>
                <a:latin typeface="Courier" charset="0"/>
                <a:cs typeface="Times New Roman" pitchFamily="18" charset="0"/>
              </a:rPr>
              <a:t>   </a:t>
            </a:r>
            <a:r>
              <a:rPr lang="de-DE" b="1" dirty="0">
                <a:solidFill>
                  <a:srgbClr val="006699"/>
                </a:solidFill>
                <a:latin typeface="+mj-lt"/>
                <a:cs typeface="Courier New" pitchFamily="49" charset="0"/>
              </a:rPr>
              <a:t>REPEAT</a:t>
            </a:r>
            <a:endParaRPr lang="de-DE" sz="1800" b="1" dirty="0">
              <a:solidFill>
                <a:srgbClr val="006699"/>
              </a:solidFill>
              <a:latin typeface="+mj-lt"/>
              <a:cs typeface="Courier New" pitchFamily="49" charset="0"/>
            </a:endParaRPr>
          </a:p>
          <a:p>
            <a:pPr algn="just">
              <a:lnSpc>
                <a:spcPct val="120000"/>
              </a:lnSpc>
              <a:spcBef>
                <a:spcPct val="0"/>
              </a:spcBef>
            </a:pPr>
            <a:r>
              <a:rPr lang="de-DE" sz="2400" dirty="0">
                <a:solidFill>
                  <a:srgbClr val="000000"/>
                </a:solidFill>
                <a:latin typeface="TIMES" charset="0"/>
                <a:cs typeface="Times New Roman" pitchFamily="18" charset="0"/>
              </a:rPr>
              <a:t> 	  </a:t>
            </a:r>
            <a:r>
              <a:rPr lang="de-DE" dirty="0">
                <a:solidFill>
                  <a:srgbClr val="000000"/>
                </a:solidFill>
                <a:latin typeface="Helvetica" charset="0"/>
                <a:cs typeface="Times New Roman" pitchFamily="18" charset="0"/>
              </a:rPr>
              <a:t>t:= t+1;</a:t>
            </a:r>
            <a:endParaRPr lang="de-DE" dirty="0">
              <a:solidFill>
                <a:srgbClr val="000000"/>
              </a:solidFill>
              <a:latin typeface="Courier" charset="0"/>
              <a:cs typeface="Times New Roman" pitchFamily="18" charset="0"/>
            </a:endParaRPr>
          </a:p>
          <a:p>
            <a:pPr algn="just">
              <a:lnSpc>
                <a:spcPct val="80000"/>
              </a:lnSpc>
              <a:spcBef>
                <a:spcPct val="0"/>
              </a:spcBef>
            </a:pPr>
            <a:r>
              <a:rPr lang="de-DE" sz="2800" dirty="0">
                <a:solidFill>
                  <a:srgbClr val="000000"/>
                </a:solidFill>
                <a:latin typeface="Courier" charset="0"/>
                <a:cs typeface="Times New Roman" pitchFamily="18" charset="0"/>
              </a:rPr>
              <a:t>     </a:t>
            </a:r>
            <a:r>
              <a:rPr lang="de-DE" sz="2400" b="1" dirty="0">
                <a:solidFill>
                  <a:srgbClr val="000000"/>
                </a:solidFill>
                <a:latin typeface="Times New Roman" pitchFamily="18" charset="0"/>
                <a:cs typeface="Times New Roman" pitchFamily="18" charset="0"/>
              </a:rPr>
              <a:t>w</a:t>
            </a:r>
            <a:r>
              <a:rPr lang="de-DE" dirty="0">
                <a:solidFill>
                  <a:srgbClr val="000000"/>
                </a:solidFill>
                <a:latin typeface="Times New Roman" pitchFamily="18" charset="0"/>
                <a:cs typeface="Times New Roman" pitchFamily="18" charset="0"/>
              </a:rPr>
              <a:t>(t)</a:t>
            </a:r>
            <a:r>
              <a:rPr lang="de-DE" sz="2400" dirty="0">
                <a:solidFill>
                  <a:srgbClr val="000000"/>
                </a:solidFill>
                <a:latin typeface="Times New Roman" pitchFamily="18" charset="0"/>
                <a:cs typeface="Times New Roman" pitchFamily="18" charset="0"/>
              </a:rPr>
              <a:t> = </a:t>
            </a:r>
            <a:r>
              <a:rPr lang="de-DE" sz="2400" b="1" dirty="0">
                <a:solidFill>
                  <a:srgbClr val="000000"/>
                </a:solidFill>
                <a:latin typeface="Times New Roman" pitchFamily="18" charset="0"/>
                <a:cs typeface="Times New Roman" pitchFamily="18" charset="0"/>
              </a:rPr>
              <a:t>w</a:t>
            </a:r>
            <a:r>
              <a:rPr lang="de-DE" dirty="0">
                <a:solidFill>
                  <a:srgbClr val="000000"/>
                </a:solidFill>
                <a:latin typeface="Times New Roman" pitchFamily="18" charset="0"/>
                <a:cs typeface="Times New Roman" pitchFamily="18" charset="0"/>
              </a:rPr>
              <a:t>(t–1)</a:t>
            </a:r>
            <a:r>
              <a:rPr lang="de-DE" sz="2400" dirty="0">
                <a:solidFill>
                  <a:srgbClr val="000000"/>
                </a:solidFill>
                <a:latin typeface="Times New Roman" pitchFamily="18" charset="0"/>
                <a:cs typeface="Times New Roman" pitchFamily="18" charset="0"/>
              </a:rPr>
              <a:t> +</a:t>
            </a:r>
            <a:r>
              <a:rPr lang="de-DE" sz="2400" dirty="0">
                <a:solidFill>
                  <a:srgbClr val="000000"/>
                </a:solidFill>
                <a:latin typeface="TIMES" charset="0"/>
                <a:cs typeface="Times New Roman" pitchFamily="18" charset="0"/>
              </a:rPr>
              <a:t> </a:t>
            </a:r>
            <a:r>
              <a:rPr lang="de-DE" sz="2400" dirty="0">
                <a:solidFill>
                  <a:srgbClr val="000000"/>
                </a:solidFill>
                <a:latin typeface="Courier" charset="0"/>
                <a:cs typeface="Times New Roman" pitchFamily="18" charset="0"/>
                <a:sym typeface="Symbol" pitchFamily="18" charset="2"/>
              </a:rPr>
              <a:t></a:t>
            </a:r>
            <a:r>
              <a:rPr lang="de-DE" sz="2400" dirty="0">
                <a:solidFill>
                  <a:srgbClr val="000000"/>
                </a:solidFill>
                <a:latin typeface="Symbol" pitchFamily="18" charset="2"/>
                <a:cs typeface="Times New Roman" pitchFamily="18" charset="0"/>
              </a:rPr>
              <a:t> </a:t>
            </a:r>
            <a:r>
              <a:rPr lang="de-DE" sz="2400" dirty="0">
                <a:solidFill>
                  <a:srgbClr val="FF0000"/>
                </a:solidFill>
                <a:latin typeface="Times New Roman" pitchFamily="18" charset="0"/>
                <a:cs typeface="Times New Roman" pitchFamily="18" charset="0"/>
              </a:rPr>
              <a:t>(L(</a:t>
            </a:r>
            <a:r>
              <a:rPr lang="de-DE" sz="2400" b="1" dirty="0">
                <a:solidFill>
                  <a:srgbClr val="FF0000"/>
                </a:solidFill>
                <a:latin typeface="Times New Roman" pitchFamily="18" charset="0"/>
                <a:cs typeface="Times New Roman" pitchFamily="18" charset="0"/>
              </a:rPr>
              <a:t>x</a:t>
            </a:r>
            <a:r>
              <a:rPr lang="de-DE" sz="2400" dirty="0">
                <a:solidFill>
                  <a:srgbClr val="FF0000"/>
                </a:solidFill>
                <a:latin typeface="Times New Roman" pitchFamily="18" charset="0"/>
                <a:cs typeface="Times New Roman" pitchFamily="18" charset="0"/>
              </a:rPr>
              <a:t>) – y(</a:t>
            </a:r>
            <a:r>
              <a:rPr lang="de-DE" sz="2400" b="1" dirty="0">
                <a:solidFill>
                  <a:srgbClr val="FF0000"/>
                </a:solidFill>
                <a:latin typeface="Times New Roman" pitchFamily="18" charset="0"/>
                <a:cs typeface="Times New Roman" pitchFamily="18" charset="0"/>
              </a:rPr>
              <a:t>x</a:t>
            </a:r>
            <a:r>
              <a:rPr lang="de-DE" sz="2400" dirty="0">
                <a:solidFill>
                  <a:srgbClr val="FF0000"/>
                </a:solidFill>
                <a:latin typeface="Times New Roman" pitchFamily="18" charset="0"/>
                <a:cs typeface="Times New Roman" pitchFamily="18" charset="0"/>
              </a:rPr>
              <a:t>))</a:t>
            </a:r>
            <a:r>
              <a:rPr lang="de-DE" sz="2400" dirty="0">
                <a:solidFill>
                  <a:srgbClr val="FF0000"/>
                </a:solidFill>
                <a:latin typeface="Times New Roman" pitchFamily="18" charset="0"/>
                <a:cs typeface="Times New Roman" pitchFamily="18" charset="0"/>
                <a:sym typeface="Symbol" pitchFamily="18" charset="2"/>
              </a:rPr>
              <a:t> </a:t>
            </a:r>
            <a:r>
              <a:rPr lang="de-DE" sz="2400" b="1" dirty="0">
                <a:solidFill>
                  <a:srgbClr val="000000"/>
                </a:solidFill>
                <a:latin typeface="Times New Roman" pitchFamily="18" charset="0"/>
                <a:cs typeface="Times New Roman" pitchFamily="18" charset="0"/>
              </a:rPr>
              <a:t>x</a:t>
            </a:r>
            <a:r>
              <a:rPr lang="de-DE" dirty="0">
                <a:solidFill>
                  <a:srgbClr val="000000"/>
                </a:solidFill>
              </a:rPr>
              <a:t>(t)</a:t>
            </a:r>
            <a:r>
              <a:rPr lang="de-DE" sz="2400" dirty="0">
                <a:solidFill>
                  <a:srgbClr val="000000"/>
                </a:solidFill>
                <a:latin typeface="Times New Roman" pitchFamily="18" charset="0"/>
                <a:cs typeface="Times New Roman" pitchFamily="18" charset="0"/>
              </a:rPr>
              <a:t>	</a:t>
            </a:r>
            <a:r>
              <a:rPr lang="de-DE" sz="2400" dirty="0" smtClean="0">
                <a:solidFill>
                  <a:srgbClr val="000000"/>
                </a:solidFill>
                <a:latin typeface="Times New Roman" pitchFamily="18" charset="0"/>
                <a:cs typeface="Times New Roman" pitchFamily="18" charset="0"/>
              </a:rPr>
              <a:t>	</a:t>
            </a:r>
            <a:r>
              <a:rPr lang="de-DE" i="1" dirty="0" smtClean="0">
                <a:solidFill>
                  <a:srgbClr val="3399FF"/>
                </a:solidFill>
                <a:latin typeface="+mj-lt"/>
                <a:cs typeface="Times New Roman" pitchFamily="18" charset="0"/>
              </a:rPr>
              <a:t>Fehler-Lernregel</a:t>
            </a:r>
            <a:r>
              <a:rPr lang="de-DE" b="1" dirty="0" smtClean="0">
                <a:solidFill>
                  <a:srgbClr val="006699"/>
                </a:solidFill>
                <a:latin typeface="Courier" charset="0"/>
                <a:cs typeface="Times New Roman" pitchFamily="18" charset="0"/>
              </a:rPr>
              <a:t> </a:t>
            </a:r>
            <a:endParaRPr lang="de-DE" b="1" dirty="0">
              <a:solidFill>
                <a:srgbClr val="006699"/>
              </a:solidFill>
              <a:latin typeface="Courier" charset="0"/>
              <a:cs typeface="Times New Roman" pitchFamily="18" charset="0"/>
            </a:endParaRPr>
          </a:p>
          <a:p>
            <a:pPr algn="just">
              <a:lnSpc>
                <a:spcPct val="150000"/>
              </a:lnSpc>
              <a:spcBef>
                <a:spcPct val="0"/>
              </a:spcBef>
            </a:pPr>
            <a:r>
              <a:rPr lang="de-DE" dirty="0">
                <a:solidFill>
                  <a:srgbClr val="000000"/>
                </a:solidFill>
                <a:latin typeface="Courier" charset="0"/>
                <a:cs typeface="Times New Roman" pitchFamily="18" charset="0"/>
              </a:rPr>
              <a:t>    </a:t>
            </a:r>
            <a:r>
              <a:rPr lang="de-DE" b="1" dirty="0">
                <a:solidFill>
                  <a:srgbClr val="006699"/>
                </a:solidFill>
                <a:latin typeface="+mj-lt"/>
                <a:cs typeface="Courier New" pitchFamily="49" charset="0"/>
              </a:rPr>
              <a:t>UNTIL</a:t>
            </a:r>
            <a:r>
              <a:rPr lang="de-DE" sz="2400" dirty="0">
                <a:solidFill>
                  <a:srgbClr val="000000"/>
                </a:solidFill>
                <a:latin typeface="TIMES" charset="0"/>
                <a:cs typeface="Times New Roman" pitchFamily="18" charset="0"/>
              </a:rPr>
              <a:t> (</a:t>
            </a:r>
            <a:r>
              <a:rPr lang="de-DE" dirty="0">
                <a:solidFill>
                  <a:srgbClr val="000000"/>
                </a:solidFill>
                <a:latin typeface="Helvetica" charset="0"/>
                <a:cs typeface="Times New Roman" pitchFamily="18" charset="0"/>
              </a:rPr>
              <a:t>alle </a:t>
            </a:r>
            <a:r>
              <a:rPr lang="de-DE" b="1" dirty="0">
                <a:solidFill>
                  <a:srgbClr val="000000"/>
                </a:solidFill>
                <a:latin typeface="Helvetica" charset="0"/>
                <a:cs typeface="Times New Roman" pitchFamily="18" charset="0"/>
              </a:rPr>
              <a:t>x</a:t>
            </a:r>
            <a:r>
              <a:rPr lang="de-DE" dirty="0">
                <a:solidFill>
                  <a:srgbClr val="000000"/>
                </a:solidFill>
                <a:latin typeface="Helvetica" charset="0"/>
                <a:cs typeface="Times New Roman" pitchFamily="18" charset="0"/>
              </a:rPr>
              <a:t> richtig klassifiziert</a:t>
            </a:r>
            <a:r>
              <a:rPr lang="de-DE" sz="2400" dirty="0" smtClean="0">
                <a:solidFill>
                  <a:srgbClr val="000000"/>
                </a:solidFill>
                <a:latin typeface="TIMES" charset="0"/>
                <a:cs typeface="Times New Roman" pitchFamily="18" charset="0"/>
              </a:rPr>
              <a:t>)</a:t>
            </a:r>
          </a:p>
          <a:p>
            <a:pPr algn="just">
              <a:lnSpc>
                <a:spcPct val="150000"/>
              </a:lnSpc>
              <a:spcBef>
                <a:spcPct val="0"/>
              </a:spcBef>
            </a:pPr>
            <a:r>
              <a:rPr lang="de-DE" sz="1600" i="1" dirty="0" smtClean="0">
                <a:solidFill>
                  <a:srgbClr val="000000"/>
                </a:solidFill>
                <a:latin typeface="+mj-lt"/>
                <a:cs typeface="Times New Roman" pitchFamily="18" charset="0"/>
              </a:rPr>
              <a:t>			</a:t>
            </a:r>
            <a:r>
              <a:rPr lang="de-DE" sz="1600" i="1" smtClean="0">
                <a:solidFill>
                  <a:srgbClr val="000000"/>
                </a:solidFill>
                <a:latin typeface="+mj-lt"/>
                <a:cs typeface="Times New Roman" pitchFamily="18" charset="0"/>
              </a:rPr>
              <a:t>	Sogar ohne </a:t>
            </a:r>
            <a:r>
              <a:rPr lang="de-DE" sz="1600" i="1" dirty="0" err="1" smtClean="0">
                <a:solidFill>
                  <a:srgbClr val="000000"/>
                </a:solidFill>
                <a:latin typeface="+mj-lt"/>
                <a:cs typeface="Times New Roman" pitchFamily="18" charset="0"/>
              </a:rPr>
              <a:t>Umdefinition</a:t>
            </a:r>
            <a:r>
              <a:rPr lang="de-DE" sz="1600" i="1" dirty="0" smtClean="0">
                <a:solidFill>
                  <a:srgbClr val="000000"/>
                </a:solidFill>
                <a:latin typeface="+mj-lt"/>
                <a:cs typeface="Times New Roman" pitchFamily="18" charset="0"/>
              </a:rPr>
              <a:t> der Muster aus </a:t>
            </a:r>
            <a:r>
              <a:rPr lang="de-DE" sz="1600" i="1" dirty="0">
                <a:solidFill>
                  <a:srgbClr val="000000"/>
                </a:solidFill>
                <a:latin typeface="Symbol" pitchFamily="18" charset="2"/>
                <a:cs typeface="Times New Roman" pitchFamily="18" charset="0"/>
                <a:sym typeface="Symbol"/>
              </a:rPr>
              <a:t></a:t>
            </a:r>
            <a:r>
              <a:rPr lang="de-DE" sz="1600" i="1" baseline="-25000" dirty="0" smtClean="0">
                <a:solidFill>
                  <a:srgbClr val="000000"/>
                </a:solidFill>
                <a:latin typeface="+mj-lt"/>
                <a:cs typeface="Times New Roman" pitchFamily="18" charset="0"/>
              </a:rPr>
              <a:t>2</a:t>
            </a:r>
            <a:r>
              <a:rPr lang="de-DE" sz="1600" i="1" dirty="0" smtClean="0">
                <a:solidFill>
                  <a:srgbClr val="000000"/>
                </a:solidFill>
                <a:latin typeface="+mj-lt"/>
                <a:cs typeface="Times New Roman" pitchFamily="18" charset="0"/>
              </a:rPr>
              <a:t>!</a:t>
            </a:r>
            <a:endParaRPr lang="de-DE" sz="1600" i="1" dirty="0">
              <a:solidFill>
                <a:srgbClr val="000000"/>
              </a:solidFill>
              <a:latin typeface="+mj-lt"/>
              <a:cs typeface="Times New Roman" pitchFamily="18" charset="0"/>
            </a:endParaRPr>
          </a:p>
        </p:txBody>
      </p:sp>
      <p:sp>
        <p:nvSpPr>
          <p:cNvPr id="25606" name="Text Box 4"/>
          <p:cNvSpPr txBox="1">
            <a:spLocks noChangeArrowheads="1"/>
          </p:cNvSpPr>
          <p:nvPr/>
        </p:nvSpPr>
        <p:spPr bwMode="auto">
          <a:xfrm>
            <a:off x="696913" y="1271588"/>
            <a:ext cx="78581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2400" b="1"/>
              <a:t>DEF numerische Werte</a:t>
            </a:r>
          </a:p>
        </p:txBody>
      </p:sp>
      <p:graphicFrame>
        <p:nvGraphicFramePr>
          <p:cNvPr id="25607" name="Object 5"/>
          <p:cNvGraphicFramePr>
            <a:graphicFrameLocks noChangeAspect="1"/>
          </p:cNvGraphicFramePr>
          <p:nvPr/>
        </p:nvGraphicFramePr>
        <p:xfrm>
          <a:off x="5129213" y="1190625"/>
          <a:ext cx="2978150" cy="1036638"/>
        </p:xfrm>
        <a:graphic>
          <a:graphicData uri="http://schemas.openxmlformats.org/presentationml/2006/ole">
            <mc:AlternateContent xmlns:mc="http://schemas.openxmlformats.org/markup-compatibility/2006">
              <mc:Choice xmlns:v="urn:schemas-microsoft-com:vml" Requires="v">
                <p:oleObj spid="_x0000_s25746" name="Equation" r:id="rId4" imgW="1282700" imgH="444500" progId="Equation.DSMT4">
                  <p:embed/>
                </p:oleObj>
              </mc:Choice>
              <mc:Fallback>
                <p:oleObj name="Equation" r:id="rId4" imgW="1282700" imgH="444500" progId="Equation.DSMT4">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29213" y="1190625"/>
                        <a:ext cx="2978150"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5608" name="Rectangle 6"/>
          <p:cNvSpPr>
            <a:spLocks noChangeArrowheads="1"/>
          </p:cNvSpPr>
          <p:nvPr/>
        </p:nvSpPr>
        <p:spPr bwMode="auto">
          <a:xfrm>
            <a:off x="0" y="32337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endParaRPr lang="de-DE"/>
          </a:p>
        </p:txBody>
      </p:sp>
      <p:graphicFrame>
        <p:nvGraphicFramePr>
          <p:cNvPr id="25609" name="Object 7"/>
          <p:cNvGraphicFramePr>
            <a:graphicFrameLocks noChangeAspect="1"/>
          </p:cNvGraphicFramePr>
          <p:nvPr/>
        </p:nvGraphicFramePr>
        <p:xfrm>
          <a:off x="4679950" y="2335213"/>
          <a:ext cx="3217863" cy="949325"/>
        </p:xfrm>
        <a:graphic>
          <a:graphicData uri="http://schemas.openxmlformats.org/presentationml/2006/ole">
            <mc:AlternateContent xmlns:mc="http://schemas.openxmlformats.org/markup-compatibility/2006">
              <mc:Choice xmlns:v="urn:schemas-microsoft-com:vml" Requires="v">
                <p:oleObj spid="_x0000_s25747" name="Equation" r:id="rId6" imgW="1320227" imgH="393529" progId="Equation.DSMT4">
                  <p:embed/>
                </p:oleObj>
              </mc:Choice>
              <mc:Fallback>
                <p:oleObj name="Equation" r:id="rId6" imgW="1320227" imgH="393529" progId="Equation.DSMT4">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79950" y="2335213"/>
                        <a:ext cx="3217863"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82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Das Perzeptron</a:t>
            </a:r>
            <a:endParaRPr lang="de-DE" dirty="0"/>
          </a:p>
        </p:txBody>
      </p:sp>
      <p:sp>
        <p:nvSpPr>
          <p:cNvPr id="3" name="Inhaltsplatzhalter 2"/>
          <p:cNvSpPr>
            <a:spLocks noGrp="1"/>
          </p:cNvSpPr>
          <p:nvPr>
            <p:ph idx="1"/>
          </p:nvPr>
        </p:nvSpPr>
        <p:spPr>
          <a:xfrm>
            <a:off x="611187" y="1268413"/>
            <a:ext cx="6588265" cy="5184775"/>
          </a:xfrm>
        </p:spPr>
        <p:txBody>
          <a:bodyPr/>
          <a:lstStyle/>
          <a:p>
            <a:pPr marL="0" indent="0">
              <a:buNone/>
            </a:pPr>
            <a:r>
              <a:rPr lang="de-DE" sz="2800" dirty="0" smtClean="0"/>
              <a:t>Satz:</a:t>
            </a:r>
          </a:p>
          <a:p>
            <a:pPr marL="0" indent="0">
              <a:buNone/>
            </a:pPr>
            <a:r>
              <a:rPr lang="de-DE" dirty="0" smtClean="0"/>
              <a:t>Ein Perzeptron kann nur Klassen trennen, wenn sie linear separierbar sind.</a:t>
            </a:r>
          </a:p>
          <a:p>
            <a:pPr marL="0" indent="0">
              <a:buNone/>
            </a:pPr>
            <a:endParaRPr lang="de-DE" dirty="0"/>
          </a:p>
          <a:p>
            <a:pPr marL="0" indent="0">
              <a:buNone/>
            </a:pPr>
            <a:endParaRPr lang="de-DE" sz="2800" dirty="0" smtClean="0">
              <a:solidFill>
                <a:srgbClr val="0070C0"/>
              </a:solidFill>
            </a:endParaRPr>
          </a:p>
          <a:p>
            <a:pPr marL="0" indent="0">
              <a:buNone/>
            </a:pPr>
            <a:endParaRPr lang="de-DE" sz="2800" dirty="0">
              <a:solidFill>
                <a:srgbClr val="0070C0"/>
              </a:solidFill>
            </a:endParaRPr>
          </a:p>
          <a:p>
            <a:pPr marL="0" indent="0" algn="ctr">
              <a:buNone/>
            </a:pPr>
            <a:r>
              <a:rPr lang="de-DE" sz="2800" dirty="0" smtClean="0">
                <a:solidFill>
                  <a:srgbClr val="0070C0"/>
                </a:solidFill>
              </a:rPr>
              <a:t>Warum?</a:t>
            </a:r>
          </a:p>
          <a:p>
            <a:pPr marL="0" indent="0">
              <a:buNone/>
            </a:pPr>
            <a:endParaRPr lang="de-DE" dirty="0"/>
          </a:p>
        </p:txBody>
      </p:sp>
      <p:sp>
        <p:nvSpPr>
          <p:cNvPr id="4" name="Fußzeilenplatzhalter 3"/>
          <p:cNvSpPr>
            <a:spLocks noGrp="1"/>
          </p:cNvSpPr>
          <p:nvPr>
            <p:ph type="ftr" sz="quarter" idx="10"/>
          </p:nvPr>
        </p:nvSpPr>
        <p:spPr/>
        <p:txBody>
          <a:bodyPr/>
          <a:lstStyle/>
          <a:p>
            <a:pPr>
              <a:defRPr/>
            </a:pPr>
            <a:r>
              <a:rPr lang="de-DE" smtClean="0"/>
              <a:t>Rüdiger Brause: Adaptive Systeme AS-1, WS 2013</a:t>
            </a:r>
            <a:endParaRPr lang="de-DE"/>
          </a:p>
        </p:txBody>
      </p:sp>
      <p:sp>
        <p:nvSpPr>
          <p:cNvPr id="5" name="Foliennummernplatzhalter 4"/>
          <p:cNvSpPr>
            <a:spLocks noGrp="1"/>
          </p:cNvSpPr>
          <p:nvPr>
            <p:ph type="sldNum" sz="quarter" idx="11"/>
          </p:nvPr>
        </p:nvSpPr>
        <p:spPr/>
        <p:txBody>
          <a:bodyPr/>
          <a:lstStyle/>
          <a:p>
            <a:pPr>
              <a:defRPr/>
            </a:pPr>
            <a:r>
              <a:rPr lang="de-DE" smtClean="0"/>
              <a:t>- </a:t>
            </a:r>
            <a:fld id="{806B3745-C3D1-460A-8187-981064E3C4DD}" type="slidenum">
              <a:rPr lang="de-DE" smtClean="0"/>
              <a:pPr>
                <a:defRPr/>
              </a:pPr>
              <a:t>34</a:t>
            </a:fld>
            <a:r>
              <a:rPr lang="de-DE" smtClean="0"/>
              <a:t> -</a:t>
            </a:r>
            <a:endParaRPr lang="de-DE"/>
          </a:p>
        </p:txBody>
      </p:sp>
    </p:spTree>
    <p:extLst>
      <p:ext uri="{BB962C8B-B14F-4D97-AF65-F5344CB8AC3E}">
        <p14:creationId xmlns:p14="http://schemas.microsoft.com/office/powerpoint/2010/main" val="373862450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Adaline</a:t>
            </a:r>
            <a:endParaRPr lang="de-DE" dirty="0"/>
          </a:p>
        </p:txBody>
      </p:sp>
      <p:sp>
        <p:nvSpPr>
          <p:cNvPr id="3" name="Textplatzhalter 2"/>
          <p:cNvSpPr>
            <a:spLocks noGrp="1"/>
          </p:cNvSpPr>
          <p:nvPr>
            <p:ph type="body" idx="1"/>
          </p:nvPr>
        </p:nvSpPr>
        <p:spPr/>
        <p:txBody>
          <a:bodyPr/>
          <a:lstStyle/>
          <a:p>
            <a:endParaRPr lang="de-DE"/>
          </a:p>
        </p:txBody>
      </p:sp>
      <p:sp>
        <p:nvSpPr>
          <p:cNvPr id="4" name="Fußzeilenplatzhalter 3"/>
          <p:cNvSpPr>
            <a:spLocks noGrp="1"/>
          </p:cNvSpPr>
          <p:nvPr>
            <p:ph type="ftr" sz="quarter" idx="10"/>
          </p:nvPr>
        </p:nvSpPr>
        <p:spPr/>
        <p:txBody>
          <a:bodyPr/>
          <a:lstStyle/>
          <a:p>
            <a:pPr>
              <a:defRPr/>
            </a:pPr>
            <a:r>
              <a:rPr lang="de-DE" smtClean="0"/>
              <a:t>Rüdiger Brause: Adaptive Systeme AS-1, WS 2013</a:t>
            </a:r>
            <a:endParaRPr lang="de-DE"/>
          </a:p>
        </p:txBody>
      </p:sp>
      <p:sp>
        <p:nvSpPr>
          <p:cNvPr id="5" name="Foliennummernplatzhalter 4"/>
          <p:cNvSpPr>
            <a:spLocks noGrp="1"/>
          </p:cNvSpPr>
          <p:nvPr>
            <p:ph type="sldNum" sz="quarter" idx="11"/>
          </p:nvPr>
        </p:nvSpPr>
        <p:spPr/>
        <p:txBody>
          <a:bodyPr/>
          <a:lstStyle/>
          <a:p>
            <a:pPr>
              <a:defRPr/>
            </a:pPr>
            <a:r>
              <a:rPr lang="de-DE" smtClean="0"/>
              <a:t>- </a:t>
            </a:r>
            <a:fld id="{7F2A91B3-2249-47D1-946F-2A4F104F1072}" type="slidenum">
              <a:rPr lang="de-DE" smtClean="0"/>
              <a:pPr>
                <a:defRPr/>
              </a:pPr>
              <a:t>35</a:t>
            </a:fld>
            <a:r>
              <a:rPr lang="de-DE" smtClean="0"/>
              <a:t> -</a:t>
            </a:r>
            <a:endParaRPr lang="de-DE"/>
          </a:p>
        </p:txBody>
      </p:sp>
    </p:spTree>
    <p:extLst>
      <p:ext uri="{BB962C8B-B14F-4D97-AF65-F5344CB8AC3E}">
        <p14:creationId xmlns:p14="http://schemas.microsoft.com/office/powerpoint/2010/main" val="30684397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5"/>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1000" smtClean="0">
                <a:latin typeface="Tahoma" pitchFamily="34" charset="0"/>
              </a:rPr>
              <a:t>Rüdiger Brause: Adaptive Systeme AS-1, WS 2013</a:t>
            </a:r>
            <a:endParaRPr lang="de-DE" sz="1000">
              <a:latin typeface="Tahoma" pitchFamily="34" charset="0"/>
            </a:endParaRPr>
          </a:p>
        </p:txBody>
      </p:sp>
      <p:sp>
        <p:nvSpPr>
          <p:cNvPr id="26627" name="Foliennummernplatzhalt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1000" smtClean="0"/>
              <a:t>- </a:t>
            </a:r>
            <a:fld id="{57C8B2FA-021E-4EA6-ABEF-5EA5C5B30E21}" type="slidenum">
              <a:rPr lang="de-DE" sz="1000" smtClean="0"/>
              <a:pPr/>
              <a:t>36</a:t>
            </a:fld>
            <a:r>
              <a:rPr lang="de-DE" sz="1000" smtClean="0"/>
              <a:t> -</a:t>
            </a:r>
          </a:p>
        </p:txBody>
      </p:sp>
      <p:sp>
        <p:nvSpPr>
          <p:cNvPr id="26628" name="Rectangle 2"/>
          <p:cNvSpPr>
            <a:spLocks noGrp="1" noChangeArrowheads="1"/>
          </p:cNvSpPr>
          <p:nvPr>
            <p:ph type="title"/>
          </p:nvPr>
        </p:nvSpPr>
        <p:spPr/>
        <p:txBody>
          <a:bodyPr/>
          <a:lstStyle/>
          <a:p>
            <a:r>
              <a:rPr lang="de-DE" smtClean="0"/>
              <a:t>Adaline</a:t>
            </a:r>
          </a:p>
        </p:txBody>
      </p:sp>
      <p:sp>
        <p:nvSpPr>
          <p:cNvPr id="26629" name="Rectangle 3"/>
          <p:cNvSpPr>
            <a:spLocks noGrp="1" noChangeArrowheads="1"/>
          </p:cNvSpPr>
          <p:nvPr>
            <p:ph type="body" idx="1"/>
          </p:nvPr>
        </p:nvSpPr>
        <p:spPr>
          <a:xfrm>
            <a:off x="673100" y="1250950"/>
            <a:ext cx="8255000" cy="904875"/>
          </a:xfrm>
        </p:spPr>
        <p:txBody>
          <a:bodyPr/>
          <a:lstStyle/>
          <a:p>
            <a:pPr marL="0" indent="0">
              <a:buFontTx/>
              <a:buNone/>
            </a:pPr>
            <a:r>
              <a:rPr lang="de-DE" i="1" dirty="0" err="1" smtClean="0">
                <a:solidFill>
                  <a:schemeClr val="accent2"/>
                </a:solidFill>
                <a:latin typeface="TIMES" charset="0"/>
                <a:cs typeface="Times New Roman" pitchFamily="18" charset="0"/>
              </a:rPr>
              <a:t>ADA</a:t>
            </a:r>
            <a:r>
              <a:rPr lang="de-DE" dirty="0" err="1" smtClean="0">
                <a:solidFill>
                  <a:srgbClr val="000000"/>
                </a:solidFill>
                <a:latin typeface="TIMES" charset="0"/>
                <a:cs typeface="Times New Roman" pitchFamily="18" charset="0"/>
              </a:rPr>
              <a:t>ptive</a:t>
            </a:r>
            <a:r>
              <a:rPr lang="de-DE" dirty="0" smtClean="0">
                <a:solidFill>
                  <a:srgbClr val="000000"/>
                </a:solidFill>
                <a:latin typeface="TIMES" charset="0"/>
                <a:cs typeface="Times New Roman" pitchFamily="18" charset="0"/>
              </a:rPr>
              <a:t> </a:t>
            </a:r>
            <a:r>
              <a:rPr lang="de-DE" i="1" dirty="0" err="1" smtClean="0">
                <a:solidFill>
                  <a:schemeClr val="accent2"/>
                </a:solidFill>
                <a:latin typeface="TIMES" charset="0"/>
                <a:cs typeface="Times New Roman" pitchFamily="18" charset="0"/>
              </a:rPr>
              <a:t>LIN</a:t>
            </a:r>
            <a:r>
              <a:rPr lang="de-DE" dirty="0" err="1" smtClean="0">
                <a:solidFill>
                  <a:srgbClr val="000000"/>
                </a:solidFill>
                <a:latin typeface="TIMES" charset="0"/>
                <a:cs typeface="Times New Roman" pitchFamily="18" charset="0"/>
              </a:rPr>
              <a:t>ear</a:t>
            </a:r>
            <a:r>
              <a:rPr lang="de-DE" dirty="0" smtClean="0">
                <a:solidFill>
                  <a:srgbClr val="000000"/>
                </a:solidFill>
                <a:latin typeface="TIMES" charset="0"/>
                <a:cs typeface="Times New Roman" pitchFamily="18" charset="0"/>
              </a:rPr>
              <a:t> </a:t>
            </a:r>
            <a:r>
              <a:rPr lang="de-DE" i="1" dirty="0" smtClean="0">
                <a:solidFill>
                  <a:schemeClr val="accent2"/>
                </a:solidFill>
                <a:latin typeface="TIMES" charset="0"/>
                <a:cs typeface="Times New Roman" pitchFamily="18" charset="0"/>
              </a:rPr>
              <a:t>E</a:t>
            </a:r>
            <a:r>
              <a:rPr lang="de-DE" dirty="0" smtClean="0">
                <a:solidFill>
                  <a:srgbClr val="000000"/>
                </a:solidFill>
                <a:latin typeface="TIMES" charset="0"/>
                <a:cs typeface="Times New Roman" pitchFamily="18" charset="0"/>
              </a:rPr>
              <a:t>lement</a:t>
            </a:r>
            <a:r>
              <a:rPr lang="de-DE" b="0" dirty="0" smtClean="0">
                <a:solidFill>
                  <a:srgbClr val="000000"/>
                </a:solidFill>
                <a:latin typeface="TIMES" charset="0"/>
                <a:cs typeface="Times New Roman" pitchFamily="18" charset="0"/>
              </a:rPr>
              <a:t>	</a:t>
            </a:r>
            <a:r>
              <a:rPr lang="de-DE" b="0" dirty="0" err="1" smtClean="0">
                <a:solidFill>
                  <a:schemeClr val="bg2"/>
                </a:solidFill>
                <a:latin typeface="TIMES" charset="0"/>
                <a:cs typeface="Times New Roman" pitchFamily="18" charset="0"/>
              </a:rPr>
              <a:t>Widrow</a:t>
            </a:r>
            <a:r>
              <a:rPr lang="de-DE" b="0" dirty="0" smtClean="0">
                <a:solidFill>
                  <a:schemeClr val="bg2"/>
                </a:solidFill>
                <a:latin typeface="TIMES" charset="0"/>
                <a:cs typeface="Times New Roman" pitchFamily="18" charset="0"/>
              </a:rPr>
              <a:t> und Hoff (1960)</a:t>
            </a:r>
          </a:p>
          <a:p>
            <a:pPr marL="0" indent="0">
              <a:buFontTx/>
              <a:buNone/>
            </a:pPr>
            <a:r>
              <a:rPr lang="de-DE" b="0" dirty="0" smtClean="0">
                <a:latin typeface="+mj-lt"/>
                <a:cs typeface="Times New Roman" pitchFamily="18" charset="0"/>
              </a:rPr>
              <a:t>Diskrete „Ler</a:t>
            </a:r>
            <a:r>
              <a:rPr lang="de-DE" b="0" dirty="0" smtClean="0">
                <a:latin typeface="+mj-lt"/>
              </a:rPr>
              <a:t>n</a:t>
            </a:r>
            <a:r>
              <a:rPr lang="de-DE" b="0" dirty="0" smtClean="0">
                <a:latin typeface="+mj-lt"/>
                <a:cs typeface="Times New Roman" pitchFamily="18" charset="0"/>
              </a:rPr>
              <a:t>maschi</a:t>
            </a:r>
            <a:r>
              <a:rPr lang="de-DE" b="0" dirty="0" smtClean="0">
                <a:latin typeface="+mj-lt"/>
              </a:rPr>
              <a:t>n</a:t>
            </a:r>
            <a:r>
              <a:rPr lang="de-DE" b="0" dirty="0" smtClean="0">
                <a:latin typeface="+mj-lt"/>
                <a:cs typeface="Times New Roman" pitchFamily="18" charset="0"/>
              </a:rPr>
              <a:t>e“ aus Widerständen und Leitungen</a:t>
            </a:r>
          </a:p>
        </p:txBody>
      </p:sp>
      <p:pic>
        <p:nvPicPr>
          <p:cNvPr id="26630" name="Picture 4" descr="Adali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9738" y="2395538"/>
            <a:ext cx="4719637" cy="3589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83301" name="Object 5"/>
          <p:cNvGraphicFramePr>
            <a:graphicFrameLocks noChangeAspect="1"/>
          </p:cNvGraphicFramePr>
          <p:nvPr/>
        </p:nvGraphicFramePr>
        <p:xfrm>
          <a:off x="5622925" y="3113088"/>
          <a:ext cx="3154363" cy="903287"/>
        </p:xfrm>
        <a:graphic>
          <a:graphicData uri="http://schemas.openxmlformats.org/presentationml/2006/ole">
            <mc:AlternateContent xmlns:mc="http://schemas.openxmlformats.org/markup-compatibility/2006">
              <mc:Choice xmlns:v="urn:schemas-microsoft-com:vml" Requires="v">
                <p:oleObj spid="_x0000_s26777" name="Bild" r:id="rId5" imgW="5398155" imgH="1551894" progId="Word.Picture.8">
                  <p:embed/>
                </p:oleObj>
              </mc:Choice>
              <mc:Fallback>
                <p:oleObj name="Bild" r:id="rId5" imgW="5398155" imgH="1551894" progId="Word.Picture.8">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2925" y="3113088"/>
                        <a:ext cx="3154363" cy="90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3302" name="Object 6"/>
          <p:cNvGraphicFramePr>
            <a:graphicFrameLocks noChangeAspect="1"/>
          </p:cNvGraphicFramePr>
          <p:nvPr/>
        </p:nvGraphicFramePr>
        <p:xfrm>
          <a:off x="5635625" y="4406900"/>
          <a:ext cx="3154363" cy="904875"/>
        </p:xfrm>
        <a:graphic>
          <a:graphicData uri="http://schemas.openxmlformats.org/presentationml/2006/ole">
            <mc:AlternateContent xmlns:mc="http://schemas.openxmlformats.org/markup-compatibility/2006">
              <mc:Choice xmlns:v="urn:schemas-microsoft-com:vml" Requires="v">
                <p:oleObj spid="_x0000_s26778" name="Bild" r:id="rId7" imgW="5398155" imgH="1551894" progId="Word.Picture.8">
                  <p:embed/>
                </p:oleObj>
              </mc:Choice>
              <mc:Fallback>
                <p:oleObj name="Bild" r:id="rId7" imgW="5398155" imgH="1551894" progId="Word.Picture.8">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35625" y="4406900"/>
                        <a:ext cx="3154363"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3303" name="Text Box 7"/>
          <p:cNvSpPr txBox="1">
            <a:spLocks noChangeArrowheads="1"/>
          </p:cNvSpPr>
          <p:nvPr/>
        </p:nvSpPr>
        <p:spPr bwMode="auto">
          <a:xfrm>
            <a:off x="5856288" y="5694363"/>
            <a:ext cx="30670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indent="450850">
              <a:tabLst>
                <a:tab pos="1435100" algn="l"/>
                <a:tab pos="2327275" algn="l"/>
              </a:tabLst>
              <a:defRPr sz="2000">
                <a:solidFill>
                  <a:schemeClr val="tx1"/>
                </a:solidFill>
                <a:latin typeface="Arial" pitchFamily="34" charset="0"/>
              </a:defRPr>
            </a:lvl1pPr>
            <a:lvl2pPr marL="742950" indent="-285750">
              <a:tabLst>
                <a:tab pos="1435100" algn="l"/>
                <a:tab pos="2327275" algn="l"/>
              </a:tabLst>
              <a:defRPr sz="2000">
                <a:solidFill>
                  <a:schemeClr val="tx1"/>
                </a:solidFill>
                <a:latin typeface="Arial" pitchFamily="34" charset="0"/>
              </a:defRPr>
            </a:lvl2pPr>
            <a:lvl3pPr marL="1143000" indent="-228600">
              <a:tabLst>
                <a:tab pos="1435100" algn="l"/>
                <a:tab pos="2327275" algn="l"/>
              </a:tabLst>
              <a:defRPr sz="2000">
                <a:solidFill>
                  <a:schemeClr val="tx1"/>
                </a:solidFill>
                <a:latin typeface="Arial" pitchFamily="34" charset="0"/>
              </a:defRPr>
            </a:lvl3pPr>
            <a:lvl4pPr marL="1600200" indent="-228600">
              <a:tabLst>
                <a:tab pos="1435100" algn="l"/>
                <a:tab pos="2327275" algn="l"/>
              </a:tabLst>
              <a:defRPr sz="2000">
                <a:solidFill>
                  <a:schemeClr val="tx1"/>
                </a:solidFill>
                <a:latin typeface="Arial" pitchFamily="34" charset="0"/>
              </a:defRPr>
            </a:lvl4pPr>
            <a:lvl5pPr marL="2057400" indent="-228600">
              <a:tabLst>
                <a:tab pos="1435100" algn="l"/>
                <a:tab pos="2327275" algn="l"/>
              </a:tabLst>
              <a:defRPr sz="2000">
                <a:solidFill>
                  <a:schemeClr val="tx1"/>
                </a:solidFill>
                <a:latin typeface="Arial" pitchFamily="34" charset="0"/>
              </a:defRPr>
            </a:lvl5pPr>
            <a:lvl6pPr marL="2514600" indent="-228600" eaLnBrk="0" fontAlgn="base" hangingPunct="0">
              <a:spcBef>
                <a:spcPct val="50000"/>
              </a:spcBef>
              <a:spcAft>
                <a:spcPct val="0"/>
              </a:spcAft>
              <a:tabLst>
                <a:tab pos="1435100" algn="l"/>
                <a:tab pos="2327275" algn="l"/>
              </a:tabLst>
              <a:defRPr sz="2000">
                <a:solidFill>
                  <a:schemeClr val="tx1"/>
                </a:solidFill>
                <a:latin typeface="Arial" pitchFamily="34" charset="0"/>
              </a:defRPr>
            </a:lvl6pPr>
            <a:lvl7pPr marL="2971800" indent="-228600" eaLnBrk="0" fontAlgn="base" hangingPunct="0">
              <a:spcBef>
                <a:spcPct val="50000"/>
              </a:spcBef>
              <a:spcAft>
                <a:spcPct val="0"/>
              </a:spcAft>
              <a:tabLst>
                <a:tab pos="1435100" algn="l"/>
                <a:tab pos="2327275" algn="l"/>
              </a:tabLst>
              <a:defRPr sz="2000">
                <a:solidFill>
                  <a:schemeClr val="tx1"/>
                </a:solidFill>
                <a:latin typeface="Arial" pitchFamily="34" charset="0"/>
              </a:defRPr>
            </a:lvl7pPr>
            <a:lvl8pPr marL="3429000" indent="-228600" eaLnBrk="0" fontAlgn="base" hangingPunct="0">
              <a:spcBef>
                <a:spcPct val="50000"/>
              </a:spcBef>
              <a:spcAft>
                <a:spcPct val="0"/>
              </a:spcAft>
              <a:tabLst>
                <a:tab pos="1435100" algn="l"/>
                <a:tab pos="2327275" algn="l"/>
              </a:tabLst>
              <a:defRPr sz="2000">
                <a:solidFill>
                  <a:schemeClr val="tx1"/>
                </a:solidFill>
                <a:latin typeface="Arial" pitchFamily="34" charset="0"/>
              </a:defRPr>
            </a:lvl8pPr>
            <a:lvl9pPr marL="3886200" indent="-228600" eaLnBrk="0" fontAlgn="base" hangingPunct="0">
              <a:spcBef>
                <a:spcPct val="50000"/>
              </a:spcBef>
              <a:spcAft>
                <a:spcPct val="0"/>
              </a:spcAft>
              <a:tabLst>
                <a:tab pos="1435100" algn="l"/>
                <a:tab pos="2327275" algn="l"/>
              </a:tabLst>
              <a:defRPr sz="2000">
                <a:solidFill>
                  <a:schemeClr val="tx1"/>
                </a:solidFill>
                <a:latin typeface="Arial" pitchFamily="34" charset="0"/>
              </a:defRPr>
            </a:lvl9pPr>
          </a:lstStyle>
          <a:p>
            <a:r>
              <a:rPr lang="de-DE" sz="2400" b="1"/>
              <a:t>T	G	F</a:t>
            </a:r>
          </a:p>
        </p:txBody>
      </p:sp>
      <p:sp>
        <p:nvSpPr>
          <p:cNvPr id="183304" name="Freeform 8"/>
          <p:cNvSpPr>
            <a:spLocks/>
          </p:cNvSpPr>
          <p:nvPr/>
        </p:nvSpPr>
        <p:spPr bwMode="auto">
          <a:xfrm>
            <a:off x="3878263" y="4202113"/>
            <a:ext cx="1109662" cy="1422400"/>
          </a:xfrm>
          <a:custGeom>
            <a:avLst/>
            <a:gdLst>
              <a:gd name="T0" fmla="*/ 0 w 699"/>
              <a:gd name="T1" fmla="*/ 2147483647 h 896"/>
              <a:gd name="T2" fmla="*/ 2147483647 w 699"/>
              <a:gd name="T3" fmla="*/ 0 h 896"/>
              <a:gd name="T4" fmla="*/ 2147483647 w 699"/>
              <a:gd name="T5" fmla="*/ 2147483647 h 896"/>
              <a:gd name="T6" fmla="*/ 2147483647 w 699"/>
              <a:gd name="T7" fmla="*/ 2147483647 h 896"/>
              <a:gd name="T8" fmla="*/ 0 w 699"/>
              <a:gd name="T9" fmla="*/ 2147483647 h 896"/>
              <a:gd name="T10" fmla="*/ 0 60000 65536"/>
              <a:gd name="T11" fmla="*/ 0 60000 65536"/>
              <a:gd name="T12" fmla="*/ 0 60000 65536"/>
              <a:gd name="T13" fmla="*/ 0 60000 65536"/>
              <a:gd name="T14" fmla="*/ 0 60000 65536"/>
              <a:gd name="T15" fmla="*/ 0 w 699"/>
              <a:gd name="T16" fmla="*/ 0 h 896"/>
              <a:gd name="T17" fmla="*/ 699 w 699"/>
              <a:gd name="T18" fmla="*/ 896 h 896"/>
            </a:gdLst>
            <a:ahLst/>
            <a:cxnLst>
              <a:cxn ang="T10">
                <a:pos x="T0" y="T1"/>
              </a:cxn>
              <a:cxn ang="T11">
                <a:pos x="T2" y="T3"/>
              </a:cxn>
              <a:cxn ang="T12">
                <a:pos x="T4" y="T5"/>
              </a:cxn>
              <a:cxn ang="T13">
                <a:pos x="T6" y="T7"/>
              </a:cxn>
              <a:cxn ang="T14">
                <a:pos x="T8" y="T9"/>
              </a:cxn>
            </a:cxnLst>
            <a:rect l="T15" t="T16" r="T17" b="T18"/>
            <a:pathLst>
              <a:path w="699" h="896">
                <a:moveTo>
                  <a:pt x="0" y="896"/>
                </a:moveTo>
                <a:lnTo>
                  <a:pt x="36" y="0"/>
                </a:lnTo>
                <a:lnTo>
                  <a:pt x="699" y="36"/>
                </a:lnTo>
                <a:lnTo>
                  <a:pt x="678" y="875"/>
                </a:lnTo>
                <a:lnTo>
                  <a:pt x="0" y="896"/>
                </a:lnTo>
                <a:close/>
              </a:path>
            </a:pathLst>
          </a:custGeom>
          <a:solidFill>
            <a:srgbClr val="FFCC00">
              <a:alpha val="43921"/>
            </a:srgbClr>
          </a:solidFill>
          <a:ln>
            <a:noFill/>
          </a:ln>
          <a:extLst>
            <a:ext uri="{91240B29-F687-4F45-9708-019B960494DF}">
              <a14:hiddenLine xmlns:a14="http://schemas.microsoft.com/office/drawing/2010/main" w="9525">
                <a:solidFill>
                  <a:srgbClr val="000000"/>
                </a:solidFill>
                <a:round/>
                <a:headEnd/>
                <a:tailEnd/>
              </a14:hiddenLine>
            </a:ext>
          </a:extLst>
        </p:spPr>
        <p:txBody>
          <a:bodyPr>
            <a:spAutoFit/>
          </a:bodyPr>
          <a:lstStyle/>
          <a:p>
            <a:endParaRPr lang="de-DE"/>
          </a:p>
        </p:txBody>
      </p:sp>
      <p:sp>
        <p:nvSpPr>
          <p:cNvPr id="183305" name="Text Box 9"/>
          <p:cNvSpPr txBox="1">
            <a:spLocks noChangeArrowheads="1"/>
          </p:cNvSpPr>
          <p:nvPr/>
        </p:nvSpPr>
        <p:spPr bwMode="auto">
          <a:xfrm>
            <a:off x="3878263" y="6030913"/>
            <a:ext cx="12842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b="1">
                <a:solidFill>
                  <a:srgbClr val="B49200"/>
                </a:solidFill>
              </a:rPr>
              <a:t>Eingabe</a:t>
            </a:r>
          </a:p>
        </p:txBody>
      </p:sp>
      <p:sp>
        <p:nvSpPr>
          <p:cNvPr id="183306" name="Text Box 10"/>
          <p:cNvSpPr txBox="1">
            <a:spLocks noChangeArrowheads="1"/>
          </p:cNvSpPr>
          <p:nvPr/>
        </p:nvSpPr>
        <p:spPr bwMode="auto">
          <a:xfrm>
            <a:off x="868363" y="6030913"/>
            <a:ext cx="25003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pPr algn="ctr"/>
            <a:r>
              <a:rPr lang="de-DE" b="1">
                <a:solidFill>
                  <a:schemeClr val="accent2"/>
                </a:solidFill>
              </a:rPr>
              <a:t>Gewichte</a:t>
            </a:r>
          </a:p>
        </p:txBody>
      </p:sp>
      <p:sp>
        <p:nvSpPr>
          <p:cNvPr id="183307" name="Freeform 11"/>
          <p:cNvSpPr>
            <a:spLocks/>
          </p:cNvSpPr>
          <p:nvPr/>
        </p:nvSpPr>
        <p:spPr bwMode="auto">
          <a:xfrm>
            <a:off x="960438" y="2951163"/>
            <a:ext cx="2454275" cy="2605087"/>
          </a:xfrm>
          <a:custGeom>
            <a:avLst/>
            <a:gdLst>
              <a:gd name="T0" fmla="*/ 2147483647 w 1546"/>
              <a:gd name="T1" fmla="*/ 0 h 1641"/>
              <a:gd name="T2" fmla="*/ 0 w 1546"/>
              <a:gd name="T3" fmla="*/ 2147483647 h 1641"/>
              <a:gd name="T4" fmla="*/ 2147483647 w 1546"/>
              <a:gd name="T5" fmla="*/ 2147483647 h 1641"/>
              <a:gd name="T6" fmla="*/ 2147483647 w 1546"/>
              <a:gd name="T7" fmla="*/ 2147483647 h 1641"/>
              <a:gd name="T8" fmla="*/ 2147483647 w 1546"/>
              <a:gd name="T9" fmla="*/ 0 h 1641"/>
              <a:gd name="T10" fmla="*/ 0 60000 65536"/>
              <a:gd name="T11" fmla="*/ 0 60000 65536"/>
              <a:gd name="T12" fmla="*/ 0 60000 65536"/>
              <a:gd name="T13" fmla="*/ 0 60000 65536"/>
              <a:gd name="T14" fmla="*/ 0 60000 65536"/>
              <a:gd name="T15" fmla="*/ 0 w 1546"/>
              <a:gd name="T16" fmla="*/ 0 h 1641"/>
              <a:gd name="T17" fmla="*/ 1546 w 1546"/>
              <a:gd name="T18" fmla="*/ 1641 h 1641"/>
            </a:gdLst>
            <a:ahLst/>
            <a:cxnLst>
              <a:cxn ang="T10">
                <a:pos x="T0" y="T1"/>
              </a:cxn>
              <a:cxn ang="T11">
                <a:pos x="T2" y="T3"/>
              </a:cxn>
              <a:cxn ang="T12">
                <a:pos x="T4" y="T5"/>
              </a:cxn>
              <a:cxn ang="T13">
                <a:pos x="T6" y="T7"/>
              </a:cxn>
              <a:cxn ang="T14">
                <a:pos x="T8" y="T9"/>
              </a:cxn>
            </a:cxnLst>
            <a:rect l="T15" t="T16" r="T17" b="T18"/>
            <a:pathLst>
              <a:path w="1546" h="1641">
                <a:moveTo>
                  <a:pt x="15" y="0"/>
                </a:moveTo>
                <a:lnTo>
                  <a:pt x="0" y="1641"/>
                </a:lnTo>
                <a:lnTo>
                  <a:pt x="1517" y="1612"/>
                </a:lnTo>
                <a:lnTo>
                  <a:pt x="1546" y="73"/>
                </a:lnTo>
                <a:lnTo>
                  <a:pt x="15" y="0"/>
                </a:lnTo>
                <a:close/>
              </a:path>
            </a:pathLst>
          </a:custGeom>
          <a:solidFill>
            <a:srgbClr val="66CCFF">
              <a:alpha val="36862"/>
            </a:srgbClr>
          </a:solidFill>
          <a:ln>
            <a:noFill/>
          </a:ln>
          <a:extLst>
            <a:ext uri="{91240B29-F687-4F45-9708-019B960494DF}">
              <a14:hiddenLine xmlns:a14="http://schemas.microsoft.com/office/drawing/2010/main" w="9525">
                <a:solidFill>
                  <a:srgbClr val="000000"/>
                </a:solidFill>
                <a:round/>
                <a:headEnd/>
                <a:tailEnd/>
              </a14:hiddenLine>
            </a:ext>
          </a:extLst>
        </p:spPr>
        <p:txBody>
          <a:bodyPr>
            <a:spAutoFit/>
          </a:bodyPr>
          <a:lstStyle/>
          <a:p>
            <a:endParaRPr lang="de-DE"/>
          </a:p>
        </p:txBody>
      </p:sp>
      <p:sp>
        <p:nvSpPr>
          <p:cNvPr id="183308" name="Text Box 12"/>
          <p:cNvSpPr txBox="1">
            <a:spLocks noChangeArrowheads="1"/>
          </p:cNvSpPr>
          <p:nvPr/>
        </p:nvSpPr>
        <p:spPr bwMode="auto">
          <a:xfrm>
            <a:off x="5276850" y="2430463"/>
            <a:ext cx="21764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b="1">
                <a:solidFill>
                  <a:srgbClr val="BC0000"/>
                </a:solidFill>
              </a:rPr>
              <a:t>Fehlerangabe</a:t>
            </a:r>
          </a:p>
        </p:txBody>
      </p:sp>
      <p:sp>
        <p:nvSpPr>
          <p:cNvPr id="183309" name="Freeform 13"/>
          <p:cNvSpPr>
            <a:spLocks/>
          </p:cNvSpPr>
          <p:nvPr/>
        </p:nvSpPr>
        <p:spPr bwMode="auto">
          <a:xfrm>
            <a:off x="4027488" y="2894013"/>
            <a:ext cx="1008062" cy="1133475"/>
          </a:xfrm>
          <a:custGeom>
            <a:avLst/>
            <a:gdLst>
              <a:gd name="T0" fmla="*/ 2147483647 w 635"/>
              <a:gd name="T1" fmla="*/ 2147483647 h 714"/>
              <a:gd name="T2" fmla="*/ 2147483647 w 635"/>
              <a:gd name="T3" fmla="*/ 2147483647 h 714"/>
              <a:gd name="T4" fmla="*/ 2147483647 w 635"/>
              <a:gd name="T5" fmla="*/ 2147483647 h 714"/>
              <a:gd name="T6" fmla="*/ 2147483647 w 635"/>
              <a:gd name="T7" fmla="*/ 2147483647 h 714"/>
              <a:gd name="T8" fmla="*/ 0 w 635"/>
              <a:gd name="T9" fmla="*/ 0 h 714"/>
              <a:gd name="T10" fmla="*/ 0 60000 65536"/>
              <a:gd name="T11" fmla="*/ 0 60000 65536"/>
              <a:gd name="T12" fmla="*/ 0 60000 65536"/>
              <a:gd name="T13" fmla="*/ 0 60000 65536"/>
              <a:gd name="T14" fmla="*/ 0 60000 65536"/>
              <a:gd name="T15" fmla="*/ 0 w 635"/>
              <a:gd name="T16" fmla="*/ 0 h 714"/>
              <a:gd name="T17" fmla="*/ 635 w 635"/>
              <a:gd name="T18" fmla="*/ 714 h 714"/>
            </a:gdLst>
            <a:ahLst/>
            <a:cxnLst>
              <a:cxn ang="T10">
                <a:pos x="T0" y="T1"/>
              </a:cxn>
              <a:cxn ang="T11">
                <a:pos x="T2" y="T3"/>
              </a:cxn>
              <a:cxn ang="T12">
                <a:pos x="T4" y="T5"/>
              </a:cxn>
              <a:cxn ang="T13">
                <a:pos x="T6" y="T7"/>
              </a:cxn>
              <a:cxn ang="T14">
                <a:pos x="T8" y="T9"/>
              </a:cxn>
            </a:cxnLst>
            <a:rect l="T15" t="T16" r="T17" b="T18"/>
            <a:pathLst>
              <a:path w="635" h="714">
                <a:moveTo>
                  <a:pt x="15" y="44"/>
                </a:moveTo>
                <a:lnTo>
                  <a:pt x="22" y="678"/>
                </a:lnTo>
                <a:lnTo>
                  <a:pt x="635" y="714"/>
                </a:lnTo>
                <a:lnTo>
                  <a:pt x="627" y="51"/>
                </a:lnTo>
                <a:lnTo>
                  <a:pt x="0" y="0"/>
                </a:lnTo>
              </a:path>
            </a:pathLst>
          </a:custGeom>
          <a:solidFill>
            <a:srgbClr val="FF3300">
              <a:alpha val="32941"/>
            </a:srgbClr>
          </a:solidFill>
          <a:ln>
            <a:noFill/>
          </a:ln>
          <a:extLst>
            <a:ext uri="{91240B29-F687-4F45-9708-019B960494DF}">
              <a14:hiddenLine xmlns:a14="http://schemas.microsoft.com/office/drawing/2010/main" w="9525">
                <a:solidFill>
                  <a:srgbClr val="000000"/>
                </a:solidFill>
                <a:round/>
                <a:headEnd/>
                <a:tailEnd/>
              </a14:hiddenLine>
            </a:ext>
          </a:extLst>
        </p:spPr>
        <p:txBody>
          <a:bodyPr>
            <a:spAutoFit/>
          </a:bodyPr>
          <a:lstStyle/>
          <a:p>
            <a:endParaRPr lang="de-DE"/>
          </a:p>
        </p:txBody>
      </p:sp>
      <p:sp>
        <p:nvSpPr>
          <p:cNvPr id="183310" name="Line 14"/>
          <p:cNvSpPr>
            <a:spLocks noChangeShapeType="1"/>
          </p:cNvSpPr>
          <p:nvPr/>
        </p:nvSpPr>
        <p:spPr bwMode="auto">
          <a:xfrm flipV="1">
            <a:off x="4814888" y="2651125"/>
            <a:ext cx="474662" cy="334963"/>
          </a:xfrm>
          <a:prstGeom prst="line">
            <a:avLst/>
          </a:prstGeom>
          <a:noFill/>
          <a:ln w="28575">
            <a:solidFill>
              <a:srgbClr val="BC0000"/>
            </a:solidFill>
            <a:round/>
            <a:headEnd/>
            <a:tailEnd/>
          </a:ln>
          <a:extLst>
            <a:ext uri="{909E8E84-426E-40DD-AFC4-6F175D3DCCD1}">
              <a14:hiddenFill xmlns:a14="http://schemas.microsoft.com/office/drawing/2010/main">
                <a:noFill/>
              </a14:hiddenFill>
            </a:ext>
          </a:extLst>
        </p:spPr>
        <p:txBody>
          <a:bodyPr>
            <a:spAutoFit/>
          </a:bodyPr>
          <a:lstStyle/>
          <a:p>
            <a:endParaRPr lang="de-DE"/>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330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3305"/>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8330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330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3303"/>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8330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3306"/>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330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330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833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303" grpId="0"/>
      <p:bldP spid="183304" grpId="0" animBg="1"/>
      <p:bldP spid="183305" grpId="0"/>
      <p:bldP spid="183306" grpId="0"/>
      <p:bldP spid="183307" grpId="0" animBg="1"/>
      <p:bldP spid="183308" grpId="0"/>
      <p:bldP spid="183309" grpId="0" animBg="1"/>
      <p:bldP spid="18331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5"/>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1000" smtClean="0">
                <a:latin typeface="Tahoma" pitchFamily="34" charset="0"/>
              </a:rPr>
              <a:t>Rüdiger Brause: Adaptive Systeme AS-1, WS 2013</a:t>
            </a:r>
            <a:endParaRPr lang="de-DE" sz="1000">
              <a:latin typeface="Tahoma" pitchFamily="34" charset="0"/>
            </a:endParaRPr>
          </a:p>
        </p:txBody>
      </p:sp>
      <p:sp>
        <p:nvSpPr>
          <p:cNvPr id="27651" name="Foliennummernplatzhalt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1000" smtClean="0"/>
              <a:t>- </a:t>
            </a:r>
            <a:fld id="{24FBF1DF-7DF2-40E5-A145-C04453A0333A}" type="slidenum">
              <a:rPr lang="de-DE" sz="1000" smtClean="0"/>
              <a:pPr/>
              <a:t>37</a:t>
            </a:fld>
            <a:r>
              <a:rPr lang="de-DE" sz="1000" smtClean="0"/>
              <a:t> -</a:t>
            </a:r>
          </a:p>
        </p:txBody>
      </p:sp>
      <p:sp>
        <p:nvSpPr>
          <p:cNvPr id="27652" name="Rectangle 34"/>
          <p:cNvSpPr>
            <a:spLocks noChangeArrowheads="1"/>
          </p:cNvSpPr>
          <p:nvPr/>
        </p:nvSpPr>
        <p:spPr bwMode="auto">
          <a:xfrm>
            <a:off x="6030913" y="4049713"/>
            <a:ext cx="12604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b="1">
                <a:solidFill>
                  <a:srgbClr val="000000"/>
                </a:solidFill>
                <a:latin typeface="Times New Roman" pitchFamily="18" charset="0"/>
              </a:rPr>
              <a:t>Fehleranzeige </a:t>
            </a:r>
            <a:endParaRPr lang="de-DE" b="1"/>
          </a:p>
        </p:txBody>
      </p:sp>
      <p:sp>
        <p:nvSpPr>
          <p:cNvPr id="27653" name="Freeform 7"/>
          <p:cNvSpPr>
            <a:spLocks/>
          </p:cNvSpPr>
          <p:nvPr/>
        </p:nvSpPr>
        <p:spPr bwMode="auto">
          <a:xfrm>
            <a:off x="544513" y="1146175"/>
            <a:ext cx="1341437" cy="3759200"/>
          </a:xfrm>
          <a:custGeom>
            <a:avLst/>
            <a:gdLst>
              <a:gd name="T0" fmla="*/ 0 w 699"/>
              <a:gd name="T1" fmla="*/ 2147483647 h 896"/>
              <a:gd name="T2" fmla="*/ 2147483647 w 699"/>
              <a:gd name="T3" fmla="*/ 0 h 896"/>
              <a:gd name="T4" fmla="*/ 2147483647 w 699"/>
              <a:gd name="T5" fmla="*/ 2147483647 h 896"/>
              <a:gd name="T6" fmla="*/ 2147483647 w 699"/>
              <a:gd name="T7" fmla="*/ 2147483647 h 896"/>
              <a:gd name="T8" fmla="*/ 0 w 699"/>
              <a:gd name="T9" fmla="*/ 2147483647 h 896"/>
              <a:gd name="T10" fmla="*/ 0 60000 65536"/>
              <a:gd name="T11" fmla="*/ 0 60000 65536"/>
              <a:gd name="T12" fmla="*/ 0 60000 65536"/>
              <a:gd name="T13" fmla="*/ 0 60000 65536"/>
              <a:gd name="T14" fmla="*/ 0 60000 65536"/>
              <a:gd name="T15" fmla="*/ 0 w 699"/>
              <a:gd name="T16" fmla="*/ 0 h 896"/>
              <a:gd name="T17" fmla="*/ 699 w 699"/>
              <a:gd name="T18" fmla="*/ 896 h 896"/>
            </a:gdLst>
            <a:ahLst/>
            <a:cxnLst>
              <a:cxn ang="T10">
                <a:pos x="T0" y="T1"/>
              </a:cxn>
              <a:cxn ang="T11">
                <a:pos x="T2" y="T3"/>
              </a:cxn>
              <a:cxn ang="T12">
                <a:pos x="T4" y="T5"/>
              </a:cxn>
              <a:cxn ang="T13">
                <a:pos x="T6" y="T7"/>
              </a:cxn>
              <a:cxn ang="T14">
                <a:pos x="T8" y="T9"/>
              </a:cxn>
            </a:cxnLst>
            <a:rect l="T15" t="T16" r="T17" b="T18"/>
            <a:pathLst>
              <a:path w="699" h="896">
                <a:moveTo>
                  <a:pt x="0" y="896"/>
                </a:moveTo>
                <a:lnTo>
                  <a:pt x="36" y="0"/>
                </a:lnTo>
                <a:lnTo>
                  <a:pt x="699" y="36"/>
                </a:lnTo>
                <a:lnTo>
                  <a:pt x="678" y="875"/>
                </a:lnTo>
                <a:lnTo>
                  <a:pt x="0" y="896"/>
                </a:lnTo>
                <a:close/>
              </a:path>
            </a:pathLst>
          </a:custGeom>
          <a:solidFill>
            <a:srgbClr val="FFCC00">
              <a:alpha val="43921"/>
            </a:srgbClr>
          </a:solidFill>
          <a:ln>
            <a:noFill/>
          </a:ln>
          <a:extLst>
            <a:ext uri="{91240B29-F687-4F45-9708-019B960494DF}">
              <a14:hiddenLine xmlns:a14="http://schemas.microsoft.com/office/drawing/2010/main" w="9525">
                <a:solidFill>
                  <a:srgbClr val="000000"/>
                </a:solidFill>
                <a:round/>
                <a:headEnd/>
                <a:tailEnd/>
              </a14:hiddenLine>
            </a:ext>
          </a:extLst>
        </p:spPr>
        <p:txBody>
          <a:bodyPr>
            <a:spAutoFit/>
          </a:bodyPr>
          <a:lstStyle/>
          <a:p>
            <a:endParaRPr lang="de-DE"/>
          </a:p>
        </p:txBody>
      </p:sp>
      <p:sp>
        <p:nvSpPr>
          <p:cNvPr id="27654" name="Rectangle 3"/>
          <p:cNvSpPr>
            <a:spLocks noGrp="1" noChangeArrowheads="1"/>
          </p:cNvSpPr>
          <p:nvPr>
            <p:ph type="title"/>
          </p:nvPr>
        </p:nvSpPr>
        <p:spPr/>
        <p:txBody>
          <a:bodyPr/>
          <a:lstStyle/>
          <a:p>
            <a:r>
              <a:rPr lang="de-DE" smtClean="0"/>
              <a:t>Adaline: Aktivität</a:t>
            </a:r>
          </a:p>
        </p:txBody>
      </p:sp>
      <p:sp>
        <p:nvSpPr>
          <p:cNvPr id="27655" name="Rectangle 4"/>
          <p:cNvSpPr>
            <a:spLocks noChangeArrowheads="1"/>
          </p:cNvSpPr>
          <p:nvPr/>
        </p:nvSpPr>
        <p:spPr bwMode="auto">
          <a:xfrm>
            <a:off x="0" y="24098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endParaRPr lang="de-DE"/>
          </a:p>
        </p:txBody>
      </p:sp>
      <p:graphicFrame>
        <p:nvGraphicFramePr>
          <p:cNvPr id="184325" name="Object 5"/>
          <p:cNvGraphicFramePr>
            <a:graphicFrameLocks noChangeAspect="1"/>
          </p:cNvGraphicFramePr>
          <p:nvPr>
            <p:extLst>
              <p:ext uri="{D42A27DB-BD31-4B8C-83A1-F6EECF244321}">
                <p14:modId xmlns:p14="http://schemas.microsoft.com/office/powerpoint/2010/main" val="1255216185"/>
              </p:ext>
            </p:extLst>
          </p:nvPr>
        </p:nvGraphicFramePr>
        <p:xfrm>
          <a:off x="411560" y="5437429"/>
          <a:ext cx="8266906" cy="1020762"/>
        </p:xfrm>
        <a:graphic>
          <a:graphicData uri="http://schemas.openxmlformats.org/presentationml/2006/ole">
            <mc:AlternateContent xmlns:mc="http://schemas.openxmlformats.org/markup-compatibility/2006">
              <mc:Choice xmlns:v="urn:schemas-microsoft-com:vml" Requires="v">
                <p:oleObj spid="_x0000_s27826" name="Equation" r:id="rId4" imgW="3873240" imgH="482400" progId="Equation.DSMT4">
                  <p:embed/>
                </p:oleObj>
              </mc:Choice>
              <mc:Fallback>
                <p:oleObj name="Equation" r:id="rId4" imgW="3873240" imgH="482400" progId="Equation.DSMT4">
                  <p:embed/>
                  <p:pic>
                    <p:nvPicPr>
                      <p:cNvPr id="0" name="Object 5"/>
                      <p:cNvPicPr>
                        <a:picLocks noChangeAspect="1" noChangeArrowheads="1"/>
                      </p:cNvPicPr>
                      <p:nvPr/>
                    </p:nvPicPr>
                    <p:blipFill>
                      <a:blip r:embed="rId5"/>
                      <a:srcRect/>
                      <a:stretch>
                        <a:fillRect/>
                      </a:stretch>
                    </p:blipFill>
                    <p:spPr bwMode="auto">
                      <a:xfrm>
                        <a:off x="411560" y="5437429"/>
                        <a:ext cx="8266906" cy="1020762"/>
                      </a:xfrm>
                      <a:prstGeom prst="rect">
                        <a:avLst/>
                      </a:prstGeom>
                      <a:noFill/>
                      <a:ln>
                        <a:noFill/>
                      </a:ln>
                      <a:extLst/>
                    </p:spPr>
                  </p:pic>
                </p:oleObj>
              </mc:Fallback>
            </mc:AlternateContent>
          </a:graphicData>
        </a:graphic>
      </p:graphicFrame>
      <p:sp>
        <p:nvSpPr>
          <p:cNvPr id="27657" name="Freeform 6"/>
          <p:cNvSpPr>
            <a:spLocks/>
          </p:cNvSpPr>
          <p:nvPr/>
        </p:nvSpPr>
        <p:spPr bwMode="auto">
          <a:xfrm>
            <a:off x="2012950" y="1574800"/>
            <a:ext cx="1111250" cy="2789238"/>
          </a:xfrm>
          <a:custGeom>
            <a:avLst/>
            <a:gdLst>
              <a:gd name="T0" fmla="*/ 2147483647 w 1546"/>
              <a:gd name="T1" fmla="*/ 0 h 1641"/>
              <a:gd name="T2" fmla="*/ 0 w 1546"/>
              <a:gd name="T3" fmla="*/ 2147483647 h 1641"/>
              <a:gd name="T4" fmla="*/ 2147483647 w 1546"/>
              <a:gd name="T5" fmla="*/ 2147483647 h 1641"/>
              <a:gd name="T6" fmla="*/ 2147483647 w 1546"/>
              <a:gd name="T7" fmla="*/ 2147483647 h 1641"/>
              <a:gd name="T8" fmla="*/ 2147483647 w 1546"/>
              <a:gd name="T9" fmla="*/ 0 h 1641"/>
              <a:gd name="T10" fmla="*/ 0 60000 65536"/>
              <a:gd name="T11" fmla="*/ 0 60000 65536"/>
              <a:gd name="T12" fmla="*/ 0 60000 65536"/>
              <a:gd name="T13" fmla="*/ 0 60000 65536"/>
              <a:gd name="T14" fmla="*/ 0 60000 65536"/>
              <a:gd name="T15" fmla="*/ 0 w 1546"/>
              <a:gd name="T16" fmla="*/ 0 h 1641"/>
              <a:gd name="T17" fmla="*/ 1546 w 1546"/>
              <a:gd name="T18" fmla="*/ 1641 h 1641"/>
            </a:gdLst>
            <a:ahLst/>
            <a:cxnLst>
              <a:cxn ang="T10">
                <a:pos x="T0" y="T1"/>
              </a:cxn>
              <a:cxn ang="T11">
                <a:pos x="T2" y="T3"/>
              </a:cxn>
              <a:cxn ang="T12">
                <a:pos x="T4" y="T5"/>
              </a:cxn>
              <a:cxn ang="T13">
                <a:pos x="T6" y="T7"/>
              </a:cxn>
              <a:cxn ang="T14">
                <a:pos x="T8" y="T9"/>
              </a:cxn>
            </a:cxnLst>
            <a:rect l="T15" t="T16" r="T17" b="T18"/>
            <a:pathLst>
              <a:path w="1546" h="1641">
                <a:moveTo>
                  <a:pt x="15" y="0"/>
                </a:moveTo>
                <a:lnTo>
                  <a:pt x="0" y="1641"/>
                </a:lnTo>
                <a:lnTo>
                  <a:pt x="1517" y="1612"/>
                </a:lnTo>
                <a:lnTo>
                  <a:pt x="1546" y="73"/>
                </a:lnTo>
                <a:lnTo>
                  <a:pt x="15" y="0"/>
                </a:lnTo>
                <a:close/>
              </a:path>
            </a:pathLst>
          </a:custGeom>
          <a:solidFill>
            <a:srgbClr val="66CCFF">
              <a:alpha val="36862"/>
            </a:srgbClr>
          </a:solidFill>
          <a:ln>
            <a:noFill/>
          </a:ln>
          <a:extLst>
            <a:ext uri="{91240B29-F687-4F45-9708-019B960494DF}">
              <a14:hiddenLine xmlns:a14="http://schemas.microsoft.com/office/drawing/2010/main" w="9525">
                <a:solidFill>
                  <a:srgbClr val="000000"/>
                </a:solidFill>
                <a:round/>
                <a:headEnd/>
                <a:tailEnd/>
              </a14:hiddenLine>
            </a:ext>
          </a:extLst>
        </p:spPr>
        <p:txBody>
          <a:bodyPr>
            <a:spAutoFit/>
          </a:bodyPr>
          <a:lstStyle/>
          <a:p>
            <a:endParaRPr lang="de-DE"/>
          </a:p>
        </p:txBody>
      </p:sp>
      <p:sp>
        <p:nvSpPr>
          <p:cNvPr id="27658" name="Freeform 8"/>
          <p:cNvSpPr>
            <a:spLocks/>
          </p:cNvSpPr>
          <p:nvPr/>
        </p:nvSpPr>
        <p:spPr bwMode="auto">
          <a:xfrm>
            <a:off x="4954588" y="3449638"/>
            <a:ext cx="1343025" cy="1133475"/>
          </a:xfrm>
          <a:custGeom>
            <a:avLst/>
            <a:gdLst>
              <a:gd name="T0" fmla="*/ 2147483647 w 635"/>
              <a:gd name="T1" fmla="*/ 2147483647 h 714"/>
              <a:gd name="T2" fmla="*/ 2147483647 w 635"/>
              <a:gd name="T3" fmla="*/ 2147483647 h 714"/>
              <a:gd name="T4" fmla="*/ 2147483647 w 635"/>
              <a:gd name="T5" fmla="*/ 2147483647 h 714"/>
              <a:gd name="T6" fmla="*/ 2147483647 w 635"/>
              <a:gd name="T7" fmla="*/ 2147483647 h 714"/>
              <a:gd name="T8" fmla="*/ 0 w 635"/>
              <a:gd name="T9" fmla="*/ 0 h 714"/>
              <a:gd name="T10" fmla="*/ 0 60000 65536"/>
              <a:gd name="T11" fmla="*/ 0 60000 65536"/>
              <a:gd name="T12" fmla="*/ 0 60000 65536"/>
              <a:gd name="T13" fmla="*/ 0 60000 65536"/>
              <a:gd name="T14" fmla="*/ 0 60000 65536"/>
              <a:gd name="T15" fmla="*/ 0 w 635"/>
              <a:gd name="T16" fmla="*/ 0 h 714"/>
              <a:gd name="T17" fmla="*/ 635 w 635"/>
              <a:gd name="T18" fmla="*/ 714 h 714"/>
            </a:gdLst>
            <a:ahLst/>
            <a:cxnLst>
              <a:cxn ang="T10">
                <a:pos x="T0" y="T1"/>
              </a:cxn>
              <a:cxn ang="T11">
                <a:pos x="T2" y="T3"/>
              </a:cxn>
              <a:cxn ang="T12">
                <a:pos x="T4" y="T5"/>
              </a:cxn>
              <a:cxn ang="T13">
                <a:pos x="T6" y="T7"/>
              </a:cxn>
              <a:cxn ang="T14">
                <a:pos x="T8" y="T9"/>
              </a:cxn>
            </a:cxnLst>
            <a:rect l="T15" t="T16" r="T17" b="T18"/>
            <a:pathLst>
              <a:path w="635" h="714">
                <a:moveTo>
                  <a:pt x="15" y="44"/>
                </a:moveTo>
                <a:lnTo>
                  <a:pt x="22" y="678"/>
                </a:lnTo>
                <a:lnTo>
                  <a:pt x="635" y="714"/>
                </a:lnTo>
                <a:lnTo>
                  <a:pt x="627" y="51"/>
                </a:lnTo>
                <a:lnTo>
                  <a:pt x="0" y="0"/>
                </a:lnTo>
              </a:path>
            </a:pathLst>
          </a:custGeom>
          <a:solidFill>
            <a:srgbClr val="FF3300">
              <a:alpha val="32941"/>
            </a:srgbClr>
          </a:solidFill>
          <a:ln>
            <a:noFill/>
          </a:ln>
          <a:extLst>
            <a:ext uri="{91240B29-F687-4F45-9708-019B960494DF}">
              <a14:hiddenLine xmlns:a14="http://schemas.microsoft.com/office/drawing/2010/main" w="9525">
                <a:solidFill>
                  <a:srgbClr val="000000"/>
                </a:solidFill>
                <a:round/>
                <a:headEnd/>
                <a:tailEnd/>
              </a14:hiddenLine>
            </a:ext>
          </a:extLst>
        </p:spPr>
        <p:txBody>
          <a:bodyPr>
            <a:spAutoFit/>
          </a:bodyPr>
          <a:lstStyle/>
          <a:p>
            <a:endParaRPr lang="de-DE"/>
          </a:p>
        </p:txBody>
      </p:sp>
      <p:sp>
        <p:nvSpPr>
          <p:cNvPr id="27659" name="Rectangle 12"/>
          <p:cNvSpPr>
            <a:spLocks noChangeArrowheads="1"/>
          </p:cNvSpPr>
          <p:nvPr/>
        </p:nvSpPr>
        <p:spPr bwMode="auto">
          <a:xfrm>
            <a:off x="8426450" y="5237163"/>
            <a:ext cx="889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400">
                <a:solidFill>
                  <a:srgbClr val="000000"/>
                </a:solidFill>
                <a:latin typeface="Times New Roman" pitchFamily="18" charset="0"/>
              </a:rPr>
              <a:t>  </a:t>
            </a:r>
            <a:endParaRPr lang="de-DE"/>
          </a:p>
        </p:txBody>
      </p:sp>
      <p:sp>
        <p:nvSpPr>
          <p:cNvPr id="27660" name="Rectangle 13"/>
          <p:cNvSpPr>
            <a:spLocks noChangeArrowheads="1"/>
          </p:cNvSpPr>
          <p:nvPr/>
        </p:nvSpPr>
        <p:spPr bwMode="auto">
          <a:xfrm>
            <a:off x="8512175" y="5237163"/>
            <a:ext cx="444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400">
                <a:solidFill>
                  <a:srgbClr val="000000"/>
                </a:solidFill>
                <a:latin typeface="Times New Roman" pitchFamily="18" charset="0"/>
              </a:rPr>
              <a:t> </a:t>
            </a:r>
            <a:endParaRPr lang="de-DE"/>
          </a:p>
        </p:txBody>
      </p:sp>
      <p:sp>
        <p:nvSpPr>
          <p:cNvPr id="27661" name="Rectangle 15"/>
          <p:cNvSpPr>
            <a:spLocks noChangeArrowheads="1"/>
          </p:cNvSpPr>
          <p:nvPr/>
        </p:nvSpPr>
        <p:spPr bwMode="auto">
          <a:xfrm>
            <a:off x="584200" y="4402138"/>
            <a:ext cx="14255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b="1">
                <a:solidFill>
                  <a:srgbClr val="000000"/>
                </a:solidFill>
                <a:latin typeface="Times New Roman" pitchFamily="18" charset="0"/>
              </a:rPr>
              <a:t>Schalterfeld für </a:t>
            </a:r>
            <a:endParaRPr lang="de-DE" b="1"/>
          </a:p>
        </p:txBody>
      </p:sp>
      <p:sp>
        <p:nvSpPr>
          <p:cNvPr id="27662" name="Rectangle 16"/>
          <p:cNvSpPr>
            <a:spLocks noChangeArrowheads="1"/>
          </p:cNvSpPr>
          <p:nvPr/>
        </p:nvSpPr>
        <p:spPr bwMode="auto">
          <a:xfrm>
            <a:off x="614363" y="4679950"/>
            <a:ext cx="13223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b="1">
                <a:solidFill>
                  <a:srgbClr val="000000"/>
                </a:solidFill>
                <a:latin typeface="Times New Roman" pitchFamily="18" charset="0"/>
              </a:rPr>
              <a:t>Eingabemuster</a:t>
            </a:r>
            <a:endParaRPr lang="de-DE" b="1"/>
          </a:p>
        </p:txBody>
      </p:sp>
      <p:sp>
        <p:nvSpPr>
          <p:cNvPr id="27663" name="Rectangle 17"/>
          <p:cNvSpPr>
            <a:spLocks noChangeArrowheads="1"/>
          </p:cNvSpPr>
          <p:nvPr/>
        </p:nvSpPr>
        <p:spPr bwMode="auto">
          <a:xfrm>
            <a:off x="1795463" y="4592638"/>
            <a:ext cx="50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a:solidFill>
                  <a:srgbClr val="000000"/>
                </a:solidFill>
                <a:latin typeface="Times New Roman" pitchFamily="18" charset="0"/>
              </a:rPr>
              <a:t> </a:t>
            </a:r>
            <a:endParaRPr lang="de-DE"/>
          </a:p>
        </p:txBody>
      </p:sp>
      <p:sp>
        <p:nvSpPr>
          <p:cNvPr id="27664" name="Rectangle 19"/>
          <p:cNvSpPr>
            <a:spLocks noChangeArrowheads="1"/>
          </p:cNvSpPr>
          <p:nvPr/>
        </p:nvSpPr>
        <p:spPr bwMode="auto">
          <a:xfrm>
            <a:off x="2206625" y="4043363"/>
            <a:ext cx="5762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b="1">
                <a:solidFill>
                  <a:srgbClr val="000000"/>
                </a:solidFill>
                <a:latin typeface="Times New Roman" pitchFamily="18" charset="0"/>
              </a:rPr>
              <a:t>Regler</a:t>
            </a:r>
            <a:endParaRPr lang="de-DE" b="1"/>
          </a:p>
        </p:txBody>
      </p:sp>
      <p:sp>
        <p:nvSpPr>
          <p:cNvPr id="27665" name="Rectangle 21"/>
          <p:cNvSpPr>
            <a:spLocks noChangeArrowheads="1"/>
          </p:cNvSpPr>
          <p:nvPr/>
        </p:nvSpPr>
        <p:spPr bwMode="auto">
          <a:xfrm>
            <a:off x="3689350" y="4025900"/>
            <a:ext cx="998538" cy="3635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27666" name="Rectangle 22"/>
          <p:cNvSpPr>
            <a:spLocks noChangeArrowheads="1"/>
          </p:cNvSpPr>
          <p:nvPr/>
        </p:nvSpPr>
        <p:spPr bwMode="auto">
          <a:xfrm>
            <a:off x="3708400" y="4038600"/>
            <a:ext cx="984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b="1">
                <a:solidFill>
                  <a:srgbClr val="000000"/>
                </a:solidFill>
                <a:latin typeface="Times New Roman" pitchFamily="18" charset="0"/>
              </a:rPr>
              <a:t>Summierer</a:t>
            </a:r>
            <a:endParaRPr lang="de-DE" b="1"/>
          </a:p>
        </p:txBody>
      </p:sp>
      <p:sp>
        <p:nvSpPr>
          <p:cNvPr id="27667" name="Rectangle 23"/>
          <p:cNvSpPr>
            <a:spLocks noChangeArrowheads="1"/>
          </p:cNvSpPr>
          <p:nvPr/>
        </p:nvSpPr>
        <p:spPr bwMode="auto">
          <a:xfrm>
            <a:off x="4545013" y="4038600"/>
            <a:ext cx="50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a:solidFill>
                  <a:srgbClr val="000000"/>
                </a:solidFill>
                <a:latin typeface="Times New Roman" pitchFamily="18" charset="0"/>
              </a:rPr>
              <a:t> </a:t>
            </a:r>
            <a:endParaRPr lang="de-DE"/>
          </a:p>
        </p:txBody>
      </p:sp>
      <p:sp>
        <p:nvSpPr>
          <p:cNvPr id="27668" name="Rectangle 24"/>
          <p:cNvSpPr>
            <a:spLocks noChangeArrowheads="1"/>
          </p:cNvSpPr>
          <p:nvPr/>
        </p:nvSpPr>
        <p:spPr bwMode="auto">
          <a:xfrm>
            <a:off x="4427538" y="1920875"/>
            <a:ext cx="1270000" cy="5143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27669" name="Rectangle 25"/>
          <p:cNvSpPr>
            <a:spLocks noChangeArrowheads="1"/>
          </p:cNvSpPr>
          <p:nvPr/>
        </p:nvSpPr>
        <p:spPr bwMode="auto">
          <a:xfrm>
            <a:off x="4560888" y="1935163"/>
            <a:ext cx="10175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a:solidFill>
                  <a:srgbClr val="000000"/>
                </a:solidFill>
                <a:latin typeface="Times New Roman" pitchFamily="18" charset="0"/>
              </a:rPr>
              <a:t>Schwellwert</a:t>
            </a:r>
            <a:endParaRPr lang="de-DE"/>
          </a:p>
        </p:txBody>
      </p:sp>
      <p:sp>
        <p:nvSpPr>
          <p:cNvPr id="27670" name="Rectangle 26"/>
          <p:cNvSpPr>
            <a:spLocks noChangeArrowheads="1"/>
          </p:cNvSpPr>
          <p:nvPr/>
        </p:nvSpPr>
        <p:spPr bwMode="auto">
          <a:xfrm>
            <a:off x="5518150" y="1935163"/>
            <a:ext cx="682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a:solidFill>
                  <a:srgbClr val="000000"/>
                </a:solidFill>
                <a:latin typeface="Times New Roman" pitchFamily="18" charset="0"/>
              </a:rPr>
              <a:t>-</a:t>
            </a:r>
            <a:endParaRPr lang="de-DE"/>
          </a:p>
        </p:txBody>
      </p:sp>
      <p:sp>
        <p:nvSpPr>
          <p:cNvPr id="27671" name="Rectangle 27"/>
          <p:cNvSpPr>
            <a:spLocks noChangeArrowheads="1"/>
          </p:cNvSpPr>
          <p:nvPr/>
        </p:nvSpPr>
        <p:spPr bwMode="auto">
          <a:xfrm>
            <a:off x="4724400" y="2171700"/>
            <a:ext cx="6731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a:solidFill>
                  <a:srgbClr val="000000"/>
                </a:solidFill>
                <a:latin typeface="Times New Roman" pitchFamily="18" charset="0"/>
              </a:rPr>
              <a:t>regler w</a:t>
            </a:r>
            <a:endParaRPr lang="de-DE"/>
          </a:p>
        </p:txBody>
      </p:sp>
      <p:sp>
        <p:nvSpPr>
          <p:cNvPr id="27672" name="Rectangle 28"/>
          <p:cNvSpPr>
            <a:spLocks noChangeArrowheads="1"/>
          </p:cNvSpPr>
          <p:nvPr/>
        </p:nvSpPr>
        <p:spPr bwMode="auto">
          <a:xfrm>
            <a:off x="5357813" y="2263775"/>
            <a:ext cx="635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000">
                <a:solidFill>
                  <a:srgbClr val="000000"/>
                </a:solidFill>
                <a:latin typeface="Times New Roman" pitchFamily="18" charset="0"/>
              </a:rPr>
              <a:t>0</a:t>
            </a:r>
            <a:endParaRPr lang="de-DE"/>
          </a:p>
        </p:txBody>
      </p:sp>
      <p:sp>
        <p:nvSpPr>
          <p:cNvPr id="27673" name="Rectangle 29"/>
          <p:cNvSpPr>
            <a:spLocks noChangeArrowheads="1"/>
          </p:cNvSpPr>
          <p:nvPr/>
        </p:nvSpPr>
        <p:spPr bwMode="auto">
          <a:xfrm>
            <a:off x="5421313" y="2171700"/>
            <a:ext cx="50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a:solidFill>
                  <a:srgbClr val="000000"/>
                </a:solidFill>
                <a:latin typeface="Times New Roman" pitchFamily="18" charset="0"/>
              </a:rPr>
              <a:t> </a:t>
            </a:r>
            <a:endParaRPr lang="de-DE"/>
          </a:p>
        </p:txBody>
      </p:sp>
      <p:sp>
        <p:nvSpPr>
          <p:cNvPr id="27674" name="Rectangle 30"/>
          <p:cNvSpPr>
            <a:spLocks noChangeArrowheads="1"/>
          </p:cNvSpPr>
          <p:nvPr/>
        </p:nvSpPr>
        <p:spPr bwMode="auto">
          <a:xfrm>
            <a:off x="6030913" y="2360613"/>
            <a:ext cx="1552575" cy="2921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27675" name="Rectangle 31"/>
          <p:cNvSpPr>
            <a:spLocks noChangeArrowheads="1"/>
          </p:cNvSpPr>
          <p:nvPr/>
        </p:nvSpPr>
        <p:spPr bwMode="auto">
          <a:xfrm>
            <a:off x="6049963" y="2378075"/>
            <a:ext cx="13985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a:solidFill>
                  <a:srgbClr val="000000"/>
                </a:solidFill>
                <a:latin typeface="Times New Roman" pitchFamily="18" charset="0"/>
              </a:rPr>
              <a:t>Quantisierer S(z)</a:t>
            </a:r>
            <a:endParaRPr lang="de-DE"/>
          </a:p>
        </p:txBody>
      </p:sp>
      <p:sp>
        <p:nvSpPr>
          <p:cNvPr id="27676" name="Rectangle 32"/>
          <p:cNvSpPr>
            <a:spLocks noChangeArrowheads="1"/>
          </p:cNvSpPr>
          <p:nvPr/>
        </p:nvSpPr>
        <p:spPr bwMode="auto">
          <a:xfrm>
            <a:off x="7362825" y="2378075"/>
            <a:ext cx="50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a:solidFill>
                  <a:srgbClr val="000000"/>
                </a:solidFill>
                <a:latin typeface="Times New Roman" pitchFamily="18" charset="0"/>
              </a:rPr>
              <a:t> </a:t>
            </a:r>
            <a:endParaRPr lang="de-DE"/>
          </a:p>
        </p:txBody>
      </p:sp>
      <p:sp>
        <p:nvSpPr>
          <p:cNvPr id="27677" name="Rectangle 35"/>
          <p:cNvSpPr>
            <a:spLocks noChangeArrowheads="1"/>
          </p:cNvSpPr>
          <p:nvPr/>
        </p:nvSpPr>
        <p:spPr bwMode="auto">
          <a:xfrm>
            <a:off x="7275513" y="4033838"/>
            <a:ext cx="1000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a:solidFill>
                  <a:srgbClr val="000000"/>
                </a:solidFill>
                <a:latin typeface="Symbol" pitchFamily="18" charset="2"/>
              </a:rPr>
              <a:t>d</a:t>
            </a:r>
            <a:endParaRPr lang="de-DE"/>
          </a:p>
        </p:txBody>
      </p:sp>
      <p:sp>
        <p:nvSpPr>
          <p:cNvPr id="27678" name="Rectangle 37"/>
          <p:cNvSpPr>
            <a:spLocks noChangeArrowheads="1"/>
          </p:cNvSpPr>
          <p:nvPr/>
        </p:nvSpPr>
        <p:spPr bwMode="auto">
          <a:xfrm>
            <a:off x="5800725" y="4787900"/>
            <a:ext cx="1749425" cy="4810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27679" name="Rectangle 38"/>
          <p:cNvSpPr>
            <a:spLocks noChangeArrowheads="1"/>
          </p:cNvSpPr>
          <p:nvPr/>
        </p:nvSpPr>
        <p:spPr bwMode="auto">
          <a:xfrm>
            <a:off x="5821363" y="4797425"/>
            <a:ext cx="5429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a:solidFill>
                  <a:srgbClr val="000000"/>
                </a:solidFill>
                <a:latin typeface="Times New Roman" pitchFamily="18" charset="0"/>
              </a:rPr>
              <a:t>Lehrer</a:t>
            </a:r>
            <a:endParaRPr lang="de-DE"/>
          </a:p>
        </p:txBody>
      </p:sp>
      <p:sp>
        <p:nvSpPr>
          <p:cNvPr id="27680" name="Rectangle 39"/>
          <p:cNvSpPr>
            <a:spLocks noChangeArrowheads="1"/>
          </p:cNvSpPr>
          <p:nvPr/>
        </p:nvSpPr>
        <p:spPr bwMode="auto">
          <a:xfrm>
            <a:off x="6327775" y="4797425"/>
            <a:ext cx="682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a:solidFill>
                  <a:srgbClr val="000000"/>
                </a:solidFill>
                <a:latin typeface="Times New Roman" pitchFamily="18" charset="0"/>
              </a:rPr>
              <a:t>-</a:t>
            </a:r>
            <a:endParaRPr lang="de-DE"/>
          </a:p>
        </p:txBody>
      </p:sp>
      <p:sp>
        <p:nvSpPr>
          <p:cNvPr id="27681" name="Rectangle 40"/>
          <p:cNvSpPr>
            <a:spLocks noChangeArrowheads="1"/>
          </p:cNvSpPr>
          <p:nvPr/>
        </p:nvSpPr>
        <p:spPr bwMode="auto">
          <a:xfrm>
            <a:off x="6391275" y="4797425"/>
            <a:ext cx="9572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a:solidFill>
                  <a:srgbClr val="000000"/>
                </a:solidFill>
                <a:latin typeface="Times New Roman" pitchFamily="18" charset="0"/>
              </a:rPr>
              <a:t>Schalter für</a:t>
            </a:r>
            <a:endParaRPr lang="de-DE"/>
          </a:p>
        </p:txBody>
      </p:sp>
      <p:sp>
        <p:nvSpPr>
          <p:cNvPr id="27682" name="Rectangle 41"/>
          <p:cNvSpPr>
            <a:spLocks noChangeArrowheads="1"/>
          </p:cNvSpPr>
          <p:nvPr/>
        </p:nvSpPr>
        <p:spPr bwMode="auto">
          <a:xfrm>
            <a:off x="7283450" y="4797425"/>
            <a:ext cx="50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a:solidFill>
                  <a:srgbClr val="000000"/>
                </a:solidFill>
                <a:latin typeface="Times New Roman" pitchFamily="18" charset="0"/>
              </a:rPr>
              <a:t> </a:t>
            </a:r>
            <a:endParaRPr lang="de-DE"/>
          </a:p>
        </p:txBody>
      </p:sp>
      <p:sp>
        <p:nvSpPr>
          <p:cNvPr id="27683" name="Rectangle 42"/>
          <p:cNvSpPr>
            <a:spLocks noChangeArrowheads="1"/>
          </p:cNvSpPr>
          <p:nvPr/>
        </p:nvSpPr>
        <p:spPr bwMode="auto">
          <a:xfrm>
            <a:off x="5821363" y="5027613"/>
            <a:ext cx="17224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a:solidFill>
                  <a:srgbClr val="000000"/>
                </a:solidFill>
                <a:latin typeface="Times New Roman" pitchFamily="18" charset="0"/>
              </a:rPr>
              <a:t>gewünschte Ausgabe</a:t>
            </a:r>
            <a:endParaRPr lang="de-DE"/>
          </a:p>
        </p:txBody>
      </p:sp>
      <p:sp>
        <p:nvSpPr>
          <p:cNvPr id="27684" name="Rectangle 43"/>
          <p:cNvSpPr>
            <a:spLocks noChangeArrowheads="1"/>
          </p:cNvSpPr>
          <p:nvPr/>
        </p:nvSpPr>
        <p:spPr bwMode="auto">
          <a:xfrm>
            <a:off x="7443788" y="5027613"/>
            <a:ext cx="50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a:solidFill>
                  <a:srgbClr val="000000"/>
                </a:solidFill>
                <a:latin typeface="Times New Roman" pitchFamily="18" charset="0"/>
              </a:rPr>
              <a:t> </a:t>
            </a:r>
            <a:endParaRPr lang="de-DE"/>
          </a:p>
        </p:txBody>
      </p:sp>
      <p:sp>
        <p:nvSpPr>
          <p:cNvPr id="27685" name="Rectangle 44"/>
          <p:cNvSpPr>
            <a:spLocks noChangeArrowheads="1"/>
          </p:cNvSpPr>
          <p:nvPr/>
        </p:nvSpPr>
        <p:spPr bwMode="auto">
          <a:xfrm>
            <a:off x="7499350" y="3359150"/>
            <a:ext cx="990600" cy="3635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27686" name="Rectangle 45"/>
          <p:cNvSpPr>
            <a:spLocks noChangeArrowheads="1"/>
          </p:cNvSpPr>
          <p:nvPr/>
        </p:nvSpPr>
        <p:spPr bwMode="auto">
          <a:xfrm>
            <a:off x="7516813" y="3373438"/>
            <a:ext cx="863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a:solidFill>
                  <a:srgbClr val="000000"/>
                </a:solidFill>
                <a:latin typeface="Times New Roman" pitchFamily="18" charset="0"/>
              </a:rPr>
              <a:t>Ausgabe y</a:t>
            </a:r>
            <a:endParaRPr lang="de-DE"/>
          </a:p>
        </p:txBody>
      </p:sp>
      <p:sp>
        <p:nvSpPr>
          <p:cNvPr id="27687" name="Rectangle 46"/>
          <p:cNvSpPr>
            <a:spLocks noChangeArrowheads="1"/>
          </p:cNvSpPr>
          <p:nvPr/>
        </p:nvSpPr>
        <p:spPr bwMode="auto">
          <a:xfrm>
            <a:off x="8329613" y="3373438"/>
            <a:ext cx="50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a:solidFill>
                  <a:srgbClr val="000000"/>
                </a:solidFill>
                <a:latin typeface="Times New Roman" pitchFamily="18" charset="0"/>
              </a:rPr>
              <a:t> </a:t>
            </a:r>
            <a:endParaRPr lang="de-DE"/>
          </a:p>
        </p:txBody>
      </p:sp>
      <p:pic>
        <p:nvPicPr>
          <p:cNvPr id="27688" name="Picture 11"/>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6713" y="1182929"/>
            <a:ext cx="7962900" cy="425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7689" name="Objekt 1"/>
          <p:cNvGraphicFramePr>
            <a:graphicFrameLocks noChangeAspect="1"/>
          </p:cNvGraphicFramePr>
          <p:nvPr>
            <p:extLst>
              <p:ext uri="{D42A27DB-BD31-4B8C-83A1-F6EECF244321}">
                <p14:modId xmlns:p14="http://schemas.microsoft.com/office/powerpoint/2010/main" val="2543853331"/>
              </p:ext>
            </p:extLst>
          </p:nvPr>
        </p:nvGraphicFramePr>
        <p:xfrm>
          <a:off x="366713" y="5994963"/>
          <a:ext cx="4589463" cy="481013"/>
        </p:xfrm>
        <a:graphic>
          <a:graphicData uri="http://schemas.openxmlformats.org/presentationml/2006/ole">
            <mc:AlternateContent xmlns:mc="http://schemas.openxmlformats.org/markup-compatibility/2006">
              <mc:Choice xmlns:v="urn:schemas-microsoft-com:vml" Requires="v">
                <p:oleObj spid="_x0000_s27827" name="Equation" r:id="rId7" imgW="2298600" imgH="241200" progId="Equation.DSMT4">
                  <p:embed/>
                </p:oleObj>
              </mc:Choice>
              <mc:Fallback>
                <p:oleObj name="Equation" r:id="rId7" imgW="2298600" imgH="241200" progId="Equation.DSMT4">
                  <p:embed/>
                  <p:pic>
                    <p:nvPicPr>
                      <p:cNvPr id="0" name="Objekt 1"/>
                      <p:cNvPicPr>
                        <a:picLocks noChangeAspect="1" noChangeArrowheads="1"/>
                      </p:cNvPicPr>
                      <p:nvPr/>
                    </p:nvPicPr>
                    <p:blipFill>
                      <a:blip r:embed="rId8"/>
                      <a:srcRect/>
                      <a:stretch>
                        <a:fillRect/>
                      </a:stretch>
                    </p:blipFill>
                    <p:spPr bwMode="auto">
                      <a:xfrm>
                        <a:off x="366713" y="5994963"/>
                        <a:ext cx="4589463"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43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5"/>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1000" smtClean="0">
                <a:latin typeface="Tahoma" pitchFamily="34" charset="0"/>
              </a:rPr>
              <a:t>Rüdiger Brause: Adaptive Systeme AS-1, WS 2013</a:t>
            </a:r>
            <a:endParaRPr lang="de-DE" sz="1000">
              <a:latin typeface="Tahoma" pitchFamily="34" charset="0"/>
            </a:endParaRPr>
          </a:p>
        </p:txBody>
      </p:sp>
      <p:sp>
        <p:nvSpPr>
          <p:cNvPr id="29699" name="Foliennummernplatzhalt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1000" smtClean="0"/>
              <a:t>- </a:t>
            </a:r>
            <a:fld id="{195BE6C2-E304-4176-85E0-A8E90083AEC7}" type="slidenum">
              <a:rPr lang="de-DE" sz="1000" smtClean="0"/>
              <a:pPr/>
              <a:t>38</a:t>
            </a:fld>
            <a:r>
              <a:rPr lang="de-DE" sz="1000" smtClean="0"/>
              <a:t> -</a:t>
            </a:r>
          </a:p>
        </p:txBody>
      </p:sp>
      <p:sp>
        <p:nvSpPr>
          <p:cNvPr id="29700" name="Rectangle 2"/>
          <p:cNvSpPr>
            <a:spLocks noGrp="1" noChangeArrowheads="1"/>
          </p:cNvSpPr>
          <p:nvPr>
            <p:ph type="title"/>
          </p:nvPr>
        </p:nvSpPr>
        <p:spPr/>
        <p:txBody>
          <a:bodyPr/>
          <a:lstStyle/>
          <a:p>
            <a:r>
              <a:rPr lang="de-DE" smtClean="0"/>
              <a:t>Adaline: Lernalgorithmus</a:t>
            </a:r>
          </a:p>
        </p:txBody>
      </p:sp>
      <p:sp>
        <p:nvSpPr>
          <p:cNvPr id="29701" name="Rectangle 3"/>
          <p:cNvSpPr>
            <a:spLocks noChangeArrowheads="1"/>
          </p:cNvSpPr>
          <p:nvPr/>
        </p:nvSpPr>
        <p:spPr bwMode="auto">
          <a:xfrm>
            <a:off x="0" y="24098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endParaRPr lang="de-DE"/>
          </a:p>
        </p:txBody>
      </p:sp>
      <p:sp>
        <p:nvSpPr>
          <p:cNvPr id="29702" name="Rectangle 4"/>
          <p:cNvSpPr>
            <a:spLocks noChangeArrowheads="1"/>
          </p:cNvSpPr>
          <p:nvPr/>
        </p:nvSpPr>
        <p:spPr bwMode="auto">
          <a:xfrm>
            <a:off x="604838" y="1254727"/>
            <a:ext cx="8242300" cy="2751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pPr marL="266700" indent="-266700">
              <a:lnSpc>
                <a:spcPct val="90000"/>
              </a:lnSpc>
            </a:pPr>
            <a:r>
              <a:rPr lang="de-DE" sz="2400" b="1" dirty="0">
                <a:latin typeface="Tahoma" pitchFamily="34" charset="0"/>
                <a:cs typeface="Times New Roman" pitchFamily="18" charset="0"/>
              </a:rPr>
              <a:t>Mi</a:t>
            </a:r>
            <a:r>
              <a:rPr lang="de-DE" sz="2400" b="1" dirty="0">
                <a:latin typeface="Tahoma" pitchFamily="34" charset="0"/>
              </a:rPr>
              <a:t>n</a:t>
            </a:r>
            <a:r>
              <a:rPr lang="de-DE" sz="2400" b="1" dirty="0">
                <a:latin typeface="Tahoma" pitchFamily="34" charset="0"/>
                <a:cs typeface="Times New Roman" pitchFamily="18" charset="0"/>
              </a:rPr>
              <a:t>imieru</a:t>
            </a:r>
            <a:r>
              <a:rPr lang="de-DE" sz="2400" b="1" dirty="0">
                <a:latin typeface="Tahoma" pitchFamily="34" charset="0"/>
              </a:rPr>
              <a:t>n</a:t>
            </a:r>
            <a:r>
              <a:rPr lang="de-DE" sz="2400" b="1" dirty="0">
                <a:latin typeface="Tahoma" pitchFamily="34" charset="0"/>
                <a:cs typeface="Times New Roman" pitchFamily="18" charset="0"/>
              </a:rPr>
              <a:t>g des erwartete</a:t>
            </a:r>
            <a:r>
              <a:rPr lang="de-DE" sz="2400" b="1" dirty="0">
                <a:latin typeface="Tahoma" pitchFamily="34" charset="0"/>
              </a:rPr>
              <a:t>n</a:t>
            </a:r>
            <a:r>
              <a:rPr lang="de-DE" b="1" dirty="0">
                <a:latin typeface="Tahoma" pitchFamily="34" charset="0"/>
              </a:rPr>
              <a:t> </a:t>
            </a:r>
            <a:r>
              <a:rPr lang="de-DE" sz="2400" b="1" dirty="0">
                <a:latin typeface="Tahoma" pitchFamily="34" charset="0"/>
                <a:cs typeface="Times New Roman" pitchFamily="18" charset="0"/>
              </a:rPr>
              <a:t>Fehlers</a:t>
            </a:r>
            <a:r>
              <a:rPr lang="de-DE" sz="2400" dirty="0">
                <a:latin typeface="Tahoma" pitchFamily="34" charset="0"/>
                <a:cs typeface="Times New Roman" pitchFamily="18" charset="0"/>
              </a:rPr>
              <a:t> </a:t>
            </a:r>
            <a:r>
              <a:rPr lang="de-DE" sz="2400" dirty="0">
                <a:latin typeface="Tahoma" pitchFamily="34" charset="0"/>
              </a:rPr>
              <a:t>durch </a:t>
            </a:r>
          </a:p>
          <a:p>
            <a:pPr marL="266700" indent="-266700">
              <a:lnSpc>
                <a:spcPct val="30000"/>
              </a:lnSpc>
            </a:pPr>
            <a:r>
              <a:rPr lang="de-DE" sz="2400" dirty="0">
                <a:latin typeface="Tahoma" pitchFamily="34" charset="0"/>
              </a:rPr>
              <a:t>Anpassung der Parameter (Drehwiderstände):</a:t>
            </a:r>
          </a:p>
          <a:p>
            <a:pPr marL="266700" indent="-266700">
              <a:lnSpc>
                <a:spcPct val="40000"/>
              </a:lnSpc>
            </a:pPr>
            <a:endParaRPr lang="de-DE" sz="2400" dirty="0">
              <a:latin typeface="Tahoma" pitchFamily="34" charset="0"/>
            </a:endParaRPr>
          </a:p>
          <a:p>
            <a:pPr marL="266700" indent="-266700">
              <a:lnSpc>
                <a:spcPct val="90000"/>
              </a:lnSpc>
              <a:buClr>
                <a:srgbClr val="D62900"/>
              </a:buClr>
              <a:buSzPct val="120000"/>
              <a:buFontTx/>
              <a:buChar char="•"/>
            </a:pPr>
            <a:r>
              <a:rPr lang="de-DE" sz="2400" dirty="0">
                <a:latin typeface="Tahoma" pitchFamily="34" charset="0"/>
                <a:cs typeface="Times New Roman" pitchFamily="18" charset="0"/>
              </a:rPr>
              <a:t>Wenn der Fehler größer wird, drehe Knopf zurück und in die entgegengesetzte Richtung</a:t>
            </a:r>
          </a:p>
          <a:p>
            <a:pPr marL="266700" indent="-266700">
              <a:lnSpc>
                <a:spcPct val="90000"/>
              </a:lnSpc>
              <a:buClr>
                <a:srgbClr val="D62900"/>
              </a:buClr>
              <a:buSzPct val="120000"/>
              <a:buFontTx/>
              <a:buChar char="•"/>
            </a:pPr>
            <a:r>
              <a:rPr lang="de-DE" sz="2400" dirty="0">
                <a:latin typeface="Tahoma" pitchFamily="34" charset="0"/>
                <a:cs typeface="Times New Roman" pitchFamily="18" charset="0"/>
              </a:rPr>
              <a:t>Wenn der Fehler </a:t>
            </a:r>
            <a:r>
              <a:rPr lang="de-DE" sz="2400" dirty="0" smtClean="0">
                <a:latin typeface="Tahoma" pitchFamily="34" charset="0"/>
                <a:cs typeface="Times New Roman" pitchFamily="18" charset="0"/>
              </a:rPr>
              <a:t>am kleinsten ist, </a:t>
            </a:r>
            <a:r>
              <a:rPr lang="de-DE" sz="2400" dirty="0">
                <a:latin typeface="Tahoma" pitchFamily="34" charset="0"/>
                <a:cs typeface="Times New Roman" pitchFamily="18" charset="0"/>
              </a:rPr>
              <a:t>wende dich nächstem Knopf zu</a:t>
            </a:r>
          </a:p>
        </p:txBody>
      </p:sp>
      <p:sp>
        <p:nvSpPr>
          <p:cNvPr id="186376" name="Rectangle 8"/>
          <p:cNvSpPr>
            <a:spLocks noChangeArrowheads="1"/>
          </p:cNvSpPr>
          <p:nvPr/>
        </p:nvSpPr>
        <p:spPr bwMode="auto">
          <a:xfrm>
            <a:off x="971550" y="5384334"/>
            <a:ext cx="44662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pPr>
              <a:spcBef>
                <a:spcPct val="0"/>
              </a:spcBef>
            </a:pPr>
            <a:r>
              <a:rPr lang="de-DE" sz="2800" b="1" dirty="0">
                <a:latin typeface="Times New Roman" pitchFamily="18" charset="0"/>
                <a:cs typeface="Times New Roman" pitchFamily="18" charset="0"/>
              </a:rPr>
              <a:t>w</a:t>
            </a:r>
            <a:r>
              <a:rPr lang="de-DE" sz="2400" dirty="0">
                <a:latin typeface="Times New Roman" pitchFamily="18" charset="0"/>
                <a:cs typeface="Times New Roman" pitchFamily="18" charset="0"/>
              </a:rPr>
              <a:t>(t)</a:t>
            </a:r>
            <a:r>
              <a:rPr lang="de-DE" sz="2800" dirty="0">
                <a:latin typeface="Times New Roman" pitchFamily="18" charset="0"/>
                <a:cs typeface="Times New Roman" pitchFamily="18" charset="0"/>
              </a:rPr>
              <a:t> = </a:t>
            </a:r>
            <a:r>
              <a:rPr lang="de-DE" sz="2800" b="1" dirty="0">
                <a:latin typeface="Times New Roman" pitchFamily="18" charset="0"/>
                <a:cs typeface="Times New Roman" pitchFamily="18" charset="0"/>
              </a:rPr>
              <a:t>w</a:t>
            </a:r>
            <a:r>
              <a:rPr lang="de-DE" sz="2400" dirty="0">
                <a:latin typeface="Times New Roman" pitchFamily="18" charset="0"/>
                <a:cs typeface="Times New Roman" pitchFamily="18" charset="0"/>
              </a:rPr>
              <a:t>(t–1)</a:t>
            </a:r>
            <a:r>
              <a:rPr lang="de-DE" sz="2800" dirty="0">
                <a:latin typeface="Times New Roman" pitchFamily="18" charset="0"/>
                <a:cs typeface="Times New Roman" pitchFamily="18" charset="0"/>
              </a:rPr>
              <a:t> </a:t>
            </a:r>
            <a:r>
              <a:rPr lang="de-DE" sz="2800" dirty="0" smtClean="0">
                <a:latin typeface="Times New Roman" pitchFamily="18" charset="0"/>
                <a:cs typeface="Times New Roman" pitchFamily="18" charset="0"/>
              </a:rPr>
              <a:t>+</a:t>
            </a:r>
            <a:r>
              <a:rPr lang="de-DE" sz="2800" dirty="0" smtClean="0">
                <a:latin typeface="TIMES" charset="0"/>
                <a:cs typeface="Times New Roman" pitchFamily="18" charset="0"/>
              </a:rPr>
              <a:t> </a:t>
            </a:r>
            <a:r>
              <a:rPr lang="de-DE" sz="2800" dirty="0">
                <a:cs typeface="Times New Roman" pitchFamily="18" charset="0"/>
                <a:sym typeface="Symbol" pitchFamily="18" charset="2"/>
              </a:rPr>
              <a:t></a:t>
            </a:r>
            <a:r>
              <a:rPr lang="de-DE" sz="2400" dirty="0">
                <a:latin typeface="TIMES" charset="0"/>
                <a:cs typeface="Times New Roman" pitchFamily="18" charset="0"/>
              </a:rPr>
              <a:t>(t</a:t>
            </a:r>
            <a:r>
              <a:rPr lang="de-DE" sz="2400" dirty="0" smtClean="0">
                <a:latin typeface="Times New Roman" pitchFamily="18" charset="0"/>
                <a:cs typeface="Times New Roman" pitchFamily="18" charset="0"/>
              </a:rPr>
              <a:t>)</a:t>
            </a:r>
            <a:r>
              <a:rPr lang="de-DE" sz="2800" dirty="0" smtClean="0">
                <a:solidFill>
                  <a:srgbClr val="FF0000"/>
                </a:solidFill>
                <a:latin typeface="Times New Roman" pitchFamily="18" charset="0"/>
                <a:cs typeface="Times New Roman" pitchFamily="18" charset="0"/>
                <a:sym typeface="Symbol" pitchFamily="18" charset="2"/>
              </a:rPr>
              <a:t>(L</a:t>
            </a:r>
            <a:r>
              <a:rPr lang="de-DE" sz="2400" dirty="0" smtClean="0">
                <a:solidFill>
                  <a:srgbClr val="FF0000"/>
                </a:solidFill>
                <a:latin typeface="Times New Roman" pitchFamily="18" charset="0"/>
                <a:cs typeface="Times New Roman" pitchFamily="18" charset="0"/>
                <a:sym typeface="Symbol" pitchFamily="18" charset="2"/>
              </a:rPr>
              <a:t>(</a:t>
            </a:r>
            <a:r>
              <a:rPr lang="de-DE" sz="2400" b="1" dirty="0" smtClean="0">
                <a:solidFill>
                  <a:srgbClr val="FF0000"/>
                </a:solidFill>
                <a:latin typeface="Times New Roman" pitchFamily="18" charset="0"/>
                <a:cs typeface="Times New Roman" pitchFamily="18" charset="0"/>
                <a:sym typeface="Symbol" pitchFamily="18" charset="2"/>
              </a:rPr>
              <a:t>x</a:t>
            </a:r>
            <a:r>
              <a:rPr lang="de-DE" sz="2400" dirty="0" smtClean="0">
                <a:solidFill>
                  <a:srgbClr val="FF0000"/>
                </a:solidFill>
                <a:latin typeface="Times New Roman" pitchFamily="18" charset="0"/>
                <a:cs typeface="Times New Roman" pitchFamily="18" charset="0"/>
                <a:sym typeface="Symbol" pitchFamily="18" charset="2"/>
              </a:rPr>
              <a:t>)</a:t>
            </a:r>
            <a:r>
              <a:rPr lang="de-DE" sz="2800" dirty="0" smtClean="0">
                <a:solidFill>
                  <a:srgbClr val="FF0000"/>
                </a:solidFill>
                <a:latin typeface="Times New Roman" pitchFamily="18" charset="0"/>
                <a:cs typeface="Times New Roman" pitchFamily="18" charset="0"/>
                <a:sym typeface="Symbol" pitchFamily="18" charset="2"/>
              </a:rPr>
              <a:t>–</a:t>
            </a:r>
            <a:r>
              <a:rPr lang="de-DE" sz="2800" b="1" dirty="0" err="1" smtClean="0">
                <a:solidFill>
                  <a:srgbClr val="FF0000"/>
                </a:solidFill>
                <a:latin typeface="Times New Roman" pitchFamily="18" charset="0"/>
                <a:cs typeface="Times New Roman" pitchFamily="18" charset="0"/>
                <a:sym typeface="Symbol" pitchFamily="18" charset="2"/>
              </a:rPr>
              <a:t>w</a:t>
            </a:r>
            <a:r>
              <a:rPr lang="de-DE" sz="2800" baseline="30000" dirty="0" err="1" smtClean="0">
                <a:solidFill>
                  <a:srgbClr val="FF0000"/>
                </a:solidFill>
                <a:latin typeface="Times New Roman" pitchFamily="18" charset="0"/>
                <a:cs typeface="Times New Roman" pitchFamily="18" charset="0"/>
                <a:sym typeface="Symbol" pitchFamily="18" charset="2"/>
              </a:rPr>
              <a:t>T</a:t>
            </a:r>
            <a:r>
              <a:rPr lang="de-DE" sz="2800" b="1" dirty="0" err="1" smtClean="0">
                <a:solidFill>
                  <a:srgbClr val="FF0000"/>
                </a:solidFill>
                <a:latin typeface="Times New Roman" pitchFamily="18" charset="0"/>
                <a:cs typeface="Times New Roman" pitchFamily="18" charset="0"/>
                <a:sym typeface="Symbol" pitchFamily="18" charset="2"/>
              </a:rPr>
              <a:t>x</a:t>
            </a:r>
            <a:r>
              <a:rPr lang="de-DE" sz="2800" dirty="0" smtClean="0">
                <a:solidFill>
                  <a:srgbClr val="FF0000"/>
                </a:solidFill>
                <a:latin typeface="Times New Roman" pitchFamily="18" charset="0"/>
                <a:cs typeface="Times New Roman" pitchFamily="18" charset="0"/>
                <a:sym typeface="Symbol" pitchFamily="18" charset="2"/>
              </a:rPr>
              <a:t>)</a:t>
            </a:r>
            <a:endParaRPr lang="de-DE" sz="2800" dirty="0">
              <a:solidFill>
                <a:srgbClr val="FF0000"/>
              </a:solidFill>
              <a:latin typeface="Times New Roman" pitchFamily="18" charset="0"/>
              <a:cs typeface="Times New Roman" pitchFamily="18" charset="0"/>
              <a:sym typeface="Symbol" pitchFamily="18" charset="2"/>
            </a:endParaRPr>
          </a:p>
        </p:txBody>
      </p:sp>
      <p:graphicFrame>
        <p:nvGraphicFramePr>
          <p:cNvPr id="186377" name="Object 9"/>
          <p:cNvGraphicFramePr>
            <a:graphicFrameLocks noChangeAspect="1"/>
          </p:cNvGraphicFramePr>
          <p:nvPr/>
        </p:nvGraphicFramePr>
        <p:xfrm>
          <a:off x="5202238" y="5254625"/>
          <a:ext cx="627062" cy="1044575"/>
        </p:xfrm>
        <a:graphic>
          <a:graphicData uri="http://schemas.openxmlformats.org/presentationml/2006/ole">
            <mc:AlternateContent xmlns:mc="http://schemas.openxmlformats.org/markup-compatibility/2006">
              <mc:Choice xmlns:v="urn:schemas-microsoft-com:vml" Requires="v">
                <p:oleObj spid="_x0000_s29775" name="Equation" r:id="rId4" imgW="253890" imgH="431613" progId="Equation.DSMT4">
                  <p:embed/>
                </p:oleObj>
              </mc:Choice>
              <mc:Fallback>
                <p:oleObj name="Equation" r:id="rId4" imgW="253890" imgH="431613" progId="Equation.DSMT4">
                  <p:embed/>
                  <p:pic>
                    <p:nvPicPr>
                      <p:cNvPr id="0"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02238" y="5254625"/>
                        <a:ext cx="627062"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6378" name="Rectangle 10"/>
          <p:cNvSpPr>
            <a:spLocks noChangeArrowheads="1"/>
          </p:cNvSpPr>
          <p:nvPr/>
        </p:nvSpPr>
        <p:spPr bwMode="auto">
          <a:xfrm>
            <a:off x="5795963" y="5480050"/>
            <a:ext cx="3101975"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pPr algn="r">
              <a:spcBef>
                <a:spcPct val="0"/>
              </a:spcBef>
            </a:pPr>
            <a:r>
              <a:rPr lang="de-DE" i="1">
                <a:solidFill>
                  <a:schemeClr val="accent2"/>
                </a:solidFill>
                <a:cs typeface="Times New Roman" pitchFamily="18" charset="0"/>
              </a:rPr>
              <a:t>Widrow-Hoff Lernregel</a:t>
            </a:r>
            <a:r>
              <a:rPr lang="de-DE" sz="2500"/>
              <a:t> </a:t>
            </a:r>
            <a:endParaRPr lang="de-DE" sz="4800">
              <a:latin typeface="TIMES" charset="0"/>
            </a:endParaRPr>
          </a:p>
        </p:txBody>
      </p:sp>
      <p:sp>
        <p:nvSpPr>
          <p:cNvPr id="29706" name="Text Box 14"/>
          <p:cNvSpPr txBox="1">
            <a:spLocks noChangeArrowheads="1"/>
          </p:cNvSpPr>
          <p:nvPr/>
        </p:nvSpPr>
        <p:spPr bwMode="auto">
          <a:xfrm>
            <a:off x="609600" y="4889500"/>
            <a:ext cx="78613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b="1"/>
              <a:t>Automatische</a:t>
            </a:r>
            <a:r>
              <a:rPr lang="de-DE"/>
              <a:t> Anpassung:	</a:t>
            </a:r>
            <a:r>
              <a:rPr lang="de-DE" i="1"/>
              <a:t>Lerngleichung</a:t>
            </a:r>
          </a:p>
        </p:txBody>
      </p:sp>
      <p:sp>
        <p:nvSpPr>
          <p:cNvPr id="2" name="Textfeld 1"/>
          <p:cNvSpPr txBox="1"/>
          <p:nvPr/>
        </p:nvSpPr>
        <p:spPr>
          <a:xfrm>
            <a:off x="3727768" y="5905500"/>
            <a:ext cx="1333500" cy="401955"/>
          </a:xfrm>
          <a:prstGeom prst="rect">
            <a:avLst/>
          </a:prstGeom>
          <a:noFill/>
        </p:spPr>
        <p:txBody>
          <a:bodyPr wrap="square" rtlCol="0">
            <a:spAutoFit/>
          </a:bodyPr>
          <a:lstStyle/>
          <a:p>
            <a:r>
              <a:rPr lang="de-DE" i="1" dirty="0" smtClean="0">
                <a:solidFill>
                  <a:srgbClr val="FF0000"/>
                </a:solidFill>
              </a:rPr>
              <a:t>F e h l e r</a:t>
            </a:r>
            <a:endParaRPr lang="de-DE" i="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637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637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63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376" grpId="0"/>
      <p:bldP spid="18637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5"/>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1000" smtClean="0">
                <a:latin typeface="Tahoma" pitchFamily="34" charset="0"/>
              </a:rPr>
              <a:t>Rüdiger Brause: Adaptive Systeme AS-1, WS 2013</a:t>
            </a:r>
            <a:endParaRPr lang="de-DE" sz="1000">
              <a:latin typeface="Tahoma" pitchFamily="34" charset="0"/>
            </a:endParaRPr>
          </a:p>
        </p:txBody>
      </p:sp>
      <p:sp>
        <p:nvSpPr>
          <p:cNvPr id="28675" name="Foliennummernplatzhalt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1000" smtClean="0"/>
              <a:t>- </a:t>
            </a:r>
            <a:fld id="{91A17096-5179-4262-8A30-3CEE2BCE1C89}" type="slidenum">
              <a:rPr lang="de-DE" sz="1000" smtClean="0"/>
              <a:pPr/>
              <a:t>39</a:t>
            </a:fld>
            <a:r>
              <a:rPr lang="de-DE" sz="1000" smtClean="0"/>
              <a:t> -</a:t>
            </a:r>
          </a:p>
        </p:txBody>
      </p:sp>
      <p:sp>
        <p:nvSpPr>
          <p:cNvPr id="28676" name="Rectangle 2"/>
          <p:cNvSpPr>
            <a:spLocks noGrp="1" noChangeArrowheads="1"/>
          </p:cNvSpPr>
          <p:nvPr>
            <p:ph type="title"/>
          </p:nvPr>
        </p:nvSpPr>
        <p:spPr/>
        <p:txBody>
          <a:bodyPr/>
          <a:lstStyle/>
          <a:p>
            <a:r>
              <a:rPr lang="de-DE" smtClean="0"/>
              <a:t>Adaline: Aktivität</a:t>
            </a:r>
          </a:p>
        </p:txBody>
      </p:sp>
      <p:sp>
        <p:nvSpPr>
          <p:cNvPr id="28677" name="Rectangle 3"/>
          <p:cNvSpPr>
            <a:spLocks noChangeArrowheads="1"/>
          </p:cNvSpPr>
          <p:nvPr/>
        </p:nvSpPr>
        <p:spPr bwMode="auto">
          <a:xfrm>
            <a:off x="0" y="24098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endParaRPr lang="de-DE"/>
          </a:p>
        </p:txBody>
      </p:sp>
      <p:pic>
        <p:nvPicPr>
          <p:cNvPr id="28678" name="Picture 4" descr="Adaline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8313" y="1604963"/>
            <a:ext cx="5248275" cy="484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9" name="Text Box 5"/>
          <p:cNvSpPr txBox="1">
            <a:spLocks noChangeArrowheads="1"/>
          </p:cNvSpPr>
          <p:nvPr/>
        </p:nvSpPr>
        <p:spPr bwMode="auto">
          <a:xfrm>
            <a:off x="741362" y="1135063"/>
            <a:ext cx="840263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2400" b="1" dirty="0"/>
              <a:t>Verlauf des </a:t>
            </a:r>
            <a:r>
              <a:rPr lang="de-DE" sz="2400" b="1" dirty="0" smtClean="0"/>
              <a:t>Klassifizierungsfehlers    </a:t>
            </a:r>
            <a:r>
              <a:rPr lang="de-DE" dirty="0" smtClean="0"/>
              <a:t>für „Klasse T liegt vor“</a:t>
            </a:r>
            <a:endParaRPr lang="de-DE" dirty="0"/>
          </a:p>
          <a:p>
            <a:pPr>
              <a:lnSpc>
                <a:spcPct val="40000"/>
              </a:lnSpc>
            </a:pPr>
            <a:r>
              <a:rPr lang="de-DE" dirty="0"/>
              <a:t>	bei </a:t>
            </a:r>
            <a:r>
              <a:rPr lang="de-DE" dirty="0" smtClean="0"/>
              <a:t>Präsentationen von T,G,F </a:t>
            </a:r>
            <a:r>
              <a:rPr lang="de-DE" dirty="0"/>
              <a:t>und </a:t>
            </a:r>
            <a:r>
              <a:rPr lang="de-DE" dirty="0" smtClean="0"/>
              <a:t>sofortiger Nachregelung</a:t>
            </a:r>
            <a:endParaRPr lang="de-DE" dirty="0"/>
          </a:p>
        </p:txBody>
      </p:sp>
      <p:sp>
        <p:nvSpPr>
          <p:cNvPr id="28680" name="Rectangle 6"/>
          <p:cNvSpPr>
            <a:spLocks noChangeArrowheads="1"/>
          </p:cNvSpPr>
          <p:nvPr/>
        </p:nvSpPr>
        <p:spPr bwMode="auto">
          <a:xfrm>
            <a:off x="3425825" y="1979613"/>
            <a:ext cx="3819525" cy="868362"/>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endParaRPr lang="de-DE"/>
          </a:p>
        </p:txBody>
      </p:sp>
      <p:sp>
        <p:nvSpPr>
          <p:cNvPr id="185351" name="Rectangle 7"/>
          <p:cNvSpPr>
            <a:spLocks noChangeArrowheads="1"/>
          </p:cNvSpPr>
          <p:nvPr/>
        </p:nvSpPr>
        <p:spPr bwMode="auto">
          <a:xfrm>
            <a:off x="2732088" y="1885950"/>
            <a:ext cx="3935412" cy="3854450"/>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endParaRPr lang="de-DE"/>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8" fill="hold" grpId="0" nodeType="clickEffect">
                                  <p:stCondLst>
                                    <p:cond delay="0"/>
                                  </p:stCondLst>
                                  <p:childTnLst>
                                    <p:animEffect transition="out" filter="wipe(left)">
                                      <p:cBhvr>
                                        <p:cTn id="6" dur="5000"/>
                                        <p:tgtEl>
                                          <p:spTgt spid="185351"/>
                                        </p:tgtEl>
                                      </p:cBhvr>
                                    </p:animEffect>
                                    <p:set>
                                      <p:cBhvr>
                                        <p:cTn id="7" dur="1" fill="hold">
                                          <p:stCondLst>
                                            <p:cond delay="4999"/>
                                          </p:stCondLst>
                                        </p:cTn>
                                        <p:tgtEl>
                                          <p:spTgt spid="18535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35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5"/>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1000" smtClean="0">
                <a:latin typeface="Tahoma" pitchFamily="34" charset="0"/>
              </a:rPr>
              <a:t>Rüdiger Brause: Adaptive Systeme AS-1, WS 2013</a:t>
            </a:r>
            <a:endParaRPr lang="de-DE" sz="1000">
              <a:latin typeface="Tahoma" pitchFamily="34" charset="0"/>
            </a:endParaRPr>
          </a:p>
        </p:txBody>
      </p:sp>
      <p:sp>
        <p:nvSpPr>
          <p:cNvPr id="7171" name="Foliennummernplatzhalt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1000" smtClean="0"/>
              <a:t>- </a:t>
            </a:r>
            <a:fld id="{96D15D37-AFE0-4F4E-BC59-A18379F0D6FA}" type="slidenum">
              <a:rPr lang="de-DE" sz="1000" smtClean="0"/>
              <a:pPr/>
              <a:t>4</a:t>
            </a:fld>
            <a:r>
              <a:rPr lang="de-DE" sz="1000" smtClean="0"/>
              <a:t> -</a:t>
            </a:r>
          </a:p>
        </p:txBody>
      </p:sp>
      <p:sp>
        <p:nvSpPr>
          <p:cNvPr id="7172" name="Rectangle 2"/>
          <p:cNvSpPr>
            <a:spLocks noGrp="1" noChangeArrowheads="1"/>
          </p:cNvSpPr>
          <p:nvPr>
            <p:ph type="title"/>
          </p:nvPr>
        </p:nvSpPr>
        <p:spPr/>
        <p:txBody>
          <a:bodyPr/>
          <a:lstStyle/>
          <a:p>
            <a:r>
              <a:rPr lang="de-DE" smtClean="0"/>
              <a:t>Konventionelle Assoziativspeicher</a:t>
            </a:r>
          </a:p>
        </p:txBody>
      </p:sp>
      <p:sp>
        <p:nvSpPr>
          <p:cNvPr id="7173" name="Rectangle 3"/>
          <p:cNvSpPr>
            <a:spLocks noGrp="1" noChangeArrowheads="1"/>
          </p:cNvSpPr>
          <p:nvPr>
            <p:ph type="body" idx="1"/>
          </p:nvPr>
        </p:nvSpPr>
        <p:spPr>
          <a:xfrm>
            <a:off x="611188" y="5205413"/>
            <a:ext cx="8532812" cy="1247775"/>
          </a:xfrm>
        </p:spPr>
        <p:txBody>
          <a:bodyPr/>
          <a:lstStyle/>
          <a:p>
            <a:pPr marL="0" indent="0">
              <a:buFontTx/>
              <a:buNone/>
            </a:pPr>
            <a:r>
              <a:rPr lang="de-DE" smtClean="0">
                <a:solidFill>
                  <a:srgbClr val="0066CC"/>
                </a:solidFill>
              </a:rPr>
              <a:t>Eingabe</a:t>
            </a:r>
            <a:r>
              <a:rPr lang="de-DE" sz="2000" smtClean="0"/>
              <a:t>: Suchwort, Ausgabe: Treffer in Daten </a:t>
            </a:r>
            <a:r>
              <a:rPr lang="de-DE" sz="2000" smtClean="0">
                <a:solidFill>
                  <a:schemeClr val="bg2"/>
                </a:solidFill>
              </a:rPr>
              <a:t>(auch mehrere!)</a:t>
            </a:r>
          </a:p>
          <a:p>
            <a:pPr marL="0" indent="0">
              <a:buFontTx/>
              <a:buNone/>
            </a:pPr>
            <a:r>
              <a:rPr lang="de-DE" smtClean="0">
                <a:solidFill>
                  <a:srgbClr val="0066CC"/>
                </a:solidFill>
              </a:rPr>
              <a:t>Problem</a:t>
            </a:r>
            <a:r>
              <a:rPr lang="de-DE" sz="2000" smtClean="0"/>
              <a:t>: Teile des Suchworts unbekannt oder falsch</a:t>
            </a:r>
            <a:r>
              <a:rPr lang="de-DE" sz="2000" smtClean="0">
                <a:solidFill>
                  <a:schemeClr val="bg2"/>
                </a:solidFill>
              </a:rPr>
              <a:t> (unbekannte Maske)</a:t>
            </a:r>
          </a:p>
        </p:txBody>
      </p:sp>
      <p:sp>
        <p:nvSpPr>
          <p:cNvPr id="7174" name="Rectangle 4"/>
          <p:cNvSpPr>
            <a:spLocks noChangeArrowheads="1"/>
          </p:cNvSpPr>
          <p:nvPr/>
        </p:nvSpPr>
        <p:spPr bwMode="auto">
          <a:xfrm>
            <a:off x="2328863" y="23193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de-DE"/>
          </a:p>
        </p:txBody>
      </p:sp>
      <p:graphicFrame>
        <p:nvGraphicFramePr>
          <p:cNvPr id="7175" name="Object 5"/>
          <p:cNvGraphicFramePr>
            <a:graphicFrameLocks noChangeAspect="1"/>
          </p:cNvGraphicFramePr>
          <p:nvPr/>
        </p:nvGraphicFramePr>
        <p:xfrm>
          <a:off x="833438" y="1439863"/>
          <a:ext cx="7523162" cy="3721100"/>
        </p:xfrm>
        <a:graphic>
          <a:graphicData uri="http://schemas.openxmlformats.org/presentationml/2006/ole">
            <mc:AlternateContent xmlns:mc="http://schemas.openxmlformats.org/markup-compatibility/2006">
              <mc:Choice xmlns:v="urn:schemas-microsoft-com:vml" Requires="v">
                <p:oleObj spid="_x0000_s7244" r:id="rId3" imgW="5498592" imgH="2724912" progId="Word.Picture.8">
                  <p:embed/>
                </p:oleObj>
              </mc:Choice>
              <mc:Fallback>
                <p:oleObj r:id="rId3" imgW="5498592" imgH="2724912" progId="Word.Picture.8">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3438" y="1439863"/>
                        <a:ext cx="7523162" cy="372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5"/>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1000" smtClean="0">
                <a:latin typeface="Tahoma" pitchFamily="34" charset="0"/>
              </a:rPr>
              <a:t>Rüdiger Brause: Adaptive Systeme AS-1, WS 2013</a:t>
            </a:r>
            <a:endParaRPr lang="de-DE" sz="1000">
              <a:latin typeface="Tahoma" pitchFamily="34" charset="0"/>
            </a:endParaRPr>
          </a:p>
        </p:txBody>
      </p:sp>
      <p:sp>
        <p:nvSpPr>
          <p:cNvPr id="30723" name="Foliennummernplatzhalt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1000" smtClean="0"/>
              <a:t>- </a:t>
            </a:r>
            <a:fld id="{D3843E6D-31BB-40CA-82C6-2EBB755D0A55}" type="slidenum">
              <a:rPr lang="de-DE" sz="1000" smtClean="0"/>
              <a:pPr/>
              <a:t>40</a:t>
            </a:fld>
            <a:r>
              <a:rPr lang="de-DE" sz="1000" smtClean="0"/>
              <a:t> -</a:t>
            </a:r>
          </a:p>
        </p:txBody>
      </p:sp>
      <p:sp>
        <p:nvSpPr>
          <p:cNvPr id="30724" name="Rectangle 2"/>
          <p:cNvSpPr>
            <a:spLocks noGrp="1" noChangeArrowheads="1"/>
          </p:cNvSpPr>
          <p:nvPr>
            <p:ph type="title"/>
          </p:nvPr>
        </p:nvSpPr>
        <p:spPr/>
        <p:txBody>
          <a:bodyPr/>
          <a:lstStyle/>
          <a:p>
            <a:r>
              <a:rPr lang="de-DE" smtClean="0"/>
              <a:t>Adaline: Pseudocode</a:t>
            </a:r>
          </a:p>
        </p:txBody>
      </p:sp>
      <p:sp>
        <p:nvSpPr>
          <p:cNvPr id="30725" name="Rectangle 3"/>
          <p:cNvSpPr>
            <a:spLocks noChangeArrowheads="1"/>
          </p:cNvSpPr>
          <p:nvPr/>
        </p:nvSpPr>
        <p:spPr bwMode="auto">
          <a:xfrm>
            <a:off x="0" y="24098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endParaRPr lang="de-DE"/>
          </a:p>
        </p:txBody>
      </p:sp>
      <p:sp>
        <p:nvSpPr>
          <p:cNvPr id="30726" name="Text Box 4"/>
          <p:cNvSpPr txBox="1">
            <a:spLocks noChangeArrowheads="1"/>
          </p:cNvSpPr>
          <p:nvPr/>
        </p:nvSpPr>
        <p:spPr bwMode="auto">
          <a:xfrm>
            <a:off x="669925" y="1371600"/>
            <a:ext cx="8153400" cy="429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pPr algn="just">
              <a:lnSpc>
                <a:spcPct val="80000"/>
              </a:lnSpc>
            </a:pPr>
            <a:r>
              <a:rPr lang="de-DE" sz="2400" b="1" dirty="0">
                <a:solidFill>
                  <a:srgbClr val="006699"/>
                </a:solidFill>
                <a:latin typeface="+mj-lt"/>
                <a:cs typeface="Times New Roman" pitchFamily="18" charset="0"/>
              </a:rPr>
              <a:t>VAR</a:t>
            </a:r>
            <a:r>
              <a:rPr lang="de-DE" dirty="0">
                <a:solidFill>
                  <a:srgbClr val="000000"/>
                </a:solidFill>
                <a:latin typeface="+mj-lt"/>
                <a:cs typeface="Times New Roman" pitchFamily="18" charset="0"/>
              </a:rPr>
              <a:t>   (* Datenstrukturen *)</a:t>
            </a:r>
          </a:p>
          <a:p>
            <a:pPr algn="just">
              <a:lnSpc>
                <a:spcPct val="80000"/>
              </a:lnSpc>
            </a:pPr>
            <a:r>
              <a:rPr lang="de-DE" dirty="0">
                <a:solidFill>
                  <a:srgbClr val="000000"/>
                </a:solidFill>
                <a:latin typeface="+mj-lt"/>
                <a:cs typeface="Times New Roman" pitchFamily="18" charset="0"/>
              </a:rPr>
              <a:t>x:        ARRAY[1..n] OF REAL; 		(* Eingabe *)</a:t>
            </a:r>
          </a:p>
          <a:p>
            <a:pPr algn="just">
              <a:lnSpc>
                <a:spcPct val="80000"/>
              </a:lnSpc>
            </a:pPr>
            <a:r>
              <a:rPr lang="de-DE" dirty="0" err="1">
                <a:solidFill>
                  <a:srgbClr val="000000"/>
                </a:solidFill>
                <a:latin typeface="+mj-lt"/>
                <a:cs typeface="Times New Roman" pitchFamily="18" charset="0"/>
              </a:rPr>
              <a:t>z,y,L</a:t>
            </a:r>
            <a:r>
              <a:rPr lang="de-DE" dirty="0">
                <a:solidFill>
                  <a:srgbClr val="000000"/>
                </a:solidFill>
                <a:latin typeface="+mj-lt"/>
                <a:cs typeface="Times New Roman" pitchFamily="18" charset="0"/>
              </a:rPr>
              <a:t>:   ARRAY[1..m] OF REAL;        	(* IST und SOLL-Ausgaben *)</a:t>
            </a:r>
            <a:endParaRPr lang="en-GB" dirty="0">
              <a:solidFill>
                <a:srgbClr val="000000"/>
              </a:solidFill>
              <a:latin typeface="+mj-lt"/>
              <a:cs typeface="Times New Roman" pitchFamily="18" charset="0"/>
            </a:endParaRPr>
          </a:p>
          <a:p>
            <a:pPr algn="just">
              <a:lnSpc>
                <a:spcPct val="80000"/>
              </a:lnSpc>
            </a:pPr>
            <a:r>
              <a:rPr lang="en-GB" dirty="0">
                <a:solidFill>
                  <a:srgbClr val="000000"/>
                </a:solidFill>
                <a:latin typeface="+mj-lt"/>
                <a:cs typeface="Times New Roman" pitchFamily="18" charset="0"/>
              </a:rPr>
              <a:t>w:        ARRAY[1..m,1..n] OF REAL; 	(* </a:t>
            </a:r>
            <a:r>
              <a:rPr lang="en-GB" dirty="0" err="1">
                <a:solidFill>
                  <a:srgbClr val="000000"/>
                </a:solidFill>
                <a:latin typeface="+mj-lt"/>
                <a:cs typeface="Times New Roman" pitchFamily="18" charset="0"/>
              </a:rPr>
              <a:t>Gewichte</a:t>
            </a:r>
            <a:r>
              <a:rPr lang="en-GB" dirty="0">
                <a:solidFill>
                  <a:srgbClr val="000000"/>
                </a:solidFill>
                <a:latin typeface="+mj-lt"/>
                <a:cs typeface="Times New Roman" pitchFamily="18" charset="0"/>
              </a:rPr>
              <a:t> *)</a:t>
            </a:r>
            <a:endParaRPr lang="de-DE" dirty="0">
              <a:solidFill>
                <a:srgbClr val="000000"/>
              </a:solidFill>
              <a:latin typeface="+mj-lt"/>
              <a:cs typeface="Times New Roman" pitchFamily="18" charset="0"/>
              <a:sym typeface="Symbol" pitchFamily="18" charset="2"/>
            </a:endParaRPr>
          </a:p>
          <a:p>
            <a:pPr algn="just">
              <a:lnSpc>
                <a:spcPct val="80000"/>
              </a:lnSpc>
            </a:pPr>
            <a:r>
              <a:rPr lang="de-DE" dirty="0">
                <a:solidFill>
                  <a:srgbClr val="000000"/>
                </a:solidFill>
                <a:latin typeface="+mj-lt"/>
                <a:cs typeface="Times New Roman" pitchFamily="18" charset="0"/>
                <a:sym typeface="Symbol" pitchFamily="18" charset="2"/>
              </a:rPr>
              <a:t></a:t>
            </a:r>
            <a:r>
              <a:rPr lang="en-GB" dirty="0">
                <a:solidFill>
                  <a:srgbClr val="000000"/>
                </a:solidFill>
                <a:latin typeface="+mj-lt"/>
                <a:cs typeface="Times New Roman" pitchFamily="18" charset="0"/>
              </a:rPr>
              <a:t>:        REAL 				(* </a:t>
            </a:r>
            <a:r>
              <a:rPr lang="en-GB" dirty="0" err="1">
                <a:solidFill>
                  <a:srgbClr val="000000"/>
                </a:solidFill>
                <a:latin typeface="+mj-lt"/>
                <a:cs typeface="Times New Roman" pitchFamily="18" charset="0"/>
              </a:rPr>
              <a:t>Lernrate</a:t>
            </a:r>
            <a:r>
              <a:rPr lang="en-GB" dirty="0">
                <a:solidFill>
                  <a:srgbClr val="000000"/>
                </a:solidFill>
                <a:latin typeface="+mj-lt"/>
                <a:cs typeface="Times New Roman" pitchFamily="18" charset="0"/>
              </a:rPr>
              <a:t> *);  x2: </a:t>
            </a:r>
            <a:r>
              <a:rPr lang="de-DE" dirty="0">
                <a:solidFill>
                  <a:srgbClr val="000000"/>
                </a:solidFill>
                <a:latin typeface="+mj-lt"/>
                <a:cs typeface="Times New Roman" pitchFamily="18" charset="0"/>
                <a:sym typeface="Symbol" pitchFamily="18" charset="2"/>
              </a:rPr>
              <a:t></a:t>
            </a:r>
            <a:r>
              <a:rPr lang="en-GB" dirty="0">
                <a:solidFill>
                  <a:srgbClr val="000000"/>
                </a:solidFill>
                <a:latin typeface="+mj-lt"/>
                <a:cs typeface="Times New Roman" pitchFamily="18" charset="0"/>
              </a:rPr>
              <a:t>REAL;</a:t>
            </a:r>
          </a:p>
          <a:p>
            <a:pPr algn="just">
              <a:lnSpc>
                <a:spcPct val="210000"/>
              </a:lnSpc>
            </a:pPr>
            <a:r>
              <a:rPr lang="en-GB" sz="2400" b="1" dirty="0">
                <a:solidFill>
                  <a:srgbClr val="006699"/>
                </a:solidFill>
                <a:latin typeface="+mj-lt"/>
                <a:cs typeface="Times New Roman" pitchFamily="18" charset="0"/>
              </a:rPr>
              <a:t>BEGI</a:t>
            </a:r>
            <a:r>
              <a:rPr lang="en-US" sz="2400" b="1" dirty="0">
                <a:solidFill>
                  <a:srgbClr val="006699"/>
                </a:solidFill>
                <a:latin typeface="+mj-lt"/>
                <a:cs typeface="Times New Roman" pitchFamily="18" charset="0"/>
              </a:rPr>
              <a:t>N</a:t>
            </a:r>
          </a:p>
          <a:p>
            <a:r>
              <a:rPr lang="de-DE" dirty="0">
                <a:solidFill>
                  <a:srgbClr val="000000"/>
                </a:solidFill>
                <a:latin typeface="+mj-lt"/>
                <a:sym typeface="Symbol" pitchFamily="18" charset="2"/>
              </a:rPr>
              <a:t></a:t>
            </a:r>
            <a:r>
              <a:rPr lang="en-GB" dirty="0">
                <a:solidFill>
                  <a:srgbClr val="000000"/>
                </a:solidFill>
                <a:latin typeface="+mj-lt"/>
              </a:rPr>
              <a:t>:= 0.1;                                    		(* </a:t>
            </a:r>
            <a:r>
              <a:rPr lang="en-GB" dirty="0" err="1">
                <a:solidFill>
                  <a:srgbClr val="000000"/>
                </a:solidFill>
                <a:latin typeface="+mj-lt"/>
              </a:rPr>
              <a:t>Lernrate</a:t>
            </a:r>
            <a:r>
              <a:rPr lang="en-GB" dirty="0">
                <a:solidFill>
                  <a:srgbClr val="000000"/>
                </a:solidFill>
                <a:latin typeface="+mj-lt"/>
              </a:rPr>
              <a:t> </a:t>
            </a:r>
            <a:r>
              <a:rPr lang="en-GB" dirty="0" err="1">
                <a:solidFill>
                  <a:srgbClr val="000000"/>
                </a:solidFill>
                <a:latin typeface="+mj-lt"/>
              </a:rPr>
              <a:t>festlegen</a:t>
            </a:r>
            <a:r>
              <a:rPr lang="en-GB" dirty="0">
                <a:solidFill>
                  <a:srgbClr val="000000"/>
                </a:solidFill>
                <a:latin typeface="+mj-lt"/>
              </a:rPr>
              <a:t> *)</a:t>
            </a:r>
            <a:endParaRPr lang="de-DE" dirty="0">
              <a:solidFill>
                <a:srgbClr val="000000"/>
              </a:solidFill>
              <a:latin typeface="+mj-lt"/>
            </a:endParaRPr>
          </a:p>
          <a:p>
            <a:r>
              <a:rPr lang="de-DE" dirty="0" err="1">
                <a:solidFill>
                  <a:srgbClr val="000000"/>
                </a:solidFill>
                <a:latin typeface="+mj-lt"/>
              </a:rPr>
              <a:t>initWeights</a:t>
            </a:r>
            <a:r>
              <a:rPr lang="de-DE" dirty="0">
                <a:solidFill>
                  <a:srgbClr val="000000"/>
                </a:solidFill>
                <a:latin typeface="+mj-lt"/>
              </a:rPr>
              <a:t>(w,0.0);            		(* Gewichte initialisieren *)</a:t>
            </a:r>
          </a:p>
          <a:p>
            <a:pPr algn="just"/>
            <a:endParaRPr lang="en-GB" dirty="0">
              <a:solidFill>
                <a:srgbClr val="000000"/>
              </a:solidFill>
              <a:latin typeface="+mj-lt"/>
              <a:cs typeface="Times New Roman" pitchFamily="18"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5"/>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1000" smtClean="0">
                <a:latin typeface="Tahoma" pitchFamily="34" charset="0"/>
              </a:rPr>
              <a:t>Rüdiger Brause: Adaptive Systeme AS-1, WS 2013</a:t>
            </a:r>
            <a:endParaRPr lang="de-DE" sz="1000">
              <a:latin typeface="Tahoma" pitchFamily="34" charset="0"/>
            </a:endParaRPr>
          </a:p>
        </p:txBody>
      </p:sp>
      <p:sp>
        <p:nvSpPr>
          <p:cNvPr id="31747" name="Foliennummernplatzhalt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1000" smtClean="0"/>
              <a:t>- </a:t>
            </a:r>
            <a:fld id="{D4254AA4-580B-4A04-AD2B-C604104737D6}" type="slidenum">
              <a:rPr lang="de-DE" sz="1000" smtClean="0"/>
              <a:pPr/>
              <a:t>41</a:t>
            </a:fld>
            <a:r>
              <a:rPr lang="de-DE" sz="1000" smtClean="0"/>
              <a:t> -</a:t>
            </a:r>
          </a:p>
        </p:txBody>
      </p:sp>
      <p:sp>
        <p:nvSpPr>
          <p:cNvPr id="31748" name="Rectangle 2"/>
          <p:cNvSpPr>
            <a:spLocks noGrp="1" noChangeArrowheads="1"/>
          </p:cNvSpPr>
          <p:nvPr>
            <p:ph type="title"/>
          </p:nvPr>
        </p:nvSpPr>
        <p:spPr/>
        <p:txBody>
          <a:bodyPr/>
          <a:lstStyle/>
          <a:p>
            <a:r>
              <a:rPr lang="de-DE" smtClean="0"/>
              <a:t>Adaline: Pseudocode</a:t>
            </a:r>
          </a:p>
        </p:txBody>
      </p:sp>
      <p:sp>
        <p:nvSpPr>
          <p:cNvPr id="31749" name="Rectangle 3"/>
          <p:cNvSpPr>
            <a:spLocks noChangeArrowheads="1"/>
          </p:cNvSpPr>
          <p:nvPr/>
        </p:nvSpPr>
        <p:spPr bwMode="auto">
          <a:xfrm>
            <a:off x="0" y="24098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endParaRPr lang="de-DE"/>
          </a:p>
        </p:txBody>
      </p:sp>
      <p:sp>
        <p:nvSpPr>
          <p:cNvPr id="31750" name="Text Box 4"/>
          <p:cNvSpPr txBox="1">
            <a:spLocks noChangeArrowheads="1"/>
          </p:cNvSpPr>
          <p:nvPr/>
        </p:nvSpPr>
        <p:spPr bwMode="auto">
          <a:xfrm>
            <a:off x="565150" y="1311275"/>
            <a:ext cx="8153400" cy="5250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pPr algn="just">
              <a:lnSpc>
                <a:spcPct val="80000"/>
              </a:lnSpc>
            </a:pPr>
            <a:r>
              <a:rPr lang="de-DE" sz="2400" b="1" dirty="0">
                <a:solidFill>
                  <a:srgbClr val="006699"/>
                </a:solidFill>
                <a:latin typeface="+mj-lt"/>
                <a:cs typeface="Times New Roman" pitchFamily="18" charset="0"/>
              </a:rPr>
              <a:t>REPEAT</a:t>
            </a:r>
          </a:p>
          <a:p>
            <a:pPr algn="just">
              <a:lnSpc>
                <a:spcPct val="50000"/>
              </a:lnSpc>
            </a:pPr>
            <a:r>
              <a:rPr lang="de-DE" dirty="0" smtClean="0">
                <a:solidFill>
                  <a:srgbClr val="000000"/>
                </a:solidFill>
                <a:latin typeface="+mj-lt"/>
                <a:cs typeface="Times New Roman" pitchFamily="18" charset="0"/>
              </a:rPr>
              <a:t>    Read</a:t>
            </a:r>
            <a:r>
              <a:rPr lang="de-DE" dirty="0">
                <a:solidFill>
                  <a:srgbClr val="000000"/>
                </a:solidFill>
                <a:latin typeface="+mj-lt"/>
                <a:cs typeface="Times New Roman" pitchFamily="18" charset="0"/>
              </a:rPr>
              <a:t>( </a:t>
            </a:r>
            <a:r>
              <a:rPr lang="de-DE" dirty="0" err="1">
                <a:solidFill>
                  <a:srgbClr val="000000"/>
                </a:solidFill>
                <a:latin typeface="+mj-lt"/>
                <a:cs typeface="Times New Roman" pitchFamily="18" charset="0"/>
              </a:rPr>
              <a:t>PatternFile,</a:t>
            </a:r>
            <a:r>
              <a:rPr lang="de-DE" b="1" dirty="0" err="1">
                <a:solidFill>
                  <a:srgbClr val="000000"/>
                </a:solidFill>
                <a:latin typeface="+mj-lt"/>
                <a:cs typeface="Times New Roman" pitchFamily="18" charset="0"/>
              </a:rPr>
              <a:t>x</a:t>
            </a:r>
            <a:r>
              <a:rPr lang="de-DE" dirty="0" err="1">
                <a:solidFill>
                  <a:srgbClr val="000000"/>
                </a:solidFill>
                <a:latin typeface="+mj-lt"/>
                <a:cs typeface="Times New Roman" pitchFamily="18" charset="0"/>
              </a:rPr>
              <a:t>,</a:t>
            </a:r>
            <a:r>
              <a:rPr lang="de-DE" b="1" dirty="0" err="1">
                <a:solidFill>
                  <a:srgbClr val="000000"/>
                </a:solidFill>
                <a:latin typeface="+mj-lt"/>
                <a:cs typeface="Times New Roman" pitchFamily="18" charset="0"/>
              </a:rPr>
              <a:t>L</a:t>
            </a:r>
            <a:r>
              <a:rPr lang="de-DE" dirty="0">
                <a:solidFill>
                  <a:srgbClr val="000000"/>
                </a:solidFill>
                <a:latin typeface="+mj-lt"/>
                <a:cs typeface="Times New Roman" pitchFamily="18" charset="0"/>
              </a:rPr>
              <a:t>)    		(* Eingabe *)</a:t>
            </a:r>
          </a:p>
          <a:p>
            <a:pPr algn="just">
              <a:lnSpc>
                <a:spcPct val="50000"/>
              </a:lnSpc>
            </a:pPr>
            <a:r>
              <a:rPr lang="de-DE" dirty="0" smtClean="0">
                <a:solidFill>
                  <a:srgbClr val="000000"/>
                </a:solidFill>
                <a:latin typeface="+mj-lt"/>
                <a:cs typeface="Times New Roman" pitchFamily="18" charset="0"/>
              </a:rPr>
              <a:t>    x2 </a:t>
            </a:r>
            <a:r>
              <a:rPr lang="de-DE" dirty="0">
                <a:solidFill>
                  <a:srgbClr val="000000"/>
                </a:solidFill>
                <a:latin typeface="+mj-lt"/>
                <a:cs typeface="Times New Roman" pitchFamily="18" charset="0"/>
              </a:rPr>
              <a:t>:= Z(</a:t>
            </a:r>
            <a:r>
              <a:rPr lang="de-DE" b="1" dirty="0" err="1">
                <a:solidFill>
                  <a:srgbClr val="000000"/>
                </a:solidFill>
                <a:latin typeface="+mj-lt"/>
                <a:cs typeface="Times New Roman" pitchFamily="18" charset="0"/>
              </a:rPr>
              <a:t>x</a:t>
            </a:r>
            <a:r>
              <a:rPr lang="de-DE" dirty="0" err="1">
                <a:solidFill>
                  <a:srgbClr val="000000"/>
                </a:solidFill>
                <a:latin typeface="+mj-lt"/>
                <a:cs typeface="Times New Roman" pitchFamily="18" charset="0"/>
                <a:sym typeface="Symbol" pitchFamily="18" charset="2"/>
              </a:rPr>
              <a:t></a:t>
            </a:r>
            <a:r>
              <a:rPr lang="de-DE" b="1" dirty="0" err="1">
                <a:solidFill>
                  <a:srgbClr val="000000"/>
                </a:solidFill>
                <a:latin typeface="+mj-lt"/>
                <a:cs typeface="Times New Roman" pitchFamily="18" charset="0"/>
              </a:rPr>
              <a:t>x</a:t>
            </a:r>
            <a:r>
              <a:rPr lang="de-DE" dirty="0">
                <a:solidFill>
                  <a:srgbClr val="000000"/>
                </a:solidFill>
                <a:latin typeface="+mj-lt"/>
                <a:cs typeface="Times New Roman" pitchFamily="18" charset="0"/>
              </a:rPr>
              <a:t>)                      		(* |</a:t>
            </a:r>
            <a:r>
              <a:rPr lang="de-DE" b="1" dirty="0">
                <a:solidFill>
                  <a:srgbClr val="000000"/>
                </a:solidFill>
                <a:latin typeface="+mj-lt"/>
                <a:cs typeface="Times New Roman" pitchFamily="18" charset="0"/>
              </a:rPr>
              <a:t>x</a:t>
            </a:r>
            <a:r>
              <a:rPr lang="de-DE" dirty="0">
                <a:solidFill>
                  <a:srgbClr val="000000"/>
                </a:solidFill>
                <a:latin typeface="+mj-lt"/>
                <a:cs typeface="Times New Roman" pitchFamily="18" charset="0"/>
              </a:rPr>
              <a:t>|</a:t>
            </a:r>
            <a:r>
              <a:rPr lang="de-DE" sz="2400" baseline="30000" dirty="0">
                <a:solidFill>
                  <a:srgbClr val="000000"/>
                </a:solidFill>
                <a:latin typeface="+mj-lt"/>
                <a:cs typeface="Times New Roman" pitchFamily="18" charset="0"/>
              </a:rPr>
              <a:t>2</a:t>
            </a:r>
            <a:r>
              <a:rPr lang="de-DE" dirty="0">
                <a:solidFill>
                  <a:srgbClr val="000000"/>
                </a:solidFill>
                <a:latin typeface="+mj-lt"/>
                <a:cs typeface="Times New Roman" pitchFamily="18" charset="0"/>
              </a:rPr>
              <a:t>*)</a:t>
            </a:r>
            <a:endParaRPr lang="de-DE" sz="3200" dirty="0">
              <a:solidFill>
                <a:srgbClr val="000000"/>
              </a:solidFill>
              <a:latin typeface="+mj-lt"/>
              <a:cs typeface="Times New Roman" pitchFamily="18" charset="0"/>
            </a:endParaRPr>
          </a:p>
          <a:p>
            <a:pPr algn="just"/>
            <a:r>
              <a:rPr lang="de-DE" dirty="0">
                <a:solidFill>
                  <a:srgbClr val="000000"/>
                </a:solidFill>
                <a:latin typeface="+mj-lt"/>
                <a:cs typeface="Times New Roman" pitchFamily="18" charset="0"/>
              </a:rPr>
              <a:t> </a:t>
            </a:r>
            <a:r>
              <a:rPr lang="de-DE" b="1" dirty="0">
                <a:solidFill>
                  <a:srgbClr val="000000"/>
                </a:solidFill>
                <a:latin typeface="+mj-lt"/>
                <a:cs typeface="Times New Roman" pitchFamily="18" charset="0"/>
              </a:rPr>
              <a:t>(* Aktivität bilden im Netz *)</a:t>
            </a:r>
          </a:p>
          <a:p>
            <a:pPr algn="just">
              <a:lnSpc>
                <a:spcPct val="50000"/>
              </a:lnSpc>
            </a:pPr>
            <a:r>
              <a:rPr lang="de-DE" b="1" dirty="0" smtClean="0">
                <a:solidFill>
                  <a:srgbClr val="006699"/>
                </a:solidFill>
                <a:latin typeface="+mj-lt"/>
                <a:cs typeface="Times New Roman" pitchFamily="18" charset="0"/>
              </a:rPr>
              <a:t>    FOR</a:t>
            </a:r>
            <a:r>
              <a:rPr lang="de-DE" dirty="0" smtClean="0">
                <a:solidFill>
                  <a:srgbClr val="000000"/>
                </a:solidFill>
                <a:latin typeface="+mj-lt"/>
                <a:cs typeface="Times New Roman" pitchFamily="18" charset="0"/>
              </a:rPr>
              <a:t> </a:t>
            </a:r>
            <a:r>
              <a:rPr lang="de-DE" dirty="0">
                <a:solidFill>
                  <a:srgbClr val="000000"/>
                </a:solidFill>
                <a:latin typeface="+mj-lt"/>
                <a:cs typeface="Times New Roman" pitchFamily="18" charset="0"/>
              </a:rPr>
              <a:t>i:=1 </a:t>
            </a:r>
            <a:r>
              <a:rPr lang="de-DE" b="1" dirty="0">
                <a:solidFill>
                  <a:srgbClr val="006699"/>
                </a:solidFill>
                <a:latin typeface="+mj-lt"/>
                <a:cs typeface="Times New Roman" pitchFamily="18" charset="0"/>
              </a:rPr>
              <a:t>TO</a:t>
            </a:r>
            <a:r>
              <a:rPr lang="de-DE" dirty="0">
                <a:solidFill>
                  <a:srgbClr val="000000"/>
                </a:solidFill>
                <a:latin typeface="+mj-lt"/>
                <a:cs typeface="Times New Roman" pitchFamily="18" charset="0"/>
              </a:rPr>
              <a:t> m </a:t>
            </a:r>
            <a:r>
              <a:rPr lang="de-DE" b="1" dirty="0">
                <a:solidFill>
                  <a:srgbClr val="006699"/>
                </a:solidFill>
                <a:latin typeface="+mj-lt"/>
                <a:cs typeface="Times New Roman" pitchFamily="18" charset="0"/>
              </a:rPr>
              <a:t>DO</a:t>
            </a:r>
            <a:r>
              <a:rPr lang="de-DE" dirty="0">
                <a:solidFill>
                  <a:srgbClr val="000000"/>
                </a:solidFill>
                <a:latin typeface="+mj-lt"/>
                <a:cs typeface="Times New Roman" pitchFamily="18" charset="0"/>
              </a:rPr>
              <a:t>             (* Ausgabe für alle Neuronen *)</a:t>
            </a:r>
          </a:p>
          <a:p>
            <a:pPr algn="just">
              <a:lnSpc>
                <a:spcPct val="50000"/>
              </a:lnSpc>
            </a:pPr>
            <a:r>
              <a:rPr lang="de-DE" dirty="0">
                <a:solidFill>
                  <a:srgbClr val="000000"/>
                </a:solidFill>
                <a:latin typeface="+mj-lt"/>
                <a:cs typeface="Times New Roman" pitchFamily="18" charset="0"/>
              </a:rPr>
              <a:t>  </a:t>
            </a:r>
            <a:r>
              <a:rPr lang="de-DE" dirty="0" smtClean="0">
                <a:solidFill>
                  <a:srgbClr val="000000"/>
                </a:solidFill>
                <a:latin typeface="+mj-lt"/>
                <a:cs typeface="Times New Roman" pitchFamily="18" charset="0"/>
              </a:rPr>
              <a:t>     z[i</a:t>
            </a:r>
            <a:r>
              <a:rPr lang="de-DE" dirty="0">
                <a:solidFill>
                  <a:srgbClr val="000000"/>
                </a:solidFill>
                <a:latin typeface="+mj-lt"/>
                <a:cs typeface="Times New Roman" pitchFamily="18" charset="0"/>
              </a:rPr>
              <a:t>] :=  Z(w[i],</a:t>
            </a:r>
            <a:r>
              <a:rPr lang="de-DE" b="1" dirty="0">
                <a:solidFill>
                  <a:srgbClr val="000000"/>
                </a:solidFill>
                <a:latin typeface="+mj-lt"/>
                <a:cs typeface="Times New Roman" pitchFamily="18" charset="0"/>
              </a:rPr>
              <a:t>x</a:t>
            </a:r>
            <a:r>
              <a:rPr lang="de-DE" dirty="0">
                <a:solidFill>
                  <a:srgbClr val="000000"/>
                </a:solidFill>
                <a:latin typeface="+mj-lt"/>
                <a:cs typeface="Times New Roman" pitchFamily="18" charset="0"/>
              </a:rPr>
              <a:t>)             	(*  Aktivität errech</a:t>
            </a:r>
            <a:r>
              <a:rPr lang="de-DE" dirty="0">
                <a:latin typeface="+mj-lt"/>
              </a:rPr>
              <a:t>n</a:t>
            </a:r>
            <a:r>
              <a:rPr lang="de-DE" dirty="0">
                <a:solidFill>
                  <a:srgbClr val="000000"/>
                </a:solidFill>
                <a:latin typeface="+mj-lt"/>
                <a:cs typeface="Times New Roman" pitchFamily="18" charset="0"/>
              </a:rPr>
              <a:t>e</a:t>
            </a:r>
            <a:r>
              <a:rPr lang="de-DE" dirty="0">
                <a:latin typeface="+mj-lt"/>
              </a:rPr>
              <a:t>n</a:t>
            </a:r>
            <a:r>
              <a:rPr lang="de-DE" dirty="0">
                <a:solidFill>
                  <a:srgbClr val="000000"/>
                </a:solidFill>
                <a:latin typeface="+mj-lt"/>
                <a:cs typeface="Times New Roman" pitchFamily="18" charset="0"/>
              </a:rPr>
              <a:t>*)</a:t>
            </a:r>
          </a:p>
          <a:p>
            <a:pPr algn="just">
              <a:lnSpc>
                <a:spcPct val="50000"/>
              </a:lnSpc>
            </a:pPr>
            <a:r>
              <a:rPr lang="de-DE" dirty="0">
                <a:solidFill>
                  <a:srgbClr val="000000"/>
                </a:solidFill>
                <a:latin typeface="+mj-lt"/>
                <a:cs typeface="Times New Roman" pitchFamily="18" charset="0"/>
              </a:rPr>
              <a:t>  </a:t>
            </a:r>
            <a:r>
              <a:rPr lang="de-DE" dirty="0" smtClean="0">
                <a:solidFill>
                  <a:srgbClr val="000000"/>
                </a:solidFill>
                <a:latin typeface="+mj-lt"/>
                <a:cs typeface="Times New Roman" pitchFamily="18" charset="0"/>
              </a:rPr>
              <a:t>     </a:t>
            </a:r>
            <a:r>
              <a:rPr lang="en-GB" dirty="0" smtClean="0">
                <a:solidFill>
                  <a:srgbClr val="000000"/>
                </a:solidFill>
                <a:latin typeface="+mj-lt"/>
                <a:cs typeface="Times New Roman" pitchFamily="18" charset="0"/>
              </a:rPr>
              <a:t>y[i</a:t>
            </a:r>
            <a:r>
              <a:rPr lang="en-GB" dirty="0">
                <a:solidFill>
                  <a:srgbClr val="000000"/>
                </a:solidFill>
                <a:latin typeface="+mj-lt"/>
                <a:cs typeface="Times New Roman" pitchFamily="18" charset="0"/>
              </a:rPr>
              <a:t>] :=  S(z[i])                 	</a:t>
            </a:r>
            <a:r>
              <a:rPr lang="en-GB" dirty="0" smtClean="0">
                <a:solidFill>
                  <a:srgbClr val="000000"/>
                </a:solidFill>
                <a:latin typeface="+mj-lt"/>
                <a:cs typeface="Times New Roman" pitchFamily="18" charset="0"/>
              </a:rPr>
              <a:t>(*  </a:t>
            </a:r>
            <a:r>
              <a:rPr lang="en-GB" dirty="0" err="1">
                <a:solidFill>
                  <a:srgbClr val="000000"/>
                </a:solidFill>
                <a:latin typeface="+mj-lt"/>
                <a:cs typeface="Times New Roman" pitchFamily="18" charset="0"/>
              </a:rPr>
              <a:t>Nicht</a:t>
            </a:r>
            <a:r>
              <a:rPr lang="en-GB" dirty="0">
                <a:solidFill>
                  <a:srgbClr val="000000"/>
                </a:solidFill>
                <a:latin typeface="+mj-lt"/>
                <a:cs typeface="Times New Roman" pitchFamily="18" charset="0"/>
              </a:rPr>
              <a:t>-lin. </a:t>
            </a:r>
            <a:r>
              <a:rPr lang="de-DE" dirty="0">
                <a:solidFill>
                  <a:srgbClr val="000000"/>
                </a:solidFill>
                <a:latin typeface="+mj-lt"/>
                <a:cs typeface="Times New Roman" pitchFamily="18" charset="0"/>
              </a:rPr>
              <a:t>Ausgabe *)</a:t>
            </a:r>
          </a:p>
          <a:p>
            <a:pPr algn="just">
              <a:lnSpc>
                <a:spcPct val="50000"/>
              </a:lnSpc>
            </a:pPr>
            <a:r>
              <a:rPr lang="de-DE" b="1" dirty="0" smtClean="0">
                <a:solidFill>
                  <a:srgbClr val="006699"/>
                </a:solidFill>
                <a:latin typeface="+mj-lt"/>
                <a:cs typeface="Times New Roman" pitchFamily="18" charset="0"/>
              </a:rPr>
              <a:t>    END</a:t>
            </a:r>
            <a:r>
              <a:rPr lang="de-DE" dirty="0">
                <a:solidFill>
                  <a:srgbClr val="000000"/>
                </a:solidFill>
                <a:latin typeface="+mj-lt"/>
                <a:cs typeface="Times New Roman" pitchFamily="18" charset="0"/>
              </a:rPr>
              <a:t>;    </a:t>
            </a:r>
          </a:p>
          <a:p>
            <a:pPr algn="just"/>
            <a:r>
              <a:rPr lang="de-DE" dirty="0">
                <a:solidFill>
                  <a:srgbClr val="000000"/>
                </a:solidFill>
                <a:latin typeface="+mj-lt"/>
                <a:cs typeface="Times New Roman" pitchFamily="18" charset="0"/>
              </a:rPr>
              <a:t> </a:t>
            </a:r>
            <a:r>
              <a:rPr lang="de-DE" b="1" dirty="0">
                <a:solidFill>
                  <a:srgbClr val="000000"/>
                </a:solidFill>
                <a:latin typeface="+mj-lt"/>
                <a:cs typeface="Times New Roman" pitchFamily="18" charset="0"/>
              </a:rPr>
              <a:t>(* Lernen der Gewichte *)</a:t>
            </a:r>
            <a:r>
              <a:rPr lang="de-DE" dirty="0">
                <a:solidFill>
                  <a:srgbClr val="000000"/>
                </a:solidFill>
                <a:latin typeface="+mj-lt"/>
                <a:cs typeface="Times New Roman" pitchFamily="18" charset="0"/>
              </a:rPr>
              <a:t>            </a:t>
            </a:r>
          </a:p>
          <a:p>
            <a:pPr algn="just">
              <a:lnSpc>
                <a:spcPct val="50000"/>
              </a:lnSpc>
            </a:pPr>
            <a:r>
              <a:rPr lang="de-DE" b="1" dirty="0" smtClean="0">
                <a:solidFill>
                  <a:srgbClr val="006699"/>
                </a:solidFill>
                <a:latin typeface="+mj-lt"/>
                <a:cs typeface="Times New Roman" pitchFamily="18" charset="0"/>
              </a:rPr>
              <a:t>    FOR</a:t>
            </a:r>
            <a:r>
              <a:rPr lang="de-DE" dirty="0" smtClean="0">
                <a:solidFill>
                  <a:srgbClr val="000000"/>
                </a:solidFill>
                <a:latin typeface="+mj-lt"/>
                <a:cs typeface="Times New Roman" pitchFamily="18" charset="0"/>
              </a:rPr>
              <a:t> </a:t>
            </a:r>
            <a:r>
              <a:rPr lang="de-DE" dirty="0">
                <a:solidFill>
                  <a:srgbClr val="000000"/>
                </a:solidFill>
                <a:latin typeface="+mj-lt"/>
                <a:cs typeface="Times New Roman" pitchFamily="18" charset="0"/>
              </a:rPr>
              <a:t>i:=1 </a:t>
            </a:r>
            <a:r>
              <a:rPr lang="de-DE" b="1" dirty="0">
                <a:solidFill>
                  <a:srgbClr val="006699"/>
                </a:solidFill>
                <a:latin typeface="+mj-lt"/>
                <a:cs typeface="Times New Roman" pitchFamily="18" charset="0"/>
              </a:rPr>
              <a:t>TO</a:t>
            </a:r>
            <a:r>
              <a:rPr lang="de-DE" dirty="0">
                <a:solidFill>
                  <a:srgbClr val="000000"/>
                </a:solidFill>
                <a:latin typeface="+mj-lt"/>
                <a:cs typeface="Times New Roman" pitchFamily="18" charset="0"/>
              </a:rPr>
              <a:t> m </a:t>
            </a:r>
            <a:r>
              <a:rPr lang="de-DE" b="1" dirty="0">
                <a:solidFill>
                  <a:srgbClr val="006699"/>
                </a:solidFill>
                <a:latin typeface="+mj-lt"/>
                <a:cs typeface="Times New Roman" pitchFamily="18" charset="0"/>
              </a:rPr>
              <a:t>DO</a:t>
            </a:r>
            <a:r>
              <a:rPr lang="de-DE" dirty="0">
                <a:solidFill>
                  <a:srgbClr val="000000"/>
                </a:solidFill>
                <a:latin typeface="+mj-lt"/>
                <a:cs typeface="Times New Roman" pitchFamily="18" charset="0"/>
              </a:rPr>
              <a:t>               (* Für alle Neuronen *)</a:t>
            </a:r>
          </a:p>
          <a:p>
            <a:pPr algn="just">
              <a:lnSpc>
                <a:spcPct val="50000"/>
              </a:lnSpc>
            </a:pPr>
            <a:r>
              <a:rPr lang="de-DE" dirty="0">
                <a:solidFill>
                  <a:srgbClr val="000000"/>
                </a:solidFill>
                <a:latin typeface="+mj-lt"/>
                <a:cs typeface="Times New Roman" pitchFamily="18" charset="0"/>
              </a:rPr>
              <a:t>    </a:t>
            </a:r>
            <a:r>
              <a:rPr lang="de-DE" dirty="0" smtClean="0">
                <a:solidFill>
                  <a:srgbClr val="000000"/>
                </a:solidFill>
                <a:latin typeface="+mj-lt"/>
                <a:cs typeface="Times New Roman" pitchFamily="18" charset="0"/>
              </a:rPr>
              <a:t>    </a:t>
            </a:r>
            <a:r>
              <a:rPr lang="de-DE" b="1" dirty="0" smtClean="0">
                <a:solidFill>
                  <a:srgbClr val="006699"/>
                </a:solidFill>
                <a:latin typeface="+mj-lt"/>
                <a:cs typeface="Times New Roman" pitchFamily="18" charset="0"/>
              </a:rPr>
              <a:t>FOR</a:t>
            </a:r>
            <a:r>
              <a:rPr lang="de-DE" dirty="0" smtClean="0">
                <a:solidFill>
                  <a:srgbClr val="000000"/>
                </a:solidFill>
                <a:latin typeface="+mj-lt"/>
                <a:cs typeface="Times New Roman" pitchFamily="18" charset="0"/>
              </a:rPr>
              <a:t> </a:t>
            </a:r>
            <a:r>
              <a:rPr lang="de-DE" dirty="0">
                <a:solidFill>
                  <a:srgbClr val="000000"/>
                </a:solidFill>
                <a:latin typeface="+mj-lt"/>
                <a:cs typeface="Times New Roman" pitchFamily="18" charset="0"/>
              </a:rPr>
              <a:t>j:=1 </a:t>
            </a:r>
            <a:r>
              <a:rPr lang="de-DE" b="1" dirty="0">
                <a:solidFill>
                  <a:srgbClr val="006699"/>
                </a:solidFill>
                <a:latin typeface="+mj-lt"/>
                <a:cs typeface="Times New Roman" pitchFamily="18" charset="0"/>
              </a:rPr>
              <a:t>TO</a:t>
            </a:r>
            <a:r>
              <a:rPr lang="de-DE" dirty="0">
                <a:solidFill>
                  <a:srgbClr val="000000"/>
                </a:solidFill>
                <a:latin typeface="+mj-lt"/>
                <a:cs typeface="Times New Roman" pitchFamily="18" charset="0"/>
              </a:rPr>
              <a:t> n </a:t>
            </a:r>
            <a:r>
              <a:rPr lang="de-DE" b="1" dirty="0">
                <a:solidFill>
                  <a:srgbClr val="006699"/>
                </a:solidFill>
                <a:latin typeface="+mj-lt"/>
                <a:cs typeface="Times New Roman" pitchFamily="18" charset="0"/>
              </a:rPr>
              <a:t>DO</a:t>
            </a:r>
            <a:r>
              <a:rPr lang="de-DE" dirty="0">
                <a:solidFill>
                  <a:srgbClr val="000000"/>
                </a:solidFill>
                <a:latin typeface="+mj-lt"/>
                <a:cs typeface="Times New Roman" pitchFamily="18" charset="0"/>
              </a:rPr>
              <a:t>              	(* und alle Dimensionen *)       </a:t>
            </a:r>
          </a:p>
          <a:p>
            <a:pPr>
              <a:lnSpc>
                <a:spcPct val="50000"/>
              </a:lnSpc>
            </a:pPr>
            <a:r>
              <a:rPr lang="de-DE" dirty="0">
                <a:solidFill>
                  <a:srgbClr val="000000"/>
                </a:solidFill>
                <a:latin typeface="+mj-lt"/>
                <a:cs typeface="Times New Roman" pitchFamily="18" charset="0"/>
              </a:rPr>
              <a:t>	w[</a:t>
            </a:r>
            <a:r>
              <a:rPr lang="de-DE" dirty="0" err="1">
                <a:solidFill>
                  <a:srgbClr val="000000"/>
                </a:solidFill>
                <a:latin typeface="+mj-lt"/>
                <a:cs typeface="Times New Roman" pitchFamily="18" charset="0"/>
              </a:rPr>
              <a:t>i,j</a:t>
            </a:r>
            <a:r>
              <a:rPr lang="de-DE" dirty="0">
                <a:solidFill>
                  <a:srgbClr val="000000"/>
                </a:solidFill>
                <a:latin typeface="+mj-lt"/>
                <a:cs typeface="Times New Roman" pitchFamily="18" charset="0"/>
              </a:rPr>
              <a:t>] := w[</a:t>
            </a:r>
            <a:r>
              <a:rPr lang="de-DE" dirty="0" err="1">
                <a:solidFill>
                  <a:srgbClr val="000000"/>
                </a:solidFill>
                <a:latin typeface="+mj-lt"/>
                <a:cs typeface="Times New Roman" pitchFamily="18" charset="0"/>
              </a:rPr>
              <a:t>i,j</a:t>
            </a:r>
            <a:r>
              <a:rPr lang="de-DE" dirty="0">
                <a:solidFill>
                  <a:srgbClr val="000000"/>
                </a:solidFill>
                <a:latin typeface="+mj-lt"/>
                <a:cs typeface="Times New Roman" pitchFamily="18" charset="0"/>
              </a:rPr>
              <a:t>]-</a:t>
            </a:r>
            <a:r>
              <a:rPr lang="de-DE" dirty="0">
                <a:solidFill>
                  <a:srgbClr val="000000"/>
                </a:solidFill>
                <a:latin typeface="+mj-lt"/>
                <a:cs typeface="Times New Roman" pitchFamily="18" charset="0"/>
                <a:sym typeface="Symbol" pitchFamily="18" charset="2"/>
              </a:rPr>
              <a:t></a:t>
            </a:r>
            <a:r>
              <a:rPr lang="de-DE" dirty="0">
                <a:solidFill>
                  <a:srgbClr val="000000"/>
                </a:solidFill>
                <a:latin typeface="+mj-lt"/>
                <a:cs typeface="Times New Roman" pitchFamily="18" charset="0"/>
              </a:rPr>
              <a:t>*(z[i]-L[i])*x[j]/x2     (* Gewichte verändern *)</a:t>
            </a:r>
          </a:p>
          <a:p>
            <a:pPr>
              <a:lnSpc>
                <a:spcPct val="50000"/>
              </a:lnSpc>
            </a:pPr>
            <a:r>
              <a:rPr lang="de-DE" dirty="0">
                <a:solidFill>
                  <a:srgbClr val="000000"/>
                </a:solidFill>
                <a:latin typeface="+mj-lt"/>
                <a:cs typeface="Times New Roman" pitchFamily="18" charset="0"/>
              </a:rPr>
              <a:t>        </a:t>
            </a:r>
            <a:r>
              <a:rPr lang="de-DE" b="1" dirty="0">
                <a:solidFill>
                  <a:srgbClr val="006699"/>
                </a:solidFill>
                <a:latin typeface="+mj-lt"/>
                <a:cs typeface="Times New Roman" pitchFamily="18" charset="0"/>
              </a:rPr>
              <a:t>END</a:t>
            </a:r>
            <a:r>
              <a:rPr lang="de-DE" dirty="0">
                <a:solidFill>
                  <a:srgbClr val="000000"/>
                </a:solidFill>
                <a:latin typeface="+mj-lt"/>
                <a:cs typeface="Times New Roman" pitchFamily="18" charset="0"/>
              </a:rPr>
              <a:t>; 				</a:t>
            </a:r>
          </a:p>
          <a:p>
            <a:pPr algn="just">
              <a:lnSpc>
                <a:spcPct val="50000"/>
              </a:lnSpc>
            </a:pPr>
            <a:r>
              <a:rPr lang="de-DE" dirty="0">
                <a:solidFill>
                  <a:srgbClr val="000000"/>
                </a:solidFill>
                <a:latin typeface="+mj-lt"/>
                <a:cs typeface="Times New Roman" pitchFamily="18" charset="0"/>
              </a:rPr>
              <a:t>    </a:t>
            </a:r>
            <a:r>
              <a:rPr lang="en-GB" b="1" dirty="0">
                <a:solidFill>
                  <a:srgbClr val="006699"/>
                </a:solidFill>
                <a:latin typeface="+mj-lt"/>
                <a:cs typeface="Times New Roman" pitchFamily="18" charset="0"/>
              </a:rPr>
              <a:t>END</a:t>
            </a:r>
            <a:r>
              <a:rPr lang="en-GB" dirty="0">
                <a:solidFill>
                  <a:srgbClr val="000000"/>
                </a:solidFill>
                <a:latin typeface="+mj-lt"/>
                <a:cs typeface="Times New Roman" pitchFamily="18" charset="0"/>
              </a:rPr>
              <a:t>; </a:t>
            </a:r>
          </a:p>
          <a:p>
            <a:pPr algn="just"/>
            <a:r>
              <a:rPr lang="en-GB" sz="2400" b="1" dirty="0">
                <a:solidFill>
                  <a:srgbClr val="006699"/>
                </a:solidFill>
                <a:latin typeface="+mj-lt"/>
                <a:cs typeface="Times New Roman" pitchFamily="18" charset="0"/>
              </a:rPr>
              <a:t>UNTIL</a:t>
            </a:r>
            <a:r>
              <a:rPr lang="en-GB" dirty="0">
                <a:solidFill>
                  <a:srgbClr val="000000"/>
                </a:solidFill>
                <a:latin typeface="+mj-lt"/>
                <a:cs typeface="Times New Roman" pitchFamily="18" charset="0"/>
              </a:rPr>
              <a:t> </a:t>
            </a:r>
            <a:r>
              <a:rPr lang="en-GB" dirty="0" err="1">
                <a:solidFill>
                  <a:srgbClr val="000000"/>
                </a:solidFill>
                <a:latin typeface="+mj-lt"/>
                <a:cs typeface="Times New Roman" pitchFamily="18" charset="0"/>
              </a:rPr>
              <a:t>EndOf</a:t>
            </a:r>
            <a:r>
              <a:rPr lang="en-GB" dirty="0">
                <a:solidFill>
                  <a:srgbClr val="000000"/>
                </a:solidFill>
                <a:latin typeface="+mj-lt"/>
                <a:cs typeface="Times New Roman" pitchFamily="18" charset="0"/>
              </a:rPr>
              <a:t>(</a:t>
            </a:r>
            <a:r>
              <a:rPr lang="en-GB" dirty="0" err="1">
                <a:solidFill>
                  <a:srgbClr val="000000"/>
                </a:solidFill>
                <a:latin typeface="+mj-lt"/>
                <a:cs typeface="Times New Roman" pitchFamily="18" charset="0"/>
              </a:rPr>
              <a:t>PatternFile</a:t>
            </a:r>
            <a:r>
              <a:rPr lang="en-GB" dirty="0">
                <a:solidFill>
                  <a:srgbClr val="000000"/>
                </a:solidFill>
                <a:latin typeface="+mj-lt"/>
                <a:cs typeface="Times New Roman" pitchFamily="18" charset="0"/>
              </a:rPr>
              <a:t>)</a:t>
            </a:r>
            <a:endParaRPr lang="de-DE" dirty="0">
              <a:solidFill>
                <a:srgbClr val="000000"/>
              </a:solidFill>
              <a:latin typeface="+mj-lt"/>
              <a:cs typeface="Times New Roman" pitchFamily="18"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5"/>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1000" smtClean="0">
                <a:latin typeface="Tahoma" pitchFamily="34" charset="0"/>
              </a:rPr>
              <a:t>Rüdiger Brause: Adaptive Systeme AS-1, WS 2013</a:t>
            </a:r>
            <a:endParaRPr lang="de-DE" sz="1000">
              <a:latin typeface="Tahoma" pitchFamily="34" charset="0"/>
            </a:endParaRPr>
          </a:p>
        </p:txBody>
      </p:sp>
      <p:sp>
        <p:nvSpPr>
          <p:cNvPr id="32771" name="Foliennummernplatzhalt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1000" smtClean="0"/>
              <a:t>- </a:t>
            </a:r>
            <a:fld id="{50A61A71-BD38-4D18-AD37-3AE4321FC9DF}" type="slidenum">
              <a:rPr lang="de-DE" sz="1000" smtClean="0"/>
              <a:pPr/>
              <a:t>42</a:t>
            </a:fld>
            <a:r>
              <a:rPr lang="de-DE" sz="1000" smtClean="0"/>
              <a:t> -</a:t>
            </a:r>
          </a:p>
        </p:txBody>
      </p:sp>
      <p:sp>
        <p:nvSpPr>
          <p:cNvPr id="32772" name="Rectangle 2"/>
          <p:cNvSpPr>
            <a:spLocks noGrp="1" noChangeArrowheads="1"/>
          </p:cNvSpPr>
          <p:nvPr>
            <p:ph type="title"/>
          </p:nvPr>
        </p:nvSpPr>
        <p:spPr/>
        <p:txBody>
          <a:bodyPr/>
          <a:lstStyle/>
          <a:p>
            <a:r>
              <a:rPr lang="de-DE" smtClean="0"/>
              <a:t>Adaline: Anwendung</a:t>
            </a:r>
          </a:p>
        </p:txBody>
      </p:sp>
      <p:grpSp>
        <p:nvGrpSpPr>
          <p:cNvPr id="2" name="Group 4"/>
          <p:cNvGrpSpPr>
            <a:grpSpLocks/>
          </p:cNvGrpSpPr>
          <p:nvPr/>
        </p:nvGrpSpPr>
        <p:grpSpPr bwMode="auto">
          <a:xfrm>
            <a:off x="788988" y="1776413"/>
            <a:ext cx="7354887" cy="4281487"/>
            <a:chOff x="6450" y="8700"/>
            <a:chExt cx="7425" cy="4170"/>
          </a:xfrm>
        </p:grpSpPr>
        <p:sp>
          <p:nvSpPr>
            <p:cNvPr id="32776" name="Text Box 5"/>
            <p:cNvSpPr txBox="1">
              <a:spLocks noChangeArrowheads="1"/>
            </p:cNvSpPr>
            <p:nvPr/>
          </p:nvSpPr>
          <p:spPr bwMode="auto">
            <a:xfrm>
              <a:off x="9075" y="11355"/>
              <a:ext cx="495" cy="34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 tIns="0" rIns="18000" bIns="0"/>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pPr algn="ctr">
                <a:lnSpc>
                  <a:spcPct val="88000"/>
                </a:lnSpc>
                <a:spcBef>
                  <a:spcPts val="200"/>
                </a:spcBef>
              </a:pPr>
              <a:r>
                <a:rPr lang="de-DE" sz="1600"/>
                <a:t>w</a:t>
              </a:r>
              <a:r>
                <a:rPr lang="de-DE" sz="1600" baseline="-25000"/>
                <a:t>3</a:t>
              </a:r>
              <a:endParaRPr lang="de-DE" sz="2400"/>
            </a:p>
          </p:txBody>
        </p:sp>
        <p:sp>
          <p:nvSpPr>
            <p:cNvPr id="32777" name="Text Box 6"/>
            <p:cNvSpPr txBox="1">
              <a:spLocks noChangeArrowheads="1"/>
            </p:cNvSpPr>
            <p:nvPr/>
          </p:nvSpPr>
          <p:spPr bwMode="auto">
            <a:xfrm>
              <a:off x="8685" y="10725"/>
              <a:ext cx="495" cy="34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 tIns="0" rIns="18000" bIns="0"/>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pPr algn="ctr">
                <a:lnSpc>
                  <a:spcPct val="88000"/>
                </a:lnSpc>
                <a:spcBef>
                  <a:spcPts val="200"/>
                </a:spcBef>
              </a:pPr>
              <a:r>
                <a:rPr lang="de-DE" sz="1600"/>
                <a:t>w</a:t>
              </a:r>
              <a:r>
                <a:rPr lang="de-DE" sz="1600" baseline="-25000"/>
                <a:t>2</a:t>
              </a:r>
              <a:endParaRPr lang="de-DE" sz="2400"/>
            </a:p>
          </p:txBody>
        </p:sp>
        <p:sp>
          <p:nvSpPr>
            <p:cNvPr id="32778" name="Text Box 7"/>
            <p:cNvSpPr txBox="1">
              <a:spLocks noChangeArrowheads="1"/>
            </p:cNvSpPr>
            <p:nvPr/>
          </p:nvSpPr>
          <p:spPr bwMode="auto">
            <a:xfrm>
              <a:off x="8910" y="10005"/>
              <a:ext cx="495" cy="34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 tIns="0" rIns="18000" bIns="0"/>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pPr algn="ctr">
                <a:lnSpc>
                  <a:spcPct val="88000"/>
                </a:lnSpc>
                <a:spcBef>
                  <a:spcPts val="200"/>
                </a:spcBef>
              </a:pPr>
              <a:r>
                <a:rPr lang="de-DE" sz="1600"/>
                <a:t>w</a:t>
              </a:r>
              <a:r>
                <a:rPr lang="de-DE" sz="1600" baseline="-25000"/>
                <a:t>1</a:t>
              </a:r>
              <a:endParaRPr lang="de-DE" sz="2400"/>
            </a:p>
          </p:txBody>
        </p:sp>
        <p:sp>
          <p:nvSpPr>
            <p:cNvPr id="32779" name="Oval 8"/>
            <p:cNvSpPr>
              <a:spLocks noChangeArrowheads="1"/>
            </p:cNvSpPr>
            <p:nvPr/>
          </p:nvSpPr>
          <p:spPr bwMode="auto">
            <a:xfrm>
              <a:off x="6990" y="8835"/>
              <a:ext cx="195" cy="195"/>
            </a:xfrm>
            <a:prstGeom prst="ellipse">
              <a:avLst/>
            </a:prstGeom>
            <a:solidFill>
              <a:srgbClr val="FFFFFF"/>
            </a:solidFill>
            <a:ln w="9525">
              <a:solidFill>
                <a:srgbClr val="000000"/>
              </a:solidFill>
              <a:round/>
              <a:headEnd/>
              <a:tailEnd/>
            </a:ln>
          </p:spPr>
          <p:txBody>
            <a:bodyPr/>
            <a:lstStyle/>
            <a:p>
              <a:endParaRPr lang="de-DE"/>
            </a:p>
          </p:txBody>
        </p:sp>
        <p:sp>
          <p:nvSpPr>
            <p:cNvPr id="32780" name="Text Box 9"/>
            <p:cNvSpPr txBox="1">
              <a:spLocks noChangeArrowheads="1"/>
            </p:cNvSpPr>
            <p:nvPr/>
          </p:nvSpPr>
          <p:spPr bwMode="auto">
            <a:xfrm>
              <a:off x="7605" y="8700"/>
              <a:ext cx="915" cy="510"/>
            </a:xfrm>
            <a:prstGeom prst="rect">
              <a:avLst/>
            </a:prstGeom>
            <a:solidFill>
              <a:srgbClr val="FFFFFF"/>
            </a:solidFill>
            <a:ln w="9525">
              <a:solidFill>
                <a:srgbClr val="000000"/>
              </a:solidFill>
              <a:miter lim="800000"/>
              <a:headEnd/>
              <a:tailEnd/>
            </a:ln>
          </p:spPr>
          <p:txBody>
            <a:bodyPr lIns="18000" tIns="0" rIns="18000" bIns="0"/>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pPr algn="ctr">
                <a:lnSpc>
                  <a:spcPct val="98000"/>
                </a:lnSpc>
                <a:spcBef>
                  <a:spcPts val="200"/>
                </a:spcBef>
              </a:pPr>
              <a:r>
                <a:rPr lang="de-DE" sz="1600" dirty="0" err="1" smtClean="0"/>
                <a:t>Verzö-gerung</a:t>
              </a:r>
              <a:endParaRPr lang="de-DE" sz="2800" dirty="0"/>
            </a:p>
          </p:txBody>
        </p:sp>
        <p:sp>
          <p:nvSpPr>
            <p:cNvPr id="32781" name="Text Box 10"/>
            <p:cNvSpPr txBox="1">
              <a:spLocks noChangeArrowheads="1"/>
            </p:cNvSpPr>
            <p:nvPr/>
          </p:nvSpPr>
          <p:spPr bwMode="auto">
            <a:xfrm>
              <a:off x="10500" y="8715"/>
              <a:ext cx="915" cy="510"/>
            </a:xfrm>
            <a:prstGeom prst="rect">
              <a:avLst/>
            </a:prstGeom>
            <a:solidFill>
              <a:srgbClr val="FFFFFF"/>
            </a:solidFill>
            <a:ln w="9525">
              <a:solidFill>
                <a:srgbClr val="000000"/>
              </a:solidFill>
              <a:miter lim="800000"/>
              <a:headEnd/>
              <a:tailEnd/>
            </a:ln>
          </p:spPr>
          <p:txBody>
            <a:bodyPr lIns="18000" tIns="0" rIns="18000" bIns="0"/>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pPr algn="ctr">
                <a:lnSpc>
                  <a:spcPct val="98000"/>
                </a:lnSpc>
                <a:spcBef>
                  <a:spcPts val="200"/>
                </a:spcBef>
              </a:pPr>
              <a:r>
                <a:rPr lang="de-DE" sz="1600" dirty="0" err="1" smtClean="0"/>
                <a:t>Verzö-gerung</a:t>
              </a:r>
              <a:endParaRPr lang="de-DE" sz="2800" dirty="0"/>
            </a:p>
          </p:txBody>
        </p:sp>
        <p:sp>
          <p:nvSpPr>
            <p:cNvPr id="32782" name="Text Box 11"/>
            <p:cNvSpPr txBox="1">
              <a:spLocks noChangeArrowheads="1"/>
            </p:cNvSpPr>
            <p:nvPr/>
          </p:nvSpPr>
          <p:spPr bwMode="auto">
            <a:xfrm>
              <a:off x="9075" y="8700"/>
              <a:ext cx="915" cy="510"/>
            </a:xfrm>
            <a:prstGeom prst="rect">
              <a:avLst/>
            </a:prstGeom>
            <a:solidFill>
              <a:srgbClr val="FFFFFF"/>
            </a:solidFill>
            <a:ln w="9525">
              <a:solidFill>
                <a:srgbClr val="000000"/>
              </a:solidFill>
              <a:miter lim="800000"/>
              <a:headEnd/>
              <a:tailEnd/>
            </a:ln>
          </p:spPr>
          <p:txBody>
            <a:bodyPr lIns="18000" tIns="0" rIns="18000" bIns="0"/>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pPr algn="ctr">
                <a:lnSpc>
                  <a:spcPct val="98000"/>
                </a:lnSpc>
                <a:spcBef>
                  <a:spcPts val="200"/>
                </a:spcBef>
              </a:pPr>
              <a:r>
                <a:rPr lang="de-DE" sz="1600" dirty="0" err="1" smtClean="0"/>
                <a:t>Verzö-gerung</a:t>
              </a:r>
              <a:endParaRPr lang="de-DE" sz="2800" dirty="0"/>
            </a:p>
          </p:txBody>
        </p:sp>
        <p:sp>
          <p:nvSpPr>
            <p:cNvPr id="32783" name="Line 12"/>
            <p:cNvSpPr>
              <a:spLocks noChangeShapeType="1"/>
            </p:cNvSpPr>
            <p:nvPr/>
          </p:nvSpPr>
          <p:spPr bwMode="auto">
            <a:xfrm>
              <a:off x="7200" y="8940"/>
              <a:ext cx="36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32784" name="Line 13"/>
            <p:cNvSpPr>
              <a:spLocks noChangeShapeType="1"/>
            </p:cNvSpPr>
            <p:nvPr/>
          </p:nvSpPr>
          <p:spPr bwMode="auto">
            <a:xfrm flipV="1">
              <a:off x="8550" y="8940"/>
              <a:ext cx="525"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32785" name="Line 14"/>
            <p:cNvSpPr>
              <a:spLocks noChangeShapeType="1"/>
            </p:cNvSpPr>
            <p:nvPr/>
          </p:nvSpPr>
          <p:spPr bwMode="auto">
            <a:xfrm>
              <a:off x="10005" y="8925"/>
              <a:ext cx="45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32786" name="Line 15"/>
            <p:cNvSpPr>
              <a:spLocks noChangeShapeType="1"/>
            </p:cNvSpPr>
            <p:nvPr/>
          </p:nvSpPr>
          <p:spPr bwMode="auto">
            <a:xfrm flipV="1">
              <a:off x="11445" y="8925"/>
              <a:ext cx="915" cy="15"/>
            </a:xfrm>
            <a:prstGeom prst="line">
              <a:avLst/>
            </a:prstGeom>
            <a:noFill/>
            <a:ln w="9525">
              <a:solidFill>
                <a:srgbClr val="0000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32787" name="Oval 16"/>
            <p:cNvSpPr>
              <a:spLocks noChangeArrowheads="1"/>
            </p:cNvSpPr>
            <p:nvPr/>
          </p:nvSpPr>
          <p:spPr bwMode="auto">
            <a:xfrm>
              <a:off x="9135" y="9945"/>
              <a:ext cx="1680" cy="1560"/>
            </a:xfrm>
            <a:prstGeom prst="ellipse">
              <a:avLst/>
            </a:prstGeom>
            <a:solidFill>
              <a:srgbClr val="FFFFFF"/>
            </a:solidFill>
            <a:ln w="9525">
              <a:solidFill>
                <a:srgbClr val="000000"/>
              </a:solidFill>
              <a:round/>
              <a:headEnd/>
              <a:tailEnd/>
            </a:ln>
          </p:spPr>
          <p:txBody>
            <a:bodyPr/>
            <a:lstStyle/>
            <a:p>
              <a:endParaRPr lang="de-DE"/>
            </a:p>
          </p:txBody>
        </p:sp>
        <p:sp>
          <p:nvSpPr>
            <p:cNvPr id="32788" name="Oval 17"/>
            <p:cNvSpPr>
              <a:spLocks noChangeArrowheads="1"/>
            </p:cNvSpPr>
            <p:nvPr/>
          </p:nvSpPr>
          <p:spPr bwMode="auto">
            <a:xfrm>
              <a:off x="9360" y="10155"/>
              <a:ext cx="285" cy="270"/>
            </a:xfrm>
            <a:prstGeom prst="ellipse">
              <a:avLst/>
            </a:prstGeom>
            <a:solidFill>
              <a:srgbClr val="C0C0C0"/>
            </a:solidFill>
            <a:ln w="9525">
              <a:solidFill>
                <a:srgbClr val="000000"/>
              </a:solidFill>
              <a:round/>
              <a:headEnd/>
              <a:tailEnd/>
            </a:ln>
          </p:spPr>
          <p:txBody>
            <a:bodyPr/>
            <a:lstStyle/>
            <a:p>
              <a:endParaRPr lang="de-DE"/>
            </a:p>
          </p:txBody>
        </p:sp>
        <p:sp>
          <p:nvSpPr>
            <p:cNvPr id="32789" name="Oval 18"/>
            <p:cNvSpPr>
              <a:spLocks noChangeArrowheads="1"/>
            </p:cNvSpPr>
            <p:nvPr/>
          </p:nvSpPr>
          <p:spPr bwMode="auto">
            <a:xfrm>
              <a:off x="9135" y="10575"/>
              <a:ext cx="285" cy="270"/>
            </a:xfrm>
            <a:prstGeom prst="ellipse">
              <a:avLst/>
            </a:prstGeom>
            <a:solidFill>
              <a:srgbClr val="C0C0C0"/>
            </a:solidFill>
            <a:ln w="9525">
              <a:solidFill>
                <a:srgbClr val="000000"/>
              </a:solidFill>
              <a:round/>
              <a:headEnd/>
              <a:tailEnd/>
            </a:ln>
          </p:spPr>
          <p:txBody>
            <a:bodyPr/>
            <a:lstStyle/>
            <a:p>
              <a:endParaRPr lang="de-DE"/>
            </a:p>
          </p:txBody>
        </p:sp>
        <p:sp>
          <p:nvSpPr>
            <p:cNvPr id="32790" name="Oval 19"/>
            <p:cNvSpPr>
              <a:spLocks noChangeArrowheads="1"/>
            </p:cNvSpPr>
            <p:nvPr/>
          </p:nvSpPr>
          <p:spPr bwMode="auto">
            <a:xfrm>
              <a:off x="9375" y="11055"/>
              <a:ext cx="285" cy="270"/>
            </a:xfrm>
            <a:prstGeom prst="ellipse">
              <a:avLst/>
            </a:prstGeom>
            <a:solidFill>
              <a:srgbClr val="C0C0C0"/>
            </a:solidFill>
            <a:ln w="9525">
              <a:solidFill>
                <a:srgbClr val="000000"/>
              </a:solidFill>
              <a:round/>
              <a:headEnd/>
              <a:tailEnd/>
            </a:ln>
          </p:spPr>
          <p:txBody>
            <a:bodyPr/>
            <a:lstStyle/>
            <a:p>
              <a:endParaRPr lang="de-DE"/>
            </a:p>
          </p:txBody>
        </p:sp>
        <p:sp>
          <p:nvSpPr>
            <p:cNvPr id="32791" name="Line 20"/>
            <p:cNvSpPr>
              <a:spLocks noChangeShapeType="1"/>
            </p:cNvSpPr>
            <p:nvPr/>
          </p:nvSpPr>
          <p:spPr bwMode="auto">
            <a:xfrm>
              <a:off x="10830" y="10770"/>
              <a:ext cx="303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32792" name="Text Box 21"/>
            <p:cNvSpPr txBox="1">
              <a:spLocks noChangeArrowheads="1"/>
            </p:cNvSpPr>
            <p:nvPr/>
          </p:nvSpPr>
          <p:spPr bwMode="auto">
            <a:xfrm>
              <a:off x="11415" y="10365"/>
              <a:ext cx="2160" cy="31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 tIns="0" rIns="18000" bIns="0"/>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pPr algn="ctr">
                <a:lnSpc>
                  <a:spcPct val="88000"/>
                </a:lnSpc>
                <a:spcBef>
                  <a:spcPts val="200"/>
                </a:spcBef>
              </a:pPr>
              <a:r>
                <a:rPr lang="de-DE" sz="1600"/>
                <a:t>verbessertes Signal</a:t>
              </a:r>
              <a:endParaRPr lang="de-DE" sz="2800"/>
            </a:p>
          </p:txBody>
        </p:sp>
        <p:sp>
          <p:nvSpPr>
            <p:cNvPr id="32793" name="Freeform 22"/>
            <p:cNvSpPr>
              <a:spLocks/>
            </p:cNvSpPr>
            <p:nvPr/>
          </p:nvSpPr>
          <p:spPr bwMode="auto">
            <a:xfrm>
              <a:off x="7180" y="8955"/>
              <a:ext cx="2210" cy="2392"/>
            </a:xfrm>
            <a:custGeom>
              <a:avLst/>
              <a:gdLst>
                <a:gd name="T0" fmla="*/ 110 w 2210"/>
                <a:gd name="T1" fmla="*/ 0 h 2392"/>
                <a:gd name="T2" fmla="*/ 350 w 2210"/>
                <a:gd name="T3" fmla="*/ 2010 h 2392"/>
                <a:gd name="T4" fmla="*/ 2210 w 2210"/>
                <a:gd name="T5" fmla="*/ 2295 h 2392"/>
                <a:gd name="T6" fmla="*/ 0 60000 65536"/>
                <a:gd name="T7" fmla="*/ 0 60000 65536"/>
                <a:gd name="T8" fmla="*/ 0 60000 65536"/>
                <a:gd name="T9" fmla="*/ 0 w 2210"/>
                <a:gd name="T10" fmla="*/ 0 h 2392"/>
                <a:gd name="T11" fmla="*/ 2210 w 2210"/>
                <a:gd name="T12" fmla="*/ 2392 h 2392"/>
              </a:gdLst>
              <a:ahLst/>
              <a:cxnLst>
                <a:cxn ang="T6">
                  <a:pos x="T0" y="T1"/>
                </a:cxn>
                <a:cxn ang="T7">
                  <a:pos x="T2" y="T3"/>
                </a:cxn>
                <a:cxn ang="T8">
                  <a:pos x="T4" y="T5"/>
                </a:cxn>
              </a:cxnLst>
              <a:rect l="T9" t="T10" r="T11" b="T12"/>
              <a:pathLst>
                <a:path w="2210" h="2392">
                  <a:moveTo>
                    <a:pt x="110" y="0"/>
                  </a:moveTo>
                  <a:cubicBezTo>
                    <a:pt x="150" y="335"/>
                    <a:pt x="0" y="1628"/>
                    <a:pt x="350" y="2010"/>
                  </a:cubicBezTo>
                  <a:cubicBezTo>
                    <a:pt x="700" y="2392"/>
                    <a:pt x="1823" y="2236"/>
                    <a:pt x="2210" y="2295"/>
                  </a:cubicBezTo>
                </a:path>
              </a:pathLst>
            </a:custGeom>
            <a:noFill/>
            <a:ln w="9525">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32794" name="Freeform 23"/>
            <p:cNvSpPr>
              <a:spLocks/>
            </p:cNvSpPr>
            <p:nvPr/>
          </p:nvSpPr>
          <p:spPr bwMode="auto">
            <a:xfrm>
              <a:off x="8635" y="8940"/>
              <a:ext cx="470" cy="1755"/>
            </a:xfrm>
            <a:custGeom>
              <a:avLst/>
              <a:gdLst>
                <a:gd name="T0" fmla="*/ 0 w 2450"/>
                <a:gd name="T1" fmla="*/ 0 h 2295"/>
                <a:gd name="T2" fmla="*/ 0 w 2450"/>
                <a:gd name="T3" fmla="*/ 635 h 2295"/>
                <a:gd name="T4" fmla="*/ 3 w 2450"/>
                <a:gd name="T5" fmla="*/ 785 h 2295"/>
                <a:gd name="T6" fmla="*/ 0 60000 65536"/>
                <a:gd name="T7" fmla="*/ 0 60000 65536"/>
                <a:gd name="T8" fmla="*/ 0 60000 65536"/>
                <a:gd name="T9" fmla="*/ 0 w 2450"/>
                <a:gd name="T10" fmla="*/ 0 h 2295"/>
                <a:gd name="T11" fmla="*/ 2450 w 2450"/>
                <a:gd name="T12" fmla="*/ 2295 h 2295"/>
              </a:gdLst>
              <a:ahLst/>
              <a:cxnLst>
                <a:cxn ang="T6">
                  <a:pos x="T0" y="T1"/>
                </a:cxn>
                <a:cxn ang="T7">
                  <a:pos x="T2" y="T3"/>
                </a:cxn>
                <a:cxn ang="T8">
                  <a:pos x="T4" y="T5"/>
                </a:cxn>
              </a:cxnLst>
              <a:rect l="T9" t="T10" r="T11" b="T12"/>
              <a:pathLst>
                <a:path w="2450" h="2295">
                  <a:moveTo>
                    <a:pt x="350" y="0"/>
                  </a:moveTo>
                  <a:cubicBezTo>
                    <a:pt x="175" y="739"/>
                    <a:pt x="0" y="1478"/>
                    <a:pt x="350" y="1860"/>
                  </a:cubicBezTo>
                  <a:cubicBezTo>
                    <a:pt x="700" y="2242"/>
                    <a:pt x="1575" y="2268"/>
                    <a:pt x="2450" y="2295"/>
                  </a:cubicBezTo>
                </a:path>
              </a:pathLst>
            </a:custGeom>
            <a:noFill/>
            <a:ln w="9525">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32795" name="Freeform 24"/>
            <p:cNvSpPr>
              <a:spLocks/>
            </p:cNvSpPr>
            <p:nvPr/>
          </p:nvSpPr>
          <p:spPr bwMode="auto">
            <a:xfrm>
              <a:off x="9183" y="8925"/>
              <a:ext cx="1042" cy="1245"/>
            </a:xfrm>
            <a:custGeom>
              <a:avLst/>
              <a:gdLst>
                <a:gd name="T0" fmla="*/ 987 w 1042"/>
                <a:gd name="T1" fmla="*/ 0 h 1245"/>
                <a:gd name="T2" fmla="*/ 897 w 1042"/>
                <a:gd name="T3" fmla="*/ 630 h 1245"/>
                <a:gd name="T4" fmla="*/ 117 w 1042"/>
                <a:gd name="T5" fmla="*/ 645 h 1245"/>
                <a:gd name="T6" fmla="*/ 192 w 1042"/>
                <a:gd name="T7" fmla="*/ 1245 h 1245"/>
                <a:gd name="T8" fmla="*/ 0 60000 65536"/>
                <a:gd name="T9" fmla="*/ 0 60000 65536"/>
                <a:gd name="T10" fmla="*/ 0 60000 65536"/>
                <a:gd name="T11" fmla="*/ 0 60000 65536"/>
                <a:gd name="T12" fmla="*/ 0 w 1042"/>
                <a:gd name="T13" fmla="*/ 0 h 1245"/>
                <a:gd name="T14" fmla="*/ 1042 w 1042"/>
                <a:gd name="T15" fmla="*/ 1245 h 1245"/>
              </a:gdLst>
              <a:ahLst/>
              <a:cxnLst>
                <a:cxn ang="T8">
                  <a:pos x="T0" y="T1"/>
                </a:cxn>
                <a:cxn ang="T9">
                  <a:pos x="T2" y="T3"/>
                </a:cxn>
                <a:cxn ang="T10">
                  <a:pos x="T4" y="T5"/>
                </a:cxn>
                <a:cxn ang="T11">
                  <a:pos x="T6" y="T7"/>
                </a:cxn>
              </a:cxnLst>
              <a:rect l="T12" t="T13" r="T14" b="T15"/>
              <a:pathLst>
                <a:path w="1042" h="1245">
                  <a:moveTo>
                    <a:pt x="987" y="0"/>
                  </a:moveTo>
                  <a:cubicBezTo>
                    <a:pt x="972" y="105"/>
                    <a:pt x="1042" y="523"/>
                    <a:pt x="897" y="630"/>
                  </a:cubicBezTo>
                  <a:cubicBezTo>
                    <a:pt x="752" y="737"/>
                    <a:pt x="234" y="543"/>
                    <a:pt x="117" y="645"/>
                  </a:cubicBezTo>
                  <a:cubicBezTo>
                    <a:pt x="0" y="747"/>
                    <a:pt x="180" y="1145"/>
                    <a:pt x="192" y="1245"/>
                  </a:cubicBezTo>
                </a:path>
              </a:pathLst>
            </a:custGeom>
            <a:noFill/>
            <a:ln w="9525">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32796" name="Text Box 25"/>
            <p:cNvSpPr txBox="1">
              <a:spLocks noChangeArrowheads="1"/>
            </p:cNvSpPr>
            <p:nvPr/>
          </p:nvSpPr>
          <p:spPr bwMode="auto">
            <a:xfrm>
              <a:off x="6465" y="9090"/>
              <a:ext cx="720" cy="148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vert270" lIns="18000" tIns="0" rIns="18000" bIns="0"/>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pPr algn="ctr">
                <a:lnSpc>
                  <a:spcPct val="88000"/>
                </a:lnSpc>
                <a:spcBef>
                  <a:spcPts val="200"/>
                </a:spcBef>
              </a:pPr>
              <a:r>
                <a:rPr lang="de-DE" sz="1600" dirty="0" smtClean="0"/>
                <a:t>verzerrtes Signal beim Empfang</a:t>
              </a:r>
              <a:endParaRPr lang="de-DE" sz="2800" dirty="0"/>
            </a:p>
          </p:txBody>
        </p:sp>
        <p:sp>
          <p:nvSpPr>
            <p:cNvPr id="32797" name="Text Box 26"/>
            <p:cNvSpPr txBox="1">
              <a:spLocks noChangeArrowheads="1"/>
            </p:cNvSpPr>
            <p:nvPr/>
          </p:nvSpPr>
          <p:spPr bwMode="auto">
            <a:xfrm>
              <a:off x="9840" y="10230"/>
              <a:ext cx="555" cy="88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 tIns="0" rIns="18000" bIns="0"/>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4000">
                  <a:latin typeface="Symbol" pitchFamily="18" charset="2"/>
                  <a:sym typeface="Symbol" pitchFamily="18" charset="2"/>
                </a:rPr>
                <a:t></a:t>
              </a:r>
              <a:endParaRPr lang="de-DE" sz="2400"/>
            </a:p>
          </p:txBody>
        </p:sp>
        <p:sp>
          <p:nvSpPr>
            <p:cNvPr id="32798" name="Text Box 27"/>
            <p:cNvSpPr txBox="1">
              <a:spLocks noChangeArrowheads="1"/>
            </p:cNvSpPr>
            <p:nvPr/>
          </p:nvSpPr>
          <p:spPr bwMode="auto">
            <a:xfrm>
              <a:off x="10230" y="11910"/>
              <a:ext cx="930" cy="495"/>
            </a:xfrm>
            <a:prstGeom prst="rect">
              <a:avLst/>
            </a:prstGeom>
            <a:solidFill>
              <a:srgbClr val="FFFFFF"/>
            </a:solidFill>
            <a:ln w="9525">
              <a:solidFill>
                <a:srgbClr val="000000"/>
              </a:solidFill>
              <a:miter lim="800000"/>
              <a:headEnd/>
              <a:tailEnd/>
            </a:ln>
          </p:spPr>
          <p:txBody>
            <a:bodyPr lIns="18000" tIns="0" rIns="18000" bIns="0"/>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pPr algn="ctr">
                <a:lnSpc>
                  <a:spcPct val="138000"/>
                </a:lnSpc>
                <a:spcBef>
                  <a:spcPts val="600"/>
                </a:spcBef>
              </a:pPr>
              <a:r>
                <a:rPr lang="de-DE" sz="1600"/>
                <a:t>Lernen</a:t>
              </a:r>
              <a:endParaRPr lang="de-DE" sz="2800"/>
            </a:p>
          </p:txBody>
        </p:sp>
        <p:sp>
          <p:nvSpPr>
            <p:cNvPr id="32799" name="Line 28"/>
            <p:cNvSpPr>
              <a:spLocks noChangeShapeType="1"/>
            </p:cNvSpPr>
            <p:nvPr/>
          </p:nvSpPr>
          <p:spPr bwMode="auto">
            <a:xfrm flipH="1">
              <a:off x="12420" y="12150"/>
              <a:ext cx="1455"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32800" name="Text Box 29"/>
            <p:cNvSpPr txBox="1">
              <a:spLocks noChangeArrowheads="1"/>
            </p:cNvSpPr>
            <p:nvPr/>
          </p:nvSpPr>
          <p:spPr bwMode="auto">
            <a:xfrm>
              <a:off x="12705" y="12300"/>
              <a:ext cx="1170" cy="57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 tIns="0" rIns="18000" bIns="0"/>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pPr algn="ctr">
                <a:lnSpc>
                  <a:spcPct val="88000"/>
                </a:lnSpc>
                <a:spcBef>
                  <a:spcPts val="200"/>
                </a:spcBef>
              </a:pPr>
              <a:r>
                <a:rPr lang="de-DE" sz="1600" dirty="0" err="1"/>
                <a:t>gewünsch-tes</a:t>
              </a:r>
              <a:r>
                <a:rPr lang="de-DE" sz="1400" dirty="0"/>
                <a:t> </a:t>
              </a:r>
              <a:r>
                <a:rPr lang="de-DE" sz="1600" dirty="0" smtClean="0"/>
                <a:t>Signal L(t) beim Training</a:t>
              </a:r>
              <a:endParaRPr lang="de-DE" sz="2800" dirty="0"/>
            </a:p>
          </p:txBody>
        </p:sp>
        <p:sp>
          <p:nvSpPr>
            <p:cNvPr id="32801" name="Text Box 30"/>
            <p:cNvSpPr txBox="1">
              <a:spLocks noChangeArrowheads="1"/>
            </p:cNvSpPr>
            <p:nvPr/>
          </p:nvSpPr>
          <p:spPr bwMode="auto">
            <a:xfrm>
              <a:off x="13110" y="10845"/>
              <a:ext cx="465" cy="31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 tIns="0" rIns="18000" bIns="0"/>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pPr algn="ctr">
                <a:lnSpc>
                  <a:spcPct val="88000"/>
                </a:lnSpc>
                <a:spcBef>
                  <a:spcPts val="200"/>
                </a:spcBef>
              </a:pPr>
              <a:r>
                <a:rPr lang="de-DE" sz="1400"/>
                <a:t>y(t)</a:t>
              </a:r>
              <a:endParaRPr lang="de-DE" sz="2400"/>
            </a:p>
          </p:txBody>
        </p:sp>
        <p:sp>
          <p:nvSpPr>
            <p:cNvPr id="32802" name="Text Box 31"/>
            <p:cNvSpPr txBox="1">
              <a:spLocks noChangeArrowheads="1"/>
            </p:cNvSpPr>
            <p:nvPr/>
          </p:nvSpPr>
          <p:spPr bwMode="auto">
            <a:xfrm>
              <a:off x="6450" y="8700"/>
              <a:ext cx="465" cy="31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 tIns="0" rIns="18000" bIns="0"/>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pPr algn="ctr">
                <a:lnSpc>
                  <a:spcPct val="88000"/>
                </a:lnSpc>
                <a:spcBef>
                  <a:spcPts val="200"/>
                </a:spcBef>
              </a:pPr>
              <a:r>
                <a:rPr lang="de-DE" sz="1600"/>
                <a:t>x(t)</a:t>
              </a:r>
              <a:endParaRPr lang="de-DE" sz="2800"/>
            </a:p>
          </p:txBody>
        </p:sp>
        <p:sp>
          <p:nvSpPr>
            <p:cNvPr id="32803" name="Oval 32"/>
            <p:cNvSpPr>
              <a:spLocks noChangeArrowheads="1"/>
            </p:cNvSpPr>
            <p:nvPr/>
          </p:nvSpPr>
          <p:spPr bwMode="auto">
            <a:xfrm>
              <a:off x="11700" y="11850"/>
              <a:ext cx="660" cy="660"/>
            </a:xfrm>
            <a:prstGeom prst="ellipse">
              <a:avLst/>
            </a:prstGeom>
            <a:solidFill>
              <a:srgbClr val="FFFFFF"/>
            </a:solidFill>
            <a:ln w="9525">
              <a:solidFill>
                <a:srgbClr val="000000"/>
              </a:solidFill>
              <a:round/>
              <a:headEnd/>
              <a:tailEnd/>
            </a:ln>
          </p:spPr>
          <p:txBody>
            <a:bodyPr/>
            <a:lstStyle/>
            <a:p>
              <a:endParaRPr lang="de-DE"/>
            </a:p>
          </p:txBody>
        </p:sp>
        <p:sp>
          <p:nvSpPr>
            <p:cNvPr id="32804" name="Line 33"/>
            <p:cNvSpPr>
              <a:spLocks noChangeShapeType="1"/>
            </p:cNvSpPr>
            <p:nvPr/>
          </p:nvSpPr>
          <p:spPr bwMode="auto">
            <a:xfrm flipH="1">
              <a:off x="11250" y="12150"/>
              <a:ext cx="435"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32805" name="Freeform 34"/>
            <p:cNvSpPr>
              <a:spLocks/>
            </p:cNvSpPr>
            <p:nvPr/>
          </p:nvSpPr>
          <p:spPr bwMode="auto">
            <a:xfrm>
              <a:off x="9265" y="10050"/>
              <a:ext cx="935" cy="2135"/>
            </a:xfrm>
            <a:custGeom>
              <a:avLst/>
              <a:gdLst>
                <a:gd name="T0" fmla="*/ 935 w 935"/>
                <a:gd name="T1" fmla="*/ 2085 h 2135"/>
                <a:gd name="T2" fmla="*/ 575 w 935"/>
                <a:gd name="T3" fmla="*/ 2055 h 2135"/>
                <a:gd name="T4" fmla="*/ 530 w 935"/>
                <a:gd name="T5" fmla="*/ 1605 h 2135"/>
                <a:gd name="T6" fmla="*/ 5 w 935"/>
                <a:gd name="T7" fmla="*/ 705 h 2135"/>
                <a:gd name="T8" fmla="*/ 500 w 935"/>
                <a:gd name="T9" fmla="*/ 0 h 2135"/>
                <a:gd name="T10" fmla="*/ 0 60000 65536"/>
                <a:gd name="T11" fmla="*/ 0 60000 65536"/>
                <a:gd name="T12" fmla="*/ 0 60000 65536"/>
                <a:gd name="T13" fmla="*/ 0 60000 65536"/>
                <a:gd name="T14" fmla="*/ 0 60000 65536"/>
                <a:gd name="T15" fmla="*/ 0 w 935"/>
                <a:gd name="T16" fmla="*/ 0 h 2135"/>
                <a:gd name="T17" fmla="*/ 935 w 935"/>
                <a:gd name="T18" fmla="*/ 2135 h 2135"/>
              </a:gdLst>
              <a:ahLst/>
              <a:cxnLst>
                <a:cxn ang="T10">
                  <a:pos x="T0" y="T1"/>
                </a:cxn>
                <a:cxn ang="T11">
                  <a:pos x="T2" y="T3"/>
                </a:cxn>
                <a:cxn ang="T12">
                  <a:pos x="T4" y="T5"/>
                </a:cxn>
                <a:cxn ang="T13">
                  <a:pos x="T6" y="T7"/>
                </a:cxn>
                <a:cxn ang="T14">
                  <a:pos x="T8" y="T9"/>
                </a:cxn>
              </a:cxnLst>
              <a:rect l="T15" t="T16" r="T17" b="T18"/>
              <a:pathLst>
                <a:path w="935" h="2135">
                  <a:moveTo>
                    <a:pt x="935" y="2085"/>
                  </a:moveTo>
                  <a:cubicBezTo>
                    <a:pt x="805" y="2106"/>
                    <a:pt x="643" y="2135"/>
                    <a:pt x="575" y="2055"/>
                  </a:cubicBezTo>
                  <a:cubicBezTo>
                    <a:pt x="507" y="1975"/>
                    <a:pt x="625" y="1830"/>
                    <a:pt x="530" y="1605"/>
                  </a:cubicBezTo>
                  <a:cubicBezTo>
                    <a:pt x="435" y="1380"/>
                    <a:pt x="10" y="972"/>
                    <a:pt x="5" y="705"/>
                  </a:cubicBezTo>
                  <a:cubicBezTo>
                    <a:pt x="0" y="438"/>
                    <a:pt x="397" y="147"/>
                    <a:pt x="500" y="0"/>
                  </a:cubicBezTo>
                </a:path>
              </a:pathLst>
            </a:custGeom>
            <a:noFill/>
            <a:ln w="28575">
              <a:solidFill>
                <a:srgbClr val="000000"/>
              </a:solidFill>
              <a:prstDash val="sysDot"/>
              <a:round/>
              <a:headEnd/>
              <a:tailEnd type="arrow" w="med" len="sm"/>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32806" name="Text Box 35"/>
            <p:cNvSpPr txBox="1">
              <a:spLocks noChangeArrowheads="1"/>
            </p:cNvSpPr>
            <p:nvPr/>
          </p:nvSpPr>
          <p:spPr bwMode="auto">
            <a:xfrm>
              <a:off x="11790" y="12030"/>
              <a:ext cx="465" cy="31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 tIns="0" rIns="18000" bIns="0"/>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pPr algn="ctr">
                <a:lnSpc>
                  <a:spcPct val="88000"/>
                </a:lnSpc>
                <a:spcBef>
                  <a:spcPts val="200"/>
                </a:spcBef>
              </a:pPr>
              <a:r>
                <a:rPr lang="de-DE" sz="1800">
                  <a:sym typeface="Symbol" pitchFamily="18" charset="2"/>
                </a:rPr>
                <a:t></a:t>
              </a:r>
              <a:endParaRPr lang="de-DE" sz="2400"/>
            </a:p>
          </p:txBody>
        </p:sp>
        <p:sp>
          <p:nvSpPr>
            <p:cNvPr id="32807" name="Line 36"/>
            <p:cNvSpPr>
              <a:spLocks noChangeShapeType="1"/>
            </p:cNvSpPr>
            <p:nvPr/>
          </p:nvSpPr>
          <p:spPr bwMode="auto">
            <a:xfrm>
              <a:off x="12015" y="10785"/>
              <a:ext cx="0" cy="106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32808" name="Text Box 37"/>
            <p:cNvSpPr txBox="1">
              <a:spLocks noChangeArrowheads="1"/>
            </p:cNvSpPr>
            <p:nvPr/>
          </p:nvSpPr>
          <p:spPr bwMode="auto">
            <a:xfrm>
              <a:off x="12045" y="11445"/>
              <a:ext cx="405" cy="25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 tIns="0" rIns="18000" bIns="0"/>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pPr algn="ctr">
                <a:lnSpc>
                  <a:spcPct val="88000"/>
                </a:lnSpc>
                <a:spcBef>
                  <a:spcPts val="200"/>
                </a:spcBef>
              </a:pPr>
              <a:r>
                <a:rPr lang="de-DE"/>
                <a:t>–</a:t>
              </a:r>
              <a:endParaRPr lang="de-DE" sz="2400"/>
            </a:p>
          </p:txBody>
        </p:sp>
        <p:sp>
          <p:nvSpPr>
            <p:cNvPr id="32809" name="Text Box 38"/>
            <p:cNvSpPr txBox="1">
              <a:spLocks noChangeArrowheads="1"/>
            </p:cNvSpPr>
            <p:nvPr/>
          </p:nvSpPr>
          <p:spPr bwMode="auto">
            <a:xfrm>
              <a:off x="12630" y="11790"/>
              <a:ext cx="405" cy="3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 tIns="0" rIns="18000" bIns="0"/>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pPr algn="ctr">
                <a:lnSpc>
                  <a:spcPct val="88000"/>
                </a:lnSpc>
                <a:spcBef>
                  <a:spcPts val="600"/>
                </a:spcBef>
              </a:pPr>
              <a:r>
                <a:rPr lang="de-DE"/>
                <a:t>+</a:t>
              </a:r>
              <a:endParaRPr lang="de-DE" sz="2400"/>
            </a:p>
          </p:txBody>
        </p:sp>
      </p:grpSp>
      <p:sp>
        <p:nvSpPr>
          <p:cNvPr id="32774" name="Text Box 39"/>
          <p:cNvSpPr txBox="1">
            <a:spLocks noChangeArrowheads="1"/>
          </p:cNvSpPr>
          <p:nvPr/>
        </p:nvSpPr>
        <p:spPr bwMode="auto">
          <a:xfrm>
            <a:off x="660400" y="1249363"/>
            <a:ext cx="82756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b="1" dirty="0"/>
              <a:t>Aufgabe</a:t>
            </a:r>
            <a:r>
              <a:rPr lang="de-DE" dirty="0"/>
              <a:t>: Korrektur des </a:t>
            </a:r>
            <a:r>
              <a:rPr lang="de-DE" dirty="0" smtClean="0"/>
              <a:t>Signals </a:t>
            </a:r>
            <a:r>
              <a:rPr lang="de-DE" dirty="0"/>
              <a:t>bei Transatlantik-Kommunikation</a:t>
            </a:r>
          </a:p>
        </p:txBody>
      </p:sp>
      <p:sp>
        <p:nvSpPr>
          <p:cNvPr id="189480" name="Text Box 40"/>
          <p:cNvSpPr txBox="1">
            <a:spLocks noChangeArrowheads="1"/>
          </p:cNvSpPr>
          <p:nvPr/>
        </p:nvSpPr>
        <p:spPr bwMode="auto">
          <a:xfrm>
            <a:off x="773113" y="5797550"/>
            <a:ext cx="5695950" cy="6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b="1"/>
              <a:t>Erfolg</a:t>
            </a:r>
            <a:r>
              <a:rPr lang="de-DE"/>
              <a:t>: 	Fehler von 10% auf </a:t>
            </a:r>
            <a:r>
              <a:rPr lang="de-DE" b="1"/>
              <a:t>0,0001%</a:t>
            </a:r>
            <a:r>
              <a:rPr lang="de-DE"/>
              <a:t> reduziert</a:t>
            </a:r>
          </a:p>
          <a:p>
            <a:pPr>
              <a:lnSpc>
                <a:spcPct val="40000"/>
              </a:lnSpc>
            </a:pPr>
            <a:r>
              <a:rPr lang="de-DE"/>
              <a:t>	bzw. </a:t>
            </a:r>
            <a:r>
              <a:rPr lang="de-DE" b="1"/>
              <a:t>4-fache</a:t>
            </a:r>
            <a:r>
              <a:rPr lang="de-DE"/>
              <a:t> Geschwindigkeit möglich</a:t>
            </a:r>
          </a:p>
        </p:txBody>
      </p:sp>
      <p:sp>
        <p:nvSpPr>
          <p:cNvPr id="3" name="Textfeld 2"/>
          <p:cNvSpPr txBox="1"/>
          <p:nvPr/>
        </p:nvSpPr>
        <p:spPr>
          <a:xfrm>
            <a:off x="5970805" y="2027793"/>
            <a:ext cx="2590326" cy="369332"/>
          </a:xfrm>
          <a:prstGeom prst="rect">
            <a:avLst/>
          </a:prstGeom>
          <a:noFill/>
        </p:spPr>
        <p:txBody>
          <a:bodyPr wrap="square" rtlCol="0">
            <a:spAutoFit/>
          </a:bodyPr>
          <a:lstStyle/>
          <a:p>
            <a:r>
              <a:rPr lang="de-DE" sz="1800" i="1" dirty="0" err="1" smtClean="0">
                <a:solidFill>
                  <a:schemeClr val="bg1">
                    <a:lumMod val="50000"/>
                  </a:schemeClr>
                </a:solidFill>
              </a:rPr>
              <a:t>tapped</a:t>
            </a:r>
            <a:r>
              <a:rPr lang="de-DE" sz="1800" i="1" dirty="0" smtClean="0">
                <a:solidFill>
                  <a:schemeClr val="bg1">
                    <a:lumMod val="50000"/>
                  </a:schemeClr>
                </a:solidFill>
              </a:rPr>
              <a:t> </a:t>
            </a:r>
            <a:r>
              <a:rPr lang="de-DE" sz="1800" i="1" dirty="0" err="1" smtClean="0">
                <a:solidFill>
                  <a:schemeClr val="bg1">
                    <a:lumMod val="50000"/>
                  </a:schemeClr>
                </a:solidFill>
              </a:rPr>
              <a:t>delay</a:t>
            </a:r>
            <a:r>
              <a:rPr lang="de-DE" sz="1800" i="1" dirty="0" smtClean="0">
                <a:solidFill>
                  <a:schemeClr val="bg1">
                    <a:lumMod val="50000"/>
                  </a:schemeClr>
                </a:solidFill>
              </a:rPr>
              <a:t> </a:t>
            </a:r>
            <a:r>
              <a:rPr lang="de-DE" sz="1800" i="1" dirty="0" err="1" smtClean="0">
                <a:solidFill>
                  <a:schemeClr val="bg1">
                    <a:lumMod val="50000"/>
                  </a:schemeClr>
                </a:solidFill>
              </a:rPr>
              <a:t>line</a:t>
            </a:r>
            <a:endParaRPr lang="de-DE" sz="1800" i="1" dirty="0">
              <a:solidFill>
                <a:schemeClr val="bg1">
                  <a:lumMod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94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480"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Gradientenabstieg</a:t>
            </a:r>
            <a:endParaRPr lang="de-DE" dirty="0"/>
          </a:p>
        </p:txBody>
      </p:sp>
      <p:sp>
        <p:nvSpPr>
          <p:cNvPr id="3" name="Textplatzhalter 2"/>
          <p:cNvSpPr>
            <a:spLocks noGrp="1"/>
          </p:cNvSpPr>
          <p:nvPr>
            <p:ph type="body" idx="1"/>
          </p:nvPr>
        </p:nvSpPr>
        <p:spPr/>
        <p:txBody>
          <a:bodyPr/>
          <a:lstStyle/>
          <a:p>
            <a:endParaRPr lang="de-DE" dirty="0"/>
          </a:p>
        </p:txBody>
      </p:sp>
      <p:sp>
        <p:nvSpPr>
          <p:cNvPr id="4" name="Fußzeilenplatzhalter 3"/>
          <p:cNvSpPr>
            <a:spLocks noGrp="1"/>
          </p:cNvSpPr>
          <p:nvPr>
            <p:ph type="ftr" sz="quarter" idx="10"/>
          </p:nvPr>
        </p:nvSpPr>
        <p:spPr/>
        <p:txBody>
          <a:bodyPr/>
          <a:lstStyle/>
          <a:p>
            <a:pPr>
              <a:defRPr/>
            </a:pPr>
            <a:r>
              <a:rPr lang="de-DE" smtClean="0"/>
              <a:t>Rüdiger Brause: Adaptive Systeme AS-1, WS 2013</a:t>
            </a:r>
            <a:endParaRPr lang="de-DE"/>
          </a:p>
        </p:txBody>
      </p:sp>
      <p:sp>
        <p:nvSpPr>
          <p:cNvPr id="5" name="Foliennummernplatzhalter 4"/>
          <p:cNvSpPr>
            <a:spLocks noGrp="1"/>
          </p:cNvSpPr>
          <p:nvPr>
            <p:ph type="sldNum" sz="quarter" idx="11"/>
          </p:nvPr>
        </p:nvSpPr>
        <p:spPr/>
        <p:txBody>
          <a:bodyPr/>
          <a:lstStyle/>
          <a:p>
            <a:pPr>
              <a:defRPr/>
            </a:pPr>
            <a:r>
              <a:rPr lang="de-DE" smtClean="0"/>
              <a:t>- </a:t>
            </a:r>
            <a:fld id="{7F2A91B3-2249-47D1-946F-2A4F104F1072}" type="slidenum">
              <a:rPr lang="de-DE" smtClean="0"/>
              <a:pPr>
                <a:defRPr/>
              </a:pPr>
              <a:t>43</a:t>
            </a:fld>
            <a:r>
              <a:rPr lang="de-DE" smtClean="0"/>
              <a:t> -</a:t>
            </a:r>
            <a:endParaRPr lang="de-DE"/>
          </a:p>
        </p:txBody>
      </p:sp>
    </p:spTree>
    <p:extLst>
      <p:ext uri="{BB962C8B-B14F-4D97-AF65-F5344CB8AC3E}">
        <p14:creationId xmlns:p14="http://schemas.microsoft.com/office/powerpoint/2010/main" val="252506132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5"/>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1000" smtClean="0">
                <a:latin typeface="Tahoma" pitchFamily="34" charset="0"/>
              </a:rPr>
              <a:t>Rüdiger Brause: Adaptive Systeme AS-1, WS 2013</a:t>
            </a:r>
            <a:endParaRPr lang="de-DE" sz="1000">
              <a:latin typeface="Tahoma" pitchFamily="34" charset="0"/>
            </a:endParaRPr>
          </a:p>
        </p:txBody>
      </p:sp>
      <p:sp>
        <p:nvSpPr>
          <p:cNvPr id="33795" name="Foliennummernplatzhalt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1000" smtClean="0"/>
              <a:t>- </a:t>
            </a:r>
            <a:fld id="{6A266501-1893-45CA-9DBD-26B9799962E2}" type="slidenum">
              <a:rPr lang="de-DE" sz="1000" smtClean="0"/>
              <a:pPr/>
              <a:t>44</a:t>
            </a:fld>
            <a:r>
              <a:rPr lang="de-DE" sz="1000" smtClean="0"/>
              <a:t> -</a:t>
            </a:r>
          </a:p>
        </p:txBody>
      </p:sp>
      <p:sp>
        <p:nvSpPr>
          <p:cNvPr id="33796" name="Freeform 98"/>
          <p:cNvSpPr>
            <a:spLocks/>
          </p:cNvSpPr>
          <p:nvPr/>
        </p:nvSpPr>
        <p:spPr bwMode="auto">
          <a:xfrm>
            <a:off x="1787525" y="1951038"/>
            <a:ext cx="4760913" cy="2028825"/>
          </a:xfrm>
          <a:custGeom>
            <a:avLst/>
            <a:gdLst>
              <a:gd name="T0" fmla="*/ 2147483647 w 2999"/>
              <a:gd name="T1" fmla="*/ 2147483647 h 1278"/>
              <a:gd name="T2" fmla="*/ 2147483647 w 2999"/>
              <a:gd name="T3" fmla="*/ 2147483647 h 1278"/>
              <a:gd name="T4" fmla="*/ 2147483647 w 2999"/>
              <a:gd name="T5" fmla="*/ 2147483647 h 1278"/>
              <a:gd name="T6" fmla="*/ 2147483647 w 2999"/>
              <a:gd name="T7" fmla="*/ 2147483647 h 1278"/>
              <a:gd name="T8" fmla="*/ 2147483647 w 2999"/>
              <a:gd name="T9" fmla="*/ 2147483647 h 1278"/>
              <a:gd name="T10" fmla="*/ 2147483647 w 2999"/>
              <a:gd name="T11" fmla="*/ 2147483647 h 1278"/>
              <a:gd name="T12" fmla="*/ 2147483647 w 2999"/>
              <a:gd name="T13" fmla="*/ 2147483647 h 1278"/>
              <a:gd name="T14" fmla="*/ 2147483647 w 2999"/>
              <a:gd name="T15" fmla="*/ 2147483647 h 1278"/>
              <a:gd name="T16" fmla="*/ 2147483647 w 2999"/>
              <a:gd name="T17" fmla="*/ 2147483647 h 1278"/>
              <a:gd name="T18" fmla="*/ 2147483647 w 2999"/>
              <a:gd name="T19" fmla="*/ 2147483647 h 1278"/>
              <a:gd name="T20" fmla="*/ 2147483647 w 2999"/>
              <a:gd name="T21" fmla="*/ 2147483647 h 1278"/>
              <a:gd name="T22" fmla="*/ 2147483647 w 2999"/>
              <a:gd name="T23" fmla="*/ 2147483647 h 1278"/>
              <a:gd name="T24" fmla="*/ 2147483647 w 2999"/>
              <a:gd name="T25" fmla="*/ 2147483647 h 1278"/>
              <a:gd name="T26" fmla="*/ 2147483647 w 2999"/>
              <a:gd name="T27" fmla="*/ 2147483647 h 1278"/>
              <a:gd name="T28" fmla="*/ 2147483647 w 2999"/>
              <a:gd name="T29" fmla="*/ 2147483647 h 1278"/>
              <a:gd name="T30" fmla="*/ 2147483647 w 2999"/>
              <a:gd name="T31" fmla="*/ 2147483647 h 1278"/>
              <a:gd name="T32" fmla="*/ 2147483647 w 2999"/>
              <a:gd name="T33" fmla="*/ 2147483647 h 1278"/>
              <a:gd name="T34" fmla="*/ 2147483647 w 2999"/>
              <a:gd name="T35" fmla="*/ 2147483647 h 1278"/>
              <a:gd name="T36" fmla="*/ 2147483647 w 2999"/>
              <a:gd name="T37" fmla="*/ 2147483647 h 1278"/>
              <a:gd name="T38" fmla="*/ 2147483647 w 2999"/>
              <a:gd name="T39" fmla="*/ 2147483647 h 1278"/>
              <a:gd name="T40" fmla="*/ 2147483647 w 2999"/>
              <a:gd name="T41" fmla="*/ 2147483647 h 1278"/>
              <a:gd name="T42" fmla="*/ 2147483647 w 2999"/>
              <a:gd name="T43" fmla="*/ 2147483647 h 1278"/>
              <a:gd name="T44" fmla="*/ 2147483647 w 2999"/>
              <a:gd name="T45" fmla="*/ 2147483647 h 1278"/>
              <a:gd name="T46" fmla="*/ 2147483647 w 2999"/>
              <a:gd name="T47" fmla="*/ 2147483647 h 1278"/>
              <a:gd name="T48" fmla="*/ 2147483647 w 2999"/>
              <a:gd name="T49" fmla="*/ 2147483647 h 1278"/>
              <a:gd name="T50" fmla="*/ 2147483647 w 2999"/>
              <a:gd name="T51" fmla="*/ 2147483647 h 1278"/>
              <a:gd name="T52" fmla="*/ 2147483647 w 2999"/>
              <a:gd name="T53" fmla="*/ 2147483647 h 1278"/>
              <a:gd name="T54" fmla="*/ 2147483647 w 2999"/>
              <a:gd name="T55" fmla="*/ 2147483647 h 1278"/>
              <a:gd name="T56" fmla="*/ 2147483647 w 2999"/>
              <a:gd name="T57" fmla="*/ 2147483647 h 1278"/>
              <a:gd name="T58" fmla="*/ 2147483647 w 2999"/>
              <a:gd name="T59" fmla="*/ 2147483647 h 1278"/>
              <a:gd name="T60" fmla="*/ 2147483647 w 2999"/>
              <a:gd name="T61" fmla="*/ 2147483647 h 1278"/>
              <a:gd name="T62" fmla="*/ 2147483647 w 2999"/>
              <a:gd name="T63" fmla="*/ 2147483647 h 1278"/>
              <a:gd name="T64" fmla="*/ 2147483647 w 2999"/>
              <a:gd name="T65" fmla="*/ 2147483647 h 1278"/>
              <a:gd name="T66" fmla="*/ 2147483647 w 2999"/>
              <a:gd name="T67" fmla="*/ 2147483647 h 1278"/>
              <a:gd name="T68" fmla="*/ 2147483647 w 2999"/>
              <a:gd name="T69" fmla="*/ 2147483647 h 1278"/>
              <a:gd name="T70" fmla="*/ 2147483647 w 2999"/>
              <a:gd name="T71" fmla="*/ 2147483647 h 1278"/>
              <a:gd name="T72" fmla="*/ 2147483647 w 2999"/>
              <a:gd name="T73" fmla="*/ 2147483647 h 1278"/>
              <a:gd name="T74" fmla="*/ 2147483647 w 2999"/>
              <a:gd name="T75" fmla="*/ 2147483647 h 1278"/>
              <a:gd name="T76" fmla="*/ 2147483647 w 2999"/>
              <a:gd name="T77" fmla="*/ 2147483647 h 1278"/>
              <a:gd name="T78" fmla="*/ 2147483647 w 2999"/>
              <a:gd name="T79" fmla="*/ 2147483647 h 1278"/>
              <a:gd name="T80" fmla="*/ 2147483647 w 2999"/>
              <a:gd name="T81" fmla="*/ 2147483647 h 1278"/>
              <a:gd name="T82" fmla="*/ 2147483647 w 2999"/>
              <a:gd name="T83" fmla="*/ 2147483647 h 1278"/>
              <a:gd name="T84" fmla="*/ 2147483647 w 2999"/>
              <a:gd name="T85" fmla="*/ 2147483647 h 1278"/>
              <a:gd name="T86" fmla="*/ 2147483647 w 2999"/>
              <a:gd name="T87" fmla="*/ 2147483647 h 1278"/>
              <a:gd name="T88" fmla="*/ 2147483647 w 2999"/>
              <a:gd name="T89" fmla="*/ 2147483647 h 1278"/>
              <a:gd name="T90" fmla="*/ 2147483647 w 2999"/>
              <a:gd name="T91" fmla="*/ 2147483647 h 1278"/>
              <a:gd name="T92" fmla="*/ 2147483647 w 2999"/>
              <a:gd name="T93" fmla="*/ 2147483647 h 1278"/>
              <a:gd name="T94" fmla="*/ 2147483647 w 2999"/>
              <a:gd name="T95" fmla="*/ 2147483647 h 127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999"/>
              <a:gd name="T145" fmla="*/ 0 h 1278"/>
              <a:gd name="T146" fmla="*/ 2999 w 2999"/>
              <a:gd name="T147" fmla="*/ 1278 h 127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999" h="1278">
                <a:moveTo>
                  <a:pt x="0" y="439"/>
                </a:moveTo>
                <a:lnTo>
                  <a:pt x="2" y="442"/>
                </a:lnTo>
                <a:lnTo>
                  <a:pt x="6" y="447"/>
                </a:lnTo>
                <a:lnTo>
                  <a:pt x="11" y="453"/>
                </a:lnTo>
                <a:lnTo>
                  <a:pt x="15" y="458"/>
                </a:lnTo>
                <a:lnTo>
                  <a:pt x="20" y="464"/>
                </a:lnTo>
                <a:lnTo>
                  <a:pt x="23" y="471"/>
                </a:lnTo>
                <a:lnTo>
                  <a:pt x="33" y="484"/>
                </a:lnTo>
                <a:lnTo>
                  <a:pt x="43" y="499"/>
                </a:lnTo>
                <a:lnTo>
                  <a:pt x="54" y="514"/>
                </a:lnTo>
                <a:lnTo>
                  <a:pt x="65" y="531"/>
                </a:lnTo>
                <a:lnTo>
                  <a:pt x="77" y="548"/>
                </a:lnTo>
                <a:lnTo>
                  <a:pt x="90" y="565"/>
                </a:lnTo>
                <a:lnTo>
                  <a:pt x="102" y="585"/>
                </a:lnTo>
                <a:lnTo>
                  <a:pt x="115" y="603"/>
                </a:lnTo>
                <a:lnTo>
                  <a:pt x="129" y="624"/>
                </a:lnTo>
                <a:lnTo>
                  <a:pt x="142" y="644"/>
                </a:lnTo>
                <a:lnTo>
                  <a:pt x="157" y="665"/>
                </a:lnTo>
                <a:lnTo>
                  <a:pt x="172" y="685"/>
                </a:lnTo>
                <a:lnTo>
                  <a:pt x="188" y="706"/>
                </a:lnTo>
                <a:lnTo>
                  <a:pt x="219" y="749"/>
                </a:lnTo>
                <a:lnTo>
                  <a:pt x="250" y="791"/>
                </a:lnTo>
                <a:lnTo>
                  <a:pt x="266" y="813"/>
                </a:lnTo>
                <a:lnTo>
                  <a:pt x="282" y="833"/>
                </a:lnTo>
                <a:lnTo>
                  <a:pt x="298" y="854"/>
                </a:lnTo>
                <a:lnTo>
                  <a:pt x="316" y="873"/>
                </a:lnTo>
                <a:lnTo>
                  <a:pt x="331" y="893"/>
                </a:lnTo>
                <a:lnTo>
                  <a:pt x="347" y="911"/>
                </a:lnTo>
                <a:lnTo>
                  <a:pt x="365" y="930"/>
                </a:lnTo>
                <a:lnTo>
                  <a:pt x="381" y="947"/>
                </a:lnTo>
                <a:lnTo>
                  <a:pt x="397" y="963"/>
                </a:lnTo>
                <a:lnTo>
                  <a:pt x="412" y="978"/>
                </a:lnTo>
                <a:lnTo>
                  <a:pt x="428" y="992"/>
                </a:lnTo>
                <a:lnTo>
                  <a:pt x="444" y="1006"/>
                </a:lnTo>
                <a:lnTo>
                  <a:pt x="475" y="1030"/>
                </a:lnTo>
                <a:lnTo>
                  <a:pt x="507" y="1054"/>
                </a:lnTo>
                <a:lnTo>
                  <a:pt x="523" y="1066"/>
                </a:lnTo>
                <a:lnTo>
                  <a:pt x="539" y="1077"/>
                </a:lnTo>
                <a:lnTo>
                  <a:pt x="555" y="1087"/>
                </a:lnTo>
                <a:lnTo>
                  <a:pt x="571" y="1098"/>
                </a:lnTo>
                <a:lnTo>
                  <a:pt x="587" y="1108"/>
                </a:lnTo>
                <a:lnTo>
                  <a:pt x="603" y="1117"/>
                </a:lnTo>
                <a:lnTo>
                  <a:pt x="620" y="1127"/>
                </a:lnTo>
                <a:lnTo>
                  <a:pt x="636" y="1136"/>
                </a:lnTo>
                <a:lnTo>
                  <a:pt x="653" y="1146"/>
                </a:lnTo>
                <a:lnTo>
                  <a:pt x="669" y="1154"/>
                </a:lnTo>
                <a:lnTo>
                  <a:pt x="686" y="1162"/>
                </a:lnTo>
                <a:lnTo>
                  <a:pt x="703" y="1170"/>
                </a:lnTo>
                <a:lnTo>
                  <a:pt x="721" y="1178"/>
                </a:lnTo>
                <a:lnTo>
                  <a:pt x="738" y="1185"/>
                </a:lnTo>
                <a:lnTo>
                  <a:pt x="755" y="1191"/>
                </a:lnTo>
                <a:lnTo>
                  <a:pt x="772" y="1198"/>
                </a:lnTo>
                <a:lnTo>
                  <a:pt x="789" y="1205"/>
                </a:lnTo>
                <a:lnTo>
                  <a:pt x="808" y="1211"/>
                </a:lnTo>
                <a:lnTo>
                  <a:pt x="826" y="1216"/>
                </a:lnTo>
                <a:lnTo>
                  <a:pt x="843" y="1222"/>
                </a:lnTo>
                <a:lnTo>
                  <a:pt x="862" y="1227"/>
                </a:lnTo>
                <a:lnTo>
                  <a:pt x="881" y="1230"/>
                </a:lnTo>
                <a:lnTo>
                  <a:pt x="900" y="1235"/>
                </a:lnTo>
                <a:lnTo>
                  <a:pt x="918" y="1239"/>
                </a:lnTo>
                <a:lnTo>
                  <a:pt x="938" y="1243"/>
                </a:lnTo>
                <a:lnTo>
                  <a:pt x="958" y="1246"/>
                </a:lnTo>
                <a:lnTo>
                  <a:pt x="977" y="1249"/>
                </a:lnTo>
                <a:lnTo>
                  <a:pt x="997" y="1251"/>
                </a:lnTo>
                <a:lnTo>
                  <a:pt x="1016" y="1254"/>
                </a:lnTo>
                <a:lnTo>
                  <a:pt x="1037" y="1256"/>
                </a:lnTo>
                <a:lnTo>
                  <a:pt x="1058" y="1259"/>
                </a:lnTo>
                <a:lnTo>
                  <a:pt x="1080" y="1261"/>
                </a:lnTo>
                <a:lnTo>
                  <a:pt x="1101" y="1264"/>
                </a:lnTo>
                <a:lnTo>
                  <a:pt x="1123" y="1267"/>
                </a:lnTo>
                <a:lnTo>
                  <a:pt x="1169" y="1271"/>
                </a:lnTo>
                <a:lnTo>
                  <a:pt x="1214" y="1275"/>
                </a:lnTo>
                <a:lnTo>
                  <a:pt x="1237" y="1276"/>
                </a:lnTo>
                <a:lnTo>
                  <a:pt x="1261" y="1277"/>
                </a:lnTo>
                <a:lnTo>
                  <a:pt x="1284" y="1278"/>
                </a:lnTo>
                <a:lnTo>
                  <a:pt x="1309" y="1278"/>
                </a:lnTo>
                <a:lnTo>
                  <a:pt x="1332" y="1278"/>
                </a:lnTo>
                <a:lnTo>
                  <a:pt x="1355" y="1277"/>
                </a:lnTo>
                <a:lnTo>
                  <a:pt x="1380" y="1276"/>
                </a:lnTo>
                <a:lnTo>
                  <a:pt x="1403" y="1275"/>
                </a:lnTo>
                <a:lnTo>
                  <a:pt x="1428" y="1272"/>
                </a:lnTo>
                <a:lnTo>
                  <a:pt x="1451" y="1268"/>
                </a:lnTo>
                <a:lnTo>
                  <a:pt x="1476" y="1265"/>
                </a:lnTo>
                <a:lnTo>
                  <a:pt x="1499" y="1260"/>
                </a:lnTo>
                <a:lnTo>
                  <a:pt x="1522" y="1254"/>
                </a:lnTo>
                <a:lnTo>
                  <a:pt x="1546" y="1248"/>
                </a:lnTo>
                <a:lnTo>
                  <a:pt x="1569" y="1240"/>
                </a:lnTo>
                <a:lnTo>
                  <a:pt x="1592" y="1232"/>
                </a:lnTo>
                <a:lnTo>
                  <a:pt x="1616" y="1223"/>
                </a:lnTo>
                <a:lnTo>
                  <a:pt x="1638" y="1212"/>
                </a:lnTo>
                <a:lnTo>
                  <a:pt x="1660" y="1201"/>
                </a:lnTo>
                <a:lnTo>
                  <a:pt x="1682" y="1189"/>
                </a:lnTo>
                <a:lnTo>
                  <a:pt x="1704" y="1174"/>
                </a:lnTo>
                <a:lnTo>
                  <a:pt x="1715" y="1167"/>
                </a:lnTo>
                <a:lnTo>
                  <a:pt x="1726" y="1159"/>
                </a:lnTo>
                <a:lnTo>
                  <a:pt x="1747" y="1142"/>
                </a:lnTo>
                <a:lnTo>
                  <a:pt x="1769" y="1122"/>
                </a:lnTo>
                <a:lnTo>
                  <a:pt x="1790" y="1101"/>
                </a:lnTo>
                <a:lnTo>
                  <a:pt x="1812" y="1077"/>
                </a:lnTo>
                <a:lnTo>
                  <a:pt x="1834" y="1051"/>
                </a:lnTo>
                <a:lnTo>
                  <a:pt x="1856" y="1024"/>
                </a:lnTo>
                <a:lnTo>
                  <a:pt x="1877" y="995"/>
                </a:lnTo>
                <a:lnTo>
                  <a:pt x="1899" y="964"/>
                </a:lnTo>
                <a:lnTo>
                  <a:pt x="1921" y="932"/>
                </a:lnTo>
                <a:lnTo>
                  <a:pt x="1943" y="900"/>
                </a:lnTo>
                <a:lnTo>
                  <a:pt x="1964" y="866"/>
                </a:lnTo>
                <a:lnTo>
                  <a:pt x="1986" y="831"/>
                </a:lnTo>
                <a:lnTo>
                  <a:pt x="2029" y="760"/>
                </a:lnTo>
                <a:lnTo>
                  <a:pt x="2071" y="689"/>
                </a:lnTo>
                <a:lnTo>
                  <a:pt x="2113" y="618"/>
                </a:lnTo>
                <a:lnTo>
                  <a:pt x="2153" y="548"/>
                </a:lnTo>
                <a:lnTo>
                  <a:pt x="2173" y="515"/>
                </a:lnTo>
                <a:lnTo>
                  <a:pt x="2193" y="482"/>
                </a:lnTo>
                <a:lnTo>
                  <a:pt x="2211" y="451"/>
                </a:lnTo>
                <a:lnTo>
                  <a:pt x="2229" y="420"/>
                </a:lnTo>
                <a:lnTo>
                  <a:pt x="2248" y="392"/>
                </a:lnTo>
                <a:lnTo>
                  <a:pt x="2266" y="365"/>
                </a:lnTo>
                <a:lnTo>
                  <a:pt x="2283" y="339"/>
                </a:lnTo>
                <a:lnTo>
                  <a:pt x="2301" y="316"/>
                </a:lnTo>
                <a:lnTo>
                  <a:pt x="2317" y="295"/>
                </a:lnTo>
                <a:lnTo>
                  <a:pt x="2332" y="277"/>
                </a:lnTo>
                <a:lnTo>
                  <a:pt x="2347" y="259"/>
                </a:lnTo>
                <a:lnTo>
                  <a:pt x="2363" y="246"/>
                </a:lnTo>
                <a:lnTo>
                  <a:pt x="2369" y="241"/>
                </a:lnTo>
                <a:lnTo>
                  <a:pt x="2377" y="235"/>
                </a:lnTo>
                <a:lnTo>
                  <a:pt x="2384" y="231"/>
                </a:lnTo>
                <a:lnTo>
                  <a:pt x="2390" y="226"/>
                </a:lnTo>
                <a:lnTo>
                  <a:pt x="2396" y="224"/>
                </a:lnTo>
                <a:lnTo>
                  <a:pt x="2402" y="220"/>
                </a:lnTo>
                <a:lnTo>
                  <a:pt x="2410" y="218"/>
                </a:lnTo>
                <a:lnTo>
                  <a:pt x="2415" y="216"/>
                </a:lnTo>
                <a:lnTo>
                  <a:pt x="2421" y="215"/>
                </a:lnTo>
                <a:lnTo>
                  <a:pt x="2427" y="214"/>
                </a:lnTo>
                <a:lnTo>
                  <a:pt x="2432" y="213"/>
                </a:lnTo>
                <a:lnTo>
                  <a:pt x="2438" y="213"/>
                </a:lnTo>
                <a:lnTo>
                  <a:pt x="2443" y="214"/>
                </a:lnTo>
                <a:lnTo>
                  <a:pt x="2449" y="214"/>
                </a:lnTo>
                <a:lnTo>
                  <a:pt x="2454" y="215"/>
                </a:lnTo>
                <a:lnTo>
                  <a:pt x="2459" y="218"/>
                </a:lnTo>
                <a:lnTo>
                  <a:pt x="2464" y="219"/>
                </a:lnTo>
                <a:lnTo>
                  <a:pt x="2469" y="221"/>
                </a:lnTo>
                <a:lnTo>
                  <a:pt x="2472" y="224"/>
                </a:lnTo>
                <a:lnTo>
                  <a:pt x="2477" y="228"/>
                </a:lnTo>
                <a:lnTo>
                  <a:pt x="2486" y="234"/>
                </a:lnTo>
                <a:lnTo>
                  <a:pt x="2495" y="241"/>
                </a:lnTo>
                <a:lnTo>
                  <a:pt x="2503" y="250"/>
                </a:lnTo>
                <a:lnTo>
                  <a:pt x="2512" y="258"/>
                </a:lnTo>
                <a:lnTo>
                  <a:pt x="2519" y="268"/>
                </a:lnTo>
                <a:lnTo>
                  <a:pt x="2526" y="278"/>
                </a:lnTo>
                <a:lnTo>
                  <a:pt x="2541" y="299"/>
                </a:lnTo>
                <a:lnTo>
                  <a:pt x="2556" y="320"/>
                </a:lnTo>
                <a:lnTo>
                  <a:pt x="2563" y="329"/>
                </a:lnTo>
                <a:lnTo>
                  <a:pt x="2571" y="338"/>
                </a:lnTo>
                <a:lnTo>
                  <a:pt x="2578" y="347"/>
                </a:lnTo>
                <a:lnTo>
                  <a:pt x="2585" y="355"/>
                </a:lnTo>
                <a:lnTo>
                  <a:pt x="2593" y="363"/>
                </a:lnTo>
                <a:lnTo>
                  <a:pt x="2601" y="369"/>
                </a:lnTo>
                <a:lnTo>
                  <a:pt x="2605" y="371"/>
                </a:lnTo>
                <a:lnTo>
                  <a:pt x="2609" y="374"/>
                </a:lnTo>
                <a:lnTo>
                  <a:pt x="2614" y="376"/>
                </a:lnTo>
                <a:lnTo>
                  <a:pt x="2617" y="377"/>
                </a:lnTo>
                <a:lnTo>
                  <a:pt x="2622" y="379"/>
                </a:lnTo>
                <a:lnTo>
                  <a:pt x="2626" y="380"/>
                </a:lnTo>
                <a:lnTo>
                  <a:pt x="2631" y="380"/>
                </a:lnTo>
                <a:lnTo>
                  <a:pt x="2634" y="381"/>
                </a:lnTo>
                <a:lnTo>
                  <a:pt x="2639" y="380"/>
                </a:lnTo>
                <a:lnTo>
                  <a:pt x="2644" y="380"/>
                </a:lnTo>
                <a:lnTo>
                  <a:pt x="2649" y="379"/>
                </a:lnTo>
                <a:lnTo>
                  <a:pt x="2654" y="376"/>
                </a:lnTo>
                <a:lnTo>
                  <a:pt x="2664" y="372"/>
                </a:lnTo>
                <a:lnTo>
                  <a:pt x="2674" y="367"/>
                </a:lnTo>
                <a:lnTo>
                  <a:pt x="2685" y="363"/>
                </a:lnTo>
                <a:lnTo>
                  <a:pt x="2695" y="355"/>
                </a:lnTo>
                <a:lnTo>
                  <a:pt x="2704" y="349"/>
                </a:lnTo>
                <a:lnTo>
                  <a:pt x="2716" y="342"/>
                </a:lnTo>
                <a:lnTo>
                  <a:pt x="2725" y="333"/>
                </a:lnTo>
                <a:lnTo>
                  <a:pt x="2736" y="325"/>
                </a:lnTo>
                <a:lnTo>
                  <a:pt x="2746" y="315"/>
                </a:lnTo>
                <a:lnTo>
                  <a:pt x="2757" y="305"/>
                </a:lnTo>
                <a:lnTo>
                  <a:pt x="2767" y="295"/>
                </a:lnTo>
                <a:lnTo>
                  <a:pt x="2778" y="284"/>
                </a:lnTo>
                <a:lnTo>
                  <a:pt x="2789" y="273"/>
                </a:lnTo>
                <a:lnTo>
                  <a:pt x="2800" y="261"/>
                </a:lnTo>
                <a:lnTo>
                  <a:pt x="2811" y="248"/>
                </a:lnTo>
                <a:lnTo>
                  <a:pt x="2821" y="236"/>
                </a:lnTo>
                <a:lnTo>
                  <a:pt x="2832" y="223"/>
                </a:lnTo>
                <a:lnTo>
                  <a:pt x="2843" y="210"/>
                </a:lnTo>
                <a:lnTo>
                  <a:pt x="2854" y="197"/>
                </a:lnTo>
                <a:lnTo>
                  <a:pt x="2865" y="182"/>
                </a:lnTo>
                <a:lnTo>
                  <a:pt x="2887" y="154"/>
                </a:lnTo>
                <a:lnTo>
                  <a:pt x="2909" y="124"/>
                </a:lnTo>
                <a:lnTo>
                  <a:pt x="2933" y="94"/>
                </a:lnTo>
                <a:lnTo>
                  <a:pt x="2955" y="63"/>
                </a:lnTo>
                <a:lnTo>
                  <a:pt x="2977" y="32"/>
                </a:lnTo>
                <a:lnTo>
                  <a:pt x="2999" y="0"/>
                </a:lnTo>
              </a:path>
            </a:pathLst>
          </a:custGeom>
          <a:noFill/>
          <a:ln w="3810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33797" name="Rectangle 2"/>
          <p:cNvSpPr>
            <a:spLocks noGrp="1" noChangeArrowheads="1"/>
          </p:cNvSpPr>
          <p:nvPr>
            <p:ph type="title"/>
          </p:nvPr>
        </p:nvSpPr>
        <p:spPr/>
        <p:txBody>
          <a:bodyPr/>
          <a:lstStyle/>
          <a:p>
            <a:r>
              <a:rPr lang="de-DE" smtClean="0"/>
              <a:t>Lernen durch Iteration</a:t>
            </a:r>
          </a:p>
        </p:txBody>
      </p:sp>
      <p:sp>
        <p:nvSpPr>
          <p:cNvPr id="33798" name="Rectangle 3"/>
          <p:cNvSpPr>
            <a:spLocks noGrp="1" noChangeArrowheads="1"/>
          </p:cNvSpPr>
          <p:nvPr>
            <p:ph type="body" idx="1"/>
          </p:nvPr>
        </p:nvSpPr>
        <p:spPr>
          <a:xfrm>
            <a:off x="661988" y="1204913"/>
            <a:ext cx="8242300" cy="5184775"/>
          </a:xfrm>
        </p:spPr>
        <p:txBody>
          <a:bodyPr/>
          <a:lstStyle/>
          <a:p>
            <a:pPr marL="0" indent="0">
              <a:buFontTx/>
              <a:buNone/>
            </a:pPr>
            <a:r>
              <a:rPr lang="de-DE" dirty="0" err="1" smtClean="0"/>
              <a:t>Gradientenabstieg</a:t>
            </a:r>
            <a:endParaRPr lang="de-DE" dirty="0" smtClean="0"/>
          </a:p>
        </p:txBody>
      </p:sp>
      <p:sp>
        <p:nvSpPr>
          <p:cNvPr id="33799" name="Rectangle 5"/>
          <p:cNvSpPr>
            <a:spLocks noChangeArrowheads="1"/>
          </p:cNvSpPr>
          <p:nvPr/>
        </p:nvSpPr>
        <p:spPr bwMode="auto">
          <a:xfrm>
            <a:off x="0" y="24860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endParaRPr lang="de-DE"/>
          </a:p>
        </p:txBody>
      </p:sp>
      <p:sp>
        <p:nvSpPr>
          <p:cNvPr id="40968" name="Rectangle 7"/>
          <p:cNvSpPr>
            <a:spLocks noChangeArrowheads="1"/>
          </p:cNvSpPr>
          <p:nvPr/>
        </p:nvSpPr>
        <p:spPr bwMode="auto">
          <a:xfrm>
            <a:off x="1265238" y="5418138"/>
            <a:ext cx="7763791"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p>
            <a:pPr>
              <a:spcBef>
                <a:spcPct val="0"/>
              </a:spcBef>
            </a:pPr>
            <a:r>
              <a:rPr lang="de-DE" sz="2400" dirty="0">
                <a:latin typeface="Times New Roman" pitchFamily="18" charset="0"/>
                <a:cs typeface="Times New Roman" pitchFamily="18" charset="0"/>
                <a:sym typeface="Symbol" pitchFamily="18" charset="2"/>
              </a:rPr>
              <a:t></a:t>
            </a:r>
            <a:r>
              <a:rPr lang="de-DE" sz="2400" b="1" dirty="0">
                <a:latin typeface="Times New Roman" pitchFamily="18" charset="0"/>
                <a:cs typeface="Times New Roman" pitchFamily="18" charset="0"/>
              </a:rPr>
              <a:t>w</a:t>
            </a:r>
            <a:r>
              <a:rPr lang="de-DE" sz="2400" dirty="0">
                <a:latin typeface="Times New Roman" pitchFamily="18" charset="0"/>
                <a:cs typeface="Times New Roman" pitchFamily="18" charset="0"/>
                <a:sym typeface="Symbol" pitchFamily="18" charset="2"/>
              </a:rPr>
              <a:t> := (</a:t>
            </a:r>
            <a:r>
              <a:rPr lang="de-DE" sz="2400" b="1" dirty="0">
                <a:latin typeface="Times New Roman" pitchFamily="18" charset="0"/>
                <a:cs typeface="Times New Roman" pitchFamily="18" charset="0"/>
                <a:sym typeface="Symbol" pitchFamily="18" charset="2"/>
              </a:rPr>
              <a:t>w</a:t>
            </a:r>
            <a:r>
              <a:rPr lang="de-DE" dirty="0">
                <a:latin typeface="Times New Roman" pitchFamily="18" charset="0"/>
                <a:cs typeface="Times New Roman" pitchFamily="18" charset="0"/>
                <a:sym typeface="Symbol" pitchFamily="18" charset="2"/>
              </a:rPr>
              <a:t>(t-1)</a:t>
            </a:r>
            <a:r>
              <a:rPr lang="de-DE" sz="2400" dirty="0">
                <a:latin typeface="Times New Roman" pitchFamily="18" charset="0"/>
                <a:cs typeface="Times New Roman" pitchFamily="18" charset="0"/>
                <a:sym typeface="Symbol" pitchFamily="18" charset="2"/>
              </a:rPr>
              <a:t> – </a:t>
            </a:r>
            <a:r>
              <a:rPr lang="de-DE" sz="2400" b="1" dirty="0">
                <a:latin typeface="Times New Roman" pitchFamily="18" charset="0"/>
                <a:cs typeface="Times New Roman" pitchFamily="18" charset="0"/>
                <a:sym typeface="Symbol" pitchFamily="18" charset="2"/>
              </a:rPr>
              <a:t>w</a:t>
            </a:r>
            <a:r>
              <a:rPr lang="de-DE" dirty="0">
                <a:latin typeface="Times New Roman" pitchFamily="18" charset="0"/>
                <a:cs typeface="Times New Roman" pitchFamily="18" charset="0"/>
                <a:sym typeface="Symbol" pitchFamily="18" charset="2"/>
              </a:rPr>
              <a:t>(t)</a:t>
            </a:r>
            <a:r>
              <a:rPr lang="de-DE" sz="2400" dirty="0">
                <a:latin typeface="Times New Roman" pitchFamily="18" charset="0"/>
                <a:cs typeface="Times New Roman" pitchFamily="18" charset="0"/>
                <a:sym typeface="Symbol" pitchFamily="18" charset="2"/>
              </a:rPr>
              <a:t>) ~  – </a:t>
            </a:r>
            <a:r>
              <a:rPr lang="de-DE" sz="2400" dirty="0">
                <a:solidFill>
                  <a:srgbClr val="FF0000"/>
                </a:solidFill>
                <a:latin typeface="Times New Roman" pitchFamily="18" charset="0"/>
                <a:cs typeface="Times New Roman" pitchFamily="18" charset="0"/>
                <a:sym typeface="Symbol" pitchFamily="18" charset="2"/>
              </a:rPr>
              <a:t></a:t>
            </a:r>
            <a:r>
              <a:rPr lang="de-DE" sz="2400" b="1" baseline="-30000" dirty="0" err="1">
                <a:solidFill>
                  <a:srgbClr val="FF0000"/>
                </a:solidFill>
                <a:latin typeface="Times New Roman" pitchFamily="18" charset="0"/>
                <a:cs typeface="Times New Roman" pitchFamily="18" charset="0"/>
              </a:rPr>
              <a:t>w</a:t>
            </a:r>
            <a:r>
              <a:rPr lang="de-DE" sz="2400" dirty="0" err="1">
                <a:latin typeface="Times New Roman" pitchFamily="18" charset="0"/>
                <a:cs typeface="Times New Roman" pitchFamily="18" charset="0"/>
                <a:sym typeface="Symbol" pitchFamily="18" charset="2"/>
              </a:rPr>
              <a:t>R</a:t>
            </a:r>
            <a:r>
              <a:rPr lang="de-DE" sz="2400" dirty="0">
                <a:latin typeface="Times New Roman" pitchFamily="18" charset="0"/>
                <a:cs typeface="Times New Roman" pitchFamily="18" charset="0"/>
                <a:sym typeface="Symbol" pitchFamily="18" charset="2"/>
              </a:rPr>
              <a:t>(</a:t>
            </a:r>
            <a:r>
              <a:rPr lang="de-DE" sz="2400" b="1" dirty="0">
                <a:latin typeface="Times New Roman" pitchFamily="18" charset="0"/>
                <a:cs typeface="Times New Roman" pitchFamily="18" charset="0"/>
                <a:sym typeface="Symbol" pitchFamily="18" charset="2"/>
              </a:rPr>
              <a:t>w</a:t>
            </a:r>
            <a:r>
              <a:rPr lang="de-DE" dirty="0">
                <a:latin typeface="Times New Roman" pitchFamily="18" charset="0"/>
                <a:cs typeface="Times New Roman" pitchFamily="18" charset="0"/>
                <a:sym typeface="Symbol" pitchFamily="18" charset="2"/>
              </a:rPr>
              <a:t>(t–1</a:t>
            </a:r>
            <a:r>
              <a:rPr lang="de-DE" dirty="0" smtClean="0">
                <a:latin typeface="Times New Roman" pitchFamily="18" charset="0"/>
                <a:cs typeface="Times New Roman" pitchFamily="18" charset="0"/>
                <a:sym typeface="Symbol" pitchFamily="18" charset="2"/>
              </a:rPr>
              <a:t>)</a:t>
            </a:r>
            <a:r>
              <a:rPr lang="de-DE" sz="2400" dirty="0" smtClean="0">
                <a:latin typeface="Times New Roman" pitchFamily="18" charset="0"/>
                <a:cs typeface="Times New Roman" pitchFamily="18" charset="0"/>
                <a:sym typeface="Symbol" pitchFamily="18" charset="2"/>
              </a:rPr>
              <a:t>)         </a:t>
            </a:r>
            <a:r>
              <a:rPr lang="de-DE" sz="1800" i="1" dirty="0" smtClean="0">
                <a:solidFill>
                  <a:srgbClr val="FF0000"/>
                </a:solidFill>
                <a:latin typeface="+mj-lt"/>
                <a:cs typeface="Times New Roman" pitchFamily="18" charset="0"/>
                <a:sym typeface="Symbol" pitchFamily="18" charset="2"/>
              </a:rPr>
              <a:t>multi-dim. Ableitung</a:t>
            </a:r>
            <a:r>
              <a:rPr lang="de-DE" sz="1800" i="1" dirty="0" smtClean="0">
                <a:solidFill>
                  <a:srgbClr val="FF0000"/>
                </a:solidFill>
                <a:latin typeface="+mj-lt"/>
                <a:sym typeface="Symbol" pitchFamily="18" charset="2"/>
              </a:rPr>
              <a:t> </a:t>
            </a:r>
            <a:endParaRPr lang="de-DE" sz="2400" i="1" dirty="0">
              <a:solidFill>
                <a:srgbClr val="FF0000"/>
              </a:solidFill>
              <a:latin typeface="+mj-lt"/>
              <a:sym typeface="Symbol" pitchFamily="18" charset="2"/>
            </a:endParaRPr>
          </a:p>
        </p:txBody>
      </p:sp>
      <p:sp>
        <p:nvSpPr>
          <p:cNvPr id="193545" name="Rectangle 9"/>
          <p:cNvSpPr>
            <a:spLocks noChangeArrowheads="1"/>
          </p:cNvSpPr>
          <p:nvPr/>
        </p:nvSpPr>
        <p:spPr bwMode="auto">
          <a:xfrm>
            <a:off x="1314450" y="5813425"/>
            <a:ext cx="40322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pPr>
              <a:spcBef>
                <a:spcPct val="0"/>
              </a:spcBef>
            </a:pPr>
            <a:r>
              <a:rPr lang="de-DE" sz="2400" b="1">
                <a:latin typeface="Times New Roman" pitchFamily="18" charset="0"/>
                <a:cs typeface="Times New Roman" pitchFamily="18" charset="0"/>
              </a:rPr>
              <a:t>w</a:t>
            </a:r>
            <a:r>
              <a:rPr lang="de-DE">
                <a:latin typeface="Times New Roman" pitchFamily="18" charset="0"/>
                <a:cs typeface="Times New Roman" pitchFamily="18" charset="0"/>
              </a:rPr>
              <a:t>(t)</a:t>
            </a:r>
            <a:r>
              <a:rPr lang="de-DE" sz="2400">
                <a:latin typeface="Times New Roman" pitchFamily="18" charset="0"/>
                <a:cs typeface="Times New Roman" pitchFamily="18" charset="0"/>
              </a:rPr>
              <a:t> = </a:t>
            </a:r>
            <a:r>
              <a:rPr lang="de-DE" sz="2400" b="1">
                <a:latin typeface="Times New Roman" pitchFamily="18" charset="0"/>
                <a:cs typeface="Times New Roman" pitchFamily="18" charset="0"/>
              </a:rPr>
              <a:t>w</a:t>
            </a:r>
            <a:r>
              <a:rPr lang="de-DE">
                <a:latin typeface="Times New Roman" pitchFamily="18" charset="0"/>
                <a:cs typeface="Times New Roman" pitchFamily="18" charset="0"/>
              </a:rPr>
              <a:t>(t–1)</a:t>
            </a:r>
            <a:r>
              <a:rPr lang="de-DE" sz="2400">
                <a:latin typeface="Times New Roman" pitchFamily="18" charset="0"/>
                <a:cs typeface="Times New Roman" pitchFamily="18" charset="0"/>
              </a:rPr>
              <a:t> – </a:t>
            </a:r>
            <a:r>
              <a:rPr lang="de-DE" sz="2400">
                <a:latin typeface="Times New Roman" pitchFamily="18" charset="0"/>
                <a:cs typeface="Times New Roman" pitchFamily="18" charset="0"/>
                <a:sym typeface="Symbol" pitchFamily="18" charset="2"/>
              </a:rPr>
              <a:t></a:t>
            </a:r>
            <a:r>
              <a:rPr lang="de-DE" sz="2400">
                <a:latin typeface="Times New Roman" pitchFamily="18" charset="0"/>
                <a:cs typeface="Times New Roman" pitchFamily="18" charset="0"/>
              </a:rPr>
              <a:t>(t) </a:t>
            </a:r>
            <a:r>
              <a:rPr lang="de-DE" sz="2400">
                <a:latin typeface="Times New Roman" pitchFamily="18" charset="0"/>
                <a:cs typeface="Times New Roman" pitchFamily="18" charset="0"/>
                <a:sym typeface="Symbol" pitchFamily="18" charset="2"/>
              </a:rPr>
              <a:t></a:t>
            </a:r>
            <a:r>
              <a:rPr lang="de-DE" sz="2400" b="1" baseline="-30000">
                <a:latin typeface="Times New Roman" pitchFamily="18" charset="0"/>
                <a:cs typeface="Times New Roman" pitchFamily="18" charset="0"/>
              </a:rPr>
              <a:t>w</a:t>
            </a:r>
            <a:r>
              <a:rPr lang="de-DE" sz="2400">
                <a:latin typeface="Times New Roman" pitchFamily="18" charset="0"/>
                <a:cs typeface="Times New Roman" pitchFamily="18" charset="0"/>
                <a:sym typeface="Symbol" pitchFamily="18" charset="2"/>
              </a:rPr>
              <a:t>R(</a:t>
            </a:r>
            <a:r>
              <a:rPr lang="de-DE" sz="2400" b="1">
                <a:latin typeface="Times New Roman" pitchFamily="18" charset="0"/>
                <a:cs typeface="Times New Roman" pitchFamily="18" charset="0"/>
                <a:sym typeface="Symbol" pitchFamily="18" charset="2"/>
              </a:rPr>
              <a:t>w</a:t>
            </a:r>
            <a:r>
              <a:rPr lang="de-DE">
                <a:latin typeface="Times New Roman" pitchFamily="18" charset="0"/>
                <a:cs typeface="Times New Roman" pitchFamily="18" charset="0"/>
                <a:sym typeface="Symbol" pitchFamily="18" charset="2"/>
              </a:rPr>
              <a:t>(t–1)</a:t>
            </a:r>
            <a:r>
              <a:rPr lang="de-DE" sz="2400">
                <a:latin typeface="Times New Roman" pitchFamily="18" charset="0"/>
                <a:cs typeface="Times New Roman" pitchFamily="18" charset="0"/>
                <a:sym typeface="Symbol" pitchFamily="18" charset="2"/>
              </a:rPr>
              <a:t>)</a:t>
            </a:r>
            <a:r>
              <a:rPr lang="de-DE" sz="2400">
                <a:latin typeface="Times New Roman" pitchFamily="18" charset="0"/>
                <a:sym typeface="Symbol" pitchFamily="18" charset="2"/>
              </a:rPr>
              <a:t> </a:t>
            </a:r>
          </a:p>
        </p:txBody>
      </p:sp>
      <p:sp>
        <p:nvSpPr>
          <p:cNvPr id="33802" name="Rectangle 12"/>
          <p:cNvSpPr>
            <a:spLocks noChangeArrowheads="1"/>
          </p:cNvSpPr>
          <p:nvPr/>
        </p:nvSpPr>
        <p:spPr bwMode="auto">
          <a:xfrm>
            <a:off x="1265238" y="1987550"/>
            <a:ext cx="1349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a:solidFill>
                  <a:srgbClr val="000000"/>
                </a:solidFill>
                <a:latin typeface="Times New Roman" pitchFamily="18" charset="0"/>
              </a:rPr>
              <a:t>R</a:t>
            </a:r>
            <a:endParaRPr lang="de-DE"/>
          </a:p>
        </p:txBody>
      </p:sp>
      <p:sp>
        <p:nvSpPr>
          <p:cNvPr id="33803" name="Rectangle 13"/>
          <p:cNvSpPr>
            <a:spLocks noChangeArrowheads="1"/>
          </p:cNvSpPr>
          <p:nvPr/>
        </p:nvSpPr>
        <p:spPr bwMode="auto">
          <a:xfrm>
            <a:off x="1400175" y="1987550"/>
            <a:ext cx="682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a:solidFill>
                  <a:srgbClr val="000000"/>
                </a:solidFill>
                <a:latin typeface="Times New Roman" pitchFamily="18" charset="0"/>
              </a:rPr>
              <a:t>(</a:t>
            </a:r>
            <a:endParaRPr lang="de-DE"/>
          </a:p>
        </p:txBody>
      </p:sp>
      <p:sp>
        <p:nvSpPr>
          <p:cNvPr id="33804" name="Rectangle 14"/>
          <p:cNvSpPr>
            <a:spLocks noChangeArrowheads="1"/>
          </p:cNvSpPr>
          <p:nvPr/>
        </p:nvSpPr>
        <p:spPr bwMode="auto">
          <a:xfrm>
            <a:off x="1468438" y="1987550"/>
            <a:ext cx="1460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a:solidFill>
                  <a:srgbClr val="000000"/>
                </a:solidFill>
                <a:latin typeface="Times New Roman" pitchFamily="18" charset="0"/>
              </a:rPr>
              <a:t>w</a:t>
            </a:r>
            <a:endParaRPr lang="de-DE"/>
          </a:p>
        </p:txBody>
      </p:sp>
      <p:sp>
        <p:nvSpPr>
          <p:cNvPr id="33805" name="Rectangle 15"/>
          <p:cNvSpPr>
            <a:spLocks noChangeArrowheads="1"/>
          </p:cNvSpPr>
          <p:nvPr/>
        </p:nvSpPr>
        <p:spPr bwMode="auto">
          <a:xfrm>
            <a:off x="1612900" y="1987550"/>
            <a:ext cx="682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a:solidFill>
                  <a:srgbClr val="000000"/>
                </a:solidFill>
                <a:latin typeface="Times New Roman" pitchFamily="18" charset="0"/>
              </a:rPr>
              <a:t>)</a:t>
            </a:r>
            <a:endParaRPr lang="de-DE"/>
          </a:p>
        </p:txBody>
      </p:sp>
      <p:sp>
        <p:nvSpPr>
          <p:cNvPr id="33806" name="Rectangle 16"/>
          <p:cNvSpPr>
            <a:spLocks noChangeArrowheads="1"/>
          </p:cNvSpPr>
          <p:nvPr/>
        </p:nvSpPr>
        <p:spPr bwMode="auto">
          <a:xfrm>
            <a:off x="3833813" y="2509838"/>
            <a:ext cx="50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a:solidFill>
                  <a:srgbClr val="000000"/>
                </a:solidFill>
                <a:latin typeface="Times New Roman" pitchFamily="18" charset="0"/>
              </a:rPr>
              <a:t> </a:t>
            </a:r>
            <a:endParaRPr lang="de-DE"/>
          </a:p>
        </p:txBody>
      </p:sp>
      <p:sp>
        <p:nvSpPr>
          <p:cNvPr id="33807" name="Rectangle 17"/>
          <p:cNvSpPr>
            <a:spLocks noChangeArrowheads="1"/>
          </p:cNvSpPr>
          <p:nvPr/>
        </p:nvSpPr>
        <p:spPr bwMode="auto">
          <a:xfrm>
            <a:off x="3887788" y="2509838"/>
            <a:ext cx="50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a:solidFill>
                  <a:srgbClr val="000000"/>
                </a:solidFill>
                <a:latin typeface="Times New Roman" pitchFamily="18" charset="0"/>
              </a:rPr>
              <a:t> </a:t>
            </a:r>
            <a:endParaRPr lang="de-DE"/>
          </a:p>
        </p:txBody>
      </p:sp>
      <p:sp>
        <p:nvSpPr>
          <p:cNvPr id="33808" name="Rectangle 18"/>
          <p:cNvSpPr>
            <a:spLocks noChangeArrowheads="1"/>
          </p:cNvSpPr>
          <p:nvPr/>
        </p:nvSpPr>
        <p:spPr bwMode="auto">
          <a:xfrm>
            <a:off x="3935413" y="2509838"/>
            <a:ext cx="50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a:solidFill>
                  <a:srgbClr val="000000"/>
                </a:solidFill>
                <a:latin typeface="Times New Roman" pitchFamily="18" charset="0"/>
              </a:rPr>
              <a:t> </a:t>
            </a:r>
            <a:endParaRPr lang="de-DE"/>
          </a:p>
        </p:txBody>
      </p:sp>
      <p:sp>
        <p:nvSpPr>
          <p:cNvPr id="33809" name="Rectangle 19"/>
          <p:cNvSpPr>
            <a:spLocks noChangeArrowheads="1"/>
          </p:cNvSpPr>
          <p:nvPr/>
        </p:nvSpPr>
        <p:spPr bwMode="auto">
          <a:xfrm>
            <a:off x="3984625" y="2509838"/>
            <a:ext cx="50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a:solidFill>
                  <a:srgbClr val="000000"/>
                </a:solidFill>
                <a:latin typeface="Times New Roman" pitchFamily="18" charset="0"/>
              </a:rPr>
              <a:t> </a:t>
            </a:r>
            <a:endParaRPr lang="de-DE"/>
          </a:p>
        </p:txBody>
      </p:sp>
      <p:sp>
        <p:nvSpPr>
          <p:cNvPr id="33810" name="Rectangle 20"/>
          <p:cNvSpPr>
            <a:spLocks noChangeArrowheads="1"/>
          </p:cNvSpPr>
          <p:nvPr/>
        </p:nvSpPr>
        <p:spPr bwMode="auto">
          <a:xfrm>
            <a:off x="4037013" y="2509838"/>
            <a:ext cx="50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a:solidFill>
                  <a:srgbClr val="000000"/>
                </a:solidFill>
                <a:latin typeface="Times New Roman" pitchFamily="18" charset="0"/>
              </a:rPr>
              <a:t> </a:t>
            </a:r>
            <a:endParaRPr lang="de-DE"/>
          </a:p>
        </p:txBody>
      </p:sp>
      <p:sp>
        <p:nvSpPr>
          <p:cNvPr id="33811" name="Rectangle 21"/>
          <p:cNvSpPr>
            <a:spLocks noChangeArrowheads="1"/>
          </p:cNvSpPr>
          <p:nvPr/>
        </p:nvSpPr>
        <p:spPr bwMode="auto">
          <a:xfrm>
            <a:off x="4084638" y="2509838"/>
            <a:ext cx="50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a:solidFill>
                  <a:srgbClr val="000000"/>
                </a:solidFill>
                <a:latin typeface="Times New Roman" pitchFamily="18" charset="0"/>
              </a:rPr>
              <a:t> </a:t>
            </a:r>
            <a:endParaRPr lang="de-DE"/>
          </a:p>
        </p:txBody>
      </p:sp>
      <p:sp>
        <p:nvSpPr>
          <p:cNvPr id="33812" name="Rectangle 22"/>
          <p:cNvSpPr>
            <a:spLocks noChangeArrowheads="1"/>
          </p:cNvSpPr>
          <p:nvPr/>
        </p:nvSpPr>
        <p:spPr bwMode="auto">
          <a:xfrm>
            <a:off x="4138613" y="2509838"/>
            <a:ext cx="50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a:solidFill>
                  <a:srgbClr val="000000"/>
                </a:solidFill>
                <a:latin typeface="Times New Roman" pitchFamily="18" charset="0"/>
              </a:rPr>
              <a:t> </a:t>
            </a:r>
            <a:endParaRPr lang="de-DE"/>
          </a:p>
        </p:txBody>
      </p:sp>
      <p:sp>
        <p:nvSpPr>
          <p:cNvPr id="33813" name="Rectangle 23"/>
          <p:cNvSpPr>
            <a:spLocks noChangeArrowheads="1"/>
          </p:cNvSpPr>
          <p:nvPr/>
        </p:nvSpPr>
        <p:spPr bwMode="auto">
          <a:xfrm>
            <a:off x="4186238" y="2509838"/>
            <a:ext cx="50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a:solidFill>
                  <a:srgbClr val="000000"/>
                </a:solidFill>
                <a:latin typeface="Times New Roman" pitchFamily="18" charset="0"/>
              </a:rPr>
              <a:t> </a:t>
            </a:r>
            <a:endParaRPr lang="de-DE"/>
          </a:p>
        </p:txBody>
      </p:sp>
      <p:sp>
        <p:nvSpPr>
          <p:cNvPr id="33814" name="Rectangle 24"/>
          <p:cNvSpPr>
            <a:spLocks noChangeArrowheads="1"/>
          </p:cNvSpPr>
          <p:nvPr/>
        </p:nvSpPr>
        <p:spPr bwMode="auto">
          <a:xfrm>
            <a:off x="4241800" y="2486025"/>
            <a:ext cx="1111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a:solidFill>
                  <a:srgbClr val="000000"/>
                </a:solidFill>
                <a:latin typeface="Symbol" pitchFamily="18" charset="2"/>
              </a:rPr>
              <a:t>-</a:t>
            </a:r>
            <a:endParaRPr lang="de-DE"/>
          </a:p>
        </p:txBody>
      </p:sp>
      <p:sp>
        <p:nvSpPr>
          <p:cNvPr id="33815" name="Rectangle 25"/>
          <p:cNvSpPr>
            <a:spLocks noChangeArrowheads="1"/>
          </p:cNvSpPr>
          <p:nvPr/>
        </p:nvSpPr>
        <p:spPr bwMode="auto">
          <a:xfrm>
            <a:off x="4346575" y="2486025"/>
            <a:ext cx="50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a:solidFill>
                  <a:srgbClr val="000000"/>
                </a:solidFill>
                <a:latin typeface="Symbol" pitchFamily="18" charset="2"/>
              </a:rPr>
              <a:t> </a:t>
            </a:r>
            <a:endParaRPr lang="de-DE"/>
          </a:p>
        </p:txBody>
      </p:sp>
      <p:sp>
        <p:nvSpPr>
          <p:cNvPr id="33816" name="Rectangle 26"/>
          <p:cNvSpPr>
            <a:spLocks noChangeArrowheads="1"/>
          </p:cNvSpPr>
          <p:nvPr/>
        </p:nvSpPr>
        <p:spPr bwMode="auto">
          <a:xfrm>
            <a:off x="4398963" y="2486025"/>
            <a:ext cx="50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a:solidFill>
                  <a:srgbClr val="000000"/>
                </a:solidFill>
                <a:latin typeface="Symbol" pitchFamily="18" charset="2"/>
              </a:rPr>
              <a:t> </a:t>
            </a:r>
            <a:endParaRPr lang="de-DE"/>
          </a:p>
        </p:txBody>
      </p:sp>
      <p:sp>
        <p:nvSpPr>
          <p:cNvPr id="33817" name="Rectangle 27"/>
          <p:cNvSpPr>
            <a:spLocks noChangeArrowheads="1"/>
          </p:cNvSpPr>
          <p:nvPr/>
        </p:nvSpPr>
        <p:spPr bwMode="auto">
          <a:xfrm>
            <a:off x="4398963" y="2486025"/>
            <a:ext cx="1000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a:solidFill>
                  <a:srgbClr val="000000"/>
                </a:solidFill>
                <a:latin typeface="Symbol" pitchFamily="18" charset="2"/>
              </a:rPr>
              <a:t>¶</a:t>
            </a:r>
            <a:endParaRPr lang="de-DE"/>
          </a:p>
        </p:txBody>
      </p:sp>
      <p:sp>
        <p:nvSpPr>
          <p:cNvPr id="33818" name="Line 28"/>
          <p:cNvSpPr>
            <a:spLocks noChangeShapeType="1"/>
          </p:cNvSpPr>
          <p:nvPr/>
        </p:nvSpPr>
        <p:spPr bwMode="auto">
          <a:xfrm>
            <a:off x="4398963" y="2709863"/>
            <a:ext cx="101600"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33819" name="Rectangle 29"/>
          <p:cNvSpPr>
            <a:spLocks noChangeArrowheads="1"/>
          </p:cNvSpPr>
          <p:nvPr/>
        </p:nvSpPr>
        <p:spPr bwMode="auto">
          <a:xfrm>
            <a:off x="4500563" y="2509838"/>
            <a:ext cx="1349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a:solidFill>
                  <a:srgbClr val="000000"/>
                </a:solidFill>
                <a:latin typeface="Times New Roman" pitchFamily="18" charset="0"/>
              </a:rPr>
              <a:t>R</a:t>
            </a:r>
            <a:endParaRPr lang="de-DE"/>
          </a:p>
        </p:txBody>
      </p:sp>
      <p:sp>
        <p:nvSpPr>
          <p:cNvPr id="33820" name="Line 30"/>
          <p:cNvSpPr>
            <a:spLocks noChangeShapeType="1"/>
          </p:cNvSpPr>
          <p:nvPr/>
        </p:nvSpPr>
        <p:spPr bwMode="auto">
          <a:xfrm>
            <a:off x="4500563" y="2709863"/>
            <a:ext cx="130175"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33821" name="Rectangle 31"/>
          <p:cNvSpPr>
            <a:spLocks noChangeArrowheads="1"/>
          </p:cNvSpPr>
          <p:nvPr/>
        </p:nvSpPr>
        <p:spPr bwMode="auto">
          <a:xfrm>
            <a:off x="4630738" y="2509838"/>
            <a:ext cx="682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a:solidFill>
                  <a:srgbClr val="000000"/>
                </a:solidFill>
                <a:latin typeface="Times New Roman" pitchFamily="18" charset="0"/>
              </a:rPr>
              <a:t>(</a:t>
            </a:r>
            <a:endParaRPr lang="de-DE"/>
          </a:p>
        </p:txBody>
      </p:sp>
      <p:sp>
        <p:nvSpPr>
          <p:cNvPr id="33822" name="Line 32"/>
          <p:cNvSpPr>
            <a:spLocks noChangeShapeType="1"/>
          </p:cNvSpPr>
          <p:nvPr/>
        </p:nvSpPr>
        <p:spPr bwMode="auto">
          <a:xfrm>
            <a:off x="4630738" y="2709863"/>
            <a:ext cx="68262"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33823" name="Rectangle 33"/>
          <p:cNvSpPr>
            <a:spLocks noChangeArrowheads="1"/>
          </p:cNvSpPr>
          <p:nvPr/>
        </p:nvSpPr>
        <p:spPr bwMode="auto">
          <a:xfrm>
            <a:off x="4699000" y="2509838"/>
            <a:ext cx="1460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a:solidFill>
                  <a:srgbClr val="000000"/>
                </a:solidFill>
                <a:latin typeface="Times New Roman" pitchFamily="18" charset="0"/>
              </a:rPr>
              <a:t>w</a:t>
            </a:r>
            <a:endParaRPr lang="de-DE"/>
          </a:p>
        </p:txBody>
      </p:sp>
      <p:sp>
        <p:nvSpPr>
          <p:cNvPr id="33824" name="Line 34"/>
          <p:cNvSpPr>
            <a:spLocks noChangeShapeType="1"/>
          </p:cNvSpPr>
          <p:nvPr/>
        </p:nvSpPr>
        <p:spPr bwMode="auto">
          <a:xfrm>
            <a:off x="4699000" y="2709863"/>
            <a:ext cx="144463"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33825" name="Rectangle 35"/>
          <p:cNvSpPr>
            <a:spLocks noChangeArrowheads="1"/>
          </p:cNvSpPr>
          <p:nvPr/>
        </p:nvSpPr>
        <p:spPr bwMode="auto">
          <a:xfrm>
            <a:off x="4843463" y="2509838"/>
            <a:ext cx="682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a:solidFill>
                  <a:srgbClr val="000000"/>
                </a:solidFill>
                <a:latin typeface="Times New Roman" pitchFamily="18" charset="0"/>
              </a:rPr>
              <a:t>)</a:t>
            </a:r>
            <a:endParaRPr lang="de-DE"/>
          </a:p>
        </p:txBody>
      </p:sp>
      <p:sp>
        <p:nvSpPr>
          <p:cNvPr id="33826" name="Line 36"/>
          <p:cNvSpPr>
            <a:spLocks noChangeShapeType="1"/>
          </p:cNvSpPr>
          <p:nvPr/>
        </p:nvSpPr>
        <p:spPr bwMode="auto">
          <a:xfrm>
            <a:off x="4843463" y="2709863"/>
            <a:ext cx="68262"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33827" name="Rectangle 37"/>
          <p:cNvSpPr>
            <a:spLocks noChangeArrowheads="1"/>
          </p:cNvSpPr>
          <p:nvPr/>
        </p:nvSpPr>
        <p:spPr bwMode="auto">
          <a:xfrm>
            <a:off x="3833813" y="2678113"/>
            <a:ext cx="50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a:solidFill>
                  <a:srgbClr val="000000"/>
                </a:solidFill>
                <a:latin typeface="Times New Roman" pitchFamily="18" charset="0"/>
              </a:rPr>
              <a:t> </a:t>
            </a:r>
            <a:endParaRPr lang="de-DE"/>
          </a:p>
        </p:txBody>
      </p:sp>
      <p:sp>
        <p:nvSpPr>
          <p:cNvPr id="33828" name="Rectangle 38"/>
          <p:cNvSpPr>
            <a:spLocks noChangeArrowheads="1"/>
          </p:cNvSpPr>
          <p:nvPr/>
        </p:nvSpPr>
        <p:spPr bwMode="auto">
          <a:xfrm>
            <a:off x="3887788" y="2678113"/>
            <a:ext cx="50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a:solidFill>
                  <a:srgbClr val="000000"/>
                </a:solidFill>
                <a:latin typeface="Times New Roman" pitchFamily="18" charset="0"/>
              </a:rPr>
              <a:t> </a:t>
            </a:r>
            <a:endParaRPr lang="de-DE"/>
          </a:p>
        </p:txBody>
      </p:sp>
      <p:sp>
        <p:nvSpPr>
          <p:cNvPr id="33829" name="Rectangle 39"/>
          <p:cNvSpPr>
            <a:spLocks noChangeArrowheads="1"/>
          </p:cNvSpPr>
          <p:nvPr/>
        </p:nvSpPr>
        <p:spPr bwMode="auto">
          <a:xfrm>
            <a:off x="3935413" y="2678113"/>
            <a:ext cx="50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a:solidFill>
                  <a:srgbClr val="000000"/>
                </a:solidFill>
                <a:latin typeface="Times New Roman" pitchFamily="18" charset="0"/>
              </a:rPr>
              <a:t> </a:t>
            </a:r>
            <a:endParaRPr lang="de-DE"/>
          </a:p>
        </p:txBody>
      </p:sp>
      <p:sp>
        <p:nvSpPr>
          <p:cNvPr id="33830" name="Rectangle 40"/>
          <p:cNvSpPr>
            <a:spLocks noChangeArrowheads="1"/>
          </p:cNvSpPr>
          <p:nvPr/>
        </p:nvSpPr>
        <p:spPr bwMode="auto">
          <a:xfrm>
            <a:off x="3984625" y="2678113"/>
            <a:ext cx="50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a:solidFill>
                  <a:srgbClr val="000000"/>
                </a:solidFill>
                <a:latin typeface="Times New Roman" pitchFamily="18" charset="0"/>
              </a:rPr>
              <a:t> </a:t>
            </a:r>
            <a:endParaRPr lang="de-DE"/>
          </a:p>
        </p:txBody>
      </p:sp>
      <p:sp>
        <p:nvSpPr>
          <p:cNvPr id="33831" name="Rectangle 41"/>
          <p:cNvSpPr>
            <a:spLocks noChangeArrowheads="1"/>
          </p:cNvSpPr>
          <p:nvPr/>
        </p:nvSpPr>
        <p:spPr bwMode="auto">
          <a:xfrm>
            <a:off x="4037013" y="2678113"/>
            <a:ext cx="50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a:solidFill>
                  <a:srgbClr val="000000"/>
                </a:solidFill>
                <a:latin typeface="Times New Roman" pitchFamily="18" charset="0"/>
              </a:rPr>
              <a:t> </a:t>
            </a:r>
            <a:endParaRPr lang="de-DE"/>
          </a:p>
        </p:txBody>
      </p:sp>
      <p:sp>
        <p:nvSpPr>
          <p:cNvPr id="33832" name="Rectangle 42"/>
          <p:cNvSpPr>
            <a:spLocks noChangeArrowheads="1"/>
          </p:cNvSpPr>
          <p:nvPr/>
        </p:nvSpPr>
        <p:spPr bwMode="auto">
          <a:xfrm>
            <a:off x="4084638" y="2678113"/>
            <a:ext cx="50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a:solidFill>
                  <a:srgbClr val="000000"/>
                </a:solidFill>
                <a:latin typeface="Times New Roman" pitchFamily="18" charset="0"/>
              </a:rPr>
              <a:t> </a:t>
            </a:r>
            <a:endParaRPr lang="de-DE"/>
          </a:p>
        </p:txBody>
      </p:sp>
      <p:sp>
        <p:nvSpPr>
          <p:cNvPr id="33833" name="Rectangle 43"/>
          <p:cNvSpPr>
            <a:spLocks noChangeArrowheads="1"/>
          </p:cNvSpPr>
          <p:nvPr/>
        </p:nvSpPr>
        <p:spPr bwMode="auto">
          <a:xfrm>
            <a:off x="4138613" y="2678113"/>
            <a:ext cx="50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a:solidFill>
                  <a:srgbClr val="000000"/>
                </a:solidFill>
                <a:latin typeface="Times New Roman" pitchFamily="18" charset="0"/>
              </a:rPr>
              <a:t> </a:t>
            </a:r>
            <a:endParaRPr lang="de-DE"/>
          </a:p>
        </p:txBody>
      </p:sp>
      <p:sp>
        <p:nvSpPr>
          <p:cNvPr id="33834" name="Rectangle 44"/>
          <p:cNvSpPr>
            <a:spLocks noChangeArrowheads="1"/>
          </p:cNvSpPr>
          <p:nvPr/>
        </p:nvSpPr>
        <p:spPr bwMode="auto">
          <a:xfrm>
            <a:off x="4186238" y="2678113"/>
            <a:ext cx="50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a:solidFill>
                  <a:srgbClr val="000000"/>
                </a:solidFill>
                <a:latin typeface="Times New Roman" pitchFamily="18" charset="0"/>
              </a:rPr>
              <a:t> </a:t>
            </a:r>
            <a:endParaRPr lang="de-DE"/>
          </a:p>
        </p:txBody>
      </p:sp>
      <p:sp>
        <p:nvSpPr>
          <p:cNvPr id="33835" name="Rectangle 45"/>
          <p:cNvSpPr>
            <a:spLocks noChangeArrowheads="1"/>
          </p:cNvSpPr>
          <p:nvPr/>
        </p:nvSpPr>
        <p:spPr bwMode="auto">
          <a:xfrm>
            <a:off x="4241800" y="2678113"/>
            <a:ext cx="50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a:solidFill>
                  <a:srgbClr val="000000"/>
                </a:solidFill>
                <a:latin typeface="Times New Roman" pitchFamily="18" charset="0"/>
              </a:rPr>
              <a:t> </a:t>
            </a:r>
            <a:endParaRPr lang="de-DE"/>
          </a:p>
        </p:txBody>
      </p:sp>
      <p:sp>
        <p:nvSpPr>
          <p:cNvPr id="33836" name="Rectangle 46"/>
          <p:cNvSpPr>
            <a:spLocks noChangeArrowheads="1"/>
          </p:cNvSpPr>
          <p:nvPr/>
        </p:nvSpPr>
        <p:spPr bwMode="auto">
          <a:xfrm>
            <a:off x="4287838" y="2678113"/>
            <a:ext cx="50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a:solidFill>
                  <a:srgbClr val="000000"/>
                </a:solidFill>
                <a:latin typeface="Times New Roman" pitchFamily="18" charset="0"/>
              </a:rPr>
              <a:t> </a:t>
            </a:r>
            <a:endParaRPr lang="de-DE"/>
          </a:p>
        </p:txBody>
      </p:sp>
      <p:sp>
        <p:nvSpPr>
          <p:cNvPr id="33837" name="Rectangle 47"/>
          <p:cNvSpPr>
            <a:spLocks noChangeArrowheads="1"/>
          </p:cNvSpPr>
          <p:nvPr/>
        </p:nvSpPr>
        <p:spPr bwMode="auto">
          <a:xfrm>
            <a:off x="4337050" y="2678113"/>
            <a:ext cx="50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a:solidFill>
                  <a:srgbClr val="000000"/>
                </a:solidFill>
                <a:latin typeface="Times New Roman" pitchFamily="18" charset="0"/>
              </a:rPr>
              <a:t> </a:t>
            </a:r>
            <a:endParaRPr lang="de-DE"/>
          </a:p>
        </p:txBody>
      </p:sp>
      <p:sp>
        <p:nvSpPr>
          <p:cNvPr id="33838" name="Rectangle 48"/>
          <p:cNvSpPr>
            <a:spLocks noChangeArrowheads="1"/>
          </p:cNvSpPr>
          <p:nvPr/>
        </p:nvSpPr>
        <p:spPr bwMode="auto">
          <a:xfrm>
            <a:off x="4389438" y="2654300"/>
            <a:ext cx="50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a:solidFill>
                  <a:srgbClr val="000000"/>
                </a:solidFill>
                <a:latin typeface="Symbol" pitchFamily="18" charset="2"/>
              </a:rPr>
              <a:t> </a:t>
            </a:r>
            <a:endParaRPr lang="de-DE"/>
          </a:p>
        </p:txBody>
      </p:sp>
      <p:sp>
        <p:nvSpPr>
          <p:cNvPr id="33839" name="Rectangle 49"/>
          <p:cNvSpPr>
            <a:spLocks noChangeArrowheads="1"/>
          </p:cNvSpPr>
          <p:nvPr/>
        </p:nvSpPr>
        <p:spPr bwMode="auto">
          <a:xfrm>
            <a:off x="4389438" y="2654300"/>
            <a:ext cx="1000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a:solidFill>
                  <a:srgbClr val="000000"/>
                </a:solidFill>
                <a:latin typeface="Symbol" pitchFamily="18" charset="2"/>
              </a:rPr>
              <a:t>¶</a:t>
            </a:r>
            <a:endParaRPr lang="de-DE"/>
          </a:p>
        </p:txBody>
      </p:sp>
      <p:sp>
        <p:nvSpPr>
          <p:cNvPr id="33840" name="Rectangle 50"/>
          <p:cNvSpPr>
            <a:spLocks noChangeArrowheads="1"/>
          </p:cNvSpPr>
          <p:nvPr/>
        </p:nvSpPr>
        <p:spPr bwMode="auto">
          <a:xfrm>
            <a:off x="4491038" y="2714625"/>
            <a:ext cx="15557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300">
                <a:solidFill>
                  <a:srgbClr val="000000"/>
                </a:solidFill>
                <a:latin typeface="Times New Roman" pitchFamily="18" charset="0"/>
              </a:rPr>
              <a:t>W</a:t>
            </a:r>
            <a:endParaRPr lang="de-DE"/>
          </a:p>
        </p:txBody>
      </p:sp>
      <p:sp>
        <p:nvSpPr>
          <p:cNvPr id="33841" name="Rectangle 54"/>
          <p:cNvSpPr>
            <a:spLocks noChangeArrowheads="1"/>
          </p:cNvSpPr>
          <p:nvPr/>
        </p:nvSpPr>
        <p:spPr bwMode="auto">
          <a:xfrm>
            <a:off x="4130675" y="4494213"/>
            <a:ext cx="50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a:solidFill>
                  <a:srgbClr val="000000"/>
                </a:solidFill>
                <a:latin typeface="Times New Roman" pitchFamily="18" charset="0"/>
              </a:rPr>
              <a:t> </a:t>
            </a:r>
            <a:endParaRPr lang="de-DE"/>
          </a:p>
        </p:txBody>
      </p:sp>
      <p:sp>
        <p:nvSpPr>
          <p:cNvPr id="33842" name="Rectangle 55"/>
          <p:cNvSpPr>
            <a:spLocks noChangeArrowheads="1"/>
          </p:cNvSpPr>
          <p:nvPr/>
        </p:nvSpPr>
        <p:spPr bwMode="auto">
          <a:xfrm>
            <a:off x="4183063" y="4494213"/>
            <a:ext cx="50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a:solidFill>
                  <a:srgbClr val="000000"/>
                </a:solidFill>
                <a:latin typeface="Times New Roman" pitchFamily="18" charset="0"/>
              </a:rPr>
              <a:t> </a:t>
            </a:r>
            <a:endParaRPr lang="de-DE"/>
          </a:p>
        </p:txBody>
      </p:sp>
      <p:sp>
        <p:nvSpPr>
          <p:cNvPr id="33843" name="Rectangle 56"/>
          <p:cNvSpPr>
            <a:spLocks noChangeArrowheads="1"/>
          </p:cNvSpPr>
          <p:nvPr/>
        </p:nvSpPr>
        <p:spPr bwMode="auto">
          <a:xfrm>
            <a:off x="4230688" y="4494213"/>
            <a:ext cx="50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a:solidFill>
                  <a:srgbClr val="000000"/>
                </a:solidFill>
                <a:latin typeface="Times New Roman" pitchFamily="18" charset="0"/>
              </a:rPr>
              <a:t> </a:t>
            </a:r>
            <a:endParaRPr lang="de-DE"/>
          </a:p>
        </p:txBody>
      </p:sp>
      <p:sp>
        <p:nvSpPr>
          <p:cNvPr id="33844" name="Rectangle 57"/>
          <p:cNvSpPr>
            <a:spLocks noChangeArrowheads="1"/>
          </p:cNvSpPr>
          <p:nvPr/>
        </p:nvSpPr>
        <p:spPr bwMode="auto">
          <a:xfrm>
            <a:off x="4284663" y="4494213"/>
            <a:ext cx="50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a:solidFill>
                  <a:srgbClr val="000000"/>
                </a:solidFill>
                <a:latin typeface="Times New Roman" pitchFamily="18" charset="0"/>
              </a:rPr>
              <a:t> </a:t>
            </a:r>
            <a:endParaRPr lang="de-DE"/>
          </a:p>
        </p:txBody>
      </p:sp>
      <p:sp>
        <p:nvSpPr>
          <p:cNvPr id="33845" name="Rectangle 58"/>
          <p:cNvSpPr>
            <a:spLocks noChangeArrowheads="1"/>
          </p:cNvSpPr>
          <p:nvPr/>
        </p:nvSpPr>
        <p:spPr bwMode="auto">
          <a:xfrm>
            <a:off x="4332288" y="4494213"/>
            <a:ext cx="50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a:solidFill>
                  <a:srgbClr val="000000"/>
                </a:solidFill>
                <a:latin typeface="Times New Roman" pitchFamily="18" charset="0"/>
              </a:rPr>
              <a:t> </a:t>
            </a:r>
            <a:endParaRPr lang="de-DE"/>
          </a:p>
        </p:txBody>
      </p:sp>
      <p:sp>
        <p:nvSpPr>
          <p:cNvPr id="33846" name="Rectangle 59"/>
          <p:cNvSpPr>
            <a:spLocks noChangeArrowheads="1"/>
          </p:cNvSpPr>
          <p:nvPr/>
        </p:nvSpPr>
        <p:spPr bwMode="auto">
          <a:xfrm>
            <a:off x="4384675" y="4494213"/>
            <a:ext cx="50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a:solidFill>
                  <a:srgbClr val="000000"/>
                </a:solidFill>
                <a:latin typeface="Times New Roman" pitchFamily="18" charset="0"/>
              </a:rPr>
              <a:t> </a:t>
            </a:r>
            <a:endParaRPr lang="de-DE"/>
          </a:p>
        </p:txBody>
      </p:sp>
      <p:sp>
        <p:nvSpPr>
          <p:cNvPr id="33847" name="Rectangle 60"/>
          <p:cNvSpPr>
            <a:spLocks noChangeArrowheads="1"/>
          </p:cNvSpPr>
          <p:nvPr/>
        </p:nvSpPr>
        <p:spPr bwMode="auto">
          <a:xfrm>
            <a:off x="4433888" y="4494213"/>
            <a:ext cx="50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a:solidFill>
                  <a:srgbClr val="000000"/>
                </a:solidFill>
                <a:latin typeface="Times New Roman" pitchFamily="18" charset="0"/>
              </a:rPr>
              <a:t> </a:t>
            </a:r>
            <a:endParaRPr lang="de-DE"/>
          </a:p>
        </p:txBody>
      </p:sp>
      <p:sp>
        <p:nvSpPr>
          <p:cNvPr id="33848" name="Rectangle 61"/>
          <p:cNvSpPr>
            <a:spLocks noChangeArrowheads="1"/>
          </p:cNvSpPr>
          <p:nvPr/>
        </p:nvSpPr>
        <p:spPr bwMode="auto">
          <a:xfrm>
            <a:off x="4486275" y="4494213"/>
            <a:ext cx="50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a:solidFill>
                  <a:srgbClr val="000000"/>
                </a:solidFill>
                <a:latin typeface="Times New Roman" pitchFamily="18" charset="0"/>
              </a:rPr>
              <a:t> </a:t>
            </a:r>
            <a:endParaRPr lang="de-DE"/>
          </a:p>
        </p:txBody>
      </p:sp>
      <p:sp>
        <p:nvSpPr>
          <p:cNvPr id="33849" name="Rectangle 63"/>
          <p:cNvSpPr>
            <a:spLocks noChangeArrowheads="1"/>
          </p:cNvSpPr>
          <p:nvPr/>
        </p:nvSpPr>
        <p:spPr bwMode="auto">
          <a:xfrm>
            <a:off x="4679950" y="4494213"/>
            <a:ext cx="682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a:solidFill>
                  <a:srgbClr val="000000"/>
                </a:solidFill>
                <a:latin typeface="Times New Roman" pitchFamily="18" charset="0"/>
              </a:rPr>
              <a:t>(</a:t>
            </a:r>
            <a:endParaRPr lang="de-DE"/>
          </a:p>
        </p:txBody>
      </p:sp>
      <p:sp>
        <p:nvSpPr>
          <p:cNvPr id="41018" name="Rectangle 64"/>
          <p:cNvSpPr>
            <a:spLocks noChangeArrowheads="1"/>
          </p:cNvSpPr>
          <p:nvPr/>
        </p:nvSpPr>
        <p:spPr bwMode="auto">
          <a:xfrm>
            <a:off x="4748213" y="4494213"/>
            <a:ext cx="57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a:solidFill>
                  <a:srgbClr val="000000"/>
                </a:solidFill>
                <a:latin typeface="Times New Roman" pitchFamily="18" charset="0"/>
              </a:rPr>
              <a:t>t</a:t>
            </a:r>
            <a:endParaRPr lang="de-DE"/>
          </a:p>
        </p:txBody>
      </p:sp>
      <p:sp>
        <p:nvSpPr>
          <p:cNvPr id="33851" name="Rectangle 66"/>
          <p:cNvSpPr>
            <a:spLocks noChangeArrowheads="1"/>
          </p:cNvSpPr>
          <p:nvPr/>
        </p:nvSpPr>
        <p:spPr bwMode="auto">
          <a:xfrm>
            <a:off x="4868863" y="4494213"/>
            <a:ext cx="50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b="1">
                <a:solidFill>
                  <a:schemeClr val="accent2"/>
                </a:solidFill>
                <a:latin typeface="Times New Roman" pitchFamily="18" charset="0"/>
              </a:rPr>
              <a:t> </a:t>
            </a:r>
            <a:endParaRPr lang="de-DE" b="1">
              <a:solidFill>
                <a:schemeClr val="accent2"/>
              </a:solidFill>
            </a:endParaRPr>
          </a:p>
        </p:txBody>
      </p:sp>
      <p:sp>
        <p:nvSpPr>
          <p:cNvPr id="33852" name="Rectangle 67"/>
          <p:cNvSpPr>
            <a:spLocks noChangeArrowheads="1"/>
          </p:cNvSpPr>
          <p:nvPr/>
        </p:nvSpPr>
        <p:spPr bwMode="auto">
          <a:xfrm>
            <a:off x="4921250" y="4494213"/>
            <a:ext cx="50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a:solidFill>
                  <a:srgbClr val="000000"/>
                </a:solidFill>
                <a:latin typeface="Times New Roman" pitchFamily="18" charset="0"/>
              </a:rPr>
              <a:t> </a:t>
            </a:r>
            <a:endParaRPr lang="de-DE"/>
          </a:p>
        </p:txBody>
      </p:sp>
      <p:sp>
        <p:nvSpPr>
          <p:cNvPr id="33853" name="Rectangle 68"/>
          <p:cNvSpPr>
            <a:spLocks noChangeArrowheads="1"/>
          </p:cNvSpPr>
          <p:nvPr/>
        </p:nvSpPr>
        <p:spPr bwMode="auto">
          <a:xfrm>
            <a:off x="4970463" y="4494213"/>
            <a:ext cx="50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a:solidFill>
                  <a:srgbClr val="000000"/>
                </a:solidFill>
                <a:latin typeface="Times New Roman" pitchFamily="18" charset="0"/>
              </a:rPr>
              <a:t> </a:t>
            </a:r>
            <a:endParaRPr lang="de-DE"/>
          </a:p>
        </p:txBody>
      </p:sp>
      <p:sp>
        <p:nvSpPr>
          <p:cNvPr id="33854" name="Rectangle 69"/>
          <p:cNvSpPr>
            <a:spLocks noChangeArrowheads="1"/>
          </p:cNvSpPr>
          <p:nvPr/>
        </p:nvSpPr>
        <p:spPr bwMode="auto">
          <a:xfrm>
            <a:off x="5022850" y="4494213"/>
            <a:ext cx="50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a:solidFill>
                  <a:srgbClr val="000000"/>
                </a:solidFill>
                <a:latin typeface="Times New Roman" pitchFamily="18" charset="0"/>
              </a:rPr>
              <a:t> </a:t>
            </a:r>
            <a:endParaRPr lang="de-DE"/>
          </a:p>
        </p:txBody>
      </p:sp>
      <p:sp>
        <p:nvSpPr>
          <p:cNvPr id="33855" name="Rectangle 70"/>
          <p:cNvSpPr>
            <a:spLocks noChangeArrowheads="1"/>
          </p:cNvSpPr>
          <p:nvPr/>
        </p:nvSpPr>
        <p:spPr bwMode="auto">
          <a:xfrm>
            <a:off x="5072063" y="4494213"/>
            <a:ext cx="50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a:solidFill>
                  <a:srgbClr val="000000"/>
                </a:solidFill>
                <a:latin typeface="Times New Roman" pitchFamily="18" charset="0"/>
              </a:rPr>
              <a:t> </a:t>
            </a:r>
            <a:endParaRPr lang="de-DE"/>
          </a:p>
        </p:txBody>
      </p:sp>
      <p:sp>
        <p:nvSpPr>
          <p:cNvPr id="33856" name="Rectangle 71"/>
          <p:cNvSpPr>
            <a:spLocks noChangeArrowheads="1"/>
          </p:cNvSpPr>
          <p:nvPr/>
        </p:nvSpPr>
        <p:spPr bwMode="auto">
          <a:xfrm>
            <a:off x="5119688" y="4494213"/>
            <a:ext cx="1460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a:solidFill>
                  <a:srgbClr val="000000"/>
                </a:solidFill>
                <a:latin typeface="Times New Roman" pitchFamily="18" charset="0"/>
              </a:rPr>
              <a:t>w</a:t>
            </a:r>
            <a:endParaRPr lang="de-DE"/>
          </a:p>
        </p:txBody>
      </p:sp>
      <p:sp>
        <p:nvSpPr>
          <p:cNvPr id="33857" name="Rectangle 72"/>
          <p:cNvSpPr>
            <a:spLocks noChangeArrowheads="1"/>
          </p:cNvSpPr>
          <p:nvPr/>
        </p:nvSpPr>
        <p:spPr bwMode="auto">
          <a:xfrm>
            <a:off x="5264150" y="4494213"/>
            <a:ext cx="682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a:solidFill>
                  <a:srgbClr val="000000"/>
                </a:solidFill>
                <a:latin typeface="Times New Roman" pitchFamily="18" charset="0"/>
              </a:rPr>
              <a:t>(</a:t>
            </a:r>
            <a:endParaRPr lang="de-DE"/>
          </a:p>
        </p:txBody>
      </p:sp>
      <p:sp>
        <p:nvSpPr>
          <p:cNvPr id="33858" name="Rectangle 73"/>
          <p:cNvSpPr>
            <a:spLocks noChangeArrowheads="1"/>
          </p:cNvSpPr>
          <p:nvPr/>
        </p:nvSpPr>
        <p:spPr bwMode="auto">
          <a:xfrm>
            <a:off x="5332413" y="4494213"/>
            <a:ext cx="57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a:solidFill>
                  <a:srgbClr val="000000"/>
                </a:solidFill>
                <a:latin typeface="Times New Roman" pitchFamily="18" charset="0"/>
              </a:rPr>
              <a:t>t</a:t>
            </a:r>
            <a:endParaRPr lang="de-DE"/>
          </a:p>
        </p:txBody>
      </p:sp>
      <p:sp>
        <p:nvSpPr>
          <p:cNvPr id="33859" name="Rectangle 74"/>
          <p:cNvSpPr>
            <a:spLocks noChangeArrowheads="1"/>
          </p:cNvSpPr>
          <p:nvPr/>
        </p:nvSpPr>
        <p:spPr bwMode="auto">
          <a:xfrm>
            <a:off x="5389563" y="4494213"/>
            <a:ext cx="682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a:solidFill>
                  <a:srgbClr val="000000"/>
                </a:solidFill>
                <a:latin typeface="Times New Roman" pitchFamily="18" charset="0"/>
              </a:rPr>
              <a:t>-</a:t>
            </a:r>
            <a:endParaRPr lang="de-DE"/>
          </a:p>
        </p:txBody>
      </p:sp>
      <p:sp>
        <p:nvSpPr>
          <p:cNvPr id="33860" name="Rectangle 75"/>
          <p:cNvSpPr>
            <a:spLocks noChangeArrowheads="1"/>
          </p:cNvSpPr>
          <p:nvPr/>
        </p:nvSpPr>
        <p:spPr bwMode="auto">
          <a:xfrm>
            <a:off x="5457825" y="4494213"/>
            <a:ext cx="101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a:solidFill>
                  <a:srgbClr val="000000"/>
                </a:solidFill>
                <a:latin typeface="Times New Roman" pitchFamily="18" charset="0"/>
              </a:rPr>
              <a:t>1</a:t>
            </a:r>
            <a:endParaRPr lang="de-DE"/>
          </a:p>
        </p:txBody>
      </p:sp>
      <p:sp>
        <p:nvSpPr>
          <p:cNvPr id="33861" name="Rectangle 76"/>
          <p:cNvSpPr>
            <a:spLocks noChangeArrowheads="1"/>
          </p:cNvSpPr>
          <p:nvPr/>
        </p:nvSpPr>
        <p:spPr bwMode="auto">
          <a:xfrm>
            <a:off x="5557838" y="4494213"/>
            <a:ext cx="682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dirty="0">
                <a:solidFill>
                  <a:srgbClr val="000000"/>
                </a:solidFill>
                <a:latin typeface="Times New Roman" pitchFamily="18" charset="0"/>
              </a:rPr>
              <a:t>)</a:t>
            </a:r>
            <a:endParaRPr lang="de-DE" dirty="0"/>
          </a:p>
        </p:txBody>
      </p:sp>
      <p:sp>
        <p:nvSpPr>
          <p:cNvPr id="33862" name="Rectangle 77"/>
          <p:cNvSpPr>
            <a:spLocks noChangeArrowheads="1"/>
          </p:cNvSpPr>
          <p:nvPr/>
        </p:nvSpPr>
        <p:spPr bwMode="auto">
          <a:xfrm>
            <a:off x="6408738" y="4494213"/>
            <a:ext cx="1460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dirty="0">
                <a:solidFill>
                  <a:srgbClr val="000000"/>
                </a:solidFill>
                <a:latin typeface="Times New Roman" pitchFamily="18" charset="0"/>
              </a:rPr>
              <a:t>w</a:t>
            </a:r>
            <a:endParaRPr lang="de-DE" dirty="0"/>
          </a:p>
        </p:txBody>
      </p:sp>
      <p:sp>
        <p:nvSpPr>
          <p:cNvPr id="33863" name="Freeform 78"/>
          <p:cNvSpPr>
            <a:spLocks/>
          </p:cNvSpPr>
          <p:nvPr/>
        </p:nvSpPr>
        <p:spPr bwMode="auto">
          <a:xfrm>
            <a:off x="1758950" y="1819275"/>
            <a:ext cx="95250" cy="120650"/>
          </a:xfrm>
          <a:custGeom>
            <a:avLst/>
            <a:gdLst>
              <a:gd name="T0" fmla="*/ 2147483647 w 60"/>
              <a:gd name="T1" fmla="*/ 2147483647 h 76"/>
              <a:gd name="T2" fmla="*/ 2147483647 w 60"/>
              <a:gd name="T3" fmla="*/ 2147483647 h 76"/>
              <a:gd name="T4" fmla="*/ 2147483647 w 60"/>
              <a:gd name="T5" fmla="*/ 0 h 76"/>
              <a:gd name="T6" fmla="*/ 0 w 60"/>
              <a:gd name="T7" fmla="*/ 2147483647 h 76"/>
              <a:gd name="T8" fmla="*/ 2147483647 w 60"/>
              <a:gd name="T9" fmla="*/ 2147483647 h 76"/>
              <a:gd name="T10" fmla="*/ 0 60000 65536"/>
              <a:gd name="T11" fmla="*/ 0 60000 65536"/>
              <a:gd name="T12" fmla="*/ 0 60000 65536"/>
              <a:gd name="T13" fmla="*/ 0 60000 65536"/>
              <a:gd name="T14" fmla="*/ 0 60000 65536"/>
              <a:gd name="T15" fmla="*/ 0 w 60"/>
              <a:gd name="T16" fmla="*/ 0 h 76"/>
              <a:gd name="T17" fmla="*/ 60 w 60"/>
              <a:gd name="T18" fmla="*/ 76 h 76"/>
            </a:gdLst>
            <a:ahLst/>
            <a:cxnLst>
              <a:cxn ang="T10">
                <a:pos x="T0" y="T1"/>
              </a:cxn>
              <a:cxn ang="T11">
                <a:pos x="T2" y="T3"/>
              </a:cxn>
              <a:cxn ang="T12">
                <a:pos x="T4" y="T5"/>
              </a:cxn>
              <a:cxn ang="T13">
                <a:pos x="T6" y="T7"/>
              </a:cxn>
              <a:cxn ang="T14">
                <a:pos x="T8" y="T9"/>
              </a:cxn>
            </a:cxnLst>
            <a:rect l="T15" t="T16" r="T17" b="T18"/>
            <a:pathLst>
              <a:path w="60" h="76">
                <a:moveTo>
                  <a:pt x="30" y="76"/>
                </a:moveTo>
                <a:lnTo>
                  <a:pt x="60" y="76"/>
                </a:lnTo>
                <a:lnTo>
                  <a:pt x="30" y="0"/>
                </a:lnTo>
                <a:lnTo>
                  <a:pt x="0" y="76"/>
                </a:lnTo>
                <a:lnTo>
                  <a:pt x="30" y="7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3864" name="Line 79"/>
          <p:cNvSpPr>
            <a:spLocks noChangeShapeType="1"/>
          </p:cNvSpPr>
          <p:nvPr/>
        </p:nvSpPr>
        <p:spPr bwMode="auto">
          <a:xfrm>
            <a:off x="1806575" y="1939925"/>
            <a:ext cx="1588" cy="25606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33865" name="Freeform 80"/>
          <p:cNvSpPr>
            <a:spLocks/>
          </p:cNvSpPr>
          <p:nvPr/>
        </p:nvSpPr>
        <p:spPr bwMode="auto">
          <a:xfrm>
            <a:off x="6548438" y="4451350"/>
            <a:ext cx="120650" cy="98425"/>
          </a:xfrm>
          <a:custGeom>
            <a:avLst/>
            <a:gdLst>
              <a:gd name="T0" fmla="*/ 0 w 76"/>
              <a:gd name="T1" fmla="*/ 2147483647 h 62"/>
              <a:gd name="T2" fmla="*/ 0 w 76"/>
              <a:gd name="T3" fmla="*/ 2147483647 h 62"/>
              <a:gd name="T4" fmla="*/ 2147483647 w 76"/>
              <a:gd name="T5" fmla="*/ 2147483647 h 62"/>
              <a:gd name="T6" fmla="*/ 0 w 76"/>
              <a:gd name="T7" fmla="*/ 0 h 62"/>
              <a:gd name="T8" fmla="*/ 0 w 76"/>
              <a:gd name="T9" fmla="*/ 2147483647 h 62"/>
              <a:gd name="T10" fmla="*/ 0 60000 65536"/>
              <a:gd name="T11" fmla="*/ 0 60000 65536"/>
              <a:gd name="T12" fmla="*/ 0 60000 65536"/>
              <a:gd name="T13" fmla="*/ 0 60000 65536"/>
              <a:gd name="T14" fmla="*/ 0 60000 65536"/>
              <a:gd name="T15" fmla="*/ 0 w 76"/>
              <a:gd name="T16" fmla="*/ 0 h 62"/>
              <a:gd name="T17" fmla="*/ 76 w 76"/>
              <a:gd name="T18" fmla="*/ 62 h 62"/>
            </a:gdLst>
            <a:ahLst/>
            <a:cxnLst>
              <a:cxn ang="T10">
                <a:pos x="T0" y="T1"/>
              </a:cxn>
              <a:cxn ang="T11">
                <a:pos x="T2" y="T3"/>
              </a:cxn>
              <a:cxn ang="T12">
                <a:pos x="T4" y="T5"/>
              </a:cxn>
              <a:cxn ang="T13">
                <a:pos x="T6" y="T7"/>
              </a:cxn>
              <a:cxn ang="T14">
                <a:pos x="T8" y="T9"/>
              </a:cxn>
            </a:cxnLst>
            <a:rect l="T15" t="T16" r="T17" b="T18"/>
            <a:pathLst>
              <a:path w="76" h="62">
                <a:moveTo>
                  <a:pt x="0" y="31"/>
                </a:moveTo>
                <a:lnTo>
                  <a:pt x="0" y="62"/>
                </a:lnTo>
                <a:lnTo>
                  <a:pt x="76" y="31"/>
                </a:lnTo>
                <a:lnTo>
                  <a:pt x="0" y="0"/>
                </a:lnTo>
                <a:lnTo>
                  <a:pt x="0"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3866" name="Line 81"/>
          <p:cNvSpPr>
            <a:spLocks noChangeShapeType="1"/>
          </p:cNvSpPr>
          <p:nvPr/>
        </p:nvSpPr>
        <p:spPr bwMode="auto">
          <a:xfrm flipH="1">
            <a:off x="1743075" y="4487863"/>
            <a:ext cx="4741863"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33867" name="Line 85"/>
          <p:cNvSpPr>
            <a:spLocks noChangeShapeType="1"/>
          </p:cNvSpPr>
          <p:nvPr/>
        </p:nvSpPr>
        <p:spPr bwMode="auto">
          <a:xfrm>
            <a:off x="5322888" y="2638425"/>
            <a:ext cx="1587" cy="2365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33868" name="Line 86"/>
          <p:cNvSpPr>
            <a:spLocks noChangeShapeType="1"/>
          </p:cNvSpPr>
          <p:nvPr/>
        </p:nvSpPr>
        <p:spPr bwMode="auto">
          <a:xfrm>
            <a:off x="5322888" y="2957513"/>
            <a:ext cx="1587" cy="2413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33869" name="Line 87"/>
          <p:cNvSpPr>
            <a:spLocks noChangeShapeType="1"/>
          </p:cNvSpPr>
          <p:nvPr/>
        </p:nvSpPr>
        <p:spPr bwMode="auto">
          <a:xfrm>
            <a:off x="5322888" y="3281363"/>
            <a:ext cx="1587" cy="2413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33870" name="Line 88"/>
          <p:cNvSpPr>
            <a:spLocks noChangeShapeType="1"/>
          </p:cNvSpPr>
          <p:nvPr/>
        </p:nvSpPr>
        <p:spPr bwMode="auto">
          <a:xfrm>
            <a:off x="5322888" y="3600450"/>
            <a:ext cx="1587" cy="2413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33871" name="Line 89"/>
          <p:cNvSpPr>
            <a:spLocks noChangeShapeType="1"/>
          </p:cNvSpPr>
          <p:nvPr/>
        </p:nvSpPr>
        <p:spPr bwMode="auto">
          <a:xfrm>
            <a:off x="5322888" y="3925888"/>
            <a:ext cx="1587" cy="2413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33872" name="Line 90"/>
          <p:cNvSpPr>
            <a:spLocks noChangeShapeType="1"/>
          </p:cNvSpPr>
          <p:nvPr/>
        </p:nvSpPr>
        <p:spPr bwMode="auto">
          <a:xfrm>
            <a:off x="5322888" y="4249738"/>
            <a:ext cx="1587" cy="23653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grpSp>
        <p:nvGrpSpPr>
          <p:cNvPr id="2" name="Group 100"/>
          <p:cNvGrpSpPr>
            <a:grpSpLocks/>
          </p:cNvGrpSpPr>
          <p:nvPr/>
        </p:nvGrpSpPr>
        <p:grpSpPr bwMode="auto">
          <a:xfrm>
            <a:off x="3833813" y="3981450"/>
            <a:ext cx="298450" cy="757238"/>
            <a:chOff x="2415" y="2508"/>
            <a:chExt cx="188" cy="477"/>
          </a:xfrm>
        </p:grpSpPr>
        <p:sp>
          <p:nvSpPr>
            <p:cNvPr id="33886" name="Rectangle 51"/>
            <p:cNvSpPr>
              <a:spLocks noChangeArrowheads="1"/>
            </p:cNvSpPr>
            <p:nvPr/>
          </p:nvSpPr>
          <p:spPr bwMode="auto">
            <a:xfrm>
              <a:off x="2415" y="2831"/>
              <a:ext cx="9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b="1">
                  <a:solidFill>
                    <a:srgbClr val="BC0000"/>
                  </a:solidFill>
                  <a:latin typeface="Times New Roman" pitchFamily="18" charset="0"/>
                </a:rPr>
                <a:t>w</a:t>
              </a:r>
              <a:endParaRPr lang="de-DE" b="1">
                <a:solidFill>
                  <a:srgbClr val="BC0000"/>
                </a:solidFill>
              </a:endParaRPr>
            </a:p>
          </p:txBody>
        </p:sp>
        <p:sp>
          <p:nvSpPr>
            <p:cNvPr id="33887" name="Rectangle 52"/>
            <p:cNvSpPr>
              <a:spLocks noChangeArrowheads="1"/>
            </p:cNvSpPr>
            <p:nvPr/>
          </p:nvSpPr>
          <p:spPr bwMode="auto">
            <a:xfrm>
              <a:off x="2507" y="2831"/>
              <a:ext cx="6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b="1">
                  <a:solidFill>
                    <a:srgbClr val="BC0000"/>
                  </a:solidFill>
                  <a:latin typeface="Times New Roman" pitchFamily="18" charset="0"/>
                </a:rPr>
                <a:t>*</a:t>
              </a:r>
              <a:endParaRPr lang="de-DE" b="1">
                <a:solidFill>
                  <a:srgbClr val="BC0000"/>
                </a:solidFill>
              </a:endParaRPr>
            </a:p>
          </p:txBody>
        </p:sp>
        <p:sp>
          <p:nvSpPr>
            <p:cNvPr id="33888" name="Rectangle 53"/>
            <p:cNvSpPr>
              <a:spLocks noChangeArrowheads="1"/>
            </p:cNvSpPr>
            <p:nvPr/>
          </p:nvSpPr>
          <p:spPr bwMode="auto">
            <a:xfrm>
              <a:off x="2571" y="2831"/>
              <a:ext cx="3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a:solidFill>
                    <a:srgbClr val="000000"/>
                  </a:solidFill>
                  <a:latin typeface="Times New Roman" pitchFamily="18" charset="0"/>
                </a:rPr>
                <a:t> </a:t>
              </a:r>
              <a:endParaRPr lang="de-DE"/>
            </a:p>
          </p:txBody>
        </p:sp>
        <p:sp>
          <p:nvSpPr>
            <p:cNvPr id="33889" name="Line 91"/>
            <p:cNvSpPr>
              <a:spLocks noChangeShapeType="1"/>
            </p:cNvSpPr>
            <p:nvPr/>
          </p:nvSpPr>
          <p:spPr bwMode="auto">
            <a:xfrm>
              <a:off x="2449" y="2508"/>
              <a:ext cx="1" cy="154"/>
            </a:xfrm>
            <a:prstGeom prst="line">
              <a:avLst/>
            </a:prstGeom>
            <a:noFill/>
            <a:ln w="28575">
              <a:solidFill>
                <a:srgbClr val="BC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33890" name="Line 92"/>
            <p:cNvSpPr>
              <a:spLocks noChangeShapeType="1"/>
            </p:cNvSpPr>
            <p:nvPr/>
          </p:nvSpPr>
          <p:spPr bwMode="auto">
            <a:xfrm>
              <a:off x="2449" y="2713"/>
              <a:ext cx="1" cy="113"/>
            </a:xfrm>
            <a:prstGeom prst="line">
              <a:avLst/>
            </a:prstGeom>
            <a:noFill/>
            <a:ln w="28575">
              <a:solidFill>
                <a:srgbClr val="BC0000"/>
              </a:solidFill>
              <a:round/>
              <a:headEnd/>
              <a:tailEnd/>
            </a:ln>
            <a:extLst>
              <a:ext uri="{909E8E84-426E-40DD-AFC4-6F175D3DCCD1}">
                <a14:hiddenFill xmlns:a14="http://schemas.microsoft.com/office/drawing/2010/main">
                  <a:noFill/>
                </a14:hiddenFill>
              </a:ext>
            </a:extLst>
          </p:spPr>
          <p:txBody>
            <a:bodyPr/>
            <a:lstStyle/>
            <a:p>
              <a:endParaRPr lang="de-DE"/>
            </a:p>
          </p:txBody>
        </p:sp>
      </p:grpSp>
      <p:sp>
        <p:nvSpPr>
          <p:cNvPr id="33874" name="Freeform 93"/>
          <p:cNvSpPr>
            <a:spLocks/>
          </p:cNvSpPr>
          <p:nvPr/>
        </p:nvSpPr>
        <p:spPr bwMode="auto">
          <a:xfrm>
            <a:off x="4954588" y="3016250"/>
            <a:ext cx="111125" cy="123825"/>
          </a:xfrm>
          <a:custGeom>
            <a:avLst/>
            <a:gdLst>
              <a:gd name="T0" fmla="*/ 2147483647 w 70"/>
              <a:gd name="T1" fmla="*/ 2147483647 h 78"/>
              <a:gd name="T2" fmla="*/ 2147483647 w 70"/>
              <a:gd name="T3" fmla="*/ 0 h 78"/>
              <a:gd name="T4" fmla="*/ 0 w 70"/>
              <a:gd name="T5" fmla="*/ 2147483647 h 78"/>
              <a:gd name="T6" fmla="*/ 2147483647 w 70"/>
              <a:gd name="T7" fmla="*/ 2147483647 h 78"/>
              <a:gd name="T8" fmla="*/ 2147483647 w 70"/>
              <a:gd name="T9" fmla="*/ 2147483647 h 78"/>
              <a:gd name="T10" fmla="*/ 0 60000 65536"/>
              <a:gd name="T11" fmla="*/ 0 60000 65536"/>
              <a:gd name="T12" fmla="*/ 0 60000 65536"/>
              <a:gd name="T13" fmla="*/ 0 60000 65536"/>
              <a:gd name="T14" fmla="*/ 0 60000 65536"/>
              <a:gd name="T15" fmla="*/ 0 w 70"/>
              <a:gd name="T16" fmla="*/ 0 h 78"/>
              <a:gd name="T17" fmla="*/ 70 w 70"/>
              <a:gd name="T18" fmla="*/ 78 h 78"/>
            </a:gdLst>
            <a:ahLst/>
            <a:cxnLst>
              <a:cxn ang="T10">
                <a:pos x="T0" y="T1"/>
              </a:cxn>
              <a:cxn ang="T11">
                <a:pos x="T2" y="T3"/>
              </a:cxn>
              <a:cxn ang="T12">
                <a:pos x="T4" y="T5"/>
              </a:cxn>
              <a:cxn ang="T13">
                <a:pos x="T6" y="T7"/>
              </a:cxn>
              <a:cxn ang="T14">
                <a:pos x="T8" y="T9"/>
              </a:cxn>
            </a:cxnLst>
            <a:rect l="T15" t="T16" r="T17" b="T18"/>
            <a:pathLst>
              <a:path w="70" h="78">
                <a:moveTo>
                  <a:pt x="45" y="14"/>
                </a:moveTo>
                <a:lnTo>
                  <a:pt x="22" y="0"/>
                </a:lnTo>
                <a:lnTo>
                  <a:pt x="0" y="78"/>
                </a:lnTo>
                <a:lnTo>
                  <a:pt x="70" y="33"/>
                </a:lnTo>
                <a:lnTo>
                  <a:pt x="45" y="14"/>
                </a:lnTo>
                <a:close/>
              </a:path>
            </a:pathLst>
          </a:custGeom>
          <a:solidFill>
            <a:srgbClr val="000000"/>
          </a:solidFill>
          <a:ln w="28575">
            <a:solidFill>
              <a:srgbClr val="BC0000"/>
            </a:solidFill>
            <a:round/>
            <a:headEnd/>
            <a:tailEnd/>
          </a:ln>
        </p:spPr>
        <p:txBody>
          <a:bodyPr/>
          <a:lstStyle/>
          <a:p>
            <a:endParaRPr lang="de-DE"/>
          </a:p>
        </p:txBody>
      </p:sp>
      <p:sp>
        <p:nvSpPr>
          <p:cNvPr id="33875" name="Line 94"/>
          <p:cNvSpPr>
            <a:spLocks noChangeShapeType="1"/>
          </p:cNvSpPr>
          <p:nvPr/>
        </p:nvSpPr>
        <p:spPr bwMode="auto">
          <a:xfrm flipV="1">
            <a:off x="5026025" y="2846388"/>
            <a:ext cx="141288" cy="192087"/>
          </a:xfrm>
          <a:prstGeom prst="line">
            <a:avLst/>
          </a:prstGeom>
          <a:noFill/>
          <a:ln w="28575">
            <a:solidFill>
              <a:srgbClr val="BC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33876" name="Line 95"/>
          <p:cNvSpPr>
            <a:spLocks noChangeShapeType="1"/>
          </p:cNvSpPr>
          <p:nvPr/>
        </p:nvSpPr>
        <p:spPr bwMode="auto">
          <a:xfrm flipV="1">
            <a:off x="5211763" y="2617788"/>
            <a:ext cx="111125" cy="16033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33877" name="Rectangle 96"/>
          <p:cNvSpPr>
            <a:spLocks noChangeArrowheads="1"/>
          </p:cNvSpPr>
          <p:nvPr/>
        </p:nvSpPr>
        <p:spPr bwMode="auto">
          <a:xfrm>
            <a:off x="6669088" y="4541838"/>
            <a:ext cx="952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500">
                <a:solidFill>
                  <a:srgbClr val="000000"/>
                </a:solidFill>
                <a:latin typeface="Times New Roman" pitchFamily="18" charset="0"/>
              </a:rPr>
              <a:t>  </a:t>
            </a:r>
            <a:endParaRPr lang="de-DE"/>
          </a:p>
        </p:txBody>
      </p:sp>
      <p:sp>
        <p:nvSpPr>
          <p:cNvPr id="33878" name="Rectangle 97"/>
          <p:cNvSpPr>
            <a:spLocks noChangeArrowheads="1"/>
          </p:cNvSpPr>
          <p:nvPr/>
        </p:nvSpPr>
        <p:spPr bwMode="auto">
          <a:xfrm>
            <a:off x="6767513" y="4541838"/>
            <a:ext cx="476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500">
                <a:solidFill>
                  <a:srgbClr val="000000"/>
                </a:solidFill>
                <a:latin typeface="Times New Roman" pitchFamily="18" charset="0"/>
              </a:rPr>
              <a:t> </a:t>
            </a:r>
            <a:endParaRPr lang="de-DE"/>
          </a:p>
        </p:txBody>
      </p:sp>
      <p:grpSp>
        <p:nvGrpSpPr>
          <p:cNvPr id="3" name="Group 101"/>
          <p:cNvGrpSpPr>
            <a:grpSpLocks/>
          </p:cNvGrpSpPr>
          <p:nvPr/>
        </p:nvGrpSpPr>
        <p:grpSpPr bwMode="auto">
          <a:xfrm>
            <a:off x="4560888" y="3587750"/>
            <a:ext cx="333375" cy="1138238"/>
            <a:chOff x="2857" y="2268"/>
            <a:chExt cx="210" cy="717"/>
          </a:xfrm>
        </p:grpSpPr>
        <p:sp>
          <p:nvSpPr>
            <p:cNvPr id="33880" name="Rectangle 62"/>
            <p:cNvSpPr>
              <a:spLocks noChangeArrowheads="1"/>
            </p:cNvSpPr>
            <p:nvPr/>
          </p:nvSpPr>
          <p:spPr bwMode="auto">
            <a:xfrm>
              <a:off x="2857" y="2831"/>
              <a:ext cx="9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b="1">
                  <a:solidFill>
                    <a:schemeClr val="accent2"/>
                  </a:solidFill>
                  <a:latin typeface="Times New Roman" pitchFamily="18" charset="0"/>
                </a:rPr>
                <a:t>w</a:t>
              </a:r>
              <a:endParaRPr lang="de-DE" b="1">
                <a:solidFill>
                  <a:schemeClr val="accent2"/>
                </a:solidFill>
              </a:endParaRPr>
            </a:p>
          </p:txBody>
        </p:sp>
        <p:sp>
          <p:nvSpPr>
            <p:cNvPr id="33881" name="Rectangle 65"/>
            <p:cNvSpPr>
              <a:spLocks noChangeArrowheads="1"/>
            </p:cNvSpPr>
            <p:nvPr/>
          </p:nvSpPr>
          <p:spPr bwMode="auto">
            <a:xfrm>
              <a:off x="3024" y="2831"/>
              <a:ext cx="43"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de-DE" sz="1600">
                  <a:solidFill>
                    <a:srgbClr val="000000"/>
                  </a:solidFill>
                  <a:latin typeface="Times New Roman" pitchFamily="18" charset="0"/>
                </a:rPr>
                <a:t>)</a:t>
              </a:r>
              <a:endParaRPr lang="de-DE"/>
            </a:p>
          </p:txBody>
        </p:sp>
        <p:grpSp>
          <p:nvGrpSpPr>
            <p:cNvPr id="33882" name="Group 99"/>
            <p:cNvGrpSpPr>
              <a:grpSpLocks/>
            </p:cNvGrpSpPr>
            <p:nvPr/>
          </p:nvGrpSpPr>
          <p:grpSpPr bwMode="auto">
            <a:xfrm>
              <a:off x="2969" y="2268"/>
              <a:ext cx="1" cy="558"/>
              <a:chOff x="2969" y="2268"/>
              <a:chExt cx="1" cy="558"/>
            </a:xfrm>
          </p:grpSpPr>
          <p:sp>
            <p:nvSpPr>
              <p:cNvPr id="33883" name="Line 82"/>
              <p:cNvSpPr>
                <a:spLocks noChangeShapeType="1"/>
              </p:cNvSpPr>
              <p:nvPr/>
            </p:nvSpPr>
            <p:spPr bwMode="auto">
              <a:xfrm>
                <a:off x="2969" y="2268"/>
                <a:ext cx="1" cy="152"/>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33884" name="Line 83"/>
              <p:cNvSpPr>
                <a:spLocks noChangeShapeType="1"/>
              </p:cNvSpPr>
              <p:nvPr/>
            </p:nvSpPr>
            <p:spPr bwMode="auto">
              <a:xfrm>
                <a:off x="2969" y="2473"/>
                <a:ext cx="1" cy="148"/>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33885" name="Line 84"/>
              <p:cNvSpPr>
                <a:spLocks noChangeShapeType="1"/>
              </p:cNvSpPr>
              <p:nvPr/>
            </p:nvSpPr>
            <p:spPr bwMode="auto">
              <a:xfrm>
                <a:off x="2969" y="2674"/>
                <a:ext cx="1" cy="152"/>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de-DE"/>
              </a:p>
            </p:txBody>
          </p:sp>
        </p:grpSp>
      </p:grpSp>
      <p:sp>
        <p:nvSpPr>
          <p:cNvPr id="5" name="Rechteck 4"/>
          <p:cNvSpPr/>
          <p:nvPr/>
        </p:nvSpPr>
        <p:spPr>
          <a:xfrm>
            <a:off x="4377867" y="5053938"/>
            <a:ext cx="2359941" cy="400110"/>
          </a:xfrm>
          <a:prstGeom prst="rect">
            <a:avLst/>
          </a:prstGeom>
        </p:spPr>
        <p:txBody>
          <a:bodyPr wrap="none">
            <a:spAutoFit/>
          </a:bodyPr>
          <a:lstStyle/>
          <a:p>
            <a:r>
              <a:rPr lang="de-DE" dirty="0" err="1">
                <a:solidFill>
                  <a:srgbClr val="FF0000"/>
                </a:solidFill>
                <a:latin typeface="Symbol"/>
              </a:rPr>
              <a:t>Ñ</a:t>
            </a:r>
            <a:r>
              <a:rPr lang="de-DE" sz="800" dirty="0" err="1">
                <a:solidFill>
                  <a:srgbClr val="FF0000"/>
                </a:solidFill>
                <a:latin typeface="Times New Roman"/>
              </a:rPr>
              <a:t>w</a:t>
            </a:r>
            <a:r>
              <a:rPr lang="de-DE" dirty="0">
                <a:latin typeface="Symbol"/>
              </a:rPr>
              <a:t>:=</a:t>
            </a:r>
            <a:r>
              <a:rPr lang="de-DE" dirty="0">
                <a:solidFill>
                  <a:srgbClr val="FF0000"/>
                </a:solidFill>
                <a:latin typeface="Times New Roman"/>
              </a:rPr>
              <a:t>(</a:t>
            </a:r>
            <a:r>
              <a:rPr lang="de-DE" dirty="0">
                <a:latin typeface="Symbol"/>
              </a:rPr>
              <a:t>¶</a:t>
            </a:r>
            <a:r>
              <a:rPr lang="de-DE" dirty="0">
                <a:latin typeface="Times New Roman"/>
              </a:rPr>
              <a:t>/</a:t>
            </a:r>
            <a:r>
              <a:rPr lang="de-DE" dirty="0">
                <a:latin typeface="Symbol"/>
              </a:rPr>
              <a:t>¶</a:t>
            </a:r>
            <a:r>
              <a:rPr lang="de-DE" dirty="0">
                <a:latin typeface="Times New Roman"/>
              </a:rPr>
              <a:t>w</a:t>
            </a:r>
            <a:r>
              <a:rPr lang="de-DE" sz="800" dirty="0">
                <a:latin typeface="Times New Roman"/>
              </a:rPr>
              <a:t>1</a:t>
            </a:r>
            <a:r>
              <a:rPr lang="de-DE" dirty="0">
                <a:latin typeface="Times New Roman"/>
              </a:rPr>
              <a:t>,...,</a:t>
            </a:r>
            <a:r>
              <a:rPr lang="de-DE" dirty="0">
                <a:latin typeface="Symbol"/>
              </a:rPr>
              <a:t>¶</a:t>
            </a:r>
            <a:r>
              <a:rPr lang="de-DE" dirty="0">
                <a:latin typeface="Times New Roman"/>
              </a:rPr>
              <a:t>/</a:t>
            </a:r>
            <a:r>
              <a:rPr lang="de-DE" dirty="0">
                <a:latin typeface="Symbol"/>
              </a:rPr>
              <a:t>¶</a:t>
            </a:r>
            <a:r>
              <a:rPr lang="de-DE" dirty="0" err="1">
                <a:latin typeface="Times New Roman"/>
              </a:rPr>
              <a:t>w</a:t>
            </a:r>
            <a:r>
              <a:rPr lang="de-DE" sz="800" dirty="0" err="1">
                <a:latin typeface="Times New Roman"/>
              </a:rPr>
              <a:t>n</a:t>
            </a:r>
            <a:r>
              <a:rPr lang="de-DE" dirty="0">
                <a:solidFill>
                  <a:srgbClr val="FF0000"/>
                </a:solidFill>
                <a:latin typeface="Times New Roman"/>
              </a:rPr>
              <a:t>)</a:t>
            </a:r>
            <a:r>
              <a:rPr lang="de-DE" sz="1800" baseline="30000" dirty="0">
                <a:latin typeface="Times New Roman"/>
              </a:rPr>
              <a:t>T</a:t>
            </a:r>
            <a:endParaRPr lang="de-DE" sz="5400" baseline="300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1018"/>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par>
                          <p:cTn id="13" fill="hold" nodeType="afterGroup">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40968"/>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935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8" grpId="0"/>
      <p:bldP spid="193545" grpId="0"/>
      <p:bldP spid="41018"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p:cNvSpPr>
            <a:spLocks noGrp="1" noChangeArrowheads="1"/>
          </p:cNvSpPr>
          <p:nvPr>
            <p:ph type="body" idx="4294967295"/>
          </p:nvPr>
        </p:nvSpPr>
        <p:spPr>
          <a:xfrm>
            <a:off x="661988" y="1204913"/>
            <a:ext cx="8242300" cy="5184775"/>
          </a:xfrm>
        </p:spPr>
        <p:txBody>
          <a:bodyPr/>
          <a:lstStyle/>
          <a:p>
            <a:pPr marL="0" indent="0">
              <a:buFontTx/>
              <a:buNone/>
            </a:pPr>
            <a:r>
              <a:rPr lang="de-DE" dirty="0" smtClean="0"/>
              <a:t>Problem: stochastischer </a:t>
            </a:r>
            <a:r>
              <a:rPr lang="de-DE" dirty="0" err="1" smtClean="0"/>
              <a:t>Gradientenabstieg</a:t>
            </a:r>
            <a:endParaRPr lang="de-DE" dirty="0" smtClean="0"/>
          </a:p>
          <a:p>
            <a:pPr marL="0" indent="0">
              <a:buFontTx/>
              <a:buNone/>
            </a:pPr>
            <a:endParaRPr lang="de-DE" dirty="0" smtClean="0"/>
          </a:p>
          <a:p>
            <a:pPr marL="0" indent="0">
              <a:buFontTx/>
              <a:buNone/>
            </a:pPr>
            <a:endParaRPr lang="de-DE" dirty="0" smtClean="0"/>
          </a:p>
          <a:p>
            <a:pPr marL="0" indent="0">
              <a:buFontTx/>
              <a:buNone/>
            </a:pPr>
            <a:endParaRPr lang="de-DE" dirty="0" smtClean="0"/>
          </a:p>
          <a:p>
            <a:pPr marL="0" indent="0">
              <a:buFontTx/>
              <a:buNone/>
            </a:pPr>
            <a:endParaRPr lang="de-DE" dirty="0" smtClean="0"/>
          </a:p>
          <a:p>
            <a:pPr marL="0" indent="0">
              <a:buFontTx/>
              <a:buNone/>
            </a:pPr>
            <a:endParaRPr lang="de-DE" dirty="0" smtClean="0"/>
          </a:p>
          <a:p>
            <a:pPr marL="0" indent="0">
              <a:buFontTx/>
              <a:buNone/>
            </a:pPr>
            <a:endParaRPr lang="de-DE" dirty="0" smtClean="0"/>
          </a:p>
          <a:p>
            <a:pPr marL="0" indent="0">
              <a:buFontTx/>
              <a:buNone/>
            </a:pPr>
            <a:endParaRPr lang="de-DE" dirty="0" smtClean="0"/>
          </a:p>
          <a:p>
            <a:pPr marL="0" indent="0">
              <a:buFontTx/>
              <a:buNone/>
            </a:pPr>
            <a:endParaRPr lang="de-DE" dirty="0" smtClean="0"/>
          </a:p>
          <a:p>
            <a:pPr marL="0" indent="0">
              <a:buFontTx/>
              <a:buNone/>
            </a:pPr>
            <a:r>
              <a:rPr lang="de-DE" sz="2000" b="0" dirty="0" smtClean="0"/>
              <a:t>Zielfunktion abhängig von stochastischer Beobachtung x(t)</a:t>
            </a:r>
          </a:p>
          <a:p>
            <a:pPr marL="0" indent="0">
              <a:buFontTx/>
              <a:buNone/>
            </a:pPr>
            <a:r>
              <a:rPr lang="de-DE" sz="2000" b="0" dirty="0"/>
              <a:t>z</a:t>
            </a:r>
            <a:r>
              <a:rPr lang="de-DE" sz="2000" b="0" dirty="0" smtClean="0"/>
              <a:t>.B. Fehler (L – y(x))</a:t>
            </a:r>
            <a:r>
              <a:rPr lang="de-DE" sz="2000" b="0" baseline="30000" dirty="0" smtClean="0"/>
              <a:t>2</a:t>
            </a:r>
          </a:p>
        </p:txBody>
      </p:sp>
      <p:sp>
        <p:nvSpPr>
          <p:cNvPr id="34820" name="Foliennummernplatzhalter 4"/>
          <p:cNvSpPr txBox="1">
            <a:spLocks noGrp="1"/>
          </p:cNvSpPr>
          <p:nvPr/>
        </p:nvSpPr>
        <p:spPr bwMode="auto">
          <a:xfrm>
            <a:off x="8001000" y="6623050"/>
            <a:ext cx="685800"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pPr>
              <a:spcBef>
                <a:spcPct val="0"/>
              </a:spcBef>
            </a:pPr>
            <a:r>
              <a:rPr lang="de-DE" sz="1000"/>
              <a:t>- </a:t>
            </a:r>
            <a:fld id="{89CAE1F1-986A-4220-AE2F-8AF00C069C90}" type="slidenum">
              <a:rPr lang="de-DE" sz="1000"/>
              <a:pPr>
                <a:spcBef>
                  <a:spcPct val="0"/>
                </a:spcBef>
              </a:pPr>
              <a:t>45</a:t>
            </a:fld>
            <a:r>
              <a:rPr lang="de-DE" sz="1000"/>
              <a:t> -</a:t>
            </a:r>
          </a:p>
        </p:txBody>
      </p:sp>
      <p:sp>
        <p:nvSpPr>
          <p:cNvPr id="119812" name="Freeform 98"/>
          <p:cNvSpPr>
            <a:spLocks/>
          </p:cNvSpPr>
          <p:nvPr/>
        </p:nvSpPr>
        <p:spPr bwMode="auto">
          <a:xfrm>
            <a:off x="1787525" y="1951038"/>
            <a:ext cx="4760913" cy="2028825"/>
          </a:xfrm>
          <a:custGeom>
            <a:avLst/>
            <a:gdLst>
              <a:gd name="T0" fmla="*/ 2147483647 w 2999"/>
              <a:gd name="T1" fmla="*/ 2147483647 h 1278"/>
              <a:gd name="T2" fmla="*/ 2147483647 w 2999"/>
              <a:gd name="T3" fmla="*/ 2147483647 h 1278"/>
              <a:gd name="T4" fmla="*/ 2147483647 w 2999"/>
              <a:gd name="T5" fmla="*/ 2147483647 h 1278"/>
              <a:gd name="T6" fmla="*/ 2147483647 w 2999"/>
              <a:gd name="T7" fmla="*/ 2147483647 h 1278"/>
              <a:gd name="T8" fmla="*/ 2147483647 w 2999"/>
              <a:gd name="T9" fmla="*/ 2147483647 h 1278"/>
              <a:gd name="T10" fmla="*/ 2147483647 w 2999"/>
              <a:gd name="T11" fmla="*/ 2147483647 h 1278"/>
              <a:gd name="T12" fmla="*/ 2147483647 w 2999"/>
              <a:gd name="T13" fmla="*/ 2147483647 h 1278"/>
              <a:gd name="T14" fmla="*/ 2147483647 w 2999"/>
              <a:gd name="T15" fmla="*/ 2147483647 h 1278"/>
              <a:gd name="T16" fmla="*/ 2147483647 w 2999"/>
              <a:gd name="T17" fmla="*/ 2147483647 h 1278"/>
              <a:gd name="T18" fmla="*/ 2147483647 w 2999"/>
              <a:gd name="T19" fmla="*/ 2147483647 h 1278"/>
              <a:gd name="T20" fmla="*/ 2147483647 w 2999"/>
              <a:gd name="T21" fmla="*/ 2147483647 h 1278"/>
              <a:gd name="T22" fmla="*/ 2147483647 w 2999"/>
              <a:gd name="T23" fmla="*/ 2147483647 h 1278"/>
              <a:gd name="T24" fmla="*/ 2147483647 w 2999"/>
              <a:gd name="T25" fmla="*/ 2147483647 h 1278"/>
              <a:gd name="T26" fmla="*/ 2147483647 w 2999"/>
              <a:gd name="T27" fmla="*/ 2147483647 h 1278"/>
              <a:gd name="T28" fmla="*/ 2147483647 w 2999"/>
              <a:gd name="T29" fmla="*/ 2147483647 h 1278"/>
              <a:gd name="T30" fmla="*/ 2147483647 w 2999"/>
              <a:gd name="T31" fmla="*/ 2147483647 h 1278"/>
              <a:gd name="T32" fmla="*/ 2147483647 w 2999"/>
              <a:gd name="T33" fmla="*/ 2147483647 h 1278"/>
              <a:gd name="T34" fmla="*/ 2147483647 w 2999"/>
              <a:gd name="T35" fmla="*/ 2147483647 h 1278"/>
              <a:gd name="T36" fmla="*/ 2147483647 w 2999"/>
              <a:gd name="T37" fmla="*/ 2147483647 h 1278"/>
              <a:gd name="T38" fmla="*/ 2147483647 w 2999"/>
              <a:gd name="T39" fmla="*/ 2147483647 h 1278"/>
              <a:gd name="T40" fmla="*/ 2147483647 w 2999"/>
              <a:gd name="T41" fmla="*/ 2147483647 h 1278"/>
              <a:gd name="T42" fmla="*/ 2147483647 w 2999"/>
              <a:gd name="T43" fmla="*/ 2147483647 h 1278"/>
              <a:gd name="T44" fmla="*/ 2147483647 w 2999"/>
              <a:gd name="T45" fmla="*/ 2147483647 h 1278"/>
              <a:gd name="T46" fmla="*/ 2147483647 w 2999"/>
              <a:gd name="T47" fmla="*/ 2147483647 h 1278"/>
              <a:gd name="T48" fmla="*/ 2147483647 w 2999"/>
              <a:gd name="T49" fmla="*/ 2147483647 h 1278"/>
              <a:gd name="T50" fmla="*/ 2147483647 w 2999"/>
              <a:gd name="T51" fmla="*/ 2147483647 h 1278"/>
              <a:gd name="T52" fmla="*/ 2147483647 w 2999"/>
              <a:gd name="T53" fmla="*/ 2147483647 h 1278"/>
              <a:gd name="T54" fmla="*/ 2147483647 w 2999"/>
              <a:gd name="T55" fmla="*/ 2147483647 h 1278"/>
              <a:gd name="T56" fmla="*/ 2147483647 w 2999"/>
              <a:gd name="T57" fmla="*/ 2147483647 h 1278"/>
              <a:gd name="T58" fmla="*/ 2147483647 w 2999"/>
              <a:gd name="T59" fmla="*/ 2147483647 h 1278"/>
              <a:gd name="T60" fmla="*/ 2147483647 w 2999"/>
              <a:gd name="T61" fmla="*/ 2147483647 h 1278"/>
              <a:gd name="T62" fmla="*/ 2147483647 w 2999"/>
              <a:gd name="T63" fmla="*/ 2147483647 h 1278"/>
              <a:gd name="T64" fmla="*/ 2147483647 w 2999"/>
              <a:gd name="T65" fmla="*/ 2147483647 h 1278"/>
              <a:gd name="T66" fmla="*/ 2147483647 w 2999"/>
              <a:gd name="T67" fmla="*/ 2147483647 h 1278"/>
              <a:gd name="T68" fmla="*/ 2147483647 w 2999"/>
              <a:gd name="T69" fmla="*/ 2147483647 h 1278"/>
              <a:gd name="T70" fmla="*/ 2147483647 w 2999"/>
              <a:gd name="T71" fmla="*/ 2147483647 h 1278"/>
              <a:gd name="T72" fmla="*/ 2147483647 w 2999"/>
              <a:gd name="T73" fmla="*/ 2147483647 h 1278"/>
              <a:gd name="T74" fmla="*/ 2147483647 w 2999"/>
              <a:gd name="T75" fmla="*/ 2147483647 h 1278"/>
              <a:gd name="T76" fmla="*/ 2147483647 w 2999"/>
              <a:gd name="T77" fmla="*/ 2147483647 h 1278"/>
              <a:gd name="T78" fmla="*/ 2147483647 w 2999"/>
              <a:gd name="T79" fmla="*/ 2147483647 h 1278"/>
              <a:gd name="T80" fmla="*/ 2147483647 w 2999"/>
              <a:gd name="T81" fmla="*/ 2147483647 h 1278"/>
              <a:gd name="T82" fmla="*/ 2147483647 w 2999"/>
              <a:gd name="T83" fmla="*/ 2147483647 h 1278"/>
              <a:gd name="T84" fmla="*/ 2147483647 w 2999"/>
              <a:gd name="T85" fmla="*/ 2147483647 h 1278"/>
              <a:gd name="T86" fmla="*/ 2147483647 w 2999"/>
              <a:gd name="T87" fmla="*/ 2147483647 h 1278"/>
              <a:gd name="T88" fmla="*/ 2147483647 w 2999"/>
              <a:gd name="T89" fmla="*/ 2147483647 h 1278"/>
              <a:gd name="T90" fmla="*/ 2147483647 w 2999"/>
              <a:gd name="T91" fmla="*/ 2147483647 h 1278"/>
              <a:gd name="T92" fmla="*/ 2147483647 w 2999"/>
              <a:gd name="T93" fmla="*/ 2147483647 h 1278"/>
              <a:gd name="T94" fmla="*/ 2147483647 w 2999"/>
              <a:gd name="T95" fmla="*/ 2147483647 h 127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999"/>
              <a:gd name="T145" fmla="*/ 0 h 1278"/>
              <a:gd name="T146" fmla="*/ 2999 w 2999"/>
              <a:gd name="T147" fmla="*/ 1278 h 127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999" h="1278">
                <a:moveTo>
                  <a:pt x="0" y="439"/>
                </a:moveTo>
                <a:lnTo>
                  <a:pt x="2" y="442"/>
                </a:lnTo>
                <a:lnTo>
                  <a:pt x="6" y="447"/>
                </a:lnTo>
                <a:lnTo>
                  <a:pt x="11" y="453"/>
                </a:lnTo>
                <a:lnTo>
                  <a:pt x="15" y="458"/>
                </a:lnTo>
                <a:lnTo>
                  <a:pt x="20" y="464"/>
                </a:lnTo>
                <a:lnTo>
                  <a:pt x="23" y="471"/>
                </a:lnTo>
                <a:lnTo>
                  <a:pt x="33" y="484"/>
                </a:lnTo>
                <a:lnTo>
                  <a:pt x="43" y="499"/>
                </a:lnTo>
                <a:lnTo>
                  <a:pt x="54" y="514"/>
                </a:lnTo>
                <a:lnTo>
                  <a:pt x="65" y="531"/>
                </a:lnTo>
                <a:lnTo>
                  <a:pt x="77" y="548"/>
                </a:lnTo>
                <a:lnTo>
                  <a:pt x="90" y="565"/>
                </a:lnTo>
                <a:lnTo>
                  <a:pt x="102" y="585"/>
                </a:lnTo>
                <a:lnTo>
                  <a:pt x="115" y="603"/>
                </a:lnTo>
                <a:lnTo>
                  <a:pt x="129" y="624"/>
                </a:lnTo>
                <a:lnTo>
                  <a:pt x="142" y="644"/>
                </a:lnTo>
                <a:lnTo>
                  <a:pt x="157" y="665"/>
                </a:lnTo>
                <a:lnTo>
                  <a:pt x="172" y="685"/>
                </a:lnTo>
                <a:lnTo>
                  <a:pt x="188" y="706"/>
                </a:lnTo>
                <a:lnTo>
                  <a:pt x="219" y="749"/>
                </a:lnTo>
                <a:lnTo>
                  <a:pt x="250" y="791"/>
                </a:lnTo>
                <a:lnTo>
                  <a:pt x="266" y="813"/>
                </a:lnTo>
                <a:lnTo>
                  <a:pt x="282" y="833"/>
                </a:lnTo>
                <a:lnTo>
                  <a:pt x="298" y="854"/>
                </a:lnTo>
                <a:lnTo>
                  <a:pt x="316" y="873"/>
                </a:lnTo>
                <a:lnTo>
                  <a:pt x="331" y="893"/>
                </a:lnTo>
                <a:lnTo>
                  <a:pt x="347" y="911"/>
                </a:lnTo>
                <a:lnTo>
                  <a:pt x="365" y="930"/>
                </a:lnTo>
                <a:lnTo>
                  <a:pt x="381" y="947"/>
                </a:lnTo>
                <a:lnTo>
                  <a:pt x="397" y="963"/>
                </a:lnTo>
                <a:lnTo>
                  <a:pt x="412" y="978"/>
                </a:lnTo>
                <a:lnTo>
                  <a:pt x="428" y="992"/>
                </a:lnTo>
                <a:lnTo>
                  <a:pt x="444" y="1006"/>
                </a:lnTo>
                <a:lnTo>
                  <a:pt x="475" y="1030"/>
                </a:lnTo>
                <a:lnTo>
                  <a:pt x="507" y="1054"/>
                </a:lnTo>
                <a:lnTo>
                  <a:pt x="523" y="1066"/>
                </a:lnTo>
                <a:lnTo>
                  <a:pt x="539" y="1077"/>
                </a:lnTo>
                <a:lnTo>
                  <a:pt x="555" y="1087"/>
                </a:lnTo>
                <a:lnTo>
                  <a:pt x="571" y="1098"/>
                </a:lnTo>
                <a:lnTo>
                  <a:pt x="587" y="1108"/>
                </a:lnTo>
                <a:lnTo>
                  <a:pt x="603" y="1117"/>
                </a:lnTo>
                <a:lnTo>
                  <a:pt x="620" y="1127"/>
                </a:lnTo>
                <a:lnTo>
                  <a:pt x="636" y="1136"/>
                </a:lnTo>
                <a:lnTo>
                  <a:pt x="653" y="1146"/>
                </a:lnTo>
                <a:lnTo>
                  <a:pt x="669" y="1154"/>
                </a:lnTo>
                <a:lnTo>
                  <a:pt x="686" y="1162"/>
                </a:lnTo>
                <a:lnTo>
                  <a:pt x="703" y="1170"/>
                </a:lnTo>
                <a:lnTo>
                  <a:pt x="721" y="1178"/>
                </a:lnTo>
                <a:lnTo>
                  <a:pt x="738" y="1185"/>
                </a:lnTo>
                <a:lnTo>
                  <a:pt x="755" y="1191"/>
                </a:lnTo>
                <a:lnTo>
                  <a:pt x="772" y="1198"/>
                </a:lnTo>
                <a:lnTo>
                  <a:pt x="789" y="1205"/>
                </a:lnTo>
                <a:lnTo>
                  <a:pt x="808" y="1211"/>
                </a:lnTo>
                <a:lnTo>
                  <a:pt x="826" y="1216"/>
                </a:lnTo>
                <a:lnTo>
                  <a:pt x="843" y="1222"/>
                </a:lnTo>
                <a:lnTo>
                  <a:pt x="862" y="1227"/>
                </a:lnTo>
                <a:lnTo>
                  <a:pt x="881" y="1230"/>
                </a:lnTo>
                <a:lnTo>
                  <a:pt x="900" y="1235"/>
                </a:lnTo>
                <a:lnTo>
                  <a:pt x="918" y="1239"/>
                </a:lnTo>
                <a:lnTo>
                  <a:pt x="938" y="1243"/>
                </a:lnTo>
                <a:lnTo>
                  <a:pt x="958" y="1246"/>
                </a:lnTo>
                <a:lnTo>
                  <a:pt x="977" y="1249"/>
                </a:lnTo>
                <a:lnTo>
                  <a:pt x="997" y="1251"/>
                </a:lnTo>
                <a:lnTo>
                  <a:pt x="1016" y="1254"/>
                </a:lnTo>
                <a:lnTo>
                  <a:pt x="1037" y="1256"/>
                </a:lnTo>
                <a:lnTo>
                  <a:pt x="1058" y="1259"/>
                </a:lnTo>
                <a:lnTo>
                  <a:pt x="1080" y="1261"/>
                </a:lnTo>
                <a:lnTo>
                  <a:pt x="1101" y="1264"/>
                </a:lnTo>
                <a:lnTo>
                  <a:pt x="1123" y="1267"/>
                </a:lnTo>
                <a:lnTo>
                  <a:pt x="1169" y="1271"/>
                </a:lnTo>
                <a:lnTo>
                  <a:pt x="1214" y="1275"/>
                </a:lnTo>
                <a:lnTo>
                  <a:pt x="1237" y="1276"/>
                </a:lnTo>
                <a:lnTo>
                  <a:pt x="1261" y="1277"/>
                </a:lnTo>
                <a:lnTo>
                  <a:pt x="1284" y="1278"/>
                </a:lnTo>
                <a:lnTo>
                  <a:pt x="1309" y="1278"/>
                </a:lnTo>
                <a:lnTo>
                  <a:pt x="1332" y="1278"/>
                </a:lnTo>
                <a:lnTo>
                  <a:pt x="1355" y="1277"/>
                </a:lnTo>
                <a:lnTo>
                  <a:pt x="1380" y="1276"/>
                </a:lnTo>
                <a:lnTo>
                  <a:pt x="1403" y="1275"/>
                </a:lnTo>
                <a:lnTo>
                  <a:pt x="1428" y="1272"/>
                </a:lnTo>
                <a:lnTo>
                  <a:pt x="1451" y="1268"/>
                </a:lnTo>
                <a:lnTo>
                  <a:pt x="1476" y="1265"/>
                </a:lnTo>
                <a:lnTo>
                  <a:pt x="1499" y="1260"/>
                </a:lnTo>
                <a:lnTo>
                  <a:pt x="1522" y="1254"/>
                </a:lnTo>
                <a:lnTo>
                  <a:pt x="1546" y="1248"/>
                </a:lnTo>
                <a:lnTo>
                  <a:pt x="1569" y="1240"/>
                </a:lnTo>
                <a:lnTo>
                  <a:pt x="1592" y="1232"/>
                </a:lnTo>
                <a:lnTo>
                  <a:pt x="1616" y="1223"/>
                </a:lnTo>
                <a:lnTo>
                  <a:pt x="1638" y="1212"/>
                </a:lnTo>
                <a:lnTo>
                  <a:pt x="1660" y="1201"/>
                </a:lnTo>
                <a:lnTo>
                  <a:pt x="1682" y="1189"/>
                </a:lnTo>
                <a:lnTo>
                  <a:pt x="1704" y="1174"/>
                </a:lnTo>
                <a:lnTo>
                  <a:pt x="1715" y="1167"/>
                </a:lnTo>
                <a:lnTo>
                  <a:pt x="1726" y="1159"/>
                </a:lnTo>
                <a:lnTo>
                  <a:pt x="1747" y="1142"/>
                </a:lnTo>
                <a:lnTo>
                  <a:pt x="1769" y="1122"/>
                </a:lnTo>
                <a:lnTo>
                  <a:pt x="1790" y="1101"/>
                </a:lnTo>
                <a:lnTo>
                  <a:pt x="1812" y="1077"/>
                </a:lnTo>
                <a:lnTo>
                  <a:pt x="1834" y="1051"/>
                </a:lnTo>
                <a:lnTo>
                  <a:pt x="1856" y="1024"/>
                </a:lnTo>
                <a:lnTo>
                  <a:pt x="1877" y="995"/>
                </a:lnTo>
                <a:lnTo>
                  <a:pt x="1899" y="964"/>
                </a:lnTo>
                <a:lnTo>
                  <a:pt x="1921" y="932"/>
                </a:lnTo>
                <a:lnTo>
                  <a:pt x="1943" y="900"/>
                </a:lnTo>
                <a:lnTo>
                  <a:pt x="1964" y="866"/>
                </a:lnTo>
                <a:lnTo>
                  <a:pt x="1986" y="831"/>
                </a:lnTo>
                <a:lnTo>
                  <a:pt x="2029" y="760"/>
                </a:lnTo>
                <a:lnTo>
                  <a:pt x="2071" y="689"/>
                </a:lnTo>
                <a:lnTo>
                  <a:pt x="2113" y="618"/>
                </a:lnTo>
                <a:lnTo>
                  <a:pt x="2153" y="548"/>
                </a:lnTo>
                <a:lnTo>
                  <a:pt x="2173" y="515"/>
                </a:lnTo>
                <a:lnTo>
                  <a:pt x="2193" y="482"/>
                </a:lnTo>
                <a:lnTo>
                  <a:pt x="2211" y="451"/>
                </a:lnTo>
                <a:lnTo>
                  <a:pt x="2229" y="420"/>
                </a:lnTo>
                <a:lnTo>
                  <a:pt x="2248" y="392"/>
                </a:lnTo>
                <a:lnTo>
                  <a:pt x="2266" y="365"/>
                </a:lnTo>
                <a:lnTo>
                  <a:pt x="2283" y="339"/>
                </a:lnTo>
                <a:lnTo>
                  <a:pt x="2301" y="316"/>
                </a:lnTo>
                <a:lnTo>
                  <a:pt x="2317" y="295"/>
                </a:lnTo>
                <a:lnTo>
                  <a:pt x="2332" y="277"/>
                </a:lnTo>
                <a:lnTo>
                  <a:pt x="2347" y="259"/>
                </a:lnTo>
                <a:lnTo>
                  <a:pt x="2363" y="246"/>
                </a:lnTo>
                <a:lnTo>
                  <a:pt x="2369" y="241"/>
                </a:lnTo>
                <a:lnTo>
                  <a:pt x="2377" y="235"/>
                </a:lnTo>
                <a:lnTo>
                  <a:pt x="2384" y="231"/>
                </a:lnTo>
                <a:lnTo>
                  <a:pt x="2390" y="226"/>
                </a:lnTo>
                <a:lnTo>
                  <a:pt x="2396" y="224"/>
                </a:lnTo>
                <a:lnTo>
                  <a:pt x="2402" y="220"/>
                </a:lnTo>
                <a:lnTo>
                  <a:pt x="2410" y="218"/>
                </a:lnTo>
                <a:lnTo>
                  <a:pt x="2415" y="216"/>
                </a:lnTo>
                <a:lnTo>
                  <a:pt x="2421" y="215"/>
                </a:lnTo>
                <a:lnTo>
                  <a:pt x="2427" y="214"/>
                </a:lnTo>
                <a:lnTo>
                  <a:pt x="2432" y="213"/>
                </a:lnTo>
                <a:lnTo>
                  <a:pt x="2438" y="213"/>
                </a:lnTo>
                <a:lnTo>
                  <a:pt x="2443" y="214"/>
                </a:lnTo>
                <a:lnTo>
                  <a:pt x="2449" y="214"/>
                </a:lnTo>
                <a:lnTo>
                  <a:pt x="2454" y="215"/>
                </a:lnTo>
                <a:lnTo>
                  <a:pt x="2459" y="218"/>
                </a:lnTo>
                <a:lnTo>
                  <a:pt x="2464" y="219"/>
                </a:lnTo>
                <a:lnTo>
                  <a:pt x="2469" y="221"/>
                </a:lnTo>
                <a:lnTo>
                  <a:pt x="2472" y="224"/>
                </a:lnTo>
                <a:lnTo>
                  <a:pt x="2477" y="228"/>
                </a:lnTo>
                <a:lnTo>
                  <a:pt x="2486" y="234"/>
                </a:lnTo>
                <a:lnTo>
                  <a:pt x="2495" y="241"/>
                </a:lnTo>
                <a:lnTo>
                  <a:pt x="2503" y="250"/>
                </a:lnTo>
                <a:lnTo>
                  <a:pt x="2512" y="258"/>
                </a:lnTo>
                <a:lnTo>
                  <a:pt x="2519" y="268"/>
                </a:lnTo>
                <a:lnTo>
                  <a:pt x="2526" y="278"/>
                </a:lnTo>
                <a:lnTo>
                  <a:pt x="2541" y="299"/>
                </a:lnTo>
                <a:lnTo>
                  <a:pt x="2556" y="320"/>
                </a:lnTo>
                <a:lnTo>
                  <a:pt x="2563" y="329"/>
                </a:lnTo>
                <a:lnTo>
                  <a:pt x="2571" y="338"/>
                </a:lnTo>
                <a:lnTo>
                  <a:pt x="2578" y="347"/>
                </a:lnTo>
                <a:lnTo>
                  <a:pt x="2585" y="355"/>
                </a:lnTo>
                <a:lnTo>
                  <a:pt x="2593" y="363"/>
                </a:lnTo>
                <a:lnTo>
                  <a:pt x="2601" y="369"/>
                </a:lnTo>
                <a:lnTo>
                  <a:pt x="2605" y="371"/>
                </a:lnTo>
                <a:lnTo>
                  <a:pt x="2609" y="374"/>
                </a:lnTo>
                <a:lnTo>
                  <a:pt x="2614" y="376"/>
                </a:lnTo>
                <a:lnTo>
                  <a:pt x="2617" y="377"/>
                </a:lnTo>
                <a:lnTo>
                  <a:pt x="2622" y="379"/>
                </a:lnTo>
                <a:lnTo>
                  <a:pt x="2626" y="380"/>
                </a:lnTo>
                <a:lnTo>
                  <a:pt x="2631" y="380"/>
                </a:lnTo>
                <a:lnTo>
                  <a:pt x="2634" y="381"/>
                </a:lnTo>
                <a:lnTo>
                  <a:pt x="2639" y="380"/>
                </a:lnTo>
                <a:lnTo>
                  <a:pt x="2644" y="380"/>
                </a:lnTo>
                <a:lnTo>
                  <a:pt x="2649" y="379"/>
                </a:lnTo>
                <a:lnTo>
                  <a:pt x="2654" y="376"/>
                </a:lnTo>
                <a:lnTo>
                  <a:pt x="2664" y="372"/>
                </a:lnTo>
                <a:lnTo>
                  <a:pt x="2674" y="367"/>
                </a:lnTo>
                <a:lnTo>
                  <a:pt x="2685" y="363"/>
                </a:lnTo>
                <a:lnTo>
                  <a:pt x="2695" y="355"/>
                </a:lnTo>
                <a:lnTo>
                  <a:pt x="2704" y="349"/>
                </a:lnTo>
                <a:lnTo>
                  <a:pt x="2716" y="342"/>
                </a:lnTo>
                <a:lnTo>
                  <a:pt x="2725" y="333"/>
                </a:lnTo>
                <a:lnTo>
                  <a:pt x="2736" y="325"/>
                </a:lnTo>
                <a:lnTo>
                  <a:pt x="2746" y="315"/>
                </a:lnTo>
                <a:lnTo>
                  <a:pt x="2757" y="305"/>
                </a:lnTo>
                <a:lnTo>
                  <a:pt x="2767" y="295"/>
                </a:lnTo>
                <a:lnTo>
                  <a:pt x="2778" y="284"/>
                </a:lnTo>
                <a:lnTo>
                  <a:pt x="2789" y="273"/>
                </a:lnTo>
                <a:lnTo>
                  <a:pt x="2800" y="261"/>
                </a:lnTo>
                <a:lnTo>
                  <a:pt x="2811" y="248"/>
                </a:lnTo>
                <a:lnTo>
                  <a:pt x="2821" y="236"/>
                </a:lnTo>
                <a:lnTo>
                  <a:pt x="2832" y="223"/>
                </a:lnTo>
                <a:lnTo>
                  <a:pt x="2843" y="210"/>
                </a:lnTo>
                <a:lnTo>
                  <a:pt x="2854" y="197"/>
                </a:lnTo>
                <a:lnTo>
                  <a:pt x="2865" y="182"/>
                </a:lnTo>
                <a:lnTo>
                  <a:pt x="2887" y="154"/>
                </a:lnTo>
                <a:lnTo>
                  <a:pt x="2909" y="124"/>
                </a:lnTo>
                <a:lnTo>
                  <a:pt x="2933" y="94"/>
                </a:lnTo>
                <a:lnTo>
                  <a:pt x="2955" y="63"/>
                </a:lnTo>
                <a:lnTo>
                  <a:pt x="2977" y="32"/>
                </a:lnTo>
                <a:lnTo>
                  <a:pt x="2999" y="0"/>
                </a:lnTo>
              </a:path>
            </a:pathLst>
          </a:custGeom>
          <a:noFill/>
          <a:ln w="3810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34822" name="Rectangle 2"/>
          <p:cNvSpPr>
            <a:spLocks noGrp="1" noChangeArrowheads="1"/>
          </p:cNvSpPr>
          <p:nvPr>
            <p:ph type="title" idx="4294967295"/>
          </p:nvPr>
        </p:nvSpPr>
        <p:spPr/>
        <p:txBody>
          <a:bodyPr/>
          <a:lstStyle/>
          <a:p>
            <a:r>
              <a:rPr lang="de-DE" smtClean="0"/>
              <a:t>Lernen durch Iteration</a:t>
            </a:r>
          </a:p>
        </p:txBody>
      </p:sp>
      <p:sp>
        <p:nvSpPr>
          <p:cNvPr id="34823" name="Rectangle 5"/>
          <p:cNvSpPr>
            <a:spLocks noChangeArrowheads="1"/>
          </p:cNvSpPr>
          <p:nvPr/>
        </p:nvSpPr>
        <p:spPr bwMode="auto">
          <a:xfrm>
            <a:off x="0" y="24860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endParaRPr lang="de-DE"/>
          </a:p>
        </p:txBody>
      </p:sp>
      <p:sp>
        <p:nvSpPr>
          <p:cNvPr id="34824" name="Rectangle 12"/>
          <p:cNvSpPr>
            <a:spLocks noChangeArrowheads="1"/>
          </p:cNvSpPr>
          <p:nvPr/>
        </p:nvSpPr>
        <p:spPr bwMode="auto">
          <a:xfrm>
            <a:off x="1265238" y="1987550"/>
            <a:ext cx="1349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a:solidFill>
                  <a:srgbClr val="000000"/>
                </a:solidFill>
                <a:latin typeface="Times New Roman" pitchFamily="18" charset="0"/>
              </a:rPr>
              <a:t>R</a:t>
            </a:r>
            <a:endParaRPr lang="de-DE"/>
          </a:p>
        </p:txBody>
      </p:sp>
      <p:sp>
        <p:nvSpPr>
          <p:cNvPr id="34825" name="Rectangle 13"/>
          <p:cNvSpPr>
            <a:spLocks noChangeArrowheads="1"/>
          </p:cNvSpPr>
          <p:nvPr/>
        </p:nvSpPr>
        <p:spPr bwMode="auto">
          <a:xfrm>
            <a:off x="1400175" y="1987550"/>
            <a:ext cx="682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a:solidFill>
                  <a:srgbClr val="000000"/>
                </a:solidFill>
                <a:latin typeface="Times New Roman" pitchFamily="18" charset="0"/>
              </a:rPr>
              <a:t>(</a:t>
            </a:r>
            <a:endParaRPr lang="de-DE"/>
          </a:p>
        </p:txBody>
      </p:sp>
      <p:sp>
        <p:nvSpPr>
          <p:cNvPr id="34826" name="Rectangle 14"/>
          <p:cNvSpPr>
            <a:spLocks noChangeArrowheads="1"/>
          </p:cNvSpPr>
          <p:nvPr/>
        </p:nvSpPr>
        <p:spPr bwMode="auto">
          <a:xfrm>
            <a:off x="1468438" y="1987550"/>
            <a:ext cx="1460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a:solidFill>
                  <a:srgbClr val="000000"/>
                </a:solidFill>
                <a:latin typeface="Times New Roman" pitchFamily="18" charset="0"/>
              </a:rPr>
              <a:t>w</a:t>
            </a:r>
            <a:endParaRPr lang="de-DE"/>
          </a:p>
        </p:txBody>
      </p:sp>
      <p:sp>
        <p:nvSpPr>
          <p:cNvPr id="34827" name="Rectangle 15"/>
          <p:cNvSpPr>
            <a:spLocks noChangeArrowheads="1"/>
          </p:cNvSpPr>
          <p:nvPr/>
        </p:nvSpPr>
        <p:spPr bwMode="auto">
          <a:xfrm>
            <a:off x="1612900" y="1987550"/>
            <a:ext cx="682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a:solidFill>
                  <a:srgbClr val="000000"/>
                </a:solidFill>
                <a:latin typeface="Times New Roman" pitchFamily="18" charset="0"/>
              </a:rPr>
              <a:t>)</a:t>
            </a:r>
            <a:endParaRPr lang="de-DE"/>
          </a:p>
        </p:txBody>
      </p:sp>
      <p:sp>
        <p:nvSpPr>
          <p:cNvPr id="34828" name="Rectangle 16"/>
          <p:cNvSpPr>
            <a:spLocks noChangeArrowheads="1"/>
          </p:cNvSpPr>
          <p:nvPr/>
        </p:nvSpPr>
        <p:spPr bwMode="auto">
          <a:xfrm>
            <a:off x="3833813" y="2509838"/>
            <a:ext cx="50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a:solidFill>
                  <a:srgbClr val="000000"/>
                </a:solidFill>
                <a:latin typeface="Times New Roman" pitchFamily="18" charset="0"/>
              </a:rPr>
              <a:t> </a:t>
            </a:r>
            <a:endParaRPr lang="de-DE"/>
          </a:p>
        </p:txBody>
      </p:sp>
      <p:sp>
        <p:nvSpPr>
          <p:cNvPr id="34829" name="Rectangle 17"/>
          <p:cNvSpPr>
            <a:spLocks noChangeArrowheads="1"/>
          </p:cNvSpPr>
          <p:nvPr/>
        </p:nvSpPr>
        <p:spPr bwMode="auto">
          <a:xfrm>
            <a:off x="3887788" y="2509838"/>
            <a:ext cx="50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a:solidFill>
                  <a:srgbClr val="000000"/>
                </a:solidFill>
                <a:latin typeface="Times New Roman" pitchFamily="18" charset="0"/>
              </a:rPr>
              <a:t> </a:t>
            </a:r>
            <a:endParaRPr lang="de-DE"/>
          </a:p>
        </p:txBody>
      </p:sp>
      <p:sp>
        <p:nvSpPr>
          <p:cNvPr id="34830" name="Rectangle 18"/>
          <p:cNvSpPr>
            <a:spLocks noChangeArrowheads="1"/>
          </p:cNvSpPr>
          <p:nvPr/>
        </p:nvSpPr>
        <p:spPr bwMode="auto">
          <a:xfrm>
            <a:off x="3935413" y="2509838"/>
            <a:ext cx="50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a:solidFill>
                  <a:srgbClr val="000000"/>
                </a:solidFill>
                <a:latin typeface="Times New Roman" pitchFamily="18" charset="0"/>
              </a:rPr>
              <a:t> </a:t>
            </a:r>
            <a:endParaRPr lang="de-DE"/>
          </a:p>
        </p:txBody>
      </p:sp>
      <p:sp>
        <p:nvSpPr>
          <p:cNvPr id="34831" name="Rectangle 19"/>
          <p:cNvSpPr>
            <a:spLocks noChangeArrowheads="1"/>
          </p:cNvSpPr>
          <p:nvPr/>
        </p:nvSpPr>
        <p:spPr bwMode="auto">
          <a:xfrm>
            <a:off x="3984625" y="2509838"/>
            <a:ext cx="50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a:solidFill>
                  <a:srgbClr val="000000"/>
                </a:solidFill>
                <a:latin typeface="Times New Roman" pitchFamily="18" charset="0"/>
              </a:rPr>
              <a:t> </a:t>
            </a:r>
            <a:endParaRPr lang="de-DE"/>
          </a:p>
        </p:txBody>
      </p:sp>
      <p:sp>
        <p:nvSpPr>
          <p:cNvPr id="34832" name="Rectangle 20"/>
          <p:cNvSpPr>
            <a:spLocks noChangeArrowheads="1"/>
          </p:cNvSpPr>
          <p:nvPr/>
        </p:nvSpPr>
        <p:spPr bwMode="auto">
          <a:xfrm>
            <a:off x="4037013" y="2509838"/>
            <a:ext cx="50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a:solidFill>
                  <a:srgbClr val="000000"/>
                </a:solidFill>
                <a:latin typeface="Times New Roman" pitchFamily="18" charset="0"/>
              </a:rPr>
              <a:t> </a:t>
            </a:r>
            <a:endParaRPr lang="de-DE"/>
          </a:p>
        </p:txBody>
      </p:sp>
      <p:sp>
        <p:nvSpPr>
          <p:cNvPr id="34833" name="Rectangle 21"/>
          <p:cNvSpPr>
            <a:spLocks noChangeArrowheads="1"/>
          </p:cNvSpPr>
          <p:nvPr/>
        </p:nvSpPr>
        <p:spPr bwMode="auto">
          <a:xfrm>
            <a:off x="4084638" y="2509838"/>
            <a:ext cx="50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a:solidFill>
                  <a:srgbClr val="000000"/>
                </a:solidFill>
                <a:latin typeface="Times New Roman" pitchFamily="18" charset="0"/>
              </a:rPr>
              <a:t> </a:t>
            </a:r>
            <a:endParaRPr lang="de-DE"/>
          </a:p>
        </p:txBody>
      </p:sp>
      <p:sp>
        <p:nvSpPr>
          <p:cNvPr id="34834" name="Rectangle 22"/>
          <p:cNvSpPr>
            <a:spLocks noChangeArrowheads="1"/>
          </p:cNvSpPr>
          <p:nvPr/>
        </p:nvSpPr>
        <p:spPr bwMode="auto">
          <a:xfrm>
            <a:off x="4138613" y="2509838"/>
            <a:ext cx="50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a:solidFill>
                  <a:srgbClr val="000000"/>
                </a:solidFill>
                <a:latin typeface="Times New Roman" pitchFamily="18" charset="0"/>
              </a:rPr>
              <a:t> </a:t>
            </a:r>
            <a:endParaRPr lang="de-DE"/>
          </a:p>
        </p:txBody>
      </p:sp>
      <p:sp>
        <p:nvSpPr>
          <p:cNvPr id="34835" name="Rectangle 23"/>
          <p:cNvSpPr>
            <a:spLocks noChangeArrowheads="1"/>
          </p:cNvSpPr>
          <p:nvPr/>
        </p:nvSpPr>
        <p:spPr bwMode="auto">
          <a:xfrm>
            <a:off x="4186238" y="2509838"/>
            <a:ext cx="50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a:solidFill>
                  <a:srgbClr val="000000"/>
                </a:solidFill>
                <a:latin typeface="Times New Roman" pitchFamily="18" charset="0"/>
              </a:rPr>
              <a:t> </a:t>
            </a:r>
            <a:endParaRPr lang="de-DE"/>
          </a:p>
        </p:txBody>
      </p:sp>
      <p:sp>
        <p:nvSpPr>
          <p:cNvPr id="34836" name="Rectangle 24"/>
          <p:cNvSpPr>
            <a:spLocks noChangeArrowheads="1"/>
          </p:cNvSpPr>
          <p:nvPr/>
        </p:nvSpPr>
        <p:spPr bwMode="auto">
          <a:xfrm>
            <a:off x="4241800" y="2486025"/>
            <a:ext cx="1111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a:solidFill>
                  <a:srgbClr val="000000"/>
                </a:solidFill>
                <a:latin typeface="Symbol" pitchFamily="18" charset="2"/>
              </a:rPr>
              <a:t>-</a:t>
            </a:r>
            <a:endParaRPr lang="de-DE"/>
          </a:p>
        </p:txBody>
      </p:sp>
      <p:sp>
        <p:nvSpPr>
          <p:cNvPr id="34837" name="Rectangle 25"/>
          <p:cNvSpPr>
            <a:spLocks noChangeArrowheads="1"/>
          </p:cNvSpPr>
          <p:nvPr/>
        </p:nvSpPr>
        <p:spPr bwMode="auto">
          <a:xfrm>
            <a:off x="4346575" y="2486025"/>
            <a:ext cx="50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a:solidFill>
                  <a:srgbClr val="000000"/>
                </a:solidFill>
                <a:latin typeface="Symbol" pitchFamily="18" charset="2"/>
              </a:rPr>
              <a:t> </a:t>
            </a:r>
            <a:endParaRPr lang="de-DE"/>
          </a:p>
        </p:txBody>
      </p:sp>
      <p:sp>
        <p:nvSpPr>
          <p:cNvPr id="34838" name="Rectangle 26"/>
          <p:cNvSpPr>
            <a:spLocks noChangeArrowheads="1"/>
          </p:cNvSpPr>
          <p:nvPr/>
        </p:nvSpPr>
        <p:spPr bwMode="auto">
          <a:xfrm>
            <a:off x="4398963" y="2486025"/>
            <a:ext cx="50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a:solidFill>
                  <a:srgbClr val="000000"/>
                </a:solidFill>
                <a:latin typeface="Symbol" pitchFamily="18" charset="2"/>
              </a:rPr>
              <a:t> </a:t>
            </a:r>
            <a:endParaRPr lang="de-DE"/>
          </a:p>
        </p:txBody>
      </p:sp>
      <p:sp>
        <p:nvSpPr>
          <p:cNvPr id="34839" name="Rectangle 27"/>
          <p:cNvSpPr>
            <a:spLocks noChangeArrowheads="1"/>
          </p:cNvSpPr>
          <p:nvPr/>
        </p:nvSpPr>
        <p:spPr bwMode="auto">
          <a:xfrm>
            <a:off x="4398963" y="2486025"/>
            <a:ext cx="1000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a:solidFill>
                  <a:srgbClr val="000000"/>
                </a:solidFill>
                <a:latin typeface="Symbol" pitchFamily="18" charset="2"/>
              </a:rPr>
              <a:t>¶</a:t>
            </a:r>
            <a:endParaRPr lang="de-DE"/>
          </a:p>
        </p:txBody>
      </p:sp>
      <p:sp>
        <p:nvSpPr>
          <p:cNvPr id="34840" name="Line 28"/>
          <p:cNvSpPr>
            <a:spLocks noChangeShapeType="1"/>
          </p:cNvSpPr>
          <p:nvPr/>
        </p:nvSpPr>
        <p:spPr bwMode="auto">
          <a:xfrm>
            <a:off x="4398963" y="2709863"/>
            <a:ext cx="101600"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34841" name="Rectangle 29"/>
          <p:cNvSpPr>
            <a:spLocks noChangeArrowheads="1"/>
          </p:cNvSpPr>
          <p:nvPr/>
        </p:nvSpPr>
        <p:spPr bwMode="auto">
          <a:xfrm>
            <a:off x="4500563" y="2509838"/>
            <a:ext cx="1349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a:solidFill>
                  <a:srgbClr val="000000"/>
                </a:solidFill>
                <a:latin typeface="Times New Roman" pitchFamily="18" charset="0"/>
              </a:rPr>
              <a:t>R</a:t>
            </a:r>
            <a:endParaRPr lang="de-DE"/>
          </a:p>
        </p:txBody>
      </p:sp>
      <p:sp>
        <p:nvSpPr>
          <p:cNvPr id="34842" name="Line 30"/>
          <p:cNvSpPr>
            <a:spLocks noChangeShapeType="1"/>
          </p:cNvSpPr>
          <p:nvPr/>
        </p:nvSpPr>
        <p:spPr bwMode="auto">
          <a:xfrm>
            <a:off x="4500563" y="2709863"/>
            <a:ext cx="130175"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34843" name="Rectangle 31"/>
          <p:cNvSpPr>
            <a:spLocks noChangeArrowheads="1"/>
          </p:cNvSpPr>
          <p:nvPr/>
        </p:nvSpPr>
        <p:spPr bwMode="auto">
          <a:xfrm>
            <a:off x="4630738" y="2509838"/>
            <a:ext cx="682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a:solidFill>
                  <a:srgbClr val="000000"/>
                </a:solidFill>
                <a:latin typeface="Times New Roman" pitchFamily="18" charset="0"/>
              </a:rPr>
              <a:t>(</a:t>
            </a:r>
            <a:endParaRPr lang="de-DE"/>
          </a:p>
        </p:txBody>
      </p:sp>
      <p:sp>
        <p:nvSpPr>
          <p:cNvPr id="34844" name="Line 32"/>
          <p:cNvSpPr>
            <a:spLocks noChangeShapeType="1"/>
          </p:cNvSpPr>
          <p:nvPr/>
        </p:nvSpPr>
        <p:spPr bwMode="auto">
          <a:xfrm>
            <a:off x="4630738" y="2709863"/>
            <a:ext cx="68262"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34845" name="Rectangle 33"/>
          <p:cNvSpPr>
            <a:spLocks noChangeArrowheads="1"/>
          </p:cNvSpPr>
          <p:nvPr/>
        </p:nvSpPr>
        <p:spPr bwMode="auto">
          <a:xfrm>
            <a:off x="4699000" y="2509838"/>
            <a:ext cx="1460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a:solidFill>
                  <a:srgbClr val="000000"/>
                </a:solidFill>
                <a:latin typeface="Times New Roman" pitchFamily="18" charset="0"/>
              </a:rPr>
              <a:t>w</a:t>
            </a:r>
            <a:endParaRPr lang="de-DE"/>
          </a:p>
        </p:txBody>
      </p:sp>
      <p:sp>
        <p:nvSpPr>
          <p:cNvPr id="34846" name="Line 34"/>
          <p:cNvSpPr>
            <a:spLocks noChangeShapeType="1"/>
          </p:cNvSpPr>
          <p:nvPr/>
        </p:nvSpPr>
        <p:spPr bwMode="auto">
          <a:xfrm>
            <a:off x="4699000" y="2709863"/>
            <a:ext cx="144463"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34847" name="Rectangle 35"/>
          <p:cNvSpPr>
            <a:spLocks noChangeArrowheads="1"/>
          </p:cNvSpPr>
          <p:nvPr/>
        </p:nvSpPr>
        <p:spPr bwMode="auto">
          <a:xfrm>
            <a:off x="4843463" y="2509838"/>
            <a:ext cx="682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a:solidFill>
                  <a:srgbClr val="000000"/>
                </a:solidFill>
                <a:latin typeface="Times New Roman" pitchFamily="18" charset="0"/>
              </a:rPr>
              <a:t>)</a:t>
            </a:r>
            <a:endParaRPr lang="de-DE"/>
          </a:p>
        </p:txBody>
      </p:sp>
      <p:sp>
        <p:nvSpPr>
          <p:cNvPr id="34848" name="Line 36"/>
          <p:cNvSpPr>
            <a:spLocks noChangeShapeType="1"/>
          </p:cNvSpPr>
          <p:nvPr/>
        </p:nvSpPr>
        <p:spPr bwMode="auto">
          <a:xfrm>
            <a:off x="4843463" y="2709863"/>
            <a:ext cx="68262"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34849" name="Rectangle 37"/>
          <p:cNvSpPr>
            <a:spLocks noChangeArrowheads="1"/>
          </p:cNvSpPr>
          <p:nvPr/>
        </p:nvSpPr>
        <p:spPr bwMode="auto">
          <a:xfrm>
            <a:off x="3833813" y="2678113"/>
            <a:ext cx="50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a:solidFill>
                  <a:srgbClr val="000000"/>
                </a:solidFill>
                <a:latin typeface="Times New Roman" pitchFamily="18" charset="0"/>
              </a:rPr>
              <a:t> </a:t>
            </a:r>
            <a:endParaRPr lang="de-DE"/>
          </a:p>
        </p:txBody>
      </p:sp>
      <p:sp>
        <p:nvSpPr>
          <p:cNvPr id="34850" name="Rectangle 38"/>
          <p:cNvSpPr>
            <a:spLocks noChangeArrowheads="1"/>
          </p:cNvSpPr>
          <p:nvPr/>
        </p:nvSpPr>
        <p:spPr bwMode="auto">
          <a:xfrm>
            <a:off x="3887788" y="2678113"/>
            <a:ext cx="50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a:solidFill>
                  <a:srgbClr val="000000"/>
                </a:solidFill>
                <a:latin typeface="Times New Roman" pitchFamily="18" charset="0"/>
              </a:rPr>
              <a:t> </a:t>
            </a:r>
            <a:endParaRPr lang="de-DE"/>
          </a:p>
        </p:txBody>
      </p:sp>
      <p:sp>
        <p:nvSpPr>
          <p:cNvPr id="34851" name="Rectangle 39"/>
          <p:cNvSpPr>
            <a:spLocks noChangeArrowheads="1"/>
          </p:cNvSpPr>
          <p:nvPr/>
        </p:nvSpPr>
        <p:spPr bwMode="auto">
          <a:xfrm>
            <a:off x="3935413" y="2678113"/>
            <a:ext cx="50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a:solidFill>
                  <a:srgbClr val="000000"/>
                </a:solidFill>
                <a:latin typeface="Times New Roman" pitchFamily="18" charset="0"/>
              </a:rPr>
              <a:t> </a:t>
            </a:r>
            <a:endParaRPr lang="de-DE"/>
          </a:p>
        </p:txBody>
      </p:sp>
      <p:sp>
        <p:nvSpPr>
          <p:cNvPr id="34852" name="Rectangle 40"/>
          <p:cNvSpPr>
            <a:spLocks noChangeArrowheads="1"/>
          </p:cNvSpPr>
          <p:nvPr/>
        </p:nvSpPr>
        <p:spPr bwMode="auto">
          <a:xfrm>
            <a:off x="3984625" y="2678113"/>
            <a:ext cx="50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a:solidFill>
                  <a:srgbClr val="000000"/>
                </a:solidFill>
                <a:latin typeface="Times New Roman" pitchFamily="18" charset="0"/>
              </a:rPr>
              <a:t> </a:t>
            </a:r>
            <a:endParaRPr lang="de-DE"/>
          </a:p>
        </p:txBody>
      </p:sp>
      <p:sp>
        <p:nvSpPr>
          <p:cNvPr id="34853" name="Rectangle 41"/>
          <p:cNvSpPr>
            <a:spLocks noChangeArrowheads="1"/>
          </p:cNvSpPr>
          <p:nvPr/>
        </p:nvSpPr>
        <p:spPr bwMode="auto">
          <a:xfrm>
            <a:off x="4037013" y="2678113"/>
            <a:ext cx="50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a:solidFill>
                  <a:srgbClr val="000000"/>
                </a:solidFill>
                <a:latin typeface="Times New Roman" pitchFamily="18" charset="0"/>
              </a:rPr>
              <a:t> </a:t>
            </a:r>
            <a:endParaRPr lang="de-DE"/>
          </a:p>
        </p:txBody>
      </p:sp>
      <p:sp>
        <p:nvSpPr>
          <p:cNvPr id="34854" name="Rectangle 42"/>
          <p:cNvSpPr>
            <a:spLocks noChangeArrowheads="1"/>
          </p:cNvSpPr>
          <p:nvPr/>
        </p:nvSpPr>
        <p:spPr bwMode="auto">
          <a:xfrm>
            <a:off x="4084638" y="2678113"/>
            <a:ext cx="50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a:solidFill>
                  <a:srgbClr val="000000"/>
                </a:solidFill>
                <a:latin typeface="Times New Roman" pitchFamily="18" charset="0"/>
              </a:rPr>
              <a:t> </a:t>
            </a:r>
            <a:endParaRPr lang="de-DE"/>
          </a:p>
        </p:txBody>
      </p:sp>
      <p:sp>
        <p:nvSpPr>
          <p:cNvPr id="34855" name="Rectangle 43"/>
          <p:cNvSpPr>
            <a:spLocks noChangeArrowheads="1"/>
          </p:cNvSpPr>
          <p:nvPr/>
        </p:nvSpPr>
        <p:spPr bwMode="auto">
          <a:xfrm>
            <a:off x="4138613" y="2678113"/>
            <a:ext cx="50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a:solidFill>
                  <a:srgbClr val="000000"/>
                </a:solidFill>
                <a:latin typeface="Times New Roman" pitchFamily="18" charset="0"/>
              </a:rPr>
              <a:t> </a:t>
            </a:r>
            <a:endParaRPr lang="de-DE"/>
          </a:p>
        </p:txBody>
      </p:sp>
      <p:sp>
        <p:nvSpPr>
          <p:cNvPr id="34856" name="Rectangle 44"/>
          <p:cNvSpPr>
            <a:spLocks noChangeArrowheads="1"/>
          </p:cNvSpPr>
          <p:nvPr/>
        </p:nvSpPr>
        <p:spPr bwMode="auto">
          <a:xfrm>
            <a:off x="4186238" y="2678113"/>
            <a:ext cx="50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a:solidFill>
                  <a:srgbClr val="000000"/>
                </a:solidFill>
                <a:latin typeface="Times New Roman" pitchFamily="18" charset="0"/>
              </a:rPr>
              <a:t> </a:t>
            </a:r>
            <a:endParaRPr lang="de-DE"/>
          </a:p>
        </p:txBody>
      </p:sp>
      <p:sp>
        <p:nvSpPr>
          <p:cNvPr id="34857" name="Rectangle 45"/>
          <p:cNvSpPr>
            <a:spLocks noChangeArrowheads="1"/>
          </p:cNvSpPr>
          <p:nvPr/>
        </p:nvSpPr>
        <p:spPr bwMode="auto">
          <a:xfrm>
            <a:off x="4241800" y="2678113"/>
            <a:ext cx="50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a:solidFill>
                  <a:srgbClr val="000000"/>
                </a:solidFill>
                <a:latin typeface="Times New Roman" pitchFamily="18" charset="0"/>
              </a:rPr>
              <a:t> </a:t>
            </a:r>
            <a:endParaRPr lang="de-DE"/>
          </a:p>
        </p:txBody>
      </p:sp>
      <p:sp>
        <p:nvSpPr>
          <p:cNvPr id="34858" name="Rectangle 46"/>
          <p:cNvSpPr>
            <a:spLocks noChangeArrowheads="1"/>
          </p:cNvSpPr>
          <p:nvPr/>
        </p:nvSpPr>
        <p:spPr bwMode="auto">
          <a:xfrm>
            <a:off x="4287838" y="2678113"/>
            <a:ext cx="50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a:solidFill>
                  <a:srgbClr val="000000"/>
                </a:solidFill>
                <a:latin typeface="Times New Roman" pitchFamily="18" charset="0"/>
              </a:rPr>
              <a:t> </a:t>
            </a:r>
            <a:endParaRPr lang="de-DE"/>
          </a:p>
        </p:txBody>
      </p:sp>
      <p:sp>
        <p:nvSpPr>
          <p:cNvPr id="34859" name="Rectangle 47"/>
          <p:cNvSpPr>
            <a:spLocks noChangeArrowheads="1"/>
          </p:cNvSpPr>
          <p:nvPr/>
        </p:nvSpPr>
        <p:spPr bwMode="auto">
          <a:xfrm>
            <a:off x="4337050" y="2678113"/>
            <a:ext cx="50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a:solidFill>
                  <a:srgbClr val="000000"/>
                </a:solidFill>
                <a:latin typeface="Times New Roman" pitchFamily="18" charset="0"/>
              </a:rPr>
              <a:t> </a:t>
            </a:r>
            <a:endParaRPr lang="de-DE"/>
          </a:p>
        </p:txBody>
      </p:sp>
      <p:sp>
        <p:nvSpPr>
          <p:cNvPr id="34860" name="Rectangle 48"/>
          <p:cNvSpPr>
            <a:spLocks noChangeArrowheads="1"/>
          </p:cNvSpPr>
          <p:nvPr/>
        </p:nvSpPr>
        <p:spPr bwMode="auto">
          <a:xfrm>
            <a:off x="4389438" y="2654300"/>
            <a:ext cx="50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a:solidFill>
                  <a:srgbClr val="000000"/>
                </a:solidFill>
                <a:latin typeface="Symbol" pitchFamily="18" charset="2"/>
              </a:rPr>
              <a:t> </a:t>
            </a:r>
            <a:endParaRPr lang="de-DE"/>
          </a:p>
        </p:txBody>
      </p:sp>
      <p:sp>
        <p:nvSpPr>
          <p:cNvPr id="34861" name="Rectangle 49"/>
          <p:cNvSpPr>
            <a:spLocks noChangeArrowheads="1"/>
          </p:cNvSpPr>
          <p:nvPr/>
        </p:nvSpPr>
        <p:spPr bwMode="auto">
          <a:xfrm>
            <a:off x="4389438" y="2654300"/>
            <a:ext cx="1000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a:solidFill>
                  <a:srgbClr val="000000"/>
                </a:solidFill>
                <a:latin typeface="Symbol" pitchFamily="18" charset="2"/>
              </a:rPr>
              <a:t>¶</a:t>
            </a:r>
            <a:endParaRPr lang="de-DE"/>
          </a:p>
        </p:txBody>
      </p:sp>
      <p:sp>
        <p:nvSpPr>
          <p:cNvPr id="34862" name="Rectangle 50"/>
          <p:cNvSpPr>
            <a:spLocks noChangeArrowheads="1"/>
          </p:cNvSpPr>
          <p:nvPr/>
        </p:nvSpPr>
        <p:spPr bwMode="auto">
          <a:xfrm>
            <a:off x="4491038" y="2714625"/>
            <a:ext cx="15557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300">
                <a:solidFill>
                  <a:srgbClr val="000000"/>
                </a:solidFill>
                <a:latin typeface="Times New Roman" pitchFamily="18" charset="0"/>
              </a:rPr>
              <a:t>W</a:t>
            </a:r>
            <a:endParaRPr lang="de-DE"/>
          </a:p>
        </p:txBody>
      </p:sp>
      <p:sp>
        <p:nvSpPr>
          <p:cNvPr id="34863" name="Rectangle 54"/>
          <p:cNvSpPr>
            <a:spLocks noChangeArrowheads="1"/>
          </p:cNvSpPr>
          <p:nvPr/>
        </p:nvSpPr>
        <p:spPr bwMode="auto">
          <a:xfrm>
            <a:off x="4130675" y="4494213"/>
            <a:ext cx="50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a:solidFill>
                  <a:srgbClr val="000000"/>
                </a:solidFill>
                <a:latin typeface="Times New Roman" pitchFamily="18" charset="0"/>
              </a:rPr>
              <a:t> </a:t>
            </a:r>
            <a:endParaRPr lang="de-DE"/>
          </a:p>
        </p:txBody>
      </p:sp>
      <p:sp>
        <p:nvSpPr>
          <p:cNvPr id="34864" name="Rectangle 55"/>
          <p:cNvSpPr>
            <a:spLocks noChangeArrowheads="1"/>
          </p:cNvSpPr>
          <p:nvPr/>
        </p:nvSpPr>
        <p:spPr bwMode="auto">
          <a:xfrm>
            <a:off x="4183063" y="4494213"/>
            <a:ext cx="50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a:solidFill>
                  <a:srgbClr val="000000"/>
                </a:solidFill>
                <a:latin typeface="Times New Roman" pitchFamily="18" charset="0"/>
              </a:rPr>
              <a:t> </a:t>
            </a:r>
            <a:endParaRPr lang="de-DE"/>
          </a:p>
        </p:txBody>
      </p:sp>
      <p:sp>
        <p:nvSpPr>
          <p:cNvPr id="34865" name="Rectangle 56"/>
          <p:cNvSpPr>
            <a:spLocks noChangeArrowheads="1"/>
          </p:cNvSpPr>
          <p:nvPr/>
        </p:nvSpPr>
        <p:spPr bwMode="auto">
          <a:xfrm>
            <a:off x="4230688" y="4494213"/>
            <a:ext cx="50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a:solidFill>
                  <a:srgbClr val="000000"/>
                </a:solidFill>
                <a:latin typeface="Times New Roman" pitchFamily="18" charset="0"/>
              </a:rPr>
              <a:t> </a:t>
            </a:r>
            <a:endParaRPr lang="de-DE"/>
          </a:p>
        </p:txBody>
      </p:sp>
      <p:sp>
        <p:nvSpPr>
          <p:cNvPr id="34866" name="Rectangle 57"/>
          <p:cNvSpPr>
            <a:spLocks noChangeArrowheads="1"/>
          </p:cNvSpPr>
          <p:nvPr/>
        </p:nvSpPr>
        <p:spPr bwMode="auto">
          <a:xfrm>
            <a:off x="4284663" y="4494213"/>
            <a:ext cx="50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a:solidFill>
                  <a:srgbClr val="000000"/>
                </a:solidFill>
                <a:latin typeface="Times New Roman" pitchFamily="18" charset="0"/>
              </a:rPr>
              <a:t> </a:t>
            </a:r>
            <a:endParaRPr lang="de-DE"/>
          </a:p>
        </p:txBody>
      </p:sp>
      <p:sp>
        <p:nvSpPr>
          <p:cNvPr id="34867" name="Rectangle 58"/>
          <p:cNvSpPr>
            <a:spLocks noChangeArrowheads="1"/>
          </p:cNvSpPr>
          <p:nvPr/>
        </p:nvSpPr>
        <p:spPr bwMode="auto">
          <a:xfrm>
            <a:off x="4332288" y="4494213"/>
            <a:ext cx="50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a:solidFill>
                  <a:srgbClr val="000000"/>
                </a:solidFill>
                <a:latin typeface="Times New Roman" pitchFamily="18" charset="0"/>
              </a:rPr>
              <a:t> </a:t>
            </a:r>
            <a:endParaRPr lang="de-DE"/>
          </a:p>
        </p:txBody>
      </p:sp>
      <p:sp>
        <p:nvSpPr>
          <p:cNvPr id="34868" name="Rectangle 59"/>
          <p:cNvSpPr>
            <a:spLocks noChangeArrowheads="1"/>
          </p:cNvSpPr>
          <p:nvPr/>
        </p:nvSpPr>
        <p:spPr bwMode="auto">
          <a:xfrm>
            <a:off x="4384675" y="4494213"/>
            <a:ext cx="50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a:solidFill>
                  <a:srgbClr val="000000"/>
                </a:solidFill>
                <a:latin typeface="Times New Roman" pitchFamily="18" charset="0"/>
              </a:rPr>
              <a:t> </a:t>
            </a:r>
            <a:endParaRPr lang="de-DE"/>
          </a:p>
        </p:txBody>
      </p:sp>
      <p:sp>
        <p:nvSpPr>
          <p:cNvPr id="34869" name="Rectangle 60"/>
          <p:cNvSpPr>
            <a:spLocks noChangeArrowheads="1"/>
          </p:cNvSpPr>
          <p:nvPr/>
        </p:nvSpPr>
        <p:spPr bwMode="auto">
          <a:xfrm>
            <a:off x="4433888" y="4494213"/>
            <a:ext cx="50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a:solidFill>
                  <a:srgbClr val="000000"/>
                </a:solidFill>
                <a:latin typeface="Times New Roman" pitchFamily="18" charset="0"/>
              </a:rPr>
              <a:t> </a:t>
            </a:r>
            <a:endParaRPr lang="de-DE"/>
          </a:p>
        </p:txBody>
      </p:sp>
      <p:sp>
        <p:nvSpPr>
          <p:cNvPr id="34870" name="Rectangle 61"/>
          <p:cNvSpPr>
            <a:spLocks noChangeArrowheads="1"/>
          </p:cNvSpPr>
          <p:nvPr/>
        </p:nvSpPr>
        <p:spPr bwMode="auto">
          <a:xfrm>
            <a:off x="4486275" y="4494213"/>
            <a:ext cx="50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a:solidFill>
                  <a:srgbClr val="000000"/>
                </a:solidFill>
                <a:latin typeface="Times New Roman" pitchFamily="18" charset="0"/>
              </a:rPr>
              <a:t> </a:t>
            </a:r>
            <a:endParaRPr lang="de-DE"/>
          </a:p>
        </p:txBody>
      </p:sp>
      <p:sp>
        <p:nvSpPr>
          <p:cNvPr id="34871" name="Rectangle 63"/>
          <p:cNvSpPr>
            <a:spLocks noChangeArrowheads="1"/>
          </p:cNvSpPr>
          <p:nvPr/>
        </p:nvSpPr>
        <p:spPr bwMode="auto">
          <a:xfrm>
            <a:off x="4679950" y="4494213"/>
            <a:ext cx="682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a:solidFill>
                  <a:srgbClr val="000000"/>
                </a:solidFill>
                <a:latin typeface="Times New Roman" pitchFamily="18" charset="0"/>
              </a:rPr>
              <a:t>(</a:t>
            </a:r>
            <a:endParaRPr lang="de-DE"/>
          </a:p>
        </p:txBody>
      </p:sp>
      <p:sp>
        <p:nvSpPr>
          <p:cNvPr id="119866" name="Rectangle 64"/>
          <p:cNvSpPr>
            <a:spLocks noChangeArrowheads="1"/>
          </p:cNvSpPr>
          <p:nvPr/>
        </p:nvSpPr>
        <p:spPr bwMode="auto">
          <a:xfrm>
            <a:off x="4748213" y="4494213"/>
            <a:ext cx="57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a:solidFill>
                  <a:srgbClr val="000000"/>
                </a:solidFill>
                <a:latin typeface="Times New Roman" pitchFamily="18" charset="0"/>
              </a:rPr>
              <a:t>t</a:t>
            </a:r>
            <a:endParaRPr lang="de-DE"/>
          </a:p>
        </p:txBody>
      </p:sp>
      <p:sp>
        <p:nvSpPr>
          <p:cNvPr id="34873" name="Rectangle 66"/>
          <p:cNvSpPr>
            <a:spLocks noChangeArrowheads="1"/>
          </p:cNvSpPr>
          <p:nvPr/>
        </p:nvSpPr>
        <p:spPr bwMode="auto">
          <a:xfrm>
            <a:off x="4868863" y="4494213"/>
            <a:ext cx="50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b="1">
                <a:solidFill>
                  <a:schemeClr val="accent2"/>
                </a:solidFill>
                <a:latin typeface="Times New Roman" pitchFamily="18" charset="0"/>
              </a:rPr>
              <a:t> </a:t>
            </a:r>
            <a:endParaRPr lang="de-DE" b="1">
              <a:solidFill>
                <a:schemeClr val="accent2"/>
              </a:solidFill>
            </a:endParaRPr>
          </a:p>
        </p:txBody>
      </p:sp>
      <p:sp>
        <p:nvSpPr>
          <p:cNvPr id="34874" name="Rectangle 67"/>
          <p:cNvSpPr>
            <a:spLocks noChangeArrowheads="1"/>
          </p:cNvSpPr>
          <p:nvPr/>
        </p:nvSpPr>
        <p:spPr bwMode="auto">
          <a:xfrm>
            <a:off x="4921250" y="4494213"/>
            <a:ext cx="50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a:solidFill>
                  <a:srgbClr val="000000"/>
                </a:solidFill>
                <a:latin typeface="Times New Roman" pitchFamily="18" charset="0"/>
              </a:rPr>
              <a:t> </a:t>
            </a:r>
            <a:endParaRPr lang="de-DE"/>
          </a:p>
        </p:txBody>
      </p:sp>
      <p:sp>
        <p:nvSpPr>
          <p:cNvPr id="34875" name="Rectangle 68"/>
          <p:cNvSpPr>
            <a:spLocks noChangeArrowheads="1"/>
          </p:cNvSpPr>
          <p:nvPr/>
        </p:nvSpPr>
        <p:spPr bwMode="auto">
          <a:xfrm>
            <a:off x="4970463" y="4494213"/>
            <a:ext cx="50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a:solidFill>
                  <a:srgbClr val="000000"/>
                </a:solidFill>
                <a:latin typeface="Times New Roman" pitchFamily="18" charset="0"/>
              </a:rPr>
              <a:t> </a:t>
            </a:r>
            <a:endParaRPr lang="de-DE"/>
          </a:p>
        </p:txBody>
      </p:sp>
      <p:sp>
        <p:nvSpPr>
          <p:cNvPr id="34876" name="Rectangle 69"/>
          <p:cNvSpPr>
            <a:spLocks noChangeArrowheads="1"/>
          </p:cNvSpPr>
          <p:nvPr/>
        </p:nvSpPr>
        <p:spPr bwMode="auto">
          <a:xfrm>
            <a:off x="5022850" y="4494213"/>
            <a:ext cx="50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a:solidFill>
                  <a:srgbClr val="000000"/>
                </a:solidFill>
                <a:latin typeface="Times New Roman" pitchFamily="18" charset="0"/>
              </a:rPr>
              <a:t> </a:t>
            </a:r>
            <a:endParaRPr lang="de-DE"/>
          </a:p>
        </p:txBody>
      </p:sp>
      <p:sp>
        <p:nvSpPr>
          <p:cNvPr id="34877" name="Rectangle 70"/>
          <p:cNvSpPr>
            <a:spLocks noChangeArrowheads="1"/>
          </p:cNvSpPr>
          <p:nvPr/>
        </p:nvSpPr>
        <p:spPr bwMode="auto">
          <a:xfrm>
            <a:off x="5072063" y="4494213"/>
            <a:ext cx="50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a:solidFill>
                  <a:srgbClr val="000000"/>
                </a:solidFill>
                <a:latin typeface="Times New Roman" pitchFamily="18" charset="0"/>
              </a:rPr>
              <a:t> </a:t>
            </a:r>
            <a:endParaRPr lang="de-DE"/>
          </a:p>
        </p:txBody>
      </p:sp>
      <p:sp>
        <p:nvSpPr>
          <p:cNvPr id="34878" name="Rectangle 71"/>
          <p:cNvSpPr>
            <a:spLocks noChangeArrowheads="1"/>
          </p:cNvSpPr>
          <p:nvPr/>
        </p:nvSpPr>
        <p:spPr bwMode="auto">
          <a:xfrm>
            <a:off x="5119688" y="4494213"/>
            <a:ext cx="1460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a:solidFill>
                  <a:srgbClr val="000000"/>
                </a:solidFill>
                <a:latin typeface="Times New Roman" pitchFamily="18" charset="0"/>
              </a:rPr>
              <a:t>w</a:t>
            </a:r>
            <a:endParaRPr lang="de-DE"/>
          </a:p>
        </p:txBody>
      </p:sp>
      <p:sp>
        <p:nvSpPr>
          <p:cNvPr id="34879" name="Rectangle 72"/>
          <p:cNvSpPr>
            <a:spLocks noChangeArrowheads="1"/>
          </p:cNvSpPr>
          <p:nvPr/>
        </p:nvSpPr>
        <p:spPr bwMode="auto">
          <a:xfrm>
            <a:off x="5264150" y="4494213"/>
            <a:ext cx="682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a:solidFill>
                  <a:srgbClr val="000000"/>
                </a:solidFill>
                <a:latin typeface="Times New Roman" pitchFamily="18" charset="0"/>
              </a:rPr>
              <a:t>(</a:t>
            </a:r>
            <a:endParaRPr lang="de-DE"/>
          </a:p>
        </p:txBody>
      </p:sp>
      <p:sp>
        <p:nvSpPr>
          <p:cNvPr id="34880" name="Rectangle 73"/>
          <p:cNvSpPr>
            <a:spLocks noChangeArrowheads="1"/>
          </p:cNvSpPr>
          <p:nvPr/>
        </p:nvSpPr>
        <p:spPr bwMode="auto">
          <a:xfrm>
            <a:off x="5332413" y="4494213"/>
            <a:ext cx="57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a:solidFill>
                  <a:srgbClr val="000000"/>
                </a:solidFill>
                <a:latin typeface="Times New Roman" pitchFamily="18" charset="0"/>
              </a:rPr>
              <a:t>t</a:t>
            </a:r>
            <a:endParaRPr lang="de-DE"/>
          </a:p>
        </p:txBody>
      </p:sp>
      <p:sp>
        <p:nvSpPr>
          <p:cNvPr id="34881" name="Rectangle 74"/>
          <p:cNvSpPr>
            <a:spLocks noChangeArrowheads="1"/>
          </p:cNvSpPr>
          <p:nvPr/>
        </p:nvSpPr>
        <p:spPr bwMode="auto">
          <a:xfrm>
            <a:off x="5389563" y="4494213"/>
            <a:ext cx="682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a:solidFill>
                  <a:srgbClr val="000000"/>
                </a:solidFill>
                <a:latin typeface="Times New Roman" pitchFamily="18" charset="0"/>
              </a:rPr>
              <a:t>-</a:t>
            </a:r>
            <a:endParaRPr lang="de-DE"/>
          </a:p>
        </p:txBody>
      </p:sp>
      <p:sp>
        <p:nvSpPr>
          <p:cNvPr id="34882" name="Rectangle 75"/>
          <p:cNvSpPr>
            <a:spLocks noChangeArrowheads="1"/>
          </p:cNvSpPr>
          <p:nvPr/>
        </p:nvSpPr>
        <p:spPr bwMode="auto">
          <a:xfrm>
            <a:off x="5457825" y="4494213"/>
            <a:ext cx="101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a:solidFill>
                  <a:srgbClr val="000000"/>
                </a:solidFill>
                <a:latin typeface="Times New Roman" pitchFamily="18" charset="0"/>
              </a:rPr>
              <a:t>1</a:t>
            </a:r>
            <a:endParaRPr lang="de-DE"/>
          </a:p>
        </p:txBody>
      </p:sp>
      <p:sp>
        <p:nvSpPr>
          <p:cNvPr id="34883" name="Rectangle 76"/>
          <p:cNvSpPr>
            <a:spLocks noChangeArrowheads="1"/>
          </p:cNvSpPr>
          <p:nvPr/>
        </p:nvSpPr>
        <p:spPr bwMode="auto">
          <a:xfrm>
            <a:off x="5557838" y="4494213"/>
            <a:ext cx="682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a:solidFill>
                  <a:srgbClr val="000000"/>
                </a:solidFill>
                <a:latin typeface="Times New Roman" pitchFamily="18" charset="0"/>
              </a:rPr>
              <a:t>)</a:t>
            </a:r>
            <a:endParaRPr lang="de-DE"/>
          </a:p>
        </p:txBody>
      </p:sp>
      <p:sp>
        <p:nvSpPr>
          <p:cNvPr id="34884" name="Rectangle 77"/>
          <p:cNvSpPr>
            <a:spLocks noChangeArrowheads="1"/>
          </p:cNvSpPr>
          <p:nvPr/>
        </p:nvSpPr>
        <p:spPr bwMode="auto">
          <a:xfrm>
            <a:off x="6408738" y="4494213"/>
            <a:ext cx="1460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a:solidFill>
                  <a:srgbClr val="000000"/>
                </a:solidFill>
                <a:latin typeface="Times New Roman" pitchFamily="18" charset="0"/>
              </a:rPr>
              <a:t>w</a:t>
            </a:r>
            <a:endParaRPr lang="de-DE"/>
          </a:p>
        </p:txBody>
      </p:sp>
      <p:sp>
        <p:nvSpPr>
          <p:cNvPr id="34885" name="Freeform 78"/>
          <p:cNvSpPr>
            <a:spLocks/>
          </p:cNvSpPr>
          <p:nvPr/>
        </p:nvSpPr>
        <p:spPr bwMode="auto">
          <a:xfrm>
            <a:off x="1758950" y="1819275"/>
            <a:ext cx="95250" cy="120650"/>
          </a:xfrm>
          <a:custGeom>
            <a:avLst/>
            <a:gdLst>
              <a:gd name="T0" fmla="*/ 2147483647 w 60"/>
              <a:gd name="T1" fmla="*/ 2147483647 h 76"/>
              <a:gd name="T2" fmla="*/ 2147483647 w 60"/>
              <a:gd name="T3" fmla="*/ 2147483647 h 76"/>
              <a:gd name="T4" fmla="*/ 2147483647 w 60"/>
              <a:gd name="T5" fmla="*/ 0 h 76"/>
              <a:gd name="T6" fmla="*/ 0 w 60"/>
              <a:gd name="T7" fmla="*/ 2147483647 h 76"/>
              <a:gd name="T8" fmla="*/ 2147483647 w 60"/>
              <a:gd name="T9" fmla="*/ 2147483647 h 76"/>
              <a:gd name="T10" fmla="*/ 0 60000 65536"/>
              <a:gd name="T11" fmla="*/ 0 60000 65536"/>
              <a:gd name="T12" fmla="*/ 0 60000 65536"/>
              <a:gd name="T13" fmla="*/ 0 60000 65536"/>
              <a:gd name="T14" fmla="*/ 0 60000 65536"/>
              <a:gd name="T15" fmla="*/ 0 w 60"/>
              <a:gd name="T16" fmla="*/ 0 h 76"/>
              <a:gd name="T17" fmla="*/ 60 w 60"/>
              <a:gd name="T18" fmla="*/ 76 h 76"/>
            </a:gdLst>
            <a:ahLst/>
            <a:cxnLst>
              <a:cxn ang="T10">
                <a:pos x="T0" y="T1"/>
              </a:cxn>
              <a:cxn ang="T11">
                <a:pos x="T2" y="T3"/>
              </a:cxn>
              <a:cxn ang="T12">
                <a:pos x="T4" y="T5"/>
              </a:cxn>
              <a:cxn ang="T13">
                <a:pos x="T6" y="T7"/>
              </a:cxn>
              <a:cxn ang="T14">
                <a:pos x="T8" y="T9"/>
              </a:cxn>
            </a:cxnLst>
            <a:rect l="T15" t="T16" r="T17" b="T18"/>
            <a:pathLst>
              <a:path w="60" h="76">
                <a:moveTo>
                  <a:pt x="30" y="76"/>
                </a:moveTo>
                <a:lnTo>
                  <a:pt x="60" y="76"/>
                </a:lnTo>
                <a:lnTo>
                  <a:pt x="30" y="0"/>
                </a:lnTo>
                <a:lnTo>
                  <a:pt x="0" y="76"/>
                </a:lnTo>
                <a:lnTo>
                  <a:pt x="30" y="7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886" name="Line 79"/>
          <p:cNvSpPr>
            <a:spLocks noChangeShapeType="1"/>
          </p:cNvSpPr>
          <p:nvPr/>
        </p:nvSpPr>
        <p:spPr bwMode="auto">
          <a:xfrm>
            <a:off x="1806575" y="1939925"/>
            <a:ext cx="1588" cy="25606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34887" name="Freeform 80"/>
          <p:cNvSpPr>
            <a:spLocks/>
          </p:cNvSpPr>
          <p:nvPr/>
        </p:nvSpPr>
        <p:spPr bwMode="auto">
          <a:xfrm>
            <a:off x="6548438" y="4451350"/>
            <a:ext cx="120650" cy="98425"/>
          </a:xfrm>
          <a:custGeom>
            <a:avLst/>
            <a:gdLst>
              <a:gd name="T0" fmla="*/ 0 w 76"/>
              <a:gd name="T1" fmla="*/ 2147483647 h 62"/>
              <a:gd name="T2" fmla="*/ 0 w 76"/>
              <a:gd name="T3" fmla="*/ 2147483647 h 62"/>
              <a:gd name="T4" fmla="*/ 2147483647 w 76"/>
              <a:gd name="T5" fmla="*/ 2147483647 h 62"/>
              <a:gd name="T6" fmla="*/ 0 w 76"/>
              <a:gd name="T7" fmla="*/ 0 h 62"/>
              <a:gd name="T8" fmla="*/ 0 w 76"/>
              <a:gd name="T9" fmla="*/ 2147483647 h 62"/>
              <a:gd name="T10" fmla="*/ 0 60000 65536"/>
              <a:gd name="T11" fmla="*/ 0 60000 65536"/>
              <a:gd name="T12" fmla="*/ 0 60000 65536"/>
              <a:gd name="T13" fmla="*/ 0 60000 65536"/>
              <a:gd name="T14" fmla="*/ 0 60000 65536"/>
              <a:gd name="T15" fmla="*/ 0 w 76"/>
              <a:gd name="T16" fmla="*/ 0 h 62"/>
              <a:gd name="T17" fmla="*/ 76 w 76"/>
              <a:gd name="T18" fmla="*/ 62 h 62"/>
            </a:gdLst>
            <a:ahLst/>
            <a:cxnLst>
              <a:cxn ang="T10">
                <a:pos x="T0" y="T1"/>
              </a:cxn>
              <a:cxn ang="T11">
                <a:pos x="T2" y="T3"/>
              </a:cxn>
              <a:cxn ang="T12">
                <a:pos x="T4" y="T5"/>
              </a:cxn>
              <a:cxn ang="T13">
                <a:pos x="T6" y="T7"/>
              </a:cxn>
              <a:cxn ang="T14">
                <a:pos x="T8" y="T9"/>
              </a:cxn>
            </a:cxnLst>
            <a:rect l="T15" t="T16" r="T17" b="T18"/>
            <a:pathLst>
              <a:path w="76" h="62">
                <a:moveTo>
                  <a:pt x="0" y="31"/>
                </a:moveTo>
                <a:lnTo>
                  <a:pt x="0" y="62"/>
                </a:lnTo>
                <a:lnTo>
                  <a:pt x="76" y="31"/>
                </a:lnTo>
                <a:lnTo>
                  <a:pt x="0" y="0"/>
                </a:lnTo>
                <a:lnTo>
                  <a:pt x="0"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888" name="Line 81"/>
          <p:cNvSpPr>
            <a:spLocks noChangeShapeType="1"/>
          </p:cNvSpPr>
          <p:nvPr/>
        </p:nvSpPr>
        <p:spPr bwMode="auto">
          <a:xfrm flipH="1">
            <a:off x="1743075" y="4487863"/>
            <a:ext cx="4741863"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34889" name="Line 85"/>
          <p:cNvSpPr>
            <a:spLocks noChangeShapeType="1"/>
          </p:cNvSpPr>
          <p:nvPr/>
        </p:nvSpPr>
        <p:spPr bwMode="auto">
          <a:xfrm>
            <a:off x="5322888" y="2638425"/>
            <a:ext cx="1587" cy="2365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34890" name="Line 86"/>
          <p:cNvSpPr>
            <a:spLocks noChangeShapeType="1"/>
          </p:cNvSpPr>
          <p:nvPr/>
        </p:nvSpPr>
        <p:spPr bwMode="auto">
          <a:xfrm>
            <a:off x="5322888" y="2957513"/>
            <a:ext cx="1587" cy="2413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34891" name="Line 87"/>
          <p:cNvSpPr>
            <a:spLocks noChangeShapeType="1"/>
          </p:cNvSpPr>
          <p:nvPr/>
        </p:nvSpPr>
        <p:spPr bwMode="auto">
          <a:xfrm>
            <a:off x="5322888" y="3281363"/>
            <a:ext cx="1587" cy="2413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34892" name="Line 88"/>
          <p:cNvSpPr>
            <a:spLocks noChangeShapeType="1"/>
          </p:cNvSpPr>
          <p:nvPr/>
        </p:nvSpPr>
        <p:spPr bwMode="auto">
          <a:xfrm>
            <a:off x="5322888" y="3600450"/>
            <a:ext cx="1587" cy="2413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34893" name="Line 89"/>
          <p:cNvSpPr>
            <a:spLocks noChangeShapeType="1"/>
          </p:cNvSpPr>
          <p:nvPr/>
        </p:nvSpPr>
        <p:spPr bwMode="auto">
          <a:xfrm>
            <a:off x="5322888" y="3925888"/>
            <a:ext cx="1587" cy="2413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34894" name="Line 90"/>
          <p:cNvSpPr>
            <a:spLocks noChangeShapeType="1"/>
          </p:cNvSpPr>
          <p:nvPr/>
        </p:nvSpPr>
        <p:spPr bwMode="auto">
          <a:xfrm>
            <a:off x="5322888" y="4249738"/>
            <a:ext cx="1587" cy="23653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grpSp>
        <p:nvGrpSpPr>
          <p:cNvPr id="2" name="Group 100"/>
          <p:cNvGrpSpPr>
            <a:grpSpLocks/>
          </p:cNvGrpSpPr>
          <p:nvPr/>
        </p:nvGrpSpPr>
        <p:grpSpPr bwMode="auto">
          <a:xfrm>
            <a:off x="3833813" y="3981450"/>
            <a:ext cx="298450" cy="757238"/>
            <a:chOff x="2415" y="2508"/>
            <a:chExt cx="188" cy="477"/>
          </a:xfrm>
        </p:grpSpPr>
        <p:sp>
          <p:nvSpPr>
            <p:cNvPr id="34925" name="Rectangle 51"/>
            <p:cNvSpPr>
              <a:spLocks noChangeArrowheads="1"/>
            </p:cNvSpPr>
            <p:nvPr/>
          </p:nvSpPr>
          <p:spPr bwMode="auto">
            <a:xfrm>
              <a:off x="2415" y="2831"/>
              <a:ext cx="9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b="1">
                  <a:solidFill>
                    <a:srgbClr val="BC0000"/>
                  </a:solidFill>
                  <a:latin typeface="Times New Roman" pitchFamily="18" charset="0"/>
                </a:rPr>
                <a:t>w</a:t>
              </a:r>
              <a:endParaRPr lang="de-DE" b="1">
                <a:solidFill>
                  <a:srgbClr val="BC0000"/>
                </a:solidFill>
              </a:endParaRPr>
            </a:p>
          </p:txBody>
        </p:sp>
        <p:sp>
          <p:nvSpPr>
            <p:cNvPr id="34926" name="Rectangle 52"/>
            <p:cNvSpPr>
              <a:spLocks noChangeArrowheads="1"/>
            </p:cNvSpPr>
            <p:nvPr/>
          </p:nvSpPr>
          <p:spPr bwMode="auto">
            <a:xfrm>
              <a:off x="2507" y="2831"/>
              <a:ext cx="6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b="1">
                  <a:solidFill>
                    <a:srgbClr val="BC0000"/>
                  </a:solidFill>
                  <a:latin typeface="Times New Roman" pitchFamily="18" charset="0"/>
                </a:rPr>
                <a:t>*</a:t>
              </a:r>
              <a:endParaRPr lang="de-DE" b="1">
                <a:solidFill>
                  <a:srgbClr val="BC0000"/>
                </a:solidFill>
              </a:endParaRPr>
            </a:p>
          </p:txBody>
        </p:sp>
        <p:sp>
          <p:nvSpPr>
            <p:cNvPr id="34927" name="Rectangle 53"/>
            <p:cNvSpPr>
              <a:spLocks noChangeArrowheads="1"/>
            </p:cNvSpPr>
            <p:nvPr/>
          </p:nvSpPr>
          <p:spPr bwMode="auto">
            <a:xfrm>
              <a:off x="2571" y="2831"/>
              <a:ext cx="3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a:solidFill>
                    <a:srgbClr val="000000"/>
                  </a:solidFill>
                  <a:latin typeface="Times New Roman" pitchFamily="18" charset="0"/>
                </a:rPr>
                <a:t> </a:t>
              </a:r>
              <a:endParaRPr lang="de-DE"/>
            </a:p>
          </p:txBody>
        </p:sp>
        <p:sp>
          <p:nvSpPr>
            <p:cNvPr id="34928" name="Line 91"/>
            <p:cNvSpPr>
              <a:spLocks noChangeShapeType="1"/>
            </p:cNvSpPr>
            <p:nvPr/>
          </p:nvSpPr>
          <p:spPr bwMode="auto">
            <a:xfrm>
              <a:off x="2449" y="2508"/>
              <a:ext cx="1" cy="154"/>
            </a:xfrm>
            <a:prstGeom prst="line">
              <a:avLst/>
            </a:prstGeom>
            <a:noFill/>
            <a:ln w="28575">
              <a:solidFill>
                <a:srgbClr val="BC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34929" name="Line 92"/>
            <p:cNvSpPr>
              <a:spLocks noChangeShapeType="1"/>
            </p:cNvSpPr>
            <p:nvPr/>
          </p:nvSpPr>
          <p:spPr bwMode="auto">
            <a:xfrm>
              <a:off x="2449" y="2713"/>
              <a:ext cx="1" cy="113"/>
            </a:xfrm>
            <a:prstGeom prst="line">
              <a:avLst/>
            </a:prstGeom>
            <a:noFill/>
            <a:ln w="28575">
              <a:solidFill>
                <a:srgbClr val="BC0000"/>
              </a:solidFill>
              <a:round/>
              <a:headEnd/>
              <a:tailEnd/>
            </a:ln>
            <a:extLst>
              <a:ext uri="{909E8E84-426E-40DD-AFC4-6F175D3DCCD1}">
                <a14:hiddenFill xmlns:a14="http://schemas.microsoft.com/office/drawing/2010/main">
                  <a:noFill/>
                </a14:hiddenFill>
              </a:ext>
            </a:extLst>
          </p:spPr>
          <p:txBody>
            <a:bodyPr/>
            <a:lstStyle/>
            <a:p>
              <a:endParaRPr lang="de-DE"/>
            </a:p>
          </p:txBody>
        </p:sp>
      </p:grpSp>
      <p:sp>
        <p:nvSpPr>
          <p:cNvPr id="34896" name="Freeform 93"/>
          <p:cNvSpPr>
            <a:spLocks/>
          </p:cNvSpPr>
          <p:nvPr/>
        </p:nvSpPr>
        <p:spPr bwMode="auto">
          <a:xfrm>
            <a:off x="4954588" y="3016250"/>
            <a:ext cx="111125" cy="123825"/>
          </a:xfrm>
          <a:custGeom>
            <a:avLst/>
            <a:gdLst>
              <a:gd name="T0" fmla="*/ 2147483647 w 70"/>
              <a:gd name="T1" fmla="*/ 2147483647 h 78"/>
              <a:gd name="T2" fmla="*/ 2147483647 w 70"/>
              <a:gd name="T3" fmla="*/ 0 h 78"/>
              <a:gd name="T4" fmla="*/ 0 w 70"/>
              <a:gd name="T5" fmla="*/ 2147483647 h 78"/>
              <a:gd name="T6" fmla="*/ 2147483647 w 70"/>
              <a:gd name="T7" fmla="*/ 2147483647 h 78"/>
              <a:gd name="T8" fmla="*/ 2147483647 w 70"/>
              <a:gd name="T9" fmla="*/ 2147483647 h 78"/>
              <a:gd name="T10" fmla="*/ 0 60000 65536"/>
              <a:gd name="T11" fmla="*/ 0 60000 65536"/>
              <a:gd name="T12" fmla="*/ 0 60000 65536"/>
              <a:gd name="T13" fmla="*/ 0 60000 65536"/>
              <a:gd name="T14" fmla="*/ 0 60000 65536"/>
              <a:gd name="T15" fmla="*/ 0 w 70"/>
              <a:gd name="T16" fmla="*/ 0 h 78"/>
              <a:gd name="T17" fmla="*/ 70 w 70"/>
              <a:gd name="T18" fmla="*/ 78 h 78"/>
            </a:gdLst>
            <a:ahLst/>
            <a:cxnLst>
              <a:cxn ang="T10">
                <a:pos x="T0" y="T1"/>
              </a:cxn>
              <a:cxn ang="T11">
                <a:pos x="T2" y="T3"/>
              </a:cxn>
              <a:cxn ang="T12">
                <a:pos x="T4" y="T5"/>
              </a:cxn>
              <a:cxn ang="T13">
                <a:pos x="T6" y="T7"/>
              </a:cxn>
              <a:cxn ang="T14">
                <a:pos x="T8" y="T9"/>
              </a:cxn>
            </a:cxnLst>
            <a:rect l="T15" t="T16" r="T17" b="T18"/>
            <a:pathLst>
              <a:path w="70" h="78">
                <a:moveTo>
                  <a:pt x="45" y="14"/>
                </a:moveTo>
                <a:lnTo>
                  <a:pt x="22" y="0"/>
                </a:lnTo>
                <a:lnTo>
                  <a:pt x="0" y="78"/>
                </a:lnTo>
                <a:lnTo>
                  <a:pt x="70" y="33"/>
                </a:lnTo>
                <a:lnTo>
                  <a:pt x="45" y="14"/>
                </a:lnTo>
                <a:close/>
              </a:path>
            </a:pathLst>
          </a:custGeom>
          <a:solidFill>
            <a:srgbClr val="000000"/>
          </a:solidFill>
          <a:ln w="28575">
            <a:solidFill>
              <a:srgbClr val="BC0000"/>
            </a:solidFill>
            <a:round/>
            <a:headEnd/>
            <a:tailEnd/>
          </a:ln>
        </p:spPr>
        <p:txBody>
          <a:bodyPr/>
          <a:lstStyle/>
          <a:p>
            <a:endParaRPr lang="de-DE"/>
          </a:p>
        </p:txBody>
      </p:sp>
      <p:sp>
        <p:nvSpPr>
          <p:cNvPr id="34897" name="Line 94"/>
          <p:cNvSpPr>
            <a:spLocks noChangeShapeType="1"/>
          </p:cNvSpPr>
          <p:nvPr/>
        </p:nvSpPr>
        <p:spPr bwMode="auto">
          <a:xfrm flipV="1">
            <a:off x="5026025" y="2846388"/>
            <a:ext cx="141288" cy="192087"/>
          </a:xfrm>
          <a:prstGeom prst="line">
            <a:avLst/>
          </a:prstGeom>
          <a:noFill/>
          <a:ln w="28575">
            <a:solidFill>
              <a:srgbClr val="BC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34898" name="Line 95"/>
          <p:cNvSpPr>
            <a:spLocks noChangeShapeType="1"/>
          </p:cNvSpPr>
          <p:nvPr/>
        </p:nvSpPr>
        <p:spPr bwMode="auto">
          <a:xfrm flipV="1">
            <a:off x="5211763" y="2617788"/>
            <a:ext cx="111125" cy="16033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34899" name="Rectangle 96"/>
          <p:cNvSpPr>
            <a:spLocks noChangeArrowheads="1"/>
          </p:cNvSpPr>
          <p:nvPr/>
        </p:nvSpPr>
        <p:spPr bwMode="auto">
          <a:xfrm>
            <a:off x="6669088" y="4541838"/>
            <a:ext cx="952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500">
                <a:solidFill>
                  <a:srgbClr val="000000"/>
                </a:solidFill>
                <a:latin typeface="Times New Roman" pitchFamily="18" charset="0"/>
              </a:rPr>
              <a:t>  </a:t>
            </a:r>
            <a:endParaRPr lang="de-DE"/>
          </a:p>
        </p:txBody>
      </p:sp>
      <p:sp>
        <p:nvSpPr>
          <p:cNvPr id="34900" name="Rectangle 97"/>
          <p:cNvSpPr>
            <a:spLocks noChangeArrowheads="1"/>
          </p:cNvSpPr>
          <p:nvPr/>
        </p:nvSpPr>
        <p:spPr bwMode="auto">
          <a:xfrm>
            <a:off x="6767513" y="4541838"/>
            <a:ext cx="476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500">
                <a:solidFill>
                  <a:srgbClr val="000000"/>
                </a:solidFill>
                <a:latin typeface="Times New Roman" pitchFamily="18" charset="0"/>
              </a:rPr>
              <a:t> </a:t>
            </a:r>
            <a:endParaRPr lang="de-DE"/>
          </a:p>
        </p:txBody>
      </p:sp>
      <p:grpSp>
        <p:nvGrpSpPr>
          <p:cNvPr id="3" name="Group 101"/>
          <p:cNvGrpSpPr>
            <a:grpSpLocks/>
          </p:cNvGrpSpPr>
          <p:nvPr/>
        </p:nvGrpSpPr>
        <p:grpSpPr bwMode="auto">
          <a:xfrm>
            <a:off x="4560888" y="3587750"/>
            <a:ext cx="333375" cy="1138238"/>
            <a:chOff x="2857" y="2268"/>
            <a:chExt cx="210" cy="717"/>
          </a:xfrm>
        </p:grpSpPr>
        <p:sp>
          <p:nvSpPr>
            <p:cNvPr id="34919" name="Rectangle 62"/>
            <p:cNvSpPr>
              <a:spLocks noChangeArrowheads="1"/>
            </p:cNvSpPr>
            <p:nvPr/>
          </p:nvSpPr>
          <p:spPr bwMode="auto">
            <a:xfrm>
              <a:off x="2857" y="2831"/>
              <a:ext cx="9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b="1">
                  <a:solidFill>
                    <a:schemeClr val="accent2"/>
                  </a:solidFill>
                  <a:latin typeface="Times New Roman" pitchFamily="18" charset="0"/>
                </a:rPr>
                <a:t>w</a:t>
              </a:r>
              <a:endParaRPr lang="de-DE" b="1">
                <a:solidFill>
                  <a:schemeClr val="accent2"/>
                </a:solidFill>
              </a:endParaRPr>
            </a:p>
          </p:txBody>
        </p:sp>
        <p:sp>
          <p:nvSpPr>
            <p:cNvPr id="34920" name="Rectangle 65"/>
            <p:cNvSpPr>
              <a:spLocks noChangeArrowheads="1"/>
            </p:cNvSpPr>
            <p:nvPr/>
          </p:nvSpPr>
          <p:spPr bwMode="auto">
            <a:xfrm>
              <a:off x="3024" y="2831"/>
              <a:ext cx="43"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de-DE" sz="1600">
                  <a:solidFill>
                    <a:srgbClr val="000000"/>
                  </a:solidFill>
                  <a:latin typeface="Times New Roman" pitchFamily="18" charset="0"/>
                </a:rPr>
                <a:t>)</a:t>
              </a:r>
              <a:endParaRPr lang="de-DE"/>
            </a:p>
          </p:txBody>
        </p:sp>
        <p:grpSp>
          <p:nvGrpSpPr>
            <p:cNvPr id="34921" name="Group 99"/>
            <p:cNvGrpSpPr>
              <a:grpSpLocks/>
            </p:cNvGrpSpPr>
            <p:nvPr/>
          </p:nvGrpSpPr>
          <p:grpSpPr bwMode="auto">
            <a:xfrm>
              <a:off x="2969" y="2268"/>
              <a:ext cx="1" cy="558"/>
              <a:chOff x="2969" y="2268"/>
              <a:chExt cx="1" cy="558"/>
            </a:xfrm>
          </p:grpSpPr>
          <p:sp>
            <p:nvSpPr>
              <p:cNvPr id="34922" name="Line 82"/>
              <p:cNvSpPr>
                <a:spLocks noChangeShapeType="1"/>
              </p:cNvSpPr>
              <p:nvPr/>
            </p:nvSpPr>
            <p:spPr bwMode="auto">
              <a:xfrm>
                <a:off x="2969" y="2268"/>
                <a:ext cx="1" cy="152"/>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34923" name="Line 83"/>
              <p:cNvSpPr>
                <a:spLocks noChangeShapeType="1"/>
              </p:cNvSpPr>
              <p:nvPr/>
            </p:nvSpPr>
            <p:spPr bwMode="auto">
              <a:xfrm>
                <a:off x="2969" y="2473"/>
                <a:ext cx="1" cy="148"/>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34924" name="Line 84"/>
              <p:cNvSpPr>
                <a:spLocks noChangeShapeType="1"/>
              </p:cNvSpPr>
              <p:nvPr/>
            </p:nvSpPr>
            <p:spPr bwMode="auto">
              <a:xfrm>
                <a:off x="2969" y="2674"/>
                <a:ext cx="1" cy="152"/>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de-DE"/>
              </a:p>
            </p:txBody>
          </p:sp>
        </p:grpSp>
      </p:grpSp>
      <p:sp>
        <p:nvSpPr>
          <p:cNvPr id="34902" name="Oval 99"/>
          <p:cNvSpPr>
            <a:spLocks noChangeArrowheads="1"/>
          </p:cNvSpPr>
          <p:nvPr/>
        </p:nvSpPr>
        <p:spPr bwMode="auto">
          <a:xfrm>
            <a:off x="2286000" y="3517900"/>
            <a:ext cx="101600" cy="88900"/>
          </a:xfrm>
          <a:prstGeom prst="ellipse">
            <a:avLst/>
          </a:prstGeom>
          <a:solidFill>
            <a:srgbClr val="D62900"/>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spAutoFit/>
          </a:bodyPr>
          <a:lstStyle/>
          <a:p>
            <a:endParaRPr lang="de-DE"/>
          </a:p>
        </p:txBody>
      </p:sp>
      <p:sp>
        <p:nvSpPr>
          <p:cNvPr id="34903" name="Oval 100"/>
          <p:cNvSpPr>
            <a:spLocks noChangeArrowheads="1"/>
          </p:cNvSpPr>
          <p:nvPr/>
        </p:nvSpPr>
        <p:spPr bwMode="auto">
          <a:xfrm>
            <a:off x="2635250" y="3514725"/>
            <a:ext cx="101600" cy="88900"/>
          </a:xfrm>
          <a:prstGeom prst="ellipse">
            <a:avLst/>
          </a:prstGeom>
          <a:solidFill>
            <a:srgbClr val="D62900"/>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spAutoFit/>
          </a:bodyPr>
          <a:lstStyle/>
          <a:p>
            <a:endParaRPr lang="de-DE"/>
          </a:p>
        </p:txBody>
      </p:sp>
      <p:sp>
        <p:nvSpPr>
          <p:cNvPr id="34904" name="Oval 101"/>
          <p:cNvSpPr>
            <a:spLocks noChangeArrowheads="1"/>
          </p:cNvSpPr>
          <p:nvPr/>
        </p:nvSpPr>
        <p:spPr bwMode="auto">
          <a:xfrm>
            <a:off x="2051050" y="2930525"/>
            <a:ext cx="101600" cy="88900"/>
          </a:xfrm>
          <a:prstGeom prst="ellipse">
            <a:avLst/>
          </a:prstGeom>
          <a:solidFill>
            <a:srgbClr val="D62900"/>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spAutoFit/>
          </a:bodyPr>
          <a:lstStyle/>
          <a:p>
            <a:endParaRPr lang="de-DE"/>
          </a:p>
        </p:txBody>
      </p:sp>
      <p:sp>
        <p:nvSpPr>
          <p:cNvPr id="34905" name="Oval 102"/>
          <p:cNvSpPr>
            <a:spLocks noChangeArrowheads="1"/>
          </p:cNvSpPr>
          <p:nvPr/>
        </p:nvSpPr>
        <p:spPr bwMode="auto">
          <a:xfrm>
            <a:off x="1790700" y="2860675"/>
            <a:ext cx="101600" cy="88900"/>
          </a:xfrm>
          <a:prstGeom prst="ellipse">
            <a:avLst/>
          </a:prstGeom>
          <a:solidFill>
            <a:srgbClr val="D62900"/>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spAutoFit/>
          </a:bodyPr>
          <a:lstStyle/>
          <a:p>
            <a:endParaRPr lang="de-DE"/>
          </a:p>
        </p:txBody>
      </p:sp>
      <p:sp>
        <p:nvSpPr>
          <p:cNvPr id="34906" name="Oval 103"/>
          <p:cNvSpPr>
            <a:spLocks noChangeArrowheads="1"/>
          </p:cNvSpPr>
          <p:nvPr/>
        </p:nvSpPr>
        <p:spPr bwMode="auto">
          <a:xfrm>
            <a:off x="3311525" y="3810000"/>
            <a:ext cx="101600" cy="88900"/>
          </a:xfrm>
          <a:prstGeom prst="ellipse">
            <a:avLst/>
          </a:prstGeom>
          <a:solidFill>
            <a:srgbClr val="D62900"/>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spAutoFit/>
          </a:bodyPr>
          <a:lstStyle/>
          <a:p>
            <a:endParaRPr lang="de-DE"/>
          </a:p>
        </p:txBody>
      </p:sp>
      <p:sp>
        <p:nvSpPr>
          <p:cNvPr id="34907" name="Oval 104"/>
          <p:cNvSpPr>
            <a:spLocks noChangeArrowheads="1"/>
          </p:cNvSpPr>
          <p:nvPr/>
        </p:nvSpPr>
        <p:spPr bwMode="auto">
          <a:xfrm>
            <a:off x="3698875" y="4064000"/>
            <a:ext cx="101600" cy="88900"/>
          </a:xfrm>
          <a:prstGeom prst="ellipse">
            <a:avLst/>
          </a:prstGeom>
          <a:solidFill>
            <a:srgbClr val="D62900"/>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spAutoFit/>
          </a:bodyPr>
          <a:lstStyle/>
          <a:p>
            <a:endParaRPr lang="de-DE"/>
          </a:p>
        </p:txBody>
      </p:sp>
      <p:sp>
        <p:nvSpPr>
          <p:cNvPr id="34908" name="Oval 105"/>
          <p:cNvSpPr>
            <a:spLocks noChangeArrowheads="1"/>
          </p:cNvSpPr>
          <p:nvPr/>
        </p:nvSpPr>
        <p:spPr bwMode="auto">
          <a:xfrm>
            <a:off x="4676775" y="3298825"/>
            <a:ext cx="101600" cy="88900"/>
          </a:xfrm>
          <a:prstGeom prst="ellipse">
            <a:avLst/>
          </a:prstGeom>
          <a:solidFill>
            <a:srgbClr val="D62900"/>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spAutoFit/>
          </a:bodyPr>
          <a:lstStyle/>
          <a:p>
            <a:endParaRPr lang="de-DE"/>
          </a:p>
        </p:txBody>
      </p:sp>
      <p:sp>
        <p:nvSpPr>
          <p:cNvPr id="34909" name="Oval 106"/>
          <p:cNvSpPr>
            <a:spLocks noChangeArrowheads="1"/>
          </p:cNvSpPr>
          <p:nvPr/>
        </p:nvSpPr>
        <p:spPr bwMode="auto">
          <a:xfrm>
            <a:off x="4368800" y="3990975"/>
            <a:ext cx="101600" cy="88900"/>
          </a:xfrm>
          <a:prstGeom prst="ellipse">
            <a:avLst/>
          </a:prstGeom>
          <a:solidFill>
            <a:srgbClr val="D62900"/>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spAutoFit/>
          </a:bodyPr>
          <a:lstStyle/>
          <a:p>
            <a:endParaRPr lang="de-DE"/>
          </a:p>
        </p:txBody>
      </p:sp>
      <p:sp>
        <p:nvSpPr>
          <p:cNvPr id="34910" name="Oval 107"/>
          <p:cNvSpPr>
            <a:spLocks noChangeArrowheads="1"/>
          </p:cNvSpPr>
          <p:nvPr/>
        </p:nvSpPr>
        <p:spPr bwMode="auto">
          <a:xfrm>
            <a:off x="5165725" y="3111500"/>
            <a:ext cx="101600" cy="88900"/>
          </a:xfrm>
          <a:prstGeom prst="ellipse">
            <a:avLst/>
          </a:prstGeom>
          <a:solidFill>
            <a:srgbClr val="D62900"/>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spAutoFit/>
          </a:bodyPr>
          <a:lstStyle/>
          <a:p>
            <a:endParaRPr lang="de-DE"/>
          </a:p>
        </p:txBody>
      </p:sp>
      <p:sp>
        <p:nvSpPr>
          <p:cNvPr id="34911" name="Oval 108"/>
          <p:cNvSpPr>
            <a:spLocks noChangeArrowheads="1"/>
          </p:cNvSpPr>
          <p:nvPr/>
        </p:nvSpPr>
        <p:spPr bwMode="auto">
          <a:xfrm>
            <a:off x="5438775" y="2212975"/>
            <a:ext cx="101600" cy="88900"/>
          </a:xfrm>
          <a:prstGeom prst="ellipse">
            <a:avLst/>
          </a:prstGeom>
          <a:solidFill>
            <a:srgbClr val="D62900"/>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spAutoFit/>
          </a:bodyPr>
          <a:lstStyle/>
          <a:p>
            <a:endParaRPr lang="de-DE"/>
          </a:p>
        </p:txBody>
      </p:sp>
      <p:sp>
        <p:nvSpPr>
          <p:cNvPr id="34912" name="Oval 109"/>
          <p:cNvSpPr>
            <a:spLocks noChangeArrowheads="1"/>
          </p:cNvSpPr>
          <p:nvPr/>
        </p:nvSpPr>
        <p:spPr bwMode="auto">
          <a:xfrm>
            <a:off x="4530725" y="3543300"/>
            <a:ext cx="101600" cy="88900"/>
          </a:xfrm>
          <a:prstGeom prst="ellipse">
            <a:avLst/>
          </a:prstGeom>
          <a:solidFill>
            <a:srgbClr val="D62900"/>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spAutoFit/>
          </a:bodyPr>
          <a:lstStyle/>
          <a:p>
            <a:endParaRPr lang="de-DE"/>
          </a:p>
        </p:txBody>
      </p:sp>
      <p:sp>
        <p:nvSpPr>
          <p:cNvPr id="34913" name="Oval 110"/>
          <p:cNvSpPr>
            <a:spLocks noChangeArrowheads="1"/>
          </p:cNvSpPr>
          <p:nvPr/>
        </p:nvSpPr>
        <p:spPr bwMode="auto">
          <a:xfrm>
            <a:off x="2765425" y="3825875"/>
            <a:ext cx="101600" cy="88900"/>
          </a:xfrm>
          <a:prstGeom prst="ellipse">
            <a:avLst/>
          </a:prstGeom>
          <a:solidFill>
            <a:srgbClr val="D62900"/>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spAutoFit/>
          </a:bodyPr>
          <a:lstStyle/>
          <a:p>
            <a:endParaRPr lang="de-DE"/>
          </a:p>
        </p:txBody>
      </p:sp>
      <p:sp>
        <p:nvSpPr>
          <p:cNvPr id="34914" name="Oval 111"/>
          <p:cNvSpPr>
            <a:spLocks noChangeArrowheads="1"/>
          </p:cNvSpPr>
          <p:nvPr/>
        </p:nvSpPr>
        <p:spPr bwMode="auto">
          <a:xfrm>
            <a:off x="3028950" y="4022725"/>
            <a:ext cx="101600" cy="88900"/>
          </a:xfrm>
          <a:prstGeom prst="ellipse">
            <a:avLst/>
          </a:prstGeom>
          <a:solidFill>
            <a:srgbClr val="D62900"/>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spAutoFit/>
          </a:bodyPr>
          <a:lstStyle/>
          <a:p>
            <a:endParaRPr lang="de-DE"/>
          </a:p>
        </p:txBody>
      </p:sp>
      <p:sp>
        <p:nvSpPr>
          <p:cNvPr id="34915" name="Oval 112"/>
          <p:cNvSpPr>
            <a:spLocks noChangeArrowheads="1"/>
          </p:cNvSpPr>
          <p:nvPr/>
        </p:nvSpPr>
        <p:spPr bwMode="auto">
          <a:xfrm>
            <a:off x="5216525" y="2466975"/>
            <a:ext cx="101600" cy="88900"/>
          </a:xfrm>
          <a:prstGeom prst="ellipse">
            <a:avLst/>
          </a:prstGeom>
          <a:solidFill>
            <a:srgbClr val="D62900"/>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spAutoFit/>
          </a:bodyPr>
          <a:lstStyle/>
          <a:p>
            <a:endParaRPr lang="de-DE"/>
          </a:p>
        </p:txBody>
      </p:sp>
      <p:sp>
        <p:nvSpPr>
          <p:cNvPr id="34916" name="Oval 113"/>
          <p:cNvSpPr>
            <a:spLocks noChangeArrowheads="1"/>
          </p:cNvSpPr>
          <p:nvPr/>
        </p:nvSpPr>
        <p:spPr bwMode="auto">
          <a:xfrm>
            <a:off x="4079875" y="3825875"/>
            <a:ext cx="101600" cy="88900"/>
          </a:xfrm>
          <a:prstGeom prst="ellipse">
            <a:avLst/>
          </a:prstGeom>
          <a:solidFill>
            <a:srgbClr val="D62900"/>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spAutoFit/>
          </a:bodyPr>
          <a:lstStyle/>
          <a:p>
            <a:endParaRPr lang="de-DE"/>
          </a:p>
        </p:txBody>
      </p:sp>
      <p:sp>
        <p:nvSpPr>
          <p:cNvPr id="34917" name="Fußzeilenplatzhalt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1000" smtClean="0">
                <a:latin typeface="Tahoma" pitchFamily="34" charset="0"/>
              </a:rPr>
              <a:t>Rüdiger Brause: Adaptive Systeme AS-1, WS 2013</a:t>
            </a:r>
            <a:endParaRPr lang="de-DE" sz="1000" dirty="0">
              <a:latin typeface="Tahoma" pitchFamily="34" charset="0"/>
            </a:endParaRPr>
          </a:p>
        </p:txBody>
      </p:sp>
      <p:sp>
        <p:nvSpPr>
          <p:cNvPr id="34918" name="Foliennummernplatzhalt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1000" smtClean="0"/>
              <a:t>- </a:t>
            </a:r>
            <a:fld id="{9F0A6E41-1DB9-4B83-A9C0-322DD6B4B040}" type="slidenum">
              <a:rPr lang="de-DE" sz="1000" smtClean="0"/>
              <a:pPr/>
              <a:t>45</a:t>
            </a:fld>
            <a:r>
              <a:rPr lang="de-DE" sz="1000" smtClean="0"/>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9866"/>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1198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2" grpId="0" animBg="1"/>
      <p:bldP spid="119866"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5"/>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1000" smtClean="0">
                <a:latin typeface="Tahoma" pitchFamily="34" charset="0"/>
              </a:rPr>
              <a:t>Rüdiger Brause: Adaptive Systeme AS-1, WS 2013</a:t>
            </a:r>
            <a:endParaRPr lang="de-DE" sz="1000">
              <a:latin typeface="Tahoma" pitchFamily="34" charset="0"/>
            </a:endParaRPr>
          </a:p>
        </p:txBody>
      </p:sp>
      <p:sp>
        <p:nvSpPr>
          <p:cNvPr id="35843" name="Foliennummernplatzhalt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1000" smtClean="0"/>
              <a:t>- </a:t>
            </a:r>
            <a:fld id="{74EA8BE1-D08E-45D7-8615-FB9F008FFB60}" type="slidenum">
              <a:rPr lang="de-DE" sz="1000" smtClean="0"/>
              <a:pPr/>
              <a:t>46</a:t>
            </a:fld>
            <a:r>
              <a:rPr lang="de-DE" sz="1000" smtClean="0"/>
              <a:t> -</a:t>
            </a:r>
          </a:p>
        </p:txBody>
      </p:sp>
      <p:sp>
        <p:nvSpPr>
          <p:cNvPr id="35844" name="Rectangle 2"/>
          <p:cNvSpPr>
            <a:spLocks noGrp="1" noChangeArrowheads="1"/>
          </p:cNvSpPr>
          <p:nvPr>
            <p:ph type="title"/>
          </p:nvPr>
        </p:nvSpPr>
        <p:spPr/>
        <p:txBody>
          <a:bodyPr/>
          <a:lstStyle/>
          <a:p>
            <a:r>
              <a:rPr lang="de-DE" smtClean="0"/>
              <a:t>Stochastisches Lernen</a:t>
            </a:r>
          </a:p>
        </p:txBody>
      </p:sp>
      <p:sp>
        <p:nvSpPr>
          <p:cNvPr id="35845" name="Rectangle 3"/>
          <p:cNvSpPr>
            <a:spLocks noGrp="1" noChangeArrowheads="1"/>
          </p:cNvSpPr>
          <p:nvPr>
            <p:ph type="body" idx="1"/>
          </p:nvPr>
        </p:nvSpPr>
        <p:spPr>
          <a:xfrm>
            <a:off x="538163" y="1443038"/>
            <a:ext cx="8242300" cy="1568450"/>
          </a:xfrm>
        </p:spPr>
        <p:txBody>
          <a:bodyPr/>
          <a:lstStyle/>
          <a:p>
            <a:pPr marL="0" indent="0">
              <a:lnSpc>
                <a:spcPct val="100000"/>
              </a:lnSpc>
              <a:spcBef>
                <a:spcPts val="1200"/>
              </a:spcBef>
              <a:buFontTx/>
              <a:buNone/>
            </a:pPr>
            <a:r>
              <a:rPr lang="de-DE" dirty="0" smtClean="0"/>
              <a:t>Lernen mit Zielfunktion </a:t>
            </a:r>
            <a:r>
              <a:rPr lang="de-DE" b="0" dirty="0" smtClean="0"/>
              <a:t>R(w) =</a:t>
            </a:r>
            <a:r>
              <a:rPr lang="de-DE" dirty="0" smtClean="0"/>
              <a:t> </a:t>
            </a:r>
            <a:r>
              <a:rPr lang="de-DE" sz="2800" dirty="0" smtClean="0">
                <a:solidFill>
                  <a:srgbClr val="FF0000"/>
                </a:solidFill>
                <a:sym typeface="Symbol" pitchFamily="18" charset="2"/>
              </a:rPr>
              <a:t></a:t>
            </a:r>
            <a:r>
              <a:rPr lang="de-DE" b="0" dirty="0" smtClean="0"/>
              <a:t>r(</a:t>
            </a:r>
            <a:r>
              <a:rPr lang="de-DE" b="0" dirty="0" err="1" smtClean="0"/>
              <a:t>w,x</a:t>
            </a:r>
            <a:r>
              <a:rPr lang="de-DE" b="0" dirty="0" smtClean="0"/>
              <a:t>)</a:t>
            </a:r>
            <a:r>
              <a:rPr lang="de-DE" sz="2800" dirty="0" smtClean="0">
                <a:solidFill>
                  <a:srgbClr val="FF0000"/>
                </a:solidFill>
                <a:sym typeface="Symbol" pitchFamily="18" charset="2"/>
              </a:rPr>
              <a:t></a:t>
            </a:r>
            <a:r>
              <a:rPr lang="de-DE" baseline="-25000" dirty="0" smtClean="0">
                <a:solidFill>
                  <a:srgbClr val="FF0000"/>
                </a:solidFill>
                <a:sym typeface="Symbol" pitchFamily="18" charset="2"/>
              </a:rPr>
              <a:t>x</a:t>
            </a:r>
          </a:p>
          <a:p>
            <a:pPr marL="711200" lvl="1">
              <a:lnSpc>
                <a:spcPct val="100000"/>
              </a:lnSpc>
              <a:spcBef>
                <a:spcPts val="1200"/>
              </a:spcBef>
              <a:buClrTx/>
              <a:buSzTx/>
              <a:buFontTx/>
              <a:buNone/>
            </a:pPr>
            <a:r>
              <a:rPr lang="de-DE" b="1" dirty="0" smtClean="0">
                <a:latin typeface="TIMES" charset="0"/>
                <a:cs typeface="Times New Roman" pitchFamily="18" charset="0"/>
              </a:rPr>
              <a:t>		 </a:t>
            </a:r>
            <a:r>
              <a:rPr lang="de-DE" sz="2400" b="1" dirty="0" smtClean="0">
                <a:latin typeface="+mj-lt"/>
                <a:cs typeface="Times New Roman" pitchFamily="18" charset="0"/>
              </a:rPr>
              <a:t>w</a:t>
            </a:r>
            <a:r>
              <a:rPr lang="de-DE" sz="2400" dirty="0" smtClean="0">
                <a:latin typeface="+mj-lt"/>
                <a:cs typeface="Times New Roman" pitchFamily="18" charset="0"/>
              </a:rPr>
              <a:t>(t</a:t>
            </a:r>
            <a:r>
              <a:rPr lang="de-DE" sz="2400" dirty="0">
                <a:latin typeface="+mj-lt"/>
                <a:cs typeface="Times New Roman" pitchFamily="18" charset="0"/>
              </a:rPr>
              <a:t>) = </a:t>
            </a:r>
            <a:r>
              <a:rPr lang="de-DE" sz="2400" b="1" dirty="0">
                <a:latin typeface="+mj-lt"/>
                <a:cs typeface="Times New Roman" pitchFamily="18" charset="0"/>
              </a:rPr>
              <a:t>w</a:t>
            </a:r>
            <a:r>
              <a:rPr lang="de-DE" sz="2400" dirty="0">
                <a:latin typeface="+mj-lt"/>
                <a:cs typeface="Times New Roman" pitchFamily="18" charset="0"/>
              </a:rPr>
              <a:t>(t-1) </a:t>
            </a:r>
            <a:r>
              <a:rPr lang="de-DE" sz="2400" dirty="0">
                <a:latin typeface="+mj-lt"/>
              </a:rPr>
              <a:t>– </a:t>
            </a:r>
            <a:r>
              <a:rPr lang="de-DE" sz="2400" dirty="0" smtClean="0">
                <a:latin typeface="+mj-lt"/>
                <a:cs typeface="Times New Roman" pitchFamily="18" charset="0"/>
                <a:sym typeface="Symbol" pitchFamily="18" charset="2"/>
              </a:rPr>
              <a:t></a:t>
            </a:r>
            <a:r>
              <a:rPr lang="de-DE" sz="2400" dirty="0">
                <a:latin typeface="+mj-lt"/>
                <a:cs typeface="Times New Roman" pitchFamily="18" charset="0"/>
              </a:rPr>
              <a:t>(t) </a:t>
            </a:r>
            <a:r>
              <a:rPr lang="de-DE" sz="2400" dirty="0">
                <a:latin typeface="+mj-lt"/>
                <a:cs typeface="Times New Roman" pitchFamily="18" charset="0"/>
                <a:sym typeface="Symbol" pitchFamily="18" charset="2"/>
              </a:rPr>
              <a:t></a:t>
            </a:r>
            <a:r>
              <a:rPr lang="de-DE" sz="2400" b="1" baseline="-30000" dirty="0">
                <a:latin typeface="+mj-lt"/>
                <a:cs typeface="Times New Roman" pitchFamily="18" charset="0"/>
              </a:rPr>
              <a:t>w</a:t>
            </a:r>
            <a:r>
              <a:rPr lang="de-DE" sz="2400" dirty="0">
                <a:latin typeface="+mj-lt"/>
                <a:cs typeface="Times New Roman" pitchFamily="18" charset="0"/>
                <a:sym typeface="Symbol" pitchFamily="18" charset="2"/>
              </a:rPr>
              <a:t> R</a:t>
            </a:r>
            <a:r>
              <a:rPr lang="de-DE" sz="2800" dirty="0">
                <a:latin typeface="+mj-lt"/>
                <a:cs typeface="Times New Roman" pitchFamily="18" charset="0"/>
                <a:sym typeface="Symbol" pitchFamily="18" charset="2"/>
              </a:rPr>
              <a:t>(</a:t>
            </a:r>
            <a:r>
              <a:rPr lang="de-DE" sz="2400" b="1" dirty="0">
                <a:latin typeface="+mj-lt"/>
                <a:cs typeface="Times New Roman" pitchFamily="18" charset="0"/>
                <a:sym typeface="Symbol" pitchFamily="18" charset="2"/>
              </a:rPr>
              <a:t>w</a:t>
            </a:r>
            <a:r>
              <a:rPr lang="de-DE" sz="2400" dirty="0">
                <a:latin typeface="+mj-lt"/>
                <a:cs typeface="Times New Roman" pitchFamily="18" charset="0"/>
                <a:sym typeface="Symbol" pitchFamily="18" charset="2"/>
              </a:rPr>
              <a:t>(t-1</a:t>
            </a:r>
            <a:r>
              <a:rPr lang="de-DE" sz="2400" dirty="0" smtClean="0">
                <a:latin typeface="+mj-lt"/>
                <a:cs typeface="Times New Roman" pitchFamily="18" charset="0"/>
                <a:sym typeface="Symbol" pitchFamily="18" charset="2"/>
              </a:rPr>
              <a:t>)</a:t>
            </a:r>
            <a:r>
              <a:rPr lang="de-DE" sz="2800" dirty="0" smtClean="0">
                <a:latin typeface="+mj-lt"/>
                <a:cs typeface="Times New Roman" pitchFamily="18" charset="0"/>
                <a:sym typeface="Symbol" pitchFamily="18" charset="2"/>
              </a:rPr>
              <a:t>)</a:t>
            </a:r>
          </a:p>
          <a:p>
            <a:pPr marL="711200" lvl="1" indent="-347663">
              <a:lnSpc>
                <a:spcPct val="100000"/>
              </a:lnSpc>
              <a:spcBef>
                <a:spcPts val="1200"/>
              </a:spcBef>
              <a:buClrTx/>
              <a:buSzTx/>
              <a:buNone/>
            </a:pPr>
            <a:r>
              <a:rPr lang="de-DE" dirty="0" smtClean="0">
                <a:latin typeface="+mj-lt"/>
                <a:cs typeface="Times New Roman" pitchFamily="18" charset="0"/>
                <a:sym typeface="Symbol" pitchFamily="18" charset="2"/>
              </a:rPr>
              <a:t>   z.B.</a:t>
            </a:r>
            <a:r>
              <a:rPr lang="de-DE" b="1" dirty="0">
                <a:latin typeface="+mj-lt"/>
                <a:cs typeface="Times New Roman" pitchFamily="18" charset="0"/>
              </a:rPr>
              <a:t> w</a:t>
            </a:r>
            <a:r>
              <a:rPr lang="de-DE" dirty="0">
                <a:latin typeface="+mj-lt"/>
                <a:cs typeface="Times New Roman" pitchFamily="18" charset="0"/>
              </a:rPr>
              <a:t>(t) = </a:t>
            </a:r>
            <a:r>
              <a:rPr lang="de-DE" b="1" dirty="0">
                <a:latin typeface="+mj-lt"/>
                <a:cs typeface="Times New Roman" pitchFamily="18" charset="0"/>
              </a:rPr>
              <a:t>w</a:t>
            </a:r>
            <a:r>
              <a:rPr lang="de-DE" dirty="0">
                <a:latin typeface="+mj-lt"/>
                <a:cs typeface="Times New Roman" pitchFamily="18" charset="0"/>
              </a:rPr>
              <a:t>(t-1) </a:t>
            </a:r>
            <a:r>
              <a:rPr lang="de-DE" dirty="0"/>
              <a:t>– </a:t>
            </a:r>
            <a:r>
              <a:rPr lang="de-DE" dirty="0" smtClean="0">
                <a:latin typeface="+mj-lt"/>
                <a:cs typeface="Times New Roman" pitchFamily="18" charset="0"/>
              </a:rPr>
              <a:t> </a:t>
            </a:r>
            <a:r>
              <a:rPr lang="de-DE" dirty="0">
                <a:latin typeface="+mj-lt"/>
                <a:cs typeface="Times New Roman" pitchFamily="18" charset="0"/>
                <a:sym typeface="Symbol" pitchFamily="18" charset="2"/>
              </a:rPr>
              <a:t></a:t>
            </a:r>
            <a:r>
              <a:rPr lang="de-DE" dirty="0">
                <a:latin typeface="+mj-lt"/>
                <a:cs typeface="Times New Roman" pitchFamily="18" charset="0"/>
              </a:rPr>
              <a:t>(t)</a:t>
            </a:r>
            <a:r>
              <a:rPr lang="de-DE" b="1" dirty="0">
                <a:solidFill>
                  <a:srgbClr val="FF0000"/>
                </a:solidFill>
                <a:latin typeface="+mj-lt"/>
                <a:cs typeface="Times New Roman" pitchFamily="18" charset="0"/>
              </a:rPr>
              <a:t> </a:t>
            </a:r>
            <a:r>
              <a:rPr lang="de-DE" sz="2400" b="1" dirty="0" smtClean="0">
                <a:solidFill>
                  <a:srgbClr val="FF0000"/>
                </a:solidFill>
                <a:latin typeface="+mj-lt"/>
                <a:sym typeface="Symbol" pitchFamily="18" charset="2"/>
              </a:rPr>
              <a:t> </a:t>
            </a:r>
            <a:r>
              <a:rPr lang="de-DE" dirty="0" smtClean="0">
                <a:latin typeface="+mj-lt"/>
              </a:rPr>
              <a:t>(</a:t>
            </a:r>
            <a:r>
              <a:rPr lang="de-DE" dirty="0">
                <a:latin typeface="+mj-lt"/>
              </a:rPr>
              <a:t>L – y(x</a:t>
            </a:r>
            <a:r>
              <a:rPr lang="de-DE" dirty="0" smtClean="0">
                <a:latin typeface="+mj-lt"/>
              </a:rPr>
              <a:t>)) x </a:t>
            </a:r>
            <a:r>
              <a:rPr lang="de-DE" sz="2400" b="1" dirty="0" smtClean="0">
                <a:solidFill>
                  <a:srgbClr val="FF0000"/>
                </a:solidFill>
                <a:latin typeface="+mj-lt"/>
                <a:sym typeface="Symbol" pitchFamily="18" charset="2"/>
              </a:rPr>
              <a:t></a:t>
            </a:r>
            <a:r>
              <a:rPr lang="de-DE" b="1" baseline="-25000" dirty="0">
                <a:solidFill>
                  <a:srgbClr val="FF0000"/>
                </a:solidFill>
                <a:sym typeface="Symbol" pitchFamily="18" charset="2"/>
              </a:rPr>
              <a:t>x</a:t>
            </a:r>
            <a:endParaRPr lang="de-DE" b="1" dirty="0" smtClean="0">
              <a:solidFill>
                <a:srgbClr val="FF0000"/>
              </a:solidFill>
            </a:endParaRPr>
          </a:p>
        </p:txBody>
      </p:sp>
      <p:sp>
        <p:nvSpPr>
          <p:cNvPr id="200709" name="Rectangle 5"/>
          <p:cNvSpPr>
            <a:spLocks noChangeArrowheads="1"/>
          </p:cNvSpPr>
          <p:nvPr/>
        </p:nvSpPr>
        <p:spPr bwMode="auto">
          <a:xfrm>
            <a:off x="608010" y="3398033"/>
            <a:ext cx="8535987" cy="3006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p>
            <a:pPr>
              <a:lnSpc>
                <a:spcPct val="85000"/>
              </a:lnSpc>
              <a:spcBef>
                <a:spcPct val="45000"/>
              </a:spcBef>
            </a:pPr>
            <a:r>
              <a:rPr lang="de-DE" i="1" dirty="0"/>
              <a:t>wird ersetzt durch</a:t>
            </a:r>
          </a:p>
          <a:p>
            <a:pPr>
              <a:lnSpc>
                <a:spcPct val="135000"/>
              </a:lnSpc>
              <a:spcBef>
                <a:spcPct val="45000"/>
              </a:spcBef>
            </a:pPr>
            <a:r>
              <a:rPr lang="de-DE" sz="2400" b="1" dirty="0"/>
              <a:t>Lernen mit </a:t>
            </a:r>
            <a:r>
              <a:rPr lang="de-DE" sz="2400" b="1" dirty="0" err="1"/>
              <a:t>stochast</a:t>
            </a:r>
            <a:r>
              <a:rPr lang="de-DE" sz="2400" b="1" dirty="0"/>
              <a:t>. Zielfunktion </a:t>
            </a:r>
            <a:r>
              <a:rPr lang="de-DE" sz="2400" dirty="0"/>
              <a:t>r(</a:t>
            </a:r>
            <a:r>
              <a:rPr lang="de-DE" sz="2400" dirty="0" err="1"/>
              <a:t>w,x</a:t>
            </a:r>
            <a:r>
              <a:rPr lang="de-DE" sz="2400" dirty="0"/>
              <a:t>)</a:t>
            </a:r>
          </a:p>
          <a:p>
            <a:pPr>
              <a:lnSpc>
                <a:spcPct val="125000"/>
              </a:lnSpc>
              <a:spcBef>
                <a:spcPct val="45000"/>
              </a:spcBef>
            </a:pPr>
            <a:r>
              <a:rPr lang="de-DE" b="1" dirty="0">
                <a:latin typeface="TIMES" charset="0"/>
                <a:cs typeface="Times New Roman" pitchFamily="18" charset="0"/>
              </a:rPr>
              <a:t>	</a:t>
            </a:r>
            <a:r>
              <a:rPr lang="de-DE" sz="2400" b="1" dirty="0">
                <a:latin typeface="+mj-lt"/>
                <a:cs typeface="Times New Roman" pitchFamily="18" charset="0"/>
              </a:rPr>
              <a:t>w</a:t>
            </a:r>
            <a:r>
              <a:rPr lang="de-DE" sz="2400" dirty="0">
                <a:latin typeface="+mj-lt"/>
                <a:cs typeface="Times New Roman" pitchFamily="18" charset="0"/>
              </a:rPr>
              <a:t>(t) = </a:t>
            </a:r>
            <a:r>
              <a:rPr lang="de-DE" sz="2400" b="1" dirty="0">
                <a:latin typeface="+mj-lt"/>
                <a:cs typeface="Times New Roman" pitchFamily="18" charset="0"/>
              </a:rPr>
              <a:t>w</a:t>
            </a:r>
            <a:r>
              <a:rPr lang="de-DE" sz="2400" dirty="0">
                <a:latin typeface="+mj-lt"/>
                <a:cs typeface="Times New Roman" pitchFamily="18" charset="0"/>
              </a:rPr>
              <a:t>(t-1) - </a:t>
            </a:r>
            <a:r>
              <a:rPr lang="de-DE" sz="2400" dirty="0">
                <a:latin typeface="+mj-lt"/>
                <a:cs typeface="Times New Roman" pitchFamily="18" charset="0"/>
                <a:sym typeface="Symbol" pitchFamily="18" charset="2"/>
              </a:rPr>
              <a:t></a:t>
            </a:r>
            <a:r>
              <a:rPr lang="de-DE" sz="2400" dirty="0">
                <a:latin typeface="+mj-lt"/>
                <a:cs typeface="Times New Roman" pitchFamily="18" charset="0"/>
              </a:rPr>
              <a:t>(t) </a:t>
            </a:r>
            <a:r>
              <a:rPr lang="de-DE" sz="2400" dirty="0">
                <a:latin typeface="+mj-lt"/>
                <a:cs typeface="Times New Roman" pitchFamily="18" charset="0"/>
                <a:sym typeface="Symbol" pitchFamily="18" charset="2"/>
              </a:rPr>
              <a:t></a:t>
            </a:r>
            <a:r>
              <a:rPr lang="de-DE" sz="2400" b="1" baseline="-30000" dirty="0">
                <a:latin typeface="+mj-lt"/>
                <a:cs typeface="Times New Roman" pitchFamily="18" charset="0"/>
              </a:rPr>
              <a:t>w</a:t>
            </a:r>
            <a:r>
              <a:rPr lang="de-DE" sz="2400" dirty="0">
                <a:latin typeface="+mj-lt"/>
                <a:cs typeface="Times New Roman" pitchFamily="18" charset="0"/>
                <a:sym typeface="Symbol" pitchFamily="18" charset="2"/>
              </a:rPr>
              <a:t> r</a:t>
            </a:r>
            <a:r>
              <a:rPr lang="de-DE" sz="2800" dirty="0">
                <a:latin typeface="+mj-lt"/>
                <a:cs typeface="Times New Roman" pitchFamily="18" charset="0"/>
                <a:sym typeface="Symbol" pitchFamily="18" charset="2"/>
              </a:rPr>
              <a:t>(</a:t>
            </a:r>
            <a:r>
              <a:rPr lang="de-DE" sz="2400" b="1" dirty="0">
                <a:latin typeface="+mj-lt"/>
                <a:cs typeface="Times New Roman" pitchFamily="18" charset="0"/>
                <a:sym typeface="Symbol" pitchFamily="18" charset="2"/>
              </a:rPr>
              <a:t>w</a:t>
            </a:r>
            <a:r>
              <a:rPr lang="de-DE" sz="2400" dirty="0">
                <a:latin typeface="+mj-lt"/>
                <a:cs typeface="Times New Roman" pitchFamily="18" charset="0"/>
                <a:sym typeface="Symbol" pitchFamily="18" charset="2"/>
              </a:rPr>
              <a:t>(t-1),</a:t>
            </a:r>
            <a:r>
              <a:rPr lang="de-DE" sz="2400" b="1" dirty="0">
                <a:latin typeface="+mj-lt"/>
                <a:cs typeface="Times New Roman" pitchFamily="18" charset="0"/>
                <a:sym typeface="Symbol" pitchFamily="18" charset="2"/>
              </a:rPr>
              <a:t>x</a:t>
            </a:r>
            <a:r>
              <a:rPr lang="de-DE" sz="2400" dirty="0">
                <a:latin typeface="+mj-lt"/>
                <a:cs typeface="Times New Roman" pitchFamily="18" charset="0"/>
                <a:sym typeface="Symbol" pitchFamily="18" charset="2"/>
              </a:rPr>
              <a:t>(t)</a:t>
            </a:r>
            <a:r>
              <a:rPr lang="de-DE" sz="2800" dirty="0">
                <a:latin typeface="+mj-lt"/>
                <a:cs typeface="Times New Roman" pitchFamily="18" charset="0"/>
                <a:sym typeface="Symbol" pitchFamily="18" charset="2"/>
              </a:rPr>
              <a:t>)</a:t>
            </a:r>
            <a:r>
              <a:rPr lang="de-DE" sz="2400" dirty="0">
                <a:latin typeface="+mj-lt"/>
                <a:sym typeface="Symbol" pitchFamily="18" charset="2"/>
              </a:rPr>
              <a:t>   </a:t>
            </a:r>
            <a:r>
              <a:rPr lang="de-DE" i="1" dirty="0">
                <a:solidFill>
                  <a:schemeClr val="accent2"/>
                </a:solidFill>
                <a:sym typeface="Symbol" pitchFamily="18" charset="2"/>
              </a:rPr>
              <a:t>stochastisches </a:t>
            </a:r>
            <a:r>
              <a:rPr lang="de-DE" i="1" dirty="0" smtClean="0">
                <a:solidFill>
                  <a:schemeClr val="accent2"/>
                </a:solidFill>
                <a:sym typeface="Symbol" pitchFamily="18" charset="2"/>
              </a:rPr>
              <a:t>Lernen</a:t>
            </a:r>
          </a:p>
          <a:p>
            <a:pPr marL="449263" lvl="1">
              <a:lnSpc>
                <a:spcPct val="125000"/>
              </a:lnSpc>
              <a:spcBef>
                <a:spcPct val="45000"/>
              </a:spcBef>
            </a:pPr>
            <a:r>
              <a:rPr lang="de-DE" i="1" dirty="0" smtClean="0">
                <a:solidFill>
                  <a:schemeClr val="accent2"/>
                </a:solidFill>
                <a:sym typeface="Symbol" pitchFamily="18" charset="2"/>
              </a:rPr>
              <a:t>z.B. </a:t>
            </a:r>
            <a:r>
              <a:rPr lang="de-DE" sz="2400" b="1" dirty="0">
                <a:latin typeface="+mj-lt"/>
                <a:cs typeface="Times New Roman" pitchFamily="18" charset="0"/>
              </a:rPr>
              <a:t>w</a:t>
            </a:r>
            <a:r>
              <a:rPr lang="de-DE" sz="2400" dirty="0">
                <a:latin typeface="+mj-lt"/>
                <a:cs typeface="Times New Roman" pitchFamily="18" charset="0"/>
              </a:rPr>
              <a:t>(t) = </a:t>
            </a:r>
            <a:r>
              <a:rPr lang="de-DE" sz="2400" b="1" dirty="0">
                <a:latin typeface="+mj-lt"/>
                <a:cs typeface="Times New Roman" pitchFamily="18" charset="0"/>
              </a:rPr>
              <a:t>w</a:t>
            </a:r>
            <a:r>
              <a:rPr lang="de-DE" sz="2400" dirty="0">
                <a:latin typeface="+mj-lt"/>
                <a:cs typeface="Times New Roman" pitchFamily="18" charset="0"/>
              </a:rPr>
              <a:t>(t-1) - </a:t>
            </a:r>
            <a:r>
              <a:rPr lang="de-DE" sz="2400" dirty="0">
                <a:latin typeface="+mj-lt"/>
                <a:cs typeface="Times New Roman" pitchFamily="18" charset="0"/>
                <a:sym typeface="Symbol" pitchFamily="18" charset="2"/>
              </a:rPr>
              <a:t></a:t>
            </a:r>
            <a:r>
              <a:rPr lang="de-DE" sz="2400" dirty="0">
                <a:latin typeface="+mj-lt"/>
                <a:cs typeface="Times New Roman" pitchFamily="18" charset="0"/>
              </a:rPr>
              <a:t>(t) </a:t>
            </a:r>
            <a:r>
              <a:rPr lang="de-DE" sz="2400" dirty="0" smtClean="0">
                <a:latin typeface="+mj-lt"/>
              </a:rPr>
              <a:t>(</a:t>
            </a:r>
            <a:r>
              <a:rPr lang="de-DE" sz="2400" dirty="0">
                <a:latin typeface="+mj-lt"/>
              </a:rPr>
              <a:t>L – y(x)) </a:t>
            </a:r>
            <a:r>
              <a:rPr lang="de-DE" sz="2400" dirty="0" smtClean="0">
                <a:latin typeface="+mj-lt"/>
              </a:rPr>
              <a:t>x</a:t>
            </a:r>
            <a:endParaRPr lang="de-DE" sz="2400" dirty="0">
              <a:latin typeface="+mj-lt"/>
            </a:endParaRPr>
          </a:p>
          <a:p>
            <a:pPr>
              <a:lnSpc>
                <a:spcPct val="125000"/>
              </a:lnSpc>
              <a:spcBef>
                <a:spcPct val="45000"/>
              </a:spcBef>
            </a:pPr>
            <a:endParaRPr lang="de-DE" i="1" dirty="0">
              <a:solidFill>
                <a:schemeClr val="accent2"/>
              </a:solidFill>
              <a:sym typeface="Symbol" pitchFamily="18" charset="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070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00709">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0709">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070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5"/>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1000" smtClean="0">
                <a:latin typeface="Tahoma" pitchFamily="34" charset="0"/>
              </a:rPr>
              <a:t>Rüdiger Brause: Adaptive Systeme AS-1, WS 2013</a:t>
            </a:r>
            <a:endParaRPr lang="de-DE" sz="1000">
              <a:latin typeface="Tahoma" pitchFamily="34" charset="0"/>
            </a:endParaRPr>
          </a:p>
        </p:txBody>
      </p:sp>
      <p:sp>
        <p:nvSpPr>
          <p:cNvPr id="36867" name="Foliennummernplatzhalt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1000" smtClean="0"/>
              <a:t>- </a:t>
            </a:r>
            <a:fld id="{21A39C75-9990-498D-97C2-924EF5A8521D}" type="slidenum">
              <a:rPr lang="de-DE" sz="1000" smtClean="0"/>
              <a:pPr/>
              <a:t>47</a:t>
            </a:fld>
            <a:r>
              <a:rPr lang="de-DE" sz="1000" smtClean="0"/>
              <a:t> -</a:t>
            </a:r>
          </a:p>
        </p:txBody>
      </p:sp>
      <p:sp>
        <p:nvSpPr>
          <p:cNvPr id="36868" name="Rectangle 2"/>
          <p:cNvSpPr>
            <a:spLocks noGrp="1" noChangeArrowheads="1"/>
          </p:cNvSpPr>
          <p:nvPr>
            <p:ph type="title"/>
          </p:nvPr>
        </p:nvSpPr>
        <p:spPr/>
        <p:txBody>
          <a:bodyPr/>
          <a:lstStyle/>
          <a:p>
            <a:r>
              <a:rPr lang="de-DE" smtClean="0"/>
              <a:t>Stochastisches Lernen</a:t>
            </a:r>
          </a:p>
        </p:txBody>
      </p:sp>
      <p:sp>
        <p:nvSpPr>
          <p:cNvPr id="36869" name="Rectangle 3"/>
          <p:cNvSpPr>
            <a:spLocks noGrp="1" noChangeArrowheads="1"/>
          </p:cNvSpPr>
          <p:nvPr>
            <p:ph type="body" idx="1"/>
          </p:nvPr>
        </p:nvSpPr>
        <p:spPr>
          <a:xfrm>
            <a:off x="611188" y="1268413"/>
            <a:ext cx="8242300" cy="887412"/>
          </a:xfrm>
        </p:spPr>
        <p:txBody>
          <a:bodyPr/>
          <a:lstStyle/>
          <a:p>
            <a:pPr marL="0" indent="0">
              <a:buFontTx/>
              <a:buNone/>
            </a:pPr>
            <a:r>
              <a:rPr lang="de-DE" dirty="0" smtClean="0"/>
              <a:t>Beispiel Klassentrennung	</a:t>
            </a:r>
          </a:p>
          <a:p>
            <a:pPr marL="0" indent="0">
              <a:buFontTx/>
              <a:buNone/>
            </a:pPr>
            <a:r>
              <a:rPr lang="de-DE" dirty="0" smtClean="0"/>
              <a:t>Zielfunktion	</a:t>
            </a:r>
            <a:r>
              <a:rPr lang="de-DE" b="0" dirty="0" smtClean="0">
                <a:solidFill>
                  <a:srgbClr val="000000"/>
                </a:solidFill>
                <a:latin typeface="TIMES" charset="0"/>
                <a:cs typeface="Times New Roman" pitchFamily="18" charset="0"/>
              </a:rPr>
              <a:t>r(</a:t>
            </a:r>
            <a:r>
              <a:rPr lang="de-DE" dirty="0" err="1" smtClean="0">
                <a:solidFill>
                  <a:srgbClr val="000000"/>
                </a:solidFill>
                <a:latin typeface="TIMES" charset="0"/>
                <a:cs typeface="Times New Roman" pitchFamily="18" charset="0"/>
              </a:rPr>
              <a:t>w</a:t>
            </a:r>
            <a:r>
              <a:rPr lang="de-DE" b="0" dirty="0" err="1" smtClean="0">
                <a:solidFill>
                  <a:srgbClr val="000000"/>
                </a:solidFill>
                <a:latin typeface="TIMES" charset="0"/>
                <a:cs typeface="Times New Roman" pitchFamily="18" charset="0"/>
              </a:rPr>
              <a:t>,</a:t>
            </a:r>
            <a:r>
              <a:rPr lang="de-DE" dirty="0" err="1" smtClean="0">
                <a:solidFill>
                  <a:srgbClr val="000000"/>
                </a:solidFill>
                <a:latin typeface="TIMES" charset="0"/>
                <a:cs typeface="Times New Roman" pitchFamily="18" charset="0"/>
              </a:rPr>
              <a:t>x</a:t>
            </a:r>
            <a:r>
              <a:rPr lang="de-DE" b="0" dirty="0" smtClean="0">
                <a:solidFill>
                  <a:srgbClr val="000000"/>
                </a:solidFill>
                <a:latin typeface="TIMES" charset="0"/>
                <a:cs typeface="Times New Roman" pitchFamily="18" charset="0"/>
              </a:rPr>
              <a:t>) := ½(</a:t>
            </a:r>
            <a:r>
              <a:rPr lang="de-DE" dirty="0" smtClean="0">
                <a:solidFill>
                  <a:srgbClr val="000000"/>
                </a:solidFill>
                <a:latin typeface="TIMES" charset="0"/>
                <a:cs typeface="Times New Roman" pitchFamily="18" charset="0"/>
              </a:rPr>
              <a:t>w</a:t>
            </a:r>
            <a:r>
              <a:rPr lang="de-DE" b="0" dirty="0" smtClean="0">
                <a:solidFill>
                  <a:srgbClr val="000000"/>
                </a:solidFill>
                <a:latin typeface="TIMES" charset="0"/>
                <a:cs typeface="Times New Roman" pitchFamily="18" charset="0"/>
              </a:rPr>
              <a:t>-</a:t>
            </a:r>
            <a:r>
              <a:rPr lang="de-DE" dirty="0" smtClean="0">
                <a:solidFill>
                  <a:srgbClr val="000000"/>
                </a:solidFill>
                <a:latin typeface="TIMES" charset="0"/>
                <a:cs typeface="Times New Roman" pitchFamily="18" charset="0"/>
              </a:rPr>
              <a:t>x</a:t>
            </a:r>
            <a:r>
              <a:rPr lang="de-DE" b="0" dirty="0" smtClean="0">
                <a:solidFill>
                  <a:srgbClr val="000000"/>
                </a:solidFill>
                <a:latin typeface="TIMES" charset="0"/>
                <a:cs typeface="Times New Roman" pitchFamily="18" charset="0"/>
              </a:rPr>
              <a:t>)</a:t>
            </a:r>
            <a:r>
              <a:rPr lang="de-DE" b="0" baseline="30000" dirty="0" smtClean="0">
                <a:solidFill>
                  <a:srgbClr val="000000"/>
                </a:solidFill>
                <a:latin typeface="TIMES" charset="0"/>
                <a:cs typeface="Times New Roman" pitchFamily="18" charset="0"/>
              </a:rPr>
              <a:t>2</a:t>
            </a:r>
            <a:r>
              <a:rPr lang="de-DE" b="0" dirty="0" smtClean="0">
                <a:solidFill>
                  <a:srgbClr val="000000"/>
                </a:solidFill>
                <a:latin typeface="TIMES" charset="0"/>
                <a:cs typeface="Times New Roman" pitchFamily="18" charset="0"/>
              </a:rPr>
              <a:t>, 	</a:t>
            </a:r>
            <a:r>
              <a:rPr lang="de-DE" b="0" dirty="0" smtClean="0">
                <a:solidFill>
                  <a:srgbClr val="000000"/>
                </a:solidFill>
                <a:latin typeface="TIMES" charset="0"/>
                <a:cs typeface="Times New Roman" pitchFamily="18" charset="0"/>
                <a:sym typeface="Symbol" pitchFamily="18" charset="2"/>
              </a:rPr>
              <a:t></a:t>
            </a:r>
            <a:r>
              <a:rPr lang="de-DE" b="0" dirty="0" smtClean="0">
                <a:solidFill>
                  <a:srgbClr val="000000"/>
                </a:solidFill>
                <a:latin typeface="TIMES" charset="0"/>
                <a:cs typeface="Times New Roman" pitchFamily="18" charset="0"/>
              </a:rPr>
              <a:t>(t) := 1/ t</a:t>
            </a:r>
            <a:r>
              <a:rPr lang="de-DE" b="0" dirty="0" smtClean="0"/>
              <a:t> </a:t>
            </a:r>
          </a:p>
          <a:p>
            <a:pPr marL="0" indent="0">
              <a:buFontTx/>
              <a:buNone/>
            </a:pPr>
            <a:r>
              <a:rPr lang="de-DE" dirty="0" smtClean="0"/>
              <a:t>  </a:t>
            </a:r>
          </a:p>
        </p:txBody>
      </p:sp>
      <p:sp>
        <p:nvSpPr>
          <p:cNvPr id="202758" name="Text Box 6"/>
          <p:cNvSpPr txBox="1">
            <a:spLocks noChangeArrowheads="1"/>
          </p:cNvSpPr>
          <p:nvPr/>
        </p:nvSpPr>
        <p:spPr bwMode="auto">
          <a:xfrm>
            <a:off x="4137025" y="2438400"/>
            <a:ext cx="4818063"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b="1"/>
              <a:t>Klassifizierung</a:t>
            </a:r>
          </a:p>
          <a:p>
            <a:r>
              <a:rPr lang="de-DE"/>
              <a:t>    r(</a:t>
            </a:r>
            <a:r>
              <a:rPr lang="de-DE" b="1"/>
              <a:t>w</a:t>
            </a:r>
            <a:r>
              <a:rPr lang="de-DE" baseline="-25000"/>
              <a:t>1</a:t>
            </a:r>
            <a:r>
              <a:rPr lang="de-DE"/>
              <a:t>,</a:t>
            </a:r>
            <a:r>
              <a:rPr lang="de-DE" b="1"/>
              <a:t>x</a:t>
            </a:r>
            <a:r>
              <a:rPr lang="de-DE"/>
              <a:t>) &lt; r(</a:t>
            </a:r>
            <a:r>
              <a:rPr lang="de-DE" b="1"/>
              <a:t>w</a:t>
            </a:r>
            <a:r>
              <a:rPr lang="de-DE" baseline="-25000"/>
              <a:t>2</a:t>
            </a:r>
            <a:r>
              <a:rPr lang="de-DE"/>
              <a:t>,</a:t>
            </a:r>
            <a:r>
              <a:rPr lang="de-DE" b="1"/>
              <a:t>x</a:t>
            </a:r>
            <a:r>
              <a:rPr lang="de-DE"/>
              <a:t>)     </a:t>
            </a:r>
            <a:r>
              <a:rPr lang="de-DE">
                <a:sym typeface="Symbol" pitchFamily="18" charset="2"/>
              </a:rPr>
              <a:t> </a:t>
            </a:r>
            <a:r>
              <a:rPr lang="de-DE" b="1"/>
              <a:t>x</a:t>
            </a:r>
            <a:r>
              <a:rPr lang="de-DE"/>
              <a:t> aus </a:t>
            </a:r>
            <a:r>
              <a:rPr lang="de-DE">
                <a:sym typeface="Symbol" pitchFamily="18" charset="2"/>
              </a:rPr>
              <a:t>Klasse 1</a:t>
            </a:r>
          </a:p>
          <a:p>
            <a:pPr>
              <a:lnSpc>
                <a:spcPct val="60000"/>
              </a:lnSpc>
            </a:pPr>
            <a:r>
              <a:rPr lang="de-DE"/>
              <a:t>    r(</a:t>
            </a:r>
            <a:r>
              <a:rPr lang="de-DE" b="1"/>
              <a:t>w</a:t>
            </a:r>
            <a:r>
              <a:rPr lang="de-DE" baseline="-25000"/>
              <a:t>1</a:t>
            </a:r>
            <a:r>
              <a:rPr lang="de-DE"/>
              <a:t>,</a:t>
            </a:r>
            <a:r>
              <a:rPr lang="de-DE" b="1"/>
              <a:t>x</a:t>
            </a:r>
            <a:r>
              <a:rPr lang="de-DE"/>
              <a:t>) &gt; r(</a:t>
            </a:r>
            <a:r>
              <a:rPr lang="de-DE" b="1"/>
              <a:t>w</a:t>
            </a:r>
            <a:r>
              <a:rPr lang="de-DE" baseline="-25000"/>
              <a:t>2</a:t>
            </a:r>
            <a:r>
              <a:rPr lang="de-DE"/>
              <a:t>,</a:t>
            </a:r>
            <a:r>
              <a:rPr lang="de-DE" b="1"/>
              <a:t>x</a:t>
            </a:r>
            <a:r>
              <a:rPr lang="de-DE"/>
              <a:t>)     </a:t>
            </a:r>
            <a:r>
              <a:rPr lang="de-DE">
                <a:sym typeface="Symbol" pitchFamily="18" charset="2"/>
              </a:rPr>
              <a:t> </a:t>
            </a:r>
            <a:r>
              <a:rPr lang="de-DE" b="1"/>
              <a:t>x</a:t>
            </a:r>
            <a:r>
              <a:rPr lang="de-DE"/>
              <a:t> aus </a:t>
            </a:r>
            <a:r>
              <a:rPr lang="de-DE">
                <a:sym typeface="Symbol" pitchFamily="18" charset="2"/>
              </a:rPr>
              <a:t>Klasse 2</a:t>
            </a:r>
          </a:p>
        </p:txBody>
      </p:sp>
      <p:sp>
        <p:nvSpPr>
          <p:cNvPr id="202759" name="Text Box 7"/>
          <p:cNvSpPr txBox="1">
            <a:spLocks noChangeArrowheads="1"/>
          </p:cNvSpPr>
          <p:nvPr/>
        </p:nvSpPr>
        <p:spPr bwMode="auto">
          <a:xfrm>
            <a:off x="4208463" y="5327650"/>
            <a:ext cx="4514850" cy="72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b="1"/>
              <a:t>Lernen  </a:t>
            </a:r>
            <a:r>
              <a:rPr lang="de-DE" sz="1800" i="1"/>
              <a:t>für x aus Klasse i</a:t>
            </a:r>
          </a:p>
          <a:p>
            <a:pPr>
              <a:lnSpc>
                <a:spcPct val="40000"/>
              </a:lnSpc>
            </a:pPr>
            <a:r>
              <a:rPr lang="de-DE" b="1">
                <a:latin typeface="TIMES" charset="0"/>
                <a:cs typeface="Times New Roman" pitchFamily="18" charset="0"/>
              </a:rPr>
              <a:t>    w</a:t>
            </a:r>
            <a:r>
              <a:rPr lang="de-DE" baseline="-25000">
                <a:latin typeface="TIMES" charset="0"/>
                <a:cs typeface="Times New Roman" pitchFamily="18" charset="0"/>
              </a:rPr>
              <a:t>i</a:t>
            </a:r>
            <a:r>
              <a:rPr lang="de-DE">
                <a:latin typeface="TIMES" charset="0"/>
                <a:cs typeface="Times New Roman" pitchFamily="18" charset="0"/>
              </a:rPr>
              <a:t>(</a:t>
            </a:r>
            <a:r>
              <a:rPr lang="de-DE" sz="1800">
                <a:latin typeface="TIMES" charset="0"/>
                <a:cs typeface="Times New Roman" pitchFamily="18" charset="0"/>
              </a:rPr>
              <a:t>t</a:t>
            </a:r>
            <a:r>
              <a:rPr lang="de-DE">
                <a:latin typeface="TIMES" charset="0"/>
                <a:cs typeface="Times New Roman" pitchFamily="18" charset="0"/>
              </a:rPr>
              <a:t>) = </a:t>
            </a:r>
            <a:r>
              <a:rPr lang="de-DE" b="1">
                <a:latin typeface="TIMES" charset="0"/>
                <a:cs typeface="Times New Roman" pitchFamily="18" charset="0"/>
              </a:rPr>
              <a:t>w</a:t>
            </a:r>
            <a:r>
              <a:rPr lang="de-DE" baseline="-25000">
                <a:latin typeface="TIMES" charset="0"/>
                <a:cs typeface="Times New Roman" pitchFamily="18" charset="0"/>
              </a:rPr>
              <a:t>i</a:t>
            </a:r>
            <a:r>
              <a:rPr lang="de-DE">
                <a:latin typeface="TIMES" charset="0"/>
                <a:cs typeface="Times New Roman" pitchFamily="18" charset="0"/>
              </a:rPr>
              <a:t>(</a:t>
            </a:r>
            <a:r>
              <a:rPr lang="de-DE" sz="1800">
                <a:latin typeface="TIMES" charset="0"/>
                <a:cs typeface="Times New Roman" pitchFamily="18" charset="0"/>
              </a:rPr>
              <a:t>t-1</a:t>
            </a:r>
            <a:r>
              <a:rPr lang="de-DE">
                <a:latin typeface="TIMES" charset="0"/>
                <a:cs typeface="Times New Roman" pitchFamily="18" charset="0"/>
              </a:rPr>
              <a:t>) - </a:t>
            </a:r>
            <a:r>
              <a:rPr lang="de-DE">
                <a:cs typeface="Times New Roman" pitchFamily="18" charset="0"/>
                <a:sym typeface="Symbol" pitchFamily="18" charset="2"/>
              </a:rPr>
              <a:t></a:t>
            </a:r>
            <a:r>
              <a:rPr lang="de-DE" sz="1800">
                <a:latin typeface="TIMES" charset="0"/>
                <a:cs typeface="Times New Roman" pitchFamily="18" charset="0"/>
              </a:rPr>
              <a:t>(t)</a:t>
            </a:r>
            <a:r>
              <a:rPr lang="de-DE">
                <a:cs typeface="Times New Roman" pitchFamily="18" charset="0"/>
                <a:sym typeface="Symbol" pitchFamily="18" charset="2"/>
              </a:rPr>
              <a:t>(</a:t>
            </a:r>
            <a:r>
              <a:rPr lang="de-DE" b="1">
                <a:latin typeface="TIMES" charset="0"/>
                <a:cs typeface="Times New Roman" pitchFamily="18" charset="0"/>
                <a:sym typeface="Symbol" pitchFamily="18" charset="2"/>
              </a:rPr>
              <a:t>w</a:t>
            </a:r>
            <a:r>
              <a:rPr lang="de-DE" baseline="-25000">
                <a:latin typeface="TIMES" charset="0"/>
                <a:cs typeface="Times New Roman" pitchFamily="18" charset="0"/>
              </a:rPr>
              <a:t>i</a:t>
            </a:r>
            <a:r>
              <a:rPr lang="de-DE" sz="1800">
                <a:latin typeface="TIMES" charset="0"/>
                <a:cs typeface="Times New Roman" pitchFamily="18" charset="0"/>
                <a:sym typeface="Symbol" pitchFamily="18" charset="2"/>
              </a:rPr>
              <a:t>(t-1)</a:t>
            </a:r>
            <a:r>
              <a:rPr lang="de-DE">
                <a:latin typeface="TIMES" charset="0"/>
                <a:cs typeface="Times New Roman" pitchFamily="18" charset="0"/>
                <a:sym typeface="Symbol" pitchFamily="18" charset="2"/>
              </a:rPr>
              <a:t>-</a:t>
            </a:r>
            <a:r>
              <a:rPr lang="de-DE" b="1">
                <a:latin typeface="TIMES" charset="0"/>
                <a:cs typeface="Times New Roman" pitchFamily="18" charset="0"/>
                <a:sym typeface="Symbol" pitchFamily="18" charset="2"/>
              </a:rPr>
              <a:t>x</a:t>
            </a:r>
            <a:r>
              <a:rPr lang="de-DE" sz="1800">
                <a:latin typeface="TIMES" charset="0"/>
                <a:cs typeface="Times New Roman" pitchFamily="18" charset="0"/>
                <a:sym typeface="Symbol" pitchFamily="18" charset="2"/>
              </a:rPr>
              <a:t>(t)</a:t>
            </a:r>
            <a:r>
              <a:rPr lang="de-DE" sz="2400">
                <a:latin typeface="TIMES" charset="0"/>
                <a:cs typeface="Times New Roman" pitchFamily="18" charset="0"/>
                <a:sym typeface="Symbol" pitchFamily="18" charset="2"/>
              </a:rPr>
              <a:t>)</a:t>
            </a:r>
          </a:p>
        </p:txBody>
      </p:sp>
      <p:sp>
        <p:nvSpPr>
          <p:cNvPr id="202760" name="Text Box 8"/>
          <p:cNvSpPr txBox="1">
            <a:spLocks noChangeArrowheads="1"/>
          </p:cNvSpPr>
          <p:nvPr/>
        </p:nvSpPr>
        <p:spPr bwMode="auto">
          <a:xfrm>
            <a:off x="4416425" y="3732213"/>
            <a:ext cx="4035425"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a:t>Klassengrenze {</a:t>
            </a:r>
            <a:r>
              <a:rPr lang="de-DE" b="1"/>
              <a:t>x</a:t>
            </a:r>
            <a:r>
              <a:rPr lang="de-DE"/>
              <a:t>*}</a:t>
            </a:r>
          </a:p>
          <a:p>
            <a:r>
              <a:rPr lang="de-DE"/>
              <a:t>    r(</a:t>
            </a:r>
            <a:r>
              <a:rPr lang="de-DE" b="1"/>
              <a:t>w</a:t>
            </a:r>
            <a:r>
              <a:rPr lang="de-DE" baseline="-25000"/>
              <a:t>1</a:t>
            </a:r>
            <a:r>
              <a:rPr lang="de-DE"/>
              <a:t>,</a:t>
            </a:r>
            <a:r>
              <a:rPr lang="de-DE" b="1"/>
              <a:t>x</a:t>
            </a:r>
            <a:r>
              <a:rPr lang="de-DE"/>
              <a:t>*) = r(</a:t>
            </a:r>
            <a:r>
              <a:rPr lang="de-DE" b="1"/>
              <a:t>w</a:t>
            </a:r>
            <a:r>
              <a:rPr lang="de-DE" baseline="-25000"/>
              <a:t>2</a:t>
            </a:r>
            <a:r>
              <a:rPr lang="de-DE"/>
              <a:t>,</a:t>
            </a:r>
            <a:r>
              <a:rPr lang="de-DE" b="1"/>
              <a:t>x</a:t>
            </a:r>
            <a:r>
              <a:rPr lang="de-DE"/>
              <a:t>*)</a:t>
            </a:r>
          </a:p>
          <a:p>
            <a:pPr>
              <a:lnSpc>
                <a:spcPct val="60000"/>
              </a:lnSpc>
            </a:pPr>
            <a:r>
              <a:rPr lang="de-DE"/>
              <a:t>    |</a:t>
            </a:r>
            <a:r>
              <a:rPr lang="de-DE" b="1"/>
              <a:t>w</a:t>
            </a:r>
            <a:r>
              <a:rPr lang="de-DE" baseline="-25000"/>
              <a:t>1</a:t>
            </a:r>
            <a:r>
              <a:rPr lang="de-DE"/>
              <a:t>-</a:t>
            </a:r>
            <a:r>
              <a:rPr lang="de-DE" b="1"/>
              <a:t>x</a:t>
            </a:r>
            <a:r>
              <a:rPr lang="de-DE"/>
              <a:t>*| = d</a:t>
            </a:r>
            <a:r>
              <a:rPr lang="de-DE" baseline="-25000"/>
              <a:t>1</a:t>
            </a:r>
            <a:r>
              <a:rPr lang="de-DE"/>
              <a:t> = d</a:t>
            </a:r>
            <a:r>
              <a:rPr lang="de-DE" baseline="-25000"/>
              <a:t>2</a:t>
            </a:r>
            <a:r>
              <a:rPr lang="de-DE"/>
              <a:t> = |</a:t>
            </a:r>
            <a:r>
              <a:rPr lang="de-DE" b="1"/>
              <a:t>w</a:t>
            </a:r>
            <a:r>
              <a:rPr lang="de-DE" baseline="-25000"/>
              <a:t>2</a:t>
            </a:r>
            <a:r>
              <a:rPr lang="de-DE"/>
              <a:t>-</a:t>
            </a:r>
            <a:r>
              <a:rPr lang="de-DE" b="1"/>
              <a:t>x</a:t>
            </a:r>
            <a:r>
              <a:rPr lang="de-DE"/>
              <a:t>*|</a:t>
            </a:r>
          </a:p>
        </p:txBody>
      </p:sp>
      <p:grpSp>
        <p:nvGrpSpPr>
          <p:cNvPr id="36873" name="Group 15"/>
          <p:cNvGrpSpPr>
            <a:grpSpLocks/>
          </p:cNvGrpSpPr>
          <p:nvPr/>
        </p:nvGrpSpPr>
        <p:grpSpPr bwMode="auto">
          <a:xfrm>
            <a:off x="666750" y="3948113"/>
            <a:ext cx="534988" cy="1419225"/>
            <a:chOff x="420" y="2487"/>
            <a:chExt cx="337" cy="894"/>
          </a:xfrm>
        </p:grpSpPr>
        <p:sp>
          <p:nvSpPr>
            <p:cNvPr id="37049" name="Line 13"/>
            <p:cNvSpPr>
              <a:spLocks noChangeShapeType="1"/>
            </p:cNvSpPr>
            <p:nvPr/>
          </p:nvSpPr>
          <p:spPr bwMode="auto">
            <a:xfrm flipV="1">
              <a:off x="420" y="2588"/>
              <a:ext cx="296" cy="793"/>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37050" name="Freeform 14"/>
            <p:cNvSpPr>
              <a:spLocks/>
            </p:cNvSpPr>
            <p:nvPr/>
          </p:nvSpPr>
          <p:spPr bwMode="auto">
            <a:xfrm>
              <a:off x="681" y="2487"/>
              <a:ext cx="76" cy="118"/>
            </a:xfrm>
            <a:custGeom>
              <a:avLst/>
              <a:gdLst>
                <a:gd name="T0" fmla="*/ 69 w 76"/>
                <a:gd name="T1" fmla="*/ 118 h 118"/>
                <a:gd name="T2" fmla="*/ 76 w 76"/>
                <a:gd name="T3" fmla="*/ 0 h 118"/>
                <a:gd name="T4" fmla="*/ 0 w 76"/>
                <a:gd name="T5" fmla="*/ 92 h 118"/>
                <a:gd name="T6" fmla="*/ 69 w 76"/>
                <a:gd name="T7" fmla="*/ 118 h 118"/>
                <a:gd name="T8" fmla="*/ 0 60000 65536"/>
                <a:gd name="T9" fmla="*/ 0 60000 65536"/>
                <a:gd name="T10" fmla="*/ 0 60000 65536"/>
                <a:gd name="T11" fmla="*/ 0 60000 65536"/>
                <a:gd name="T12" fmla="*/ 0 w 76"/>
                <a:gd name="T13" fmla="*/ 0 h 118"/>
                <a:gd name="T14" fmla="*/ 76 w 76"/>
                <a:gd name="T15" fmla="*/ 118 h 118"/>
              </a:gdLst>
              <a:ahLst/>
              <a:cxnLst>
                <a:cxn ang="T8">
                  <a:pos x="T0" y="T1"/>
                </a:cxn>
                <a:cxn ang="T9">
                  <a:pos x="T2" y="T3"/>
                </a:cxn>
                <a:cxn ang="T10">
                  <a:pos x="T4" y="T5"/>
                </a:cxn>
                <a:cxn ang="T11">
                  <a:pos x="T6" y="T7"/>
                </a:cxn>
              </a:cxnLst>
              <a:rect l="T12" t="T13" r="T14" b="T15"/>
              <a:pathLst>
                <a:path w="76" h="118">
                  <a:moveTo>
                    <a:pt x="69" y="118"/>
                  </a:moveTo>
                  <a:lnTo>
                    <a:pt x="76" y="0"/>
                  </a:lnTo>
                  <a:lnTo>
                    <a:pt x="0" y="92"/>
                  </a:lnTo>
                  <a:lnTo>
                    <a:pt x="69" y="1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36874" name="Group 18"/>
          <p:cNvGrpSpPr>
            <a:grpSpLocks/>
          </p:cNvGrpSpPr>
          <p:nvPr/>
        </p:nvGrpSpPr>
        <p:grpSpPr bwMode="auto">
          <a:xfrm>
            <a:off x="666750" y="3798888"/>
            <a:ext cx="3060700" cy="1568450"/>
            <a:chOff x="420" y="2393"/>
            <a:chExt cx="1928" cy="988"/>
          </a:xfrm>
        </p:grpSpPr>
        <p:sp>
          <p:nvSpPr>
            <p:cNvPr id="37047" name="Line 16"/>
            <p:cNvSpPr>
              <a:spLocks noChangeShapeType="1"/>
            </p:cNvSpPr>
            <p:nvPr/>
          </p:nvSpPr>
          <p:spPr bwMode="auto">
            <a:xfrm flipV="1">
              <a:off x="420" y="2442"/>
              <a:ext cx="1829" cy="939"/>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37048" name="Freeform 17"/>
            <p:cNvSpPr>
              <a:spLocks/>
            </p:cNvSpPr>
            <p:nvPr/>
          </p:nvSpPr>
          <p:spPr bwMode="auto">
            <a:xfrm>
              <a:off x="2228" y="2393"/>
              <a:ext cx="120" cy="87"/>
            </a:xfrm>
            <a:custGeom>
              <a:avLst/>
              <a:gdLst>
                <a:gd name="T0" fmla="*/ 35 w 120"/>
                <a:gd name="T1" fmla="*/ 87 h 87"/>
                <a:gd name="T2" fmla="*/ 120 w 120"/>
                <a:gd name="T3" fmla="*/ 0 h 87"/>
                <a:gd name="T4" fmla="*/ 0 w 120"/>
                <a:gd name="T5" fmla="*/ 21 h 87"/>
                <a:gd name="T6" fmla="*/ 35 w 120"/>
                <a:gd name="T7" fmla="*/ 87 h 87"/>
                <a:gd name="T8" fmla="*/ 0 60000 65536"/>
                <a:gd name="T9" fmla="*/ 0 60000 65536"/>
                <a:gd name="T10" fmla="*/ 0 60000 65536"/>
                <a:gd name="T11" fmla="*/ 0 60000 65536"/>
                <a:gd name="T12" fmla="*/ 0 w 120"/>
                <a:gd name="T13" fmla="*/ 0 h 87"/>
                <a:gd name="T14" fmla="*/ 120 w 120"/>
                <a:gd name="T15" fmla="*/ 87 h 87"/>
              </a:gdLst>
              <a:ahLst/>
              <a:cxnLst>
                <a:cxn ang="T8">
                  <a:pos x="T0" y="T1"/>
                </a:cxn>
                <a:cxn ang="T9">
                  <a:pos x="T2" y="T3"/>
                </a:cxn>
                <a:cxn ang="T10">
                  <a:pos x="T4" y="T5"/>
                </a:cxn>
                <a:cxn ang="T11">
                  <a:pos x="T6" y="T7"/>
                </a:cxn>
              </a:cxnLst>
              <a:rect l="T12" t="T13" r="T14" b="T15"/>
              <a:pathLst>
                <a:path w="120" h="87">
                  <a:moveTo>
                    <a:pt x="35" y="87"/>
                  </a:moveTo>
                  <a:lnTo>
                    <a:pt x="120" y="0"/>
                  </a:lnTo>
                  <a:lnTo>
                    <a:pt x="0" y="21"/>
                  </a:lnTo>
                  <a:lnTo>
                    <a:pt x="35" y="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36875" name="Group 21"/>
          <p:cNvGrpSpPr>
            <a:grpSpLocks/>
          </p:cNvGrpSpPr>
          <p:nvPr/>
        </p:nvGrpSpPr>
        <p:grpSpPr bwMode="auto">
          <a:xfrm>
            <a:off x="674688" y="2960688"/>
            <a:ext cx="1657350" cy="2409825"/>
            <a:chOff x="425" y="1865"/>
            <a:chExt cx="1044" cy="1518"/>
          </a:xfrm>
        </p:grpSpPr>
        <p:sp>
          <p:nvSpPr>
            <p:cNvPr id="37045" name="Line 19"/>
            <p:cNvSpPr>
              <a:spLocks noChangeShapeType="1"/>
            </p:cNvSpPr>
            <p:nvPr/>
          </p:nvSpPr>
          <p:spPr bwMode="auto">
            <a:xfrm flipV="1">
              <a:off x="425" y="1954"/>
              <a:ext cx="982" cy="1429"/>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37046" name="Freeform 20"/>
            <p:cNvSpPr>
              <a:spLocks/>
            </p:cNvSpPr>
            <p:nvPr/>
          </p:nvSpPr>
          <p:spPr bwMode="auto">
            <a:xfrm>
              <a:off x="1374" y="1865"/>
              <a:ext cx="95" cy="115"/>
            </a:xfrm>
            <a:custGeom>
              <a:avLst/>
              <a:gdLst>
                <a:gd name="T0" fmla="*/ 60 w 95"/>
                <a:gd name="T1" fmla="*/ 115 h 115"/>
                <a:gd name="T2" fmla="*/ 95 w 95"/>
                <a:gd name="T3" fmla="*/ 0 h 115"/>
                <a:gd name="T4" fmla="*/ 0 w 95"/>
                <a:gd name="T5" fmla="*/ 73 h 115"/>
                <a:gd name="T6" fmla="*/ 60 w 95"/>
                <a:gd name="T7" fmla="*/ 115 h 115"/>
                <a:gd name="T8" fmla="*/ 0 60000 65536"/>
                <a:gd name="T9" fmla="*/ 0 60000 65536"/>
                <a:gd name="T10" fmla="*/ 0 60000 65536"/>
                <a:gd name="T11" fmla="*/ 0 60000 65536"/>
                <a:gd name="T12" fmla="*/ 0 w 95"/>
                <a:gd name="T13" fmla="*/ 0 h 115"/>
                <a:gd name="T14" fmla="*/ 95 w 95"/>
                <a:gd name="T15" fmla="*/ 115 h 115"/>
              </a:gdLst>
              <a:ahLst/>
              <a:cxnLst>
                <a:cxn ang="T8">
                  <a:pos x="T0" y="T1"/>
                </a:cxn>
                <a:cxn ang="T9">
                  <a:pos x="T2" y="T3"/>
                </a:cxn>
                <a:cxn ang="T10">
                  <a:pos x="T4" y="T5"/>
                </a:cxn>
                <a:cxn ang="T11">
                  <a:pos x="T6" y="T7"/>
                </a:cxn>
              </a:cxnLst>
              <a:rect l="T12" t="T13" r="T14" b="T15"/>
              <a:pathLst>
                <a:path w="95" h="115">
                  <a:moveTo>
                    <a:pt x="60" y="115"/>
                  </a:moveTo>
                  <a:lnTo>
                    <a:pt x="95" y="0"/>
                  </a:lnTo>
                  <a:lnTo>
                    <a:pt x="0" y="73"/>
                  </a:lnTo>
                  <a:lnTo>
                    <a:pt x="60" y="1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5" name="Group 24"/>
          <p:cNvGrpSpPr>
            <a:grpSpLocks/>
          </p:cNvGrpSpPr>
          <p:nvPr/>
        </p:nvGrpSpPr>
        <p:grpSpPr bwMode="auto">
          <a:xfrm>
            <a:off x="1201738" y="3798888"/>
            <a:ext cx="2530475" cy="196850"/>
            <a:chOff x="757" y="2393"/>
            <a:chExt cx="1594" cy="124"/>
          </a:xfrm>
        </p:grpSpPr>
        <p:sp>
          <p:nvSpPr>
            <p:cNvPr id="37043" name="Line 22"/>
            <p:cNvSpPr>
              <a:spLocks noChangeShapeType="1"/>
            </p:cNvSpPr>
            <p:nvPr/>
          </p:nvSpPr>
          <p:spPr bwMode="auto">
            <a:xfrm flipV="1">
              <a:off x="865" y="2393"/>
              <a:ext cx="1486" cy="85"/>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37044" name="Freeform 23"/>
            <p:cNvSpPr>
              <a:spLocks/>
            </p:cNvSpPr>
            <p:nvPr/>
          </p:nvSpPr>
          <p:spPr bwMode="auto">
            <a:xfrm>
              <a:off x="757" y="2442"/>
              <a:ext cx="115" cy="75"/>
            </a:xfrm>
            <a:custGeom>
              <a:avLst/>
              <a:gdLst>
                <a:gd name="T0" fmla="*/ 111 w 115"/>
                <a:gd name="T1" fmla="*/ 0 h 75"/>
                <a:gd name="T2" fmla="*/ 0 w 115"/>
                <a:gd name="T3" fmla="*/ 45 h 75"/>
                <a:gd name="T4" fmla="*/ 115 w 115"/>
                <a:gd name="T5" fmla="*/ 75 h 75"/>
                <a:gd name="T6" fmla="*/ 111 w 115"/>
                <a:gd name="T7" fmla="*/ 0 h 75"/>
                <a:gd name="T8" fmla="*/ 0 60000 65536"/>
                <a:gd name="T9" fmla="*/ 0 60000 65536"/>
                <a:gd name="T10" fmla="*/ 0 60000 65536"/>
                <a:gd name="T11" fmla="*/ 0 60000 65536"/>
                <a:gd name="T12" fmla="*/ 0 w 115"/>
                <a:gd name="T13" fmla="*/ 0 h 75"/>
                <a:gd name="T14" fmla="*/ 115 w 115"/>
                <a:gd name="T15" fmla="*/ 75 h 75"/>
              </a:gdLst>
              <a:ahLst/>
              <a:cxnLst>
                <a:cxn ang="T8">
                  <a:pos x="T0" y="T1"/>
                </a:cxn>
                <a:cxn ang="T9">
                  <a:pos x="T2" y="T3"/>
                </a:cxn>
                <a:cxn ang="T10">
                  <a:pos x="T4" y="T5"/>
                </a:cxn>
                <a:cxn ang="T11">
                  <a:pos x="T6" y="T7"/>
                </a:cxn>
              </a:cxnLst>
              <a:rect l="T12" t="T13" r="T14" b="T15"/>
              <a:pathLst>
                <a:path w="115" h="75">
                  <a:moveTo>
                    <a:pt x="111" y="0"/>
                  </a:moveTo>
                  <a:lnTo>
                    <a:pt x="0" y="45"/>
                  </a:lnTo>
                  <a:lnTo>
                    <a:pt x="115" y="75"/>
                  </a:lnTo>
                  <a:lnTo>
                    <a:pt x="1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6" name="Group 75"/>
          <p:cNvGrpSpPr>
            <a:grpSpLocks/>
          </p:cNvGrpSpPr>
          <p:nvPr/>
        </p:nvGrpSpPr>
        <p:grpSpPr bwMode="auto">
          <a:xfrm>
            <a:off x="2297113" y="2530475"/>
            <a:ext cx="150812" cy="3255963"/>
            <a:chOff x="1447" y="1594"/>
            <a:chExt cx="95" cy="2051"/>
          </a:xfrm>
        </p:grpSpPr>
        <p:sp>
          <p:nvSpPr>
            <p:cNvPr id="36993" name="Rectangle 25"/>
            <p:cNvSpPr>
              <a:spLocks noChangeArrowheads="1"/>
            </p:cNvSpPr>
            <p:nvPr/>
          </p:nvSpPr>
          <p:spPr bwMode="auto">
            <a:xfrm>
              <a:off x="1447" y="1594"/>
              <a:ext cx="20" cy="21"/>
            </a:xfrm>
            <a:prstGeom prst="rect">
              <a:avLst/>
            </a:prstGeom>
            <a:solidFill>
              <a:srgbClr val="FF3300"/>
            </a:solidFill>
            <a:ln w="9525">
              <a:solidFill>
                <a:srgbClr val="BC0000"/>
              </a:solidFill>
              <a:miter lim="800000"/>
              <a:headEnd/>
              <a:tailEnd/>
            </a:ln>
          </p:spPr>
          <p:txBody>
            <a:bodyPr/>
            <a:lstStyle/>
            <a:p>
              <a:endParaRPr lang="de-DE"/>
            </a:p>
          </p:txBody>
        </p:sp>
        <p:sp>
          <p:nvSpPr>
            <p:cNvPr id="36994" name="Rectangle 26"/>
            <p:cNvSpPr>
              <a:spLocks noChangeArrowheads="1"/>
            </p:cNvSpPr>
            <p:nvPr/>
          </p:nvSpPr>
          <p:spPr bwMode="auto">
            <a:xfrm>
              <a:off x="1448" y="1636"/>
              <a:ext cx="21" cy="21"/>
            </a:xfrm>
            <a:prstGeom prst="rect">
              <a:avLst/>
            </a:prstGeom>
            <a:solidFill>
              <a:srgbClr val="FF3300"/>
            </a:solidFill>
            <a:ln w="9525">
              <a:solidFill>
                <a:srgbClr val="BC0000"/>
              </a:solidFill>
              <a:miter lim="800000"/>
              <a:headEnd/>
              <a:tailEnd/>
            </a:ln>
          </p:spPr>
          <p:txBody>
            <a:bodyPr/>
            <a:lstStyle/>
            <a:p>
              <a:endParaRPr lang="de-DE"/>
            </a:p>
          </p:txBody>
        </p:sp>
        <p:sp>
          <p:nvSpPr>
            <p:cNvPr id="36995" name="Rectangle 27"/>
            <p:cNvSpPr>
              <a:spLocks noChangeArrowheads="1"/>
            </p:cNvSpPr>
            <p:nvPr/>
          </p:nvSpPr>
          <p:spPr bwMode="auto">
            <a:xfrm>
              <a:off x="1450" y="1678"/>
              <a:ext cx="21" cy="21"/>
            </a:xfrm>
            <a:prstGeom prst="rect">
              <a:avLst/>
            </a:prstGeom>
            <a:solidFill>
              <a:srgbClr val="FF3300"/>
            </a:solidFill>
            <a:ln w="9525">
              <a:solidFill>
                <a:srgbClr val="BC0000"/>
              </a:solidFill>
              <a:miter lim="800000"/>
              <a:headEnd/>
              <a:tailEnd/>
            </a:ln>
          </p:spPr>
          <p:txBody>
            <a:bodyPr/>
            <a:lstStyle/>
            <a:p>
              <a:endParaRPr lang="de-DE"/>
            </a:p>
          </p:txBody>
        </p:sp>
        <p:sp>
          <p:nvSpPr>
            <p:cNvPr id="36996" name="Rectangle 28"/>
            <p:cNvSpPr>
              <a:spLocks noChangeArrowheads="1"/>
            </p:cNvSpPr>
            <p:nvPr/>
          </p:nvSpPr>
          <p:spPr bwMode="auto">
            <a:xfrm>
              <a:off x="1452" y="1719"/>
              <a:ext cx="21" cy="21"/>
            </a:xfrm>
            <a:prstGeom prst="rect">
              <a:avLst/>
            </a:prstGeom>
            <a:solidFill>
              <a:srgbClr val="FF3300"/>
            </a:solidFill>
            <a:ln w="9525">
              <a:solidFill>
                <a:srgbClr val="BC0000"/>
              </a:solidFill>
              <a:miter lim="800000"/>
              <a:headEnd/>
              <a:tailEnd/>
            </a:ln>
          </p:spPr>
          <p:txBody>
            <a:bodyPr/>
            <a:lstStyle/>
            <a:p>
              <a:endParaRPr lang="de-DE"/>
            </a:p>
          </p:txBody>
        </p:sp>
        <p:sp>
          <p:nvSpPr>
            <p:cNvPr id="36997" name="Freeform 29"/>
            <p:cNvSpPr>
              <a:spLocks/>
            </p:cNvSpPr>
            <p:nvPr/>
          </p:nvSpPr>
          <p:spPr bwMode="auto">
            <a:xfrm>
              <a:off x="1452" y="1761"/>
              <a:ext cx="22" cy="21"/>
            </a:xfrm>
            <a:custGeom>
              <a:avLst/>
              <a:gdLst>
                <a:gd name="T0" fmla="*/ 21 w 22"/>
                <a:gd name="T1" fmla="*/ 0 h 21"/>
                <a:gd name="T2" fmla="*/ 0 w 22"/>
                <a:gd name="T3" fmla="*/ 0 h 21"/>
                <a:gd name="T4" fmla="*/ 2 w 22"/>
                <a:gd name="T5" fmla="*/ 21 h 21"/>
                <a:gd name="T6" fmla="*/ 22 w 22"/>
                <a:gd name="T7" fmla="*/ 21 h 21"/>
                <a:gd name="T8" fmla="*/ 21 w 22"/>
                <a:gd name="T9" fmla="*/ 0 h 21"/>
                <a:gd name="T10" fmla="*/ 0 60000 65536"/>
                <a:gd name="T11" fmla="*/ 0 60000 65536"/>
                <a:gd name="T12" fmla="*/ 0 60000 65536"/>
                <a:gd name="T13" fmla="*/ 0 60000 65536"/>
                <a:gd name="T14" fmla="*/ 0 60000 65536"/>
                <a:gd name="T15" fmla="*/ 0 w 22"/>
                <a:gd name="T16" fmla="*/ 0 h 21"/>
                <a:gd name="T17" fmla="*/ 22 w 22"/>
                <a:gd name="T18" fmla="*/ 21 h 21"/>
              </a:gdLst>
              <a:ahLst/>
              <a:cxnLst>
                <a:cxn ang="T10">
                  <a:pos x="T0" y="T1"/>
                </a:cxn>
                <a:cxn ang="T11">
                  <a:pos x="T2" y="T3"/>
                </a:cxn>
                <a:cxn ang="T12">
                  <a:pos x="T4" y="T5"/>
                </a:cxn>
                <a:cxn ang="T13">
                  <a:pos x="T6" y="T7"/>
                </a:cxn>
                <a:cxn ang="T14">
                  <a:pos x="T8" y="T9"/>
                </a:cxn>
              </a:cxnLst>
              <a:rect l="T15" t="T16" r="T17" b="T18"/>
              <a:pathLst>
                <a:path w="22" h="21">
                  <a:moveTo>
                    <a:pt x="21" y="0"/>
                  </a:moveTo>
                  <a:lnTo>
                    <a:pt x="0" y="0"/>
                  </a:lnTo>
                  <a:lnTo>
                    <a:pt x="2" y="21"/>
                  </a:lnTo>
                  <a:lnTo>
                    <a:pt x="22" y="21"/>
                  </a:lnTo>
                  <a:lnTo>
                    <a:pt x="21" y="0"/>
                  </a:lnTo>
                  <a:close/>
                </a:path>
              </a:pathLst>
            </a:custGeom>
            <a:solidFill>
              <a:srgbClr val="FF3300"/>
            </a:solidFill>
            <a:ln w="9525">
              <a:solidFill>
                <a:srgbClr val="BC0000"/>
              </a:solidFill>
              <a:round/>
              <a:headEnd/>
              <a:tailEnd/>
            </a:ln>
          </p:spPr>
          <p:txBody>
            <a:bodyPr/>
            <a:lstStyle/>
            <a:p>
              <a:endParaRPr lang="de-DE"/>
            </a:p>
          </p:txBody>
        </p:sp>
        <p:sp>
          <p:nvSpPr>
            <p:cNvPr id="36998" name="Freeform 30"/>
            <p:cNvSpPr>
              <a:spLocks/>
            </p:cNvSpPr>
            <p:nvPr/>
          </p:nvSpPr>
          <p:spPr bwMode="auto">
            <a:xfrm>
              <a:off x="1454" y="1803"/>
              <a:ext cx="22" cy="21"/>
            </a:xfrm>
            <a:custGeom>
              <a:avLst/>
              <a:gdLst>
                <a:gd name="T0" fmla="*/ 20 w 22"/>
                <a:gd name="T1" fmla="*/ 0 h 21"/>
                <a:gd name="T2" fmla="*/ 0 w 22"/>
                <a:gd name="T3" fmla="*/ 0 h 21"/>
                <a:gd name="T4" fmla="*/ 1 w 22"/>
                <a:gd name="T5" fmla="*/ 21 h 21"/>
                <a:gd name="T6" fmla="*/ 22 w 22"/>
                <a:gd name="T7" fmla="*/ 21 h 21"/>
                <a:gd name="T8" fmla="*/ 20 w 22"/>
                <a:gd name="T9" fmla="*/ 0 h 21"/>
                <a:gd name="T10" fmla="*/ 0 60000 65536"/>
                <a:gd name="T11" fmla="*/ 0 60000 65536"/>
                <a:gd name="T12" fmla="*/ 0 60000 65536"/>
                <a:gd name="T13" fmla="*/ 0 60000 65536"/>
                <a:gd name="T14" fmla="*/ 0 60000 65536"/>
                <a:gd name="T15" fmla="*/ 0 w 22"/>
                <a:gd name="T16" fmla="*/ 0 h 21"/>
                <a:gd name="T17" fmla="*/ 22 w 22"/>
                <a:gd name="T18" fmla="*/ 21 h 21"/>
              </a:gdLst>
              <a:ahLst/>
              <a:cxnLst>
                <a:cxn ang="T10">
                  <a:pos x="T0" y="T1"/>
                </a:cxn>
                <a:cxn ang="T11">
                  <a:pos x="T2" y="T3"/>
                </a:cxn>
                <a:cxn ang="T12">
                  <a:pos x="T4" y="T5"/>
                </a:cxn>
                <a:cxn ang="T13">
                  <a:pos x="T6" y="T7"/>
                </a:cxn>
                <a:cxn ang="T14">
                  <a:pos x="T8" y="T9"/>
                </a:cxn>
              </a:cxnLst>
              <a:rect l="T15" t="T16" r="T17" b="T18"/>
              <a:pathLst>
                <a:path w="22" h="21">
                  <a:moveTo>
                    <a:pt x="20" y="0"/>
                  </a:moveTo>
                  <a:lnTo>
                    <a:pt x="0" y="0"/>
                  </a:lnTo>
                  <a:lnTo>
                    <a:pt x="1" y="21"/>
                  </a:lnTo>
                  <a:lnTo>
                    <a:pt x="22" y="21"/>
                  </a:lnTo>
                  <a:lnTo>
                    <a:pt x="20" y="0"/>
                  </a:lnTo>
                  <a:close/>
                </a:path>
              </a:pathLst>
            </a:custGeom>
            <a:solidFill>
              <a:srgbClr val="FF3300"/>
            </a:solidFill>
            <a:ln w="9525">
              <a:solidFill>
                <a:srgbClr val="BC0000"/>
              </a:solidFill>
              <a:round/>
              <a:headEnd/>
              <a:tailEnd/>
            </a:ln>
          </p:spPr>
          <p:txBody>
            <a:bodyPr/>
            <a:lstStyle/>
            <a:p>
              <a:endParaRPr lang="de-DE"/>
            </a:p>
          </p:txBody>
        </p:sp>
        <p:sp>
          <p:nvSpPr>
            <p:cNvPr id="36999" name="Freeform 31"/>
            <p:cNvSpPr>
              <a:spLocks/>
            </p:cNvSpPr>
            <p:nvPr/>
          </p:nvSpPr>
          <p:spPr bwMode="auto">
            <a:xfrm>
              <a:off x="1455" y="1845"/>
              <a:ext cx="23" cy="20"/>
            </a:xfrm>
            <a:custGeom>
              <a:avLst/>
              <a:gdLst>
                <a:gd name="T0" fmla="*/ 21 w 23"/>
                <a:gd name="T1" fmla="*/ 0 h 20"/>
                <a:gd name="T2" fmla="*/ 0 w 23"/>
                <a:gd name="T3" fmla="*/ 0 h 20"/>
                <a:gd name="T4" fmla="*/ 2 w 23"/>
                <a:gd name="T5" fmla="*/ 20 h 20"/>
                <a:gd name="T6" fmla="*/ 23 w 23"/>
                <a:gd name="T7" fmla="*/ 20 h 20"/>
                <a:gd name="T8" fmla="*/ 21 w 23"/>
                <a:gd name="T9" fmla="*/ 0 h 20"/>
                <a:gd name="T10" fmla="*/ 0 60000 65536"/>
                <a:gd name="T11" fmla="*/ 0 60000 65536"/>
                <a:gd name="T12" fmla="*/ 0 60000 65536"/>
                <a:gd name="T13" fmla="*/ 0 60000 65536"/>
                <a:gd name="T14" fmla="*/ 0 60000 65536"/>
                <a:gd name="T15" fmla="*/ 0 w 23"/>
                <a:gd name="T16" fmla="*/ 0 h 20"/>
                <a:gd name="T17" fmla="*/ 23 w 23"/>
                <a:gd name="T18" fmla="*/ 20 h 20"/>
              </a:gdLst>
              <a:ahLst/>
              <a:cxnLst>
                <a:cxn ang="T10">
                  <a:pos x="T0" y="T1"/>
                </a:cxn>
                <a:cxn ang="T11">
                  <a:pos x="T2" y="T3"/>
                </a:cxn>
                <a:cxn ang="T12">
                  <a:pos x="T4" y="T5"/>
                </a:cxn>
                <a:cxn ang="T13">
                  <a:pos x="T6" y="T7"/>
                </a:cxn>
                <a:cxn ang="T14">
                  <a:pos x="T8" y="T9"/>
                </a:cxn>
              </a:cxnLst>
              <a:rect l="T15" t="T16" r="T17" b="T18"/>
              <a:pathLst>
                <a:path w="23" h="20">
                  <a:moveTo>
                    <a:pt x="21" y="0"/>
                  </a:moveTo>
                  <a:lnTo>
                    <a:pt x="0" y="0"/>
                  </a:lnTo>
                  <a:lnTo>
                    <a:pt x="2" y="20"/>
                  </a:lnTo>
                  <a:lnTo>
                    <a:pt x="23" y="20"/>
                  </a:lnTo>
                  <a:lnTo>
                    <a:pt x="21" y="0"/>
                  </a:lnTo>
                  <a:close/>
                </a:path>
              </a:pathLst>
            </a:custGeom>
            <a:solidFill>
              <a:srgbClr val="FF3300"/>
            </a:solidFill>
            <a:ln w="9525">
              <a:solidFill>
                <a:srgbClr val="BC0000"/>
              </a:solidFill>
              <a:round/>
              <a:headEnd/>
              <a:tailEnd/>
            </a:ln>
          </p:spPr>
          <p:txBody>
            <a:bodyPr/>
            <a:lstStyle/>
            <a:p>
              <a:endParaRPr lang="de-DE"/>
            </a:p>
          </p:txBody>
        </p:sp>
        <p:sp>
          <p:nvSpPr>
            <p:cNvPr id="37000" name="Freeform 32"/>
            <p:cNvSpPr>
              <a:spLocks/>
            </p:cNvSpPr>
            <p:nvPr/>
          </p:nvSpPr>
          <p:spPr bwMode="auto">
            <a:xfrm>
              <a:off x="1457" y="1886"/>
              <a:ext cx="23" cy="21"/>
            </a:xfrm>
            <a:custGeom>
              <a:avLst/>
              <a:gdLst>
                <a:gd name="T0" fmla="*/ 21 w 23"/>
                <a:gd name="T1" fmla="*/ 0 h 21"/>
                <a:gd name="T2" fmla="*/ 0 w 23"/>
                <a:gd name="T3" fmla="*/ 0 h 21"/>
                <a:gd name="T4" fmla="*/ 2 w 23"/>
                <a:gd name="T5" fmla="*/ 21 h 21"/>
                <a:gd name="T6" fmla="*/ 23 w 23"/>
                <a:gd name="T7" fmla="*/ 21 h 21"/>
                <a:gd name="T8" fmla="*/ 21 w 23"/>
                <a:gd name="T9" fmla="*/ 0 h 21"/>
                <a:gd name="T10" fmla="*/ 0 60000 65536"/>
                <a:gd name="T11" fmla="*/ 0 60000 65536"/>
                <a:gd name="T12" fmla="*/ 0 60000 65536"/>
                <a:gd name="T13" fmla="*/ 0 60000 65536"/>
                <a:gd name="T14" fmla="*/ 0 60000 65536"/>
                <a:gd name="T15" fmla="*/ 0 w 23"/>
                <a:gd name="T16" fmla="*/ 0 h 21"/>
                <a:gd name="T17" fmla="*/ 23 w 23"/>
                <a:gd name="T18" fmla="*/ 21 h 21"/>
              </a:gdLst>
              <a:ahLst/>
              <a:cxnLst>
                <a:cxn ang="T10">
                  <a:pos x="T0" y="T1"/>
                </a:cxn>
                <a:cxn ang="T11">
                  <a:pos x="T2" y="T3"/>
                </a:cxn>
                <a:cxn ang="T12">
                  <a:pos x="T4" y="T5"/>
                </a:cxn>
                <a:cxn ang="T13">
                  <a:pos x="T6" y="T7"/>
                </a:cxn>
                <a:cxn ang="T14">
                  <a:pos x="T8" y="T9"/>
                </a:cxn>
              </a:cxnLst>
              <a:rect l="T15" t="T16" r="T17" b="T18"/>
              <a:pathLst>
                <a:path w="23" h="21">
                  <a:moveTo>
                    <a:pt x="21" y="0"/>
                  </a:moveTo>
                  <a:lnTo>
                    <a:pt x="0" y="0"/>
                  </a:lnTo>
                  <a:lnTo>
                    <a:pt x="2" y="21"/>
                  </a:lnTo>
                  <a:lnTo>
                    <a:pt x="23" y="21"/>
                  </a:lnTo>
                  <a:lnTo>
                    <a:pt x="21" y="0"/>
                  </a:lnTo>
                  <a:close/>
                </a:path>
              </a:pathLst>
            </a:custGeom>
            <a:solidFill>
              <a:srgbClr val="FF3300"/>
            </a:solidFill>
            <a:ln w="9525">
              <a:solidFill>
                <a:srgbClr val="BC0000"/>
              </a:solidFill>
              <a:round/>
              <a:headEnd/>
              <a:tailEnd/>
            </a:ln>
          </p:spPr>
          <p:txBody>
            <a:bodyPr/>
            <a:lstStyle/>
            <a:p>
              <a:endParaRPr lang="de-DE"/>
            </a:p>
          </p:txBody>
        </p:sp>
        <p:sp>
          <p:nvSpPr>
            <p:cNvPr id="37001" name="Rectangle 33"/>
            <p:cNvSpPr>
              <a:spLocks noChangeArrowheads="1"/>
            </p:cNvSpPr>
            <p:nvPr/>
          </p:nvSpPr>
          <p:spPr bwMode="auto">
            <a:xfrm>
              <a:off x="1459" y="1928"/>
              <a:ext cx="21" cy="21"/>
            </a:xfrm>
            <a:prstGeom prst="rect">
              <a:avLst/>
            </a:prstGeom>
            <a:solidFill>
              <a:srgbClr val="FF3300"/>
            </a:solidFill>
            <a:ln w="9525">
              <a:solidFill>
                <a:srgbClr val="BC0000"/>
              </a:solidFill>
              <a:miter lim="800000"/>
              <a:headEnd/>
              <a:tailEnd/>
            </a:ln>
          </p:spPr>
          <p:txBody>
            <a:bodyPr/>
            <a:lstStyle/>
            <a:p>
              <a:endParaRPr lang="de-DE"/>
            </a:p>
          </p:txBody>
        </p:sp>
        <p:sp>
          <p:nvSpPr>
            <p:cNvPr id="37002" name="Rectangle 34"/>
            <p:cNvSpPr>
              <a:spLocks noChangeArrowheads="1"/>
            </p:cNvSpPr>
            <p:nvPr/>
          </p:nvSpPr>
          <p:spPr bwMode="auto">
            <a:xfrm>
              <a:off x="1461" y="1970"/>
              <a:ext cx="20" cy="20"/>
            </a:xfrm>
            <a:prstGeom prst="rect">
              <a:avLst/>
            </a:prstGeom>
            <a:solidFill>
              <a:srgbClr val="FF3300"/>
            </a:solidFill>
            <a:ln w="9525">
              <a:solidFill>
                <a:srgbClr val="BC0000"/>
              </a:solidFill>
              <a:miter lim="800000"/>
              <a:headEnd/>
              <a:tailEnd/>
            </a:ln>
          </p:spPr>
          <p:txBody>
            <a:bodyPr/>
            <a:lstStyle/>
            <a:p>
              <a:endParaRPr lang="de-DE"/>
            </a:p>
          </p:txBody>
        </p:sp>
        <p:sp>
          <p:nvSpPr>
            <p:cNvPr id="37003" name="Rectangle 35"/>
            <p:cNvSpPr>
              <a:spLocks noChangeArrowheads="1"/>
            </p:cNvSpPr>
            <p:nvPr/>
          </p:nvSpPr>
          <p:spPr bwMode="auto">
            <a:xfrm>
              <a:off x="1462" y="2011"/>
              <a:ext cx="21" cy="21"/>
            </a:xfrm>
            <a:prstGeom prst="rect">
              <a:avLst/>
            </a:prstGeom>
            <a:solidFill>
              <a:srgbClr val="FF3300"/>
            </a:solidFill>
            <a:ln w="9525">
              <a:solidFill>
                <a:srgbClr val="BC0000"/>
              </a:solidFill>
              <a:miter lim="800000"/>
              <a:headEnd/>
              <a:tailEnd/>
            </a:ln>
          </p:spPr>
          <p:txBody>
            <a:bodyPr/>
            <a:lstStyle/>
            <a:p>
              <a:endParaRPr lang="de-DE"/>
            </a:p>
          </p:txBody>
        </p:sp>
        <p:sp>
          <p:nvSpPr>
            <p:cNvPr id="37004" name="Rectangle 36"/>
            <p:cNvSpPr>
              <a:spLocks noChangeArrowheads="1"/>
            </p:cNvSpPr>
            <p:nvPr/>
          </p:nvSpPr>
          <p:spPr bwMode="auto">
            <a:xfrm>
              <a:off x="1464" y="2053"/>
              <a:ext cx="21" cy="21"/>
            </a:xfrm>
            <a:prstGeom prst="rect">
              <a:avLst/>
            </a:prstGeom>
            <a:solidFill>
              <a:srgbClr val="FF3300"/>
            </a:solidFill>
            <a:ln w="9525">
              <a:solidFill>
                <a:srgbClr val="BC0000"/>
              </a:solidFill>
              <a:miter lim="800000"/>
              <a:headEnd/>
              <a:tailEnd/>
            </a:ln>
          </p:spPr>
          <p:txBody>
            <a:bodyPr/>
            <a:lstStyle/>
            <a:p>
              <a:endParaRPr lang="de-DE"/>
            </a:p>
          </p:txBody>
        </p:sp>
        <p:sp>
          <p:nvSpPr>
            <p:cNvPr id="37005" name="Freeform 37"/>
            <p:cNvSpPr>
              <a:spLocks/>
            </p:cNvSpPr>
            <p:nvPr/>
          </p:nvSpPr>
          <p:spPr bwMode="auto">
            <a:xfrm>
              <a:off x="1464" y="2095"/>
              <a:ext cx="23" cy="20"/>
            </a:xfrm>
            <a:custGeom>
              <a:avLst/>
              <a:gdLst>
                <a:gd name="T0" fmla="*/ 21 w 23"/>
                <a:gd name="T1" fmla="*/ 0 h 20"/>
                <a:gd name="T2" fmla="*/ 0 w 23"/>
                <a:gd name="T3" fmla="*/ 0 h 20"/>
                <a:gd name="T4" fmla="*/ 2 w 23"/>
                <a:gd name="T5" fmla="*/ 20 h 20"/>
                <a:gd name="T6" fmla="*/ 23 w 23"/>
                <a:gd name="T7" fmla="*/ 20 h 20"/>
                <a:gd name="T8" fmla="*/ 21 w 23"/>
                <a:gd name="T9" fmla="*/ 0 h 20"/>
                <a:gd name="T10" fmla="*/ 0 60000 65536"/>
                <a:gd name="T11" fmla="*/ 0 60000 65536"/>
                <a:gd name="T12" fmla="*/ 0 60000 65536"/>
                <a:gd name="T13" fmla="*/ 0 60000 65536"/>
                <a:gd name="T14" fmla="*/ 0 60000 65536"/>
                <a:gd name="T15" fmla="*/ 0 w 23"/>
                <a:gd name="T16" fmla="*/ 0 h 20"/>
                <a:gd name="T17" fmla="*/ 23 w 23"/>
                <a:gd name="T18" fmla="*/ 20 h 20"/>
              </a:gdLst>
              <a:ahLst/>
              <a:cxnLst>
                <a:cxn ang="T10">
                  <a:pos x="T0" y="T1"/>
                </a:cxn>
                <a:cxn ang="T11">
                  <a:pos x="T2" y="T3"/>
                </a:cxn>
                <a:cxn ang="T12">
                  <a:pos x="T4" y="T5"/>
                </a:cxn>
                <a:cxn ang="T13">
                  <a:pos x="T6" y="T7"/>
                </a:cxn>
                <a:cxn ang="T14">
                  <a:pos x="T8" y="T9"/>
                </a:cxn>
              </a:cxnLst>
              <a:rect l="T15" t="T16" r="T17" b="T18"/>
              <a:pathLst>
                <a:path w="23" h="20">
                  <a:moveTo>
                    <a:pt x="21" y="0"/>
                  </a:moveTo>
                  <a:lnTo>
                    <a:pt x="0" y="0"/>
                  </a:lnTo>
                  <a:lnTo>
                    <a:pt x="2" y="20"/>
                  </a:lnTo>
                  <a:lnTo>
                    <a:pt x="23" y="20"/>
                  </a:lnTo>
                  <a:lnTo>
                    <a:pt x="21" y="0"/>
                  </a:lnTo>
                  <a:close/>
                </a:path>
              </a:pathLst>
            </a:custGeom>
            <a:solidFill>
              <a:srgbClr val="FF3300"/>
            </a:solidFill>
            <a:ln w="9525">
              <a:solidFill>
                <a:srgbClr val="BC0000"/>
              </a:solidFill>
              <a:round/>
              <a:headEnd/>
              <a:tailEnd/>
            </a:ln>
          </p:spPr>
          <p:txBody>
            <a:bodyPr/>
            <a:lstStyle/>
            <a:p>
              <a:endParaRPr lang="de-DE"/>
            </a:p>
          </p:txBody>
        </p:sp>
        <p:sp>
          <p:nvSpPr>
            <p:cNvPr id="37006" name="Freeform 38"/>
            <p:cNvSpPr>
              <a:spLocks/>
            </p:cNvSpPr>
            <p:nvPr/>
          </p:nvSpPr>
          <p:spPr bwMode="auto">
            <a:xfrm>
              <a:off x="1466" y="2136"/>
              <a:ext cx="22" cy="21"/>
            </a:xfrm>
            <a:custGeom>
              <a:avLst/>
              <a:gdLst>
                <a:gd name="T0" fmla="*/ 21 w 22"/>
                <a:gd name="T1" fmla="*/ 0 h 21"/>
                <a:gd name="T2" fmla="*/ 0 w 22"/>
                <a:gd name="T3" fmla="*/ 0 h 21"/>
                <a:gd name="T4" fmla="*/ 1 w 22"/>
                <a:gd name="T5" fmla="*/ 21 h 21"/>
                <a:gd name="T6" fmla="*/ 22 w 22"/>
                <a:gd name="T7" fmla="*/ 21 h 21"/>
                <a:gd name="T8" fmla="*/ 21 w 22"/>
                <a:gd name="T9" fmla="*/ 0 h 21"/>
                <a:gd name="T10" fmla="*/ 0 60000 65536"/>
                <a:gd name="T11" fmla="*/ 0 60000 65536"/>
                <a:gd name="T12" fmla="*/ 0 60000 65536"/>
                <a:gd name="T13" fmla="*/ 0 60000 65536"/>
                <a:gd name="T14" fmla="*/ 0 60000 65536"/>
                <a:gd name="T15" fmla="*/ 0 w 22"/>
                <a:gd name="T16" fmla="*/ 0 h 21"/>
                <a:gd name="T17" fmla="*/ 22 w 22"/>
                <a:gd name="T18" fmla="*/ 21 h 21"/>
              </a:gdLst>
              <a:ahLst/>
              <a:cxnLst>
                <a:cxn ang="T10">
                  <a:pos x="T0" y="T1"/>
                </a:cxn>
                <a:cxn ang="T11">
                  <a:pos x="T2" y="T3"/>
                </a:cxn>
                <a:cxn ang="T12">
                  <a:pos x="T4" y="T5"/>
                </a:cxn>
                <a:cxn ang="T13">
                  <a:pos x="T6" y="T7"/>
                </a:cxn>
                <a:cxn ang="T14">
                  <a:pos x="T8" y="T9"/>
                </a:cxn>
              </a:cxnLst>
              <a:rect l="T15" t="T16" r="T17" b="T18"/>
              <a:pathLst>
                <a:path w="22" h="21">
                  <a:moveTo>
                    <a:pt x="21" y="0"/>
                  </a:moveTo>
                  <a:lnTo>
                    <a:pt x="0" y="0"/>
                  </a:lnTo>
                  <a:lnTo>
                    <a:pt x="1" y="21"/>
                  </a:lnTo>
                  <a:lnTo>
                    <a:pt x="22" y="21"/>
                  </a:lnTo>
                  <a:lnTo>
                    <a:pt x="21" y="0"/>
                  </a:lnTo>
                  <a:close/>
                </a:path>
              </a:pathLst>
            </a:custGeom>
            <a:solidFill>
              <a:srgbClr val="FF3300"/>
            </a:solidFill>
            <a:ln w="9525">
              <a:solidFill>
                <a:srgbClr val="BC0000"/>
              </a:solidFill>
              <a:round/>
              <a:headEnd/>
              <a:tailEnd/>
            </a:ln>
          </p:spPr>
          <p:txBody>
            <a:bodyPr/>
            <a:lstStyle/>
            <a:p>
              <a:endParaRPr lang="de-DE"/>
            </a:p>
          </p:txBody>
        </p:sp>
        <p:sp>
          <p:nvSpPr>
            <p:cNvPr id="37007" name="Freeform 39"/>
            <p:cNvSpPr>
              <a:spLocks/>
            </p:cNvSpPr>
            <p:nvPr/>
          </p:nvSpPr>
          <p:spPr bwMode="auto">
            <a:xfrm>
              <a:off x="1467" y="2178"/>
              <a:ext cx="23" cy="21"/>
            </a:xfrm>
            <a:custGeom>
              <a:avLst/>
              <a:gdLst>
                <a:gd name="T0" fmla="*/ 21 w 23"/>
                <a:gd name="T1" fmla="*/ 0 h 21"/>
                <a:gd name="T2" fmla="*/ 0 w 23"/>
                <a:gd name="T3" fmla="*/ 0 h 21"/>
                <a:gd name="T4" fmla="*/ 2 w 23"/>
                <a:gd name="T5" fmla="*/ 21 h 21"/>
                <a:gd name="T6" fmla="*/ 23 w 23"/>
                <a:gd name="T7" fmla="*/ 21 h 21"/>
                <a:gd name="T8" fmla="*/ 21 w 23"/>
                <a:gd name="T9" fmla="*/ 0 h 21"/>
                <a:gd name="T10" fmla="*/ 0 60000 65536"/>
                <a:gd name="T11" fmla="*/ 0 60000 65536"/>
                <a:gd name="T12" fmla="*/ 0 60000 65536"/>
                <a:gd name="T13" fmla="*/ 0 60000 65536"/>
                <a:gd name="T14" fmla="*/ 0 60000 65536"/>
                <a:gd name="T15" fmla="*/ 0 w 23"/>
                <a:gd name="T16" fmla="*/ 0 h 21"/>
                <a:gd name="T17" fmla="*/ 23 w 23"/>
                <a:gd name="T18" fmla="*/ 21 h 21"/>
              </a:gdLst>
              <a:ahLst/>
              <a:cxnLst>
                <a:cxn ang="T10">
                  <a:pos x="T0" y="T1"/>
                </a:cxn>
                <a:cxn ang="T11">
                  <a:pos x="T2" y="T3"/>
                </a:cxn>
                <a:cxn ang="T12">
                  <a:pos x="T4" y="T5"/>
                </a:cxn>
                <a:cxn ang="T13">
                  <a:pos x="T6" y="T7"/>
                </a:cxn>
                <a:cxn ang="T14">
                  <a:pos x="T8" y="T9"/>
                </a:cxn>
              </a:cxnLst>
              <a:rect l="T15" t="T16" r="T17" b="T18"/>
              <a:pathLst>
                <a:path w="23" h="21">
                  <a:moveTo>
                    <a:pt x="21" y="0"/>
                  </a:moveTo>
                  <a:lnTo>
                    <a:pt x="0" y="0"/>
                  </a:lnTo>
                  <a:lnTo>
                    <a:pt x="2" y="21"/>
                  </a:lnTo>
                  <a:lnTo>
                    <a:pt x="23" y="21"/>
                  </a:lnTo>
                  <a:lnTo>
                    <a:pt x="21" y="0"/>
                  </a:lnTo>
                  <a:close/>
                </a:path>
              </a:pathLst>
            </a:custGeom>
            <a:solidFill>
              <a:srgbClr val="FF3300"/>
            </a:solidFill>
            <a:ln w="9525">
              <a:solidFill>
                <a:srgbClr val="BC0000"/>
              </a:solidFill>
              <a:round/>
              <a:headEnd/>
              <a:tailEnd/>
            </a:ln>
          </p:spPr>
          <p:txBody>
            <a:bodyPr/>
            <a:lstStyle/>
            <a:p>
              <a:endParaRPr lang="de-DE"/>
            </a:p>
          </p:txBody>
        </p:sp>
        <p:sp>
          <p:nvSpPr>
            <p:cNvPr id="37008" name="Freeform 40"/>
            <p:cNvSpPr>
              <a:spLocks/>
            </p:cNvSpPr>
            <p:nvPr/>
          </p:nvSpPr>
          <p:spPr bwMode="auto">
            <a:xfrm>
              <a:off x="1469" y="2220"/>
              <a:ext cx="23" cy="20"/>
            </a:xfrm>
            <a:custGeom>
              <a:avLst/>
              <a:gdLst>
                <a:gd name="T0" fmla="*/ 21 w 23"/>
                <a:gd name="T1" fmla="*/ 0 h 20"/>
                <a:gd name="T2" fmla="*/ 0 w 23"/>
                <a:gd name="T3" fmla="*/ 0 h 20"/>
                <a:gd name="T4" fmla="*/ 2 w 23"/>
                <a:gd name="T5" fmla="*/ 20 h 20"/>
                <a:gd name="T6" fmla="*/ 23 w 23"/>
                <a:gd name="T7" fmla="*/ 20 h 20"/>
                <a:gd name="T8" fmla="*/ 21 w 23"/>
                <a:gd name="T9" fmla="*/ 0 h 20"/>
                <a:gd name="T10" fmla="*/ 0 60000 65536"/>
                <a:gd name="T11" fmla="*/ 0 60000 65536"/>
                <a:gd name="T12" fmla="*/ 0 60000 65536"/>
                <a:gd name="T13" fmla="*/ 0 60000 65536"/>
                <a:gd name="T14" fmla="*/ 0 60000 65536"/>
                <a:gd name="T15" fmla="*/ 0 w 23"/>
                <a:gd name="T16" fmla="*/ 0 h 20"/>
                <a:gd name="T17" fmla="*/ 23 w 23"/>
                <a:gd name="T18" fmla="*/ 20 h 20"/>
              </a:gdLst>
              <a:ahLst/>
              <a:cxnLst>
                <a:cxn ang="T10">
                  <a:pos x="T0" y="T1"/>
                </a:cxn>
                <a:cxn ang="T11">
                  <a:pos x="T2" y="T3"/>
                </a:cxn>
                <a:cxn ang="T12">
                  <a:pos x="T4" y="T5"/>
                </a:cxn>
                <a:cxn ang="T13">
                  <a:pos x="T6" y="T7"/>
                </a:cxn>
                <a:cxn ang="T14">
                  <a:pos x="T8" y="T9"/>
                </a:cxn>
              </a:cxnLst>
              <a:rect l="T15" t="T16" r="T17" b="T18"/>
              <a:pathLst>
                <a:path w="23" h="20">
                  <a:moveTo>
                    <a:pt x="21" y="0"/>
                  </a:moveTo>
                  <a:lnTo>
                    <a:pt x="0" y="0"/>
                  </a:lnTo>
                  <a:lnTo>
                    <a:pt x="2" y="20"/>
                  </a:lnTo>
                  <a:lnTo>
                    <a:pt x="23" y="20"/>
                  </a:lnTo>
                  <a:lnTo>
                    <a:pt x="21" y="0"/>
                  </a:lnTo>
                  <a:close/>
                </a:path>
              </a:pathLst>
            </a:custGeom>
            <a:solidFill>
              <a:srgbClr val="FF3300"/>
            </a:solidFill>
            <a:ln w="9525">
              <a:solidFill>
                <a:srgbClr val="BC0000"/>
              </a:solidFill>
              <a:round/>
              <a:headEnd/>
              <a:tailEnd/>
            </a:ln>
          </p:spPr>
          <p:txBody>
            <a:bodyPr/>
            <a:lstStyle/>
            <a:p>
              <a:endParaRPr lang="de-DE"/>
            </a:p>
          </p:txBody>
        </p:sp>
        <p:sp>
          <p:nvSpPr>
            <p:cNvPr id="37009" name="Rectangle 41"/>
            <p:cNvSpPr>
              <a:spLocks noChangeArrowheads="1"/>
            </p:cNvSpPr>
            <p:nvPr/>
          </p:nvSpPr>
          <p:spPr bwMode="auto">
            <a:xfrm>
              <a:off x="1471" y="2261"/>
              <a:ext cx="21" cy="21"/>
            </a:xfrm>
            <a:prstGeom prst="rect">
              <a:avLst/>
            </a:prstGeom>
            <a:solidFill>
              <a:srgbClr val="FF3300"/>
            </a:solidFill>
            <a:ln w="9525">
              <a:solidFill>
                <a:srgbClr val="BC0000"/>
              </a:solidFill>
              <a:miter lim="800000"/>
              <a:headEnd/>
              <a:tailEnd/>
            </a:ln>
          </p:spPr>
          <p:txBody>
            <a:bodyPr/>
            <a:lstStyle/>
            <a:p>
              <a:endParaRPr lang="de-DE"/>
            </a:p>
          </p:txBody>
        </p:sp>
        <p:sp>
          <p:nvSpPr>
            <p:cNvPr id="37010" name="Rectangle 42"/>
            <p:cNvSpPr>
              <a:spLocks noChangeArrowheads="1"/>
            </p:cNvSpPr>
            <p:nvPr/>
          </p:nvSpPr>
          <p:spPr bwMode="auto">
            <a:xfrm>
              <a:off x="1473" y="2303"/>
              <a:ext cx="21" cy="21"/>
            </a:xfrm>
            <a:prstGeom prst="rect">
              <a:avLst/>
            </a:prstGeom>
            <a:solidFill>
              <a:srgbClr val="FF3300"/>
            </a:solidFill>
            <a:ln w="9525">
              <a:solidFill>
                <a:srgbClr val="BC0000"/>
              </a:solidFill>
              <a:miter lim="800000"/>
              <a:headEnd/>
              <a:tailEnd/>
            </a:ln>
          </p:spPr>
          <p:txBody>
            <a:bodyPr/>
            <a:lstStyle/>
            <a:p>
              <a:endParaRPr lang="de-DE"/>
            </a:p>
          </p:txBody>
        </p:sp>
        <p:sp>
          <p:nvSpPr>
            <p:cNvPr id="37011" name="Rectangle 43"/>
            <p:cNvSpPr>
              <a:spLocks noChangeArrowheads="1"/>
            </p:cNvSpPr>
            <p:nvPr/>
          </p:nvSpPr>
          <p:spPr bwMode="auto">
            <a:xfrm>
              <a:off x="1474" y="2345"/>
              <a:ext cx="21" cy="21"/>
            </a:xfrm>
            <a:prstGeom prst="rect">
              <a:avLst/>
            </a:prstGeom>
            <a:solidFill>
              <a:srgbClr val="FF3300"/>
            </a:solidFill>
            <a:ln w="9525">
              <a:solidFill>
                <a:srgbClr val="BC0000"/>
              </a:solidFill>
              <a:miter lim="800000"/>
              <a:headEnd/>
              <a:tailEnd/>
            </a:ln>
          </p:spPr>
          <p:txBody>
            <a:bodyPr/>
            <a:lstStyle/>
            <a:p>
              <a:endParaRPr lang="de-DE"/>
            </a:p>
          </p:txBody>
        </p:sp>
        <p:sp>
          <p:nvSpPr>
            <p:cNvPr id="37012" name="Rectangle 44"/>
            <p:cNvSpPr>
              <a:spLocks noChangeArrowheads="1"/>
            </p:cNvSpPr>
            <p:nvPr/>
          </p:nvSpPr>
          <p:spPr bwMode="auto">
            <a:xfrm>
              <a:off x="1476" y="2386"/>
              <a:ext cx="21" cy="21"/>
            </a:xfrm>
            <a:prstGeom prst="rect">
              <a:avLst/>
            </a:prstGeom>
            <a:solidFill>
              <a:srgbClr val="FF3300"/>
            </a:solidFill>
            <a:ln w="9525">
              <a:solidFill>
                <a:srgbClr val="BC0000"/>
              </a:solidFill>
              <a:miter lim="800000"/>
              <a:headEnd/>
              <a:tailEnd/>
            </a:ln>
          </p:spPr>
          <p:txBody>
            <a:bodyPr/>
            <a:lstStyle/>
            <a:p>
              <a:endParaRPr lang="de-DE"/>
            </a:p>
          </p:txBody>
        </p:sp>
        <p:sp>
          <p:nvSpPr>
            <p:cNvPr id="37013" name="Freeform 45"/>
            <p:cNvSpPr>
              <a:spLocks/>
            </p:cNvSpPr>
            <p:nvPr/>
          </p:nvSpPr>
          <p:spPr bwMode="auto">
            <a:xfrm>
              <a:off x="1476" y="2428"/>
              <a:ext cx="23" cy="21"/>
            </a:xfrm>
            <a:custGeom>
              <a:avLst/>
              <a:gdLst>
                <a:gd name="T0" fmla="*/ 21 w 23"/>
                <a:gd name="T1" fmla="*/ 0 h 21"/>
                <a:gd name="T2" fmla="*/ 0 w 23"/>
                <a:gd name="T3" fmla="*/ 0 h 21"/>
                <a:gd name="T4" fmla="*/ 2 w 23"/>
                <a:gd name="T5" fmla="*/ 21 h 21"/>
                <a:gd name="T6" fmla="*/ 23 w 23"/>
                <a:gd name="T7" fmla="*/ 21 h 21"/>
                <a:gd name="T8" fmla="*/ 21 w 23"/>
                <a:gd name="T9" fmla="*/ 0 h 21"/>
                <a:gd name="T10" fmla="*/ 0 60000 65536"/>
                <a:gd name="T11" fmla="*/ 0 60000 65536"/>
                <a:gd name="T12" fmla="*/ 0 60000 65536"/>
                <a:gd name="T13" fmla="*/ 0 60000 65536"/>
                <a:gd name="T14" fmla="*/ 0 60000 65536"/>
                <a:gd name="T15" fmla="*/ 0 w 23"/>
                <a:gd name="T16" fmla="*/ 0 h 21"/>
                <a:gd name="T17" fmla="*/ 23 w 23"/>
                <a:gd name="T18" fmla="*/ 21 h 21"/>
              </a:gdLst>
              <a:ahLst/>
              <a:cxnLst>
                <a:cxn ang="T10">
                  <a:pos x="T0" y="T1"/>
                </a:cxn>
                <a:cxn ang="T11">
                  <a:pos x="T2" y="T3"/>
                </a:cxn>
                <a:cxn ang="T12">
                  <a:pos x="T4" y="T5"/>
                </a:cxn>
                <a:cxn ang="T13">
                  <a:pos x="T6" y="T7"/>
                </a:cxn>
                <a:cxn ang="T14">
                  <a:pos x="T8" y="T9"/>
                </a:cxn>
              </a:cxnLst>
              <a:rect l="T15" t="T16" r="T17" b="T18"/>
              <a:pathLst>
                <a:path w="23" h="21">
                  <a:moveTo>
                    <a:pt x="21" y="0"/>
                  </a:moveTo>
                  <a:lnTo>
                    <a:pt x="0" y="0"/>
                  </a:lnTo>
                  <a:lnTo>
                    <a:pt x="2" y="21"/>
                  </a:lnTo>
                  <a:lnTo>
                    <a:pt x="23" y="21"/>
                  </a:lnTo>
                  <a:lnTo>
                    <a:pt x="21" y="0"/>
                  </a:lnTo>
                  <a:close/>
                </a:path>
              </a:pathLst>
            </a:custGeom>
            <a:solidFill>
              <a:srgbClr val="FF3300"/>
            </a:solidFill>
            <a:ln w="9525">
              <a:solidFill>
                <a:srgbClr val="BC0000"/>
              </a:solidFill>
              <a:round/>
              <a:headEnd/>
              <a:tailEnd/>
            </a:ln>
          </p:spPr>
          <p:txBody>
            <a:bodyPr/>
            <a:lstStyle/>
            <a:p>
              <a:endParaRPr lang="de-DE"/>
            </a:p>
          </p:txBody>
        </p:sp>
        <p:sp>
          <p:nvSpPr>
            <p:cNvPr id="37014" name="Freeform 46"/>
            <p:cNvSpPr>
              <a:spLocks/>
            </p:cNvSpPr>
            <p:nvPr/>
          </p:nvSpPr>
          <p:spPr bwMode="auto">
            <a:xfrm>
              <a:off x="1478" y="2470"/>
              <a:ext cx="22" cy="21"/>
            </a:xfrm>
            <a:custGeom>
              <a:avLst/>
              <a:gdLst>
                <a:gd name="T0" fmla="*/ 21 w 22"/>
                <a:gd name="T1" fmla="*/ 0 h 21"/>
                <a:gd name="T2" fmla="*/ 0 w 22"/>
                <a:gd name="T3" fmla="*/ 0 h 21"/>
                <a:gd name="T4" fmla="*/ 2 w 22"/>
                <a:gd name="T5" fmla="*/ 21 h 21"/>
                <a:gd name="T6" fmla="*/ 22 w 22"/>
                <a:gd name="T7" fmla="*/ 21 h 21"/>
                <a:gd name="T8" fmla="*/ 21 w 22"/>
                <a:gd name="T9" fmla="*/ 0 h 21"/>
                <a:gd name="T10" fmla="*/ 0 60000 65536"/>
                <a:gd name="T11" fmla="*/ 0 60000 65536"/>
                <a:gd name="T12" fmla="*/ 0 60000 65536"/>
                <a:gd name="T13" fmla="*/ 0 60000 65536"/>
                <a:gd name="T14" fmla="*/ 0 60000 65536"/>
                <a:gd name="T15" fmla="*/ 0 w 22"/>
                <a:gd name="T16" fmla="*/ 0 h 21"/>
                <a:gd name="T17" fmla="*/ 22 w 22"/>
                <a:gd name="T18" fmla="*/ 21 h 21"/>
              </a:gdLst>
              <a:ahLst/>
              <a:cxnLst>
                <a:cxn ang="T10">
                  <a:pos x="T0" y="T1"/>
                </a:cxn>
                <a:cxn ang="T11">
                  <a:pos x="T2" y="T3"/>
                </a:cxn>
                <a:cxn ang="T12">
                  <a:pos x="T4" y="T5"/>
                </a:cxn>
                <a:cxn ang="T13">
                  <a:pos x="T6" y="T7"/>
                </a:cxn>
                <a:cxn ang="T14">
                  <a:pos x="T8" y="T9"/>
                </a:cxn>
              </a:cxnLst>
              <a:rect l="T15" t="T16" r="T17" b="T18"/>
              <a:pathLst>
                <a:path w="22" h="21">
                  <a:moveTo>
                    <a:pt x="21" y="0"/>
                  </a:moveTo>
                  <a:lnTo>
                    <a:pt x="0" y="0"/>
                  </a:lnTo>
                  <a:lnTo>
                    <a:pt x="2" y="21"/>
                  </a:lnTo>
                  <a:lnTo>
                    <a:pt x="22" y="21"/>
                  </a:lnTo>
                  <a:lnTo>
                    <a:pt x="21" y="0"/>
                  </a:lnTo>
                  <a:close/>
                </a:path>
              </a:pathLst>
            </a:custGeom>
            <a:solidFill>
              <a:srgbClr val="FF3300"/>
            </a:solidFill>
            <a:ln w="9525">
              <a:solidFill>
                <a:srgbClr val="BC0000"/>
              </a:solidFill>
              <a:round/>
              <a:headEnd/>
              <a:tailEnd/>
            </a:ln>
          </p:spPr>
          <p:txBody>
            <a:bodyPr/>
            <a:lstStyle/>
            <a:p>
              <a:endParaRPr lang="de-DE"/>
            </a:p>
          </p:txBody>
        </p:sp>
        <p:sp>
          <p:nvSpPr>
            <p:cNvPr id="37015" name="Freeform 47"/>
            <p:cNvSpPr>
              <a:spLocks/>
            </p:cNvSpPr>
            <p:nvPr/>
          </p:nvSpPr>
          <p:spPr bwMode="auto">
            <a:xfrm>
              <a:off x="1480" y="2511"/>
              <a:ext cx="22" cy="21"/>
            </a:xfrm>
            <a:custGeom>
              <a:avLst/>
              <a:gdLst>
                <a:gd name="T0" fmla="*/ 20 w 22"/>
                <a:gd name="T1" fmla="*/ 0 h 21"/>
                <a:gd name="T2" fmla="*/ 0 w 22"/>
                <a:gd name="T3" fmla="*/ 0 h 21"/>
                <a:gd name="T4" fmla="*/ 1 w 22"/>
                <a:gd name="T5" fmla="*/ 21 h 21"/>
                <a:gd name="T6" fmla="*/ 22 w 22"/>
                <a:gd name="T7" fmla="*/ 21 h 21"/>
                <a:gd name="T8" fmla="*/ 20 w 22"/>
                <a:gd name="T9" fmla="*/ 0 h 21"/>
                <a:gd name="T10" fmla="*/ 0 60000 65536"/>
                <a:gd name="T11" fmla="*/ 0 60000 65536"/>
                <a:gd name="T12" fmla="*/ 0 60000 65536"/>
                <a:gd name="T13" fmla="*/ 0 60000 65536"/>
                <a:gd name="T14" fmla="*/ 0 60000 65536"/>
                <a:gd name="T15" fmla="*/ 0 w 22"/>
                <a:gd name="T16" fmla="*/ 0 h 21"/>
                <a:gd name="T17" fmla="*/ 22 w 22"/>
                <a:gd name="T18" fmla="*/ 21 h 21"/>
              </a:gdLst>
              <a:ahLst/>
              <a:cxnLst>
                <a:cxn ang="T10">
                  <a:pos x="T0" y="T1"/>
                </a:cxn>
                <a:cxn ang="T11">
                  <a:pos x="T2" y="T3"/>
                </a:cxn>
                <a:cxn ang="T12">
                  <a:pos x="T4" y="T5"/>
                </a:cxn>
                <a:cxn ang="T13">
                  <a:pos x="T6" y="T7"/>
                </a:cxn>
                <a:cxn ang="T14">
                  <a:pos x="T8" y="T9"/>
                </a:cxn>
              </a:cxnLst>
              <a:rect l="T15" t="T16" r="T17" b="T18"/>
              <a:pathLst>
                <a:path w="22" h="21">
                  <a:moveTo>
                    <a:pt x="20" y="0"/>
                  </a:moveTo>
                  <a:lnTo>
                    <a:pt x="0" y="0"/>
                  </a:lnTo>
                  <a:lnTo>
                    <a:pt x="1" y="21"/>
                  </a:lnTo>
                  <a:lnTo>
                    <a:pt x="22" y="21"/>
                  </a:lnTo>
                  <a:lnTo>
                    <a:pt x="20" y="0"/>
                  </a:lnTo>
                  <a:close/>
                </a:path>
              </a:pathLst>
            </a:custGeom>
            <a:solidFill>
              <a:srgbClr val="FF3300"/>
            </a:solidFill>
            <a:ln w="9525">
              <a:solidFill>
                <a:srgbClr val="BC0000"/>
              </a:solidFill>
              <a:round/>
              <a:headEnd/>
              <a:tailEnd/>
            </a:ln>
          </p:spPr>
          <p:txBody>
            <a:bodyPr/>
            <a:lstStyle/>
            <a:p>
              <a:endParaRPr lang="de-DE"/>
            </a:p>
          </p:txBody>
        </p:sp>
        <p:sp>
          <p:nvSpPr>
            <p:cNvPr id="37016" name="Freeform 48"/>
            <p:cNvSpPr>
              <a:spLocks/>
            </p:cNvSpPr>
            <p:nvPr/>
          </p:nvSpPr>
          <p:spPr bwMode="auto">
            <a:xfrm>
              <a:off x="1481" y="2553"/>
              <a:ext cx="23" cy="21"/>
            </a:xfrm>
            <a:custGeom>
              <a:avLst/>
              <a:gdLst>
                <a:gd name="T0" fmla="*/ 21 w 23"/>
                <a:gd name="T1" fmla="*/ 0 h 21"/>
                <a:gd name="T2" fmla="*/ 0 w 23"/>
                <a:gd name="T3" fmla="*/ 0 h 21"/>
                <a:gd name="T4" fmla="*/ 2 w 23"/>
                <a:gd name="T5" fmla="*/ 21 h 21"/>
                <a:gd name="T6" fmla="*/ 23 w 23"/>
                <a:gd name="T7" fmla="*/ 21 h 21"/>
                <a:gd name="T8" fmla="*/ 21 w 23"/>
                <a:gd name="T9" fmla="*/ 0 h 21"/>
                <a:gd name="T10" fmla="*/ 0 60000 65536"/>
                <a:gd name="T11" fmla="*/ 0 60000 65536"/>
                <a:gd name="T12" fmla="*/ 0 60000 65536"/>
                <a:gd name="T13" fmla="*/ 0 60000 65536"/>
                <a:gd name="T14" fmla="*/ 0 60000 65536"/>
                <a:gd name="T15" fmla="*/ 0 w 23"/>
                <a:gd name="T16" fmla="*/ 0 h 21"/>
                <a:gd name="T17" fmla="*/ 23 w 23"/>
                <a:gd name="T18" fmla="*/ 21 h 21"/>
              </a:gdLst>
              <a:ahLst/>
              <a:cxnLst>
                <a:cxn ang="T10">
                  <a:pos x="T0" y="T1"/>
                </a:cxn>
                <a:cxn ang="T11">
                  <a:pos x="T2" y="T3"/>
                </a:cxn>
                <a:cxn ang="T12">
                  <a:pos x="T4" y="T5"/>
                </a:cxn>
                <a:cxn ang="T13">
                  <a:pos x="T6" y="T7"/>
                </a:cxn>
                <a:cxn ang="T14">
                  <a:pos x="T8" y="T9"/>
                </a:cxn>
              </a:cxnLst>
              <a:rect l="T15" t="T16" r="T17" b="T18"/>
              <a:pathLst>
                <a:path w="23" h="21">
                  <a:moveTo>
                    <a:pt x="21" y="0"/>
                  </a:moveTo>
                  <a:lnTo>
                    <a:pt x="0" y="0"/>
                  </a:lnTo>
                  <a:lnTo>
                    <a:pt x="2" y="21"/>
                  </a:lnTo>
                  <a:lnTo>
                    <a:pt x="23" y="21"/>
                  </a:lnTo>
                  <a:lnTo>
                    <a:pt x="21" y="0"/>
                  </a:lnTo>
                  <a:close/>
                </a:path>
              </a:pathLst>
            </a:custGeom>
            <a:solidFill>
              <a:srgbClr val="FF3300"/>
            </a:solidFill>
            <a:ln w="9525">
              <a:solidFill>
                <a:srgbClr val="BC0000"/>
              </a:solidFill>
              <a:round/>
              <a:headEnd/>
              <a:tailEnd/>
            </a:ln>
          </p:spPr>
          <p:txBody>
            <a:bodyPr/>
            <a:lstStyle/>
            <a:p>
              <a:endParaRPr lang="de-DE"/>
            </a:p>
          </p:txBody>
        </p:sp>
        <p:sp>
          <p:nvSpPr>
            <p:cNvPr id="37017" name="Rectangle 49"/>
            <p:cNvSpPr>
              <a:spLocks noChangeArrowheads="1"/>
            </p:cNvSpPr>
            <p:nvPr/>
          </p:nvSpPr>
          <p:spPr bwMode="auto">
            <a:xfrm>
              <a:off x="1483" y="2595"/>
              <a:ext cx="21" cy="21"/>
            </a:xfrm>
            <a:prstGeom prst="rect">
              <a:avLst/>
            </a:prstGeom>
            <a:solidFill>
              <a:srgbClr val="FF3300"/>
            </a:solidFill>
            <a:ln w="9525">
              <a:solidFill>
                <a:srgbClr val="BC0000"/>
              </a:solidFill>
              <a:miter lim="800000"/>
              <a:headEnd/>
              <a:tailEnd/>
            </a:ln>
          </p:spPr>
          <p:txBody>
            <a:bodyPr/>
            <a:lstStyle/>
            <a:p>
              <a:endParaRPr lang="de-DE"/>
            </a:p>
          </p:txBody>
        </p:sp>
        <p:sp>
          <p:nvSpPr>
            <p:cNvPr id="37018" name="Rectangle 50"/>
            <p:cNvSpPr>
              <a:spLocks noChangeArrowheads="1"/>
            </p:cNvSpPr>
            <p:nvPr/>
          </p:nvSpPr>
          <p:spPr bwMode="auto">
            <a:xfrm>
              <a:off x="1485" y="2636"/>
              <a:ext cx="21" cy="21"/>
            </a:xfrm>
            <a:prstGeom prst="rect">
              <a:avLst/>
            </a:prstGeom>
            <a:solidFill>
              <a:srgbClr val="FF3300"/>
            </a:solidFill>
            <a:ln w="9525">
              <a:solidFill>
                <a:srgbClr val="BC0000"/>
              </a:solidFill>
              <a:miter lim="800000"/>
              <a:headEnd/>
              <a:tailEnd/>
            </a:ln>
          </p:spPr>
          <p:txBody>
            <a:bodyPr/>
            <a:lstStyle/>
            <a:p>
              <a:endParaRPr lang="de-DE"/>
            </a:p>
          </p:txBody>
        </p:sp>
        <p:sp>
          <p:nvSpPr>
            <p:cNvPr id="37019" name="Rectangle 51"/>
            <p:cNvSpPr>
              <a:spLocks noChangeArrowheads="1"/>
            </p:cNvSpPr>
            <p:nvPr/>
          </p:nvSpPr>
          <p:spPr bwMode="auto">
            <a:xfrm>
              <a:off x="1487" y="2678"/>
              <a:ext cx="20" cy="21"/>
            </a:xfrm>
            <a:prstGeom prst="rect">
              <a:avLst/>
            </a:prstGeom>
            <a:solidFill>
              <a:srgbClr val="FF3300"/>
            </a:solidFill>
            <a:ln w="9525">
              <a:solidFill>
                <a:srgbClr val="BC0000"/>
              </a:solidFill>
              <a:miter lim="800000"/>
              <a:headEnd/>
              <a:tailEnd/>
            </a:ln>
          </p:spPr>
          <p:txBody>
            <a:bodyPr/>
            <a:lstStyle/>
            <a:p>
              <a:endParaRPr lang="de-DE"/>
            </a:p>
          </p:txBody>
        </p:sp>
        <p:sp>
          <p:nvSpPr>
            <p:cNvPr id="37020" name="Rectangle 52"/>
            <p:cNvSpPr>
              <a:spLocks noChangeArrowheads="1"/>
            </p:cNvSpPr>
            <p:nvPr/>
          </p:nvSpPr>
          <p:spPr bwMode="auto">
            <a:xfrm>
              <a:off x="1488" y="2720"/>
              <a:ext cx="21" cy="21"/>
            </a:xfrm>
            <a:prstGeom prst="rect">
              <a:avLst/>
            </a:prstGeom>
            <a:solidFill>
              <a:srgbClr val="FF3300"/>
            </a:solidFill>
            <a:ln w="9525">
              <a:solidFill>
                <a:srgbClr val="BC0000"/>
              </a:solidFill>
              <a:miter lim="800000"/>
              <a:headEnd/>
              <a:tailEnd/>
            </a:ln>
          </p:spPr>
          <p:txBody>
            <a:bodyPr/>
            <a:lstStyle/>
            <a:p>
              <a:endParaRPr lang="de-DE"/>
            </a:p>
          </p:txBody>
        </p:sp>
        <p:sp>
          <p:nvSpPr>
            <p:cNvPr id="37021" name="Freeform 53"/>
            <p:cNvSpPr>
              <a:spLocks/>
            </p:cNvSpPr>
            <p:nvPr/>
          </p:nvSpPr>
          <p:spPr bwMode="auto">
            <a:xfrm>
              <a:off x="1488" y="2761"/>
              <a:ext cx="23" cy="21"/>
            </a:xfrm>
            <a:custGeom>
              <a:avLst/>
              <a:gdLst>
                <a:gd name="T0" fmla="*/ 21 w 23"/>
                <a:gd name="T1" fmla="*/ 0 h 21"/>
                <a:gd name="T2" fmla="*/ 0 w 23"/>
                <a:gd name="T3" fmla="*/ 0 h 21"/>
                <a:gd name="T4" fmla="*/ 2 w 23"/>
                <a:gd name="T5" fmla="*/ 21 h 21"/>
                <a:gd name="T6" fmla="*/ 23 w 23"/>
                <a:gd name="T7" fmla="*/ 21 h 21"/>
                <a:gd name="T8" fmla="*/ 21 w 23"/>
                <a:gd name="T9" fmla="*/ 0 h 21"/>
                <a:gd name="T10" fmla="*/ 0 60000 65536"/>
                <a:gd name="T11" fmla="*/ 0 60000 65536"/>
                <a:gd name="T12" fmla="*/ 0 60000 65536"/>
                <a:gd name="T13" fmla="*/ 0 60000 65536"/>
                <a:gd name="T14" fmla="*/ 0 60000 65536"/>
                <a:gd name="T15" fmla="*/ 0 w 23"/>
                <a:gd name="T16" fmla="*/ 0 h 21"/>
                <a:gd name="T17" fmla="*/ 23 w 23"/>
                <a:gd name="T18" fmla="*/ 21 h 21"/>
              </a:gdLst>
              <a:ahLst/>
              <a:cxnLst>
                <a:cxn ang="T10">
                  <a:pos x="T0" y="T1"/>
                </a:cxn>
                <a:cxn ang="T11">
                  <a:pos x="T2" y="T3"/>
                </a:cxn>
                <a:cxn ang="T12">
                  <a:pos x="T4" y="T5"/>
                </a:cxn>
                <a:cxn ang="T13">
                  <a:pos x="T6" y="T7"/>
                </a:cxn>
                <a:cxn ang="T14">
                  <a:pos x="T8" y="T9"/>
                </a:cxn>
              </a:cxnLst>
              <a:rect l="T15" t="T16" r="T17" b="T18"/>
              <a:pathLst>
                <a:path w="23" h="21">
                  <a:moveTo>
                    <a:pt x="21" y="0"/>
                  </a:moveTo>
                  <a:lnTo>
                    <a:pt x="0" y="0"/>
                  </a:lnTo>
                  <a:lnTo>
                    <a:pt x="2" y="21"/>
                  </a:lnTo>
                  <a:lnTo>
                    <a:pt x="23" y="21"/>
                  </a:lnTo>
                  <a:lnTo>
                    <a:pt x="21" y="0"/>
                  </a:lnTo>
                  <a:close/>
                </a:path>
              </a:pathLst>
            </a:custGeom>
            <a:solidFill>
              <a:srgbClr val="FF3300"/>
            </a:solidFill>
            <a:ln w="9525">
              <a:solidFill>
                <a:srgbClr val="BC0000"/>
              </a:solidFill>
              <a:round/>
              <a:headEnd/>
              <a:tailEnd/>
            </a:ln>
          </p:spPr>
          <p:txBody>
            <a:bodyPr/>
            <a:lstStyle/>
            <a:p>
              <a:endParaRPr lang="de-DE"/>
            </a:p>
          </p:txBody>
        </p:sp>
        <p:sp>
          <p:nvSpPr>
            <p:cNvPr id="37022" name="Freeform 54"/>
            <p:cNvSpPr>
              <a:spLocks/>
            </p:cNvSpPr>
            <p:nvPr/>
          </p:nvSpPr>
          <p:spPr bwMode="auto">
            <a:xfrm>
              <a:off x="1490" y="2803"/>
              <a:ext cx="23" cy="21"/>
            </a:xfrm>
            <a:custGeom>
              <a:avLst/>
              <a:gdLst>
                <a:gd name="T0" fmla="*/ 21 w 23"/>
                <a:gd name="T1" fmla="*/ 0 h 21"/>
                <a:gd name="T2" fmla="*/ 0 w 23"/>
                <a:gd name="T3" fmla="*/ 0 h 21"/>
                <a:gd name="T4" fmla="*/ 2 w 23"/>
                <a:gd name="T5" fmla="*/ 21 h 21"/>
                <a:gd name="T6" fmla="*/ 23 w 23"/>
                <a:gd name="T7" fmla="*/ 21 h 21"/>
                <a:gd name="T8" fmla="*/ 21 w 23"/>
                <a:gd name="T9" fmla="*/ 0 h 21"/>
                <a:gd name="T10" fmla="*/ 0 60000 65536"/>
                <a:gd name="T11" fmla="*/ 0 60000 65536"/>
                <a:gd name="T12" fmla="*/ 0 60000 65536"/>
                <a:gd name="T13" fmla="*/ 0 60000 65536"/>
                <a:gd name="T14" fmla="*/ 0 60000 65536"/>
                <a:gd name="T15" fmla="*/ 0 w 23"/>
                <a:gd name="T16" fmla="*/ 0 h 21"/>
                <a:gd name="T17" fmla="*/ 23 w 23"/>
                <a:gd name="T18" fmla="*/ 21 h 21"/>
              </a:gdLst>
              <a:ahLst/>
              <a:cxnLst>
                <a:cxn ang="T10">
                  <a:pos x="T0" y="T1"/>
                </a:cxn>
                <a:cxn ang="T11">
                  <a:pos x="T2" y="T3"/>
                </a:cxn>
                <a:cxn ang="T12">
                  <a:pos x="T4" y="T5"/>
                </a:cxn>
                <a:cxn ang="T13">
                  <a:pos x="T6" y="T7"/>
                </a:cxn>
                <a:cxn ang="T14">
                  <a:pos x="T8" y="T9"/>
                </a:cxn>
              </a:cxnLst>
              <a:rect l="T15" t="T16" r="T17" b="T18"/>
              <a:pathLst>
                <a:path w="23" h="21">
                  <a:moveTo>
                    <a:pt x="21" y="0"/>
                  </a:moveTo>
                  <a:lnTo>
                    <a:pt x="0" y="0"/>
                  </a:lnTo>
                  <a:lnTo>
                    <a:pt x="2" y="21"/>
                  </a:lnTo>
                  <a:lnTo>
                    <a:pt x="23" y="21"/>
                  </a:lnTo>
                  <a:lnTo>
                    <a:pt x="21" y="0"/>
                  </a:lnTo>
                  <a:close/>
                </a:path>
              </a:pathLst>
            </a:custGeom>
            <a:solidFill>
              <a:srgbClr val="FF3300"/>
            </a:solidFill>
            <a:ln w="9525">
              <a:solidFill>
                <a:srgbClr val="BC0000"/>
              </a:solidFill>
              <a:round/>
              <a:headEnd/>
              <a:tailEnd/>
            </a:ln>
          </p:spPr>
          <p:txBody>
            <a:bodyPr/>
            <a:lstStyle/>
            <a:p>
              <a:endParaRPr lang="de-DE"/>
            </a:p>
          </p:txBody>
        </p:sp>
        <p:sp>
          <p:nvSpPr>
            <p:cNvPr id="37023" name="Freeform 55"/>
            <p:cNvSpPr>
              <a:spLocks/>
            </p:cNvSpPr>
            <p:nvPr/>
          </p:nvSpPr>
          <p:spPr bwMode="auto">
            <a:xfrm>
              <a:off x="1492" y="2845"/>
              <a:ext cx="22" cy="21"/>
            </a:xfrm>
            <a:custGeom>
              <a:avLst/>
              <a:gdLst>
                <a:gd name="T0" fmla="*/ 21 w 22"/>
                <a:gd name="T1" fmla="*/ 0 h 21"/>
                <a:gd name="T2" fmla="*/ 0 w 22"/>
                <a:gd name="T3" fmla="*/ 0 h 21"/>
                <a:gd name="T4" fmla="*/ 2 w 22"/>
                <a:gd name="T5" fmla="*/ 21 h 21"/>
                <a:gd name="T6" fmla="*/ 22 w 22"/>
                <a:gd name="T7" fmla="*/ 21 h 21"/>
                <a:gd name="T8" fmla="*/ 21 w 22"/>
                <a:gd name="T9" fmla="*/ 0 h 21"/>
                <a:gd name="T10" fmla="*/ 0 60000 65536"/>
                <a:gd name="T11" fmla="*/ 0 60000 65536"/>
                <a:gd name="T12" fmla="*/ 0 60000 65536"/>
                <a:gd name="T13" fmla="*/ 0 60000 65536"/>
                <a:gd name="T14" fmla="*/ 0 60000 65536"/>
                <a:gd name="T15" fmla="*/ 0 w 22"/>
                <a:gd name="T16" fmla="*/ 0 h 21"/>
                <a:gd name="T17" fmla="*/ 22 w 22"/>
                <a:gd name="T18" fmla="*/ 21 h 21"/>
              </a:gdLst>
              <a:ahLst/>
              <a:cxnLst>
                <a:cxn ang="T10">
                  <a:pos x="T0" y="T1"/>
                </a:cxn>
                <a:cxn ang="T11">
                  <a:pos x="T2" y="T3"/>
                </a:cxn>
                <a:cxn ang="T12">
                  <a:pos x="T4" y="T5"/>
                </a:cxn>
                <a:cxn ang="T13">
                  <a:pos x="T6" y="T7"/>
                </a:cxn>
                <a:cxn ang="T14">
                  <a:pos x="T8" y="T9"/>
                </a:cxn>
              </a:cxnLst>
              <a:rect l="T15" t="T16" r="T17" b="T18"/>
              <a:pathLst>
                <a:path w="22" h="21">
                  <a:moveTo>
                    <a:pt x="21" y="0"/>
                  </a:moveTo>
                  <a:lnTo>
                    <a:pt x="0" y="0"/>
                  </a:lnTo>
                  <a:lnTo>
                    <a:pt x="2" y="21"/>
                  </a:lnTo>
                  <a:lnTo>
                    <a:pt x="22" y="21"/>
                  </a:lnTo>
                  <a:lnTo>
                    <a:pt x="21" y="0"/>
                  </a:lnTo>
                  <a:close/>
                </a:path>
              </a:pathLst>
            </a:custGeom>
            <a:solidFill>
              <a:srgbClr val="FF3300"/>
            </a:solidFill>
            <a:ln w="9525">
              <a:solidFill>
                <a:srgbClr val="BC0000"/>
              </a:solidFill>
              <a:round/>
              <a:headEnd/>
              <a:tailEnd/>
            </a:ln>
          </p:spPr>
          <p:txBody>
            <a:bodyPr/>
            <a:lstStyle/>
            <a:p>
              <a:endParaRPr lang="de-DE"/>
            </a:p>
          </p:txBody>
        </p:sp>
        <p:sp>
          <p:nvSpPr>
            <p:cNvPr id="37024" name="Freeform 56"/>
            <p:cNvSpPr>
              <a:spLocks/>
            </p:cNvSpPr>
            <p:nvPr/>
          </p:nvSpPr>
          <p:spPr bwMode="auto">
            <a:xfrm>
              <a:off x="1494" y="2887"/>
              <a:ext cx="22" cy="19"/>
            </a:xfrm>
            <a:custGeom>
              <a:avLst/>
              <a:gdLst>
                <a:gd name="T0" fmla="*/ 20 w 22"/>
                <a:gd name="T1" fmla="*/ 0 h 19"/>
                <a:gd name="T2" fmla="*/ 0 w 22"/>
                <a:gd name="T3" fmla="*/ 0 h 19"/>
                <a:gd name="T4" fmla="*/ 1 w 22"/>
                <a:gd name="T5" fmla="*/ 19 h 19"/>
                <a:gd name="T6" fmla="*/ 22 w 22"/>
                <a:gd name="T7" fmla="*/ 19 h 19"/>
                <a:gd name="T8" fmla="*/ 20 w 22"/>
                <a:gd name="T9" fmla="*/ 0 h 19"/>
                <a:gd name="T10" fmla="*/ 0 60000 65536"/>
                <a:gd name="T11" fmla="*/ 0 60000 65536"/>
                <a:gd name="T12" fmla="*/ 0 60000 65536"/>
                <a:gd name="T13" fmla="*/ 0 60000 65536"/>
                <a:gd name="T14" fmla="*/ 0 60000 65536"/>
                <a:gd name="T15" fmla="*/ 0 w 22"/>
                <a:gd name="T16" fmla="*/ 0 h 19"/>
                <a:gd name="T17" fmla="*/ 22 w 22"/>
                <a:gd name="T18" fmla="*/ 19 h 19"/>
              </a:gdLst>
              <a:ahLst/>
              <a:cxnLst>
                <a:cxn ang="T10">
                  <a:pos x="T0" y="T1"/>
                </a:cxn>
                <a:cxn ang="T11">
                  <a:pos x="T2" y="T3"/>
                </a:cxn>
                <a:cxn ang="T12">
                  <a:pos x="T4" y="T5"/>
                </a:cxn>
                <a:cxn ang="T13">
                  <a:pos x="T6" y="T7"/>
                </a:cxn>
                <a:cxn ang="T14">
                  <a:pos x="T8" y="T9"/>
                </a:cxn>
              </a:cxnLst>
              <a:rect l="T15" t="T16" r="T17" b="T18"/>
              <a:pathLst>
                <a:path w="22" h="19">
                  <a:moveTo>
                    <a:pt x="20" y="0"/>
                  </a:moveTo>
                  <a:lnTo>
                    <a:pt x="0" y="0"/>
                  </a:lnTo>
                  <a:lnTo>
                    <a:pt x="1" y="19"/>
                  </a:lnTo>
                  <a:lnTo>
                    <a:pt x="22" y="19"/>
                  </a:lnTo>
                  <a:lnTo>
                    <a:pt x="20" y="0"/>
                  </a:lnTo>
                  <a:close/>
                </a:path>
              </a:pathLst>
            </a:custGeom>
            <a:solidFill>
              <a:srgbClr val="FF3300"/>
            </a:solidFill>
            <a:ln w="9525">
              <a:solidFill>
                <a:srgbClr val="BC0000"/>
              </a:solidFill>
              <a:round/>
              <a:headEnd/>
              <a:tailEnd/>
            </a:ln>
          </p:spPr>
          <p:txBody>
            <a:bodyPr/>
            <a:lstStyle/>
            <a:p>
              <a:endParaRPr lang="de-DE"/>
            </a:p>
          </p:txBody>
        </p:sp>
        <p:sp>
          <p:nvSpPr>
            <p:cNvPr id="37025" name="Rectangle 57"/>
            <p:cNvSpPr>
              <a:spLocks noChangeArrowheads="1"/>
            </p:cNvSpPr>
            <p:nvPr/>
          </p:nvSpPr>
          <p:spPr bwMode="auto">
            <a:xfrm>
              <a:off x="1495" y="2926"/>
              <a:ext cx="21" cy="21"/>
            </a:xfrm>
            <a:prstGeom prst="rect">
              <a:avLst/>
            </a:prstGeom>
            <a:solidFill>
              <a:srgbClr val="FF3300"/>
            </a:solidFill>
            <a:ln w="9525">
              <a:solidFill>
                <a:srgbClr val="BC0000"/>
              </a:solidFill>
              <a:miter lim="800000"/>
              <a:headEnd/>
              <a:tailEnd/>
            </a:ln>
          </p:spPr>
          <p:txBody>
            <a:bodyPr/>
            <a:lstStyle/>
            <a:p>
              <a:endParaRPr lang="de-DE"/>
            </a:p>
          </p:txBody>
        </p:sp>
        <p:sp>
          <p:nvSpPr>
            <p:cNvPr id="37026" name="Rectangle 58"/>
            <p:cNvSpPr>
              <a:spLocks noChangeArrowheads="1"/>
            </p:cNvSpPr>
            <p:nvPr/>
          </p:nvSpPr>
          <p:spPr bwMode="auto">
            <a:xfrm>
              <a:off x="1497" y="2968"/>
              <a:ext cx="21" cy="21"/>
            </a:xfrm>
            <a:prstGeom prst="rect">
              <a:avLst/>
            </a:prstGeom>
            <a:solidFill>
              <a:srgbClr val="FF3300"/>
            </a:solidFill>
            <a:ln w="9525">
              <a:solidFill>
                <a:srgbClr val="BC0000"/>
              </a:solidFill>
              <a:miter lim="800000"/>
              <a:headEnd/>
              <a:tailEnd/>
            </a:ln>
          </p:spPr>
          <p:txBody>
            <a:bodyPr/>
            <a:lstStyle/>
            <a:p>
              <a:endParaRPr lang="de-DE"/>
            </a:p>
          </p:txBody>
        </p:sp>
        <p:sp>
          <p:nvSpPr>
            <p:cNvPr id="37027" name="Rectangle 59"/>
            <p:cNvSpPr>
              <a:spLocks noChangeArrowheads="1"/>
            </p:cNvSpPr>
            <p:nvPr/>
          </p:nvSpPr>
          <p:spPr bwMode="auto">
            <a:xfrm>
              <a:off x="1499" y="3010"/>
              <a:ext cx="21" cy="21"/>
            </a:xfrm>
            <a:prstGeom prst="rect">
              <a:avLst/>
            </a:prstGeom>
            <a:solidFill>
              <a:srgbClr val="FF3300"/>
            </a:solidFill>
            <a:ln w="9525">
              <a:solidFill>
                <a:srgbClr val="BC0000"/>
              </a:solidFill>
              <a:miter lim="800000"/>
              <a:headEnd/>
              <a:tailEnd/>
            </a:ln>
          </p:spPr>
          <p:txBody>
            <a:bodyPr/>
            <a:lstStyle/>
            <a:p>
              <a:endParaRPr lang="de-DE"/>
            </a:p>
          </p:txBody>
        </p:sp>
        <p:sp>
          <p:nvSpPr>
            <p:cNvPr id="37028" name="Rectangle 60"/>
            <p:cNvSpPr>
              <a:spLocks noChangeArrowheads="1"/>
            </p:cNvSpPr>
            <p:nvPr/>
          </p:nvSpPr>
          <p:spPr bwMode="auto">
            <a:xfrm>
              <a:off x="1500" y="3051"/>
              <a:ext cx="21" cy="21"/>
            </a:xfrm>
            <a:prstGeom prst="rect">
              <a:avLst/>
            </a:prstGeom>
            <a:solidFill>
              <a:srgbClr val="FF3300"/>
            </a:solidFill>
            <a:ln w="9525">
              <a:solidFill>
                <a:srgbClr val="BC0000"/>
              </a:solidFill>
              <a:miter lim="800000"/>
              <a:headEnd/>
              <a:tailEnd/>
            </a:ln>
          </p:spPr>
          <p:txBody>
            <a:bodyPr/>
            <a:lstStyle/>
            <a:p>
              <a:endParaRPr lang="de-DE"/>
            </a:p>
          </p:txBody>
        </p:sp>
        <p:sp>
          <p:nvSpPr>
            <p:cNvPr id="37029" name="Freeform 61"/>
            <p:cNvSpPr>
              <a:spLocks/>
            </p:cNvSpPr>
            <p:nvPr/>
          </p:nvSpPr>
          <p:spPr bwMode="auto">
            <a:xfrm>
              <a:off x="1500" y="3093"/>
              <a:ext cx="23" cy="21"/>
            </a:xfrm>
            <a:custGeom>
              <a:avLst/>
              <a:gdLst>
                <a:gd name="T0" fmla="*/ 21 w 23"/>
                <a:gd name="T1" fmla="*/ 0 h 21"/>
                <a:gd name="T2" fmla="*/ 0 w 23"/>
                <a:gd name="T3" fmla="*/ 0 h 21"/>
                <a:gd name="T4" fmla="*/ 2 w 23"/>
                <a:gd name="T5" fmla="*/ 21 h 21"/>
                <a:gd name="T6" fmla="*/ 23 w 23"/>
                <a:gd name="T7" fmla="*/ 21 h 21"/>
                <a:gd name="T8" fmla="*/ 21 w 23"/>
                <a:gd name="T9" fmla="*/ 0 h 21"/>
                <a:gd name="T10" fmla="*/ 0 60000 65536"/>
                <a:gd name="T11" fmla="*/ 0 60000 65536"/>
                <a:gd name="T12" fmla="*/ 0 60000 65536"/>
                <a:gd name="T13" fmla="*/ 0 60000 65536"/>
                <a:gd name="T14" fmla="*/ 0 60000 65536"/>
                <a:gd name="T15" fmla="*/ 0 w 23"/>
                <a:gd name="T16" fmla="*/ 0 h 21"/>
                <a:gd name="T17" fmla="*/ 23 w 23"/>
                <a:gd name="T18" fmla="*/ 21 h 21"/>
              </a:gdLst>
              <a:ahLst/>
              <a:cxnLst>
                <a:cxn ang="T10">
                  <a:pos x="T0" y="T1"/>
                </a:cxn>
                <a:cxn ang="T11">
                  <a:pos x="T2" y="T3"/>
                </a:cxn>
                <a:cxn ang="T12">
                  <a:pos x="T4" y="T5"/>
                </a:cxn>
                <a:cxn ang="T13">
                  <a:pos x="T6" y="T7"/>
                </a:cxn>
                <a:cxn ang="T14">
                  <a:pos x="T8" y="T9"/>
                </a:cxn>
              </a:cxnLst>
              <a:rect l="T15" t="T16" r="T17" b="T18"/>
              <a:pathLst>
                <a:path w="23" h="21">
                  <a:moveTo>
                    <a:pt x="21" y="0"/>
                  </a:moveTo>
                  <a:lnTo>
                    <a:pt x="0" y="0"/>
                  </a:lnTo>
                  <a:lnTo>
                    <a:pt x="2" y="21"/>
                  </a:lnTo>
                  <a:lnTo>
                    <a:pt x="23" y="21"/>
                  </a:lnTo>
                  <a:lnTo>
                    <a:pt x="21" y="0"/>
                  </a:lnTo>
                  <a:close/>
                </a:path>
              </a:pathLst>
            </a:custGeom>
            <a:solidFill>
              <a:srgbClr val="FF3300"/>
            </a:solidFill>
            <a:ln w="9525">
              <a:solidFill>
                <a:srgbClr val="BC0000"/>
              </a:solidFill>
              <a:round/>
              <a:headEnd/>
              <a:tailEnd/>
            </a:ln>
          </p:spPr>
          <p:txBody>
            <a:bodyPr/>
            <a:lstStyle/>
            <a:p>
              <a:endParaRPr lang="de-DE"/>
            </a:p>
          </p:txBody>
        </p:sp>
        <p:sp>
          <p:nvSpPr>
            <p:cNvPr id="37030" name="Freeform 62"/>
            <p:cNvSpPr>
              <a:spLocks/>
            </p:cNvSpPr>
            <p:nvPr/>
          </p:nvSpPr>
          <p:spPr bwMode="auto">
            <a:xfrm>
              <a:off x="1502" y="3135"/>
              <a:ext cx="23" cy="21"/>
            </a:xfrm>
            <a:custGeom>
              <a:avLst/>
              <a:gdLst>
                <a:gd name="T0" fmla="*/ 21 w 23"/>
                <a:gd name="T1" fmla="*/ 0 h 21"/>
                <a:gd name="T2" fmla="*/ 0 w 23"/>
                <a:gd name="T3" fmla="*/ 0 h 21"/>
                <a:gd name="T4" fmla="*/ 2 w 23"/>
                <a:gd name="T5" fmla="*/ 21 h 21"/>
                <a:gd name="T6" fmla="*/ 23 w 23"/>
                <a:gd name="T7" fmla="*/ 21 h 21"/>
                <a:gd name="T8" fmla="*/ 21 w 23"/>
                <a:gd name="T9" fmla="*/ 0 h 21"/>
                <a:gd name="T10" fmla="*/ 0 60000 65536"/>
                <a:gd name="T11" fmla="*/ 0 60000 65536"/>
                <a:gd name="T12" fmla="*/ 0 60000 65536"/>
                <a:gd name="T13" fmla="*/ 0 60000 65536"/>
                <a:gd name="T14" fmla="*/ 0 60000 65536"/>
                <a:gd name="T15" fmla="*/ 0 w 23"/>
                <a:gd name="T16" fmla="*/ 0 h 21"/>
                <a:gd name="T17" fmla="*/ 23 w 23"/>
                <a:gd name="T18" fmla="*/ 21 h 21"/>
              </a:gdLst>
              <a:ahLst/>
              <a:cxnLst>
                <a:cxn ang="T10">
                  <a:pos x="T0" y="T1"/>
                </a:cxn>
                <a:cxn ang="T11">
                  <a:pos x="T2" y="T3"/>
                </a:cxn>
                <a:cxn ang="T12">
                  <a:pos x="T4" y="T5"/>
                </a:cxn>
                <a:cxn ang="T13">
                  <a:pos x="T6" y="T7"/>
                </a:cxn>
                <a:cxn ang="T14">
                  <a:pos x="T8" y="T9"/>
                </a:cxn>
              </a:cxnLst>
              <a:rect l="T15" t="T16" r="T17" b="T18"/>
              <a:pathLst>
                <a:path w="23" h="21">
                  <a:moveTo>
                    <a:pt x="21" y="0"/>
                  </a:moveTo>
                  <a:lnTo>
                    <a:pt x="0" y="0"/>
                  </a:lnTo>
                  <a:lnTo>
                    <a:pt x="2" y="21"/>
                  </a:lnTo>
                  <a:lnTo>
                    <a:pt x="23" y="21"/>
                  </a:lnTo>
                  <a:lnTo>
                    <a:pt x="21" y="0"/>
                  </a:lnTo>
                  <a:close/>
                </a:path>
              </a:pathLst>
            </a:custGeom>
            <a:solidFill>
              <a:srgbClr val="FF3300"/>
            </a:solidFill>
            <a:ln w="9525">
              <a:solidFill>
                <a:srgbClr val="BC0000"/>
              </a:solidFill>
              <a:round/>
              <a:headEnd/>
              <a:tailEnd/>
            </a:ln>
          </p:spPr>
          <p:txBody>
            <a:bodyPr/>
            <a:lstStyle/>
            <a:p>
              <a:endParaRPr lang="de-DE"/>
            </a:p>
          </p:txBody>
        </p:sp>
        <p:sp>
          <p:nvSpPr>
            <p:cNvPr id="37031" name="Freeform 63"/>
            <p:cNvSpPr>
              <a:spLocks/>
            </p:cNvSpPr>
            <p:nvPr/>
          </p:nvSpPr>
          <p:spPr bwMode="auto">
            <a:xfrm>
              <a:off x="1504" y="3177"/>
              <a:ext cx="23" cy="20"/>
            </a:xfrm>
            <a:custGeom>
              <a:avLst/>
              <a:gdLst>
                <a:gd name="T0" fmla="*/ 21 w 23"/>
                <a:gd name="T1" fmla="*/ 0 h 20"/>
                <a:gd name="T2" fmla="*/ 0 w 23"/>
                <a:gd name="T3" fmla="*/ 0 h 20"/>
                <a:gd name="T4" fmla="*/ 2 w 23"/>
                <a:gd name="T5" fmla="*/ 20 h 20"/>
                <a:gd name="T6" fmla="*/ 23 w 23"/>
                <a:gd name="T7" fmla="*/ 20 h 20"/>
                <a:gd name="T8" fmla="*/ 21 w 23"/>
                <a:gd name="T9" fmla="*/ 0 h 20"/>
                <a:gd name="T10" fmla="*/ 0 60000 65536"/>
                <a:gd name="T11" fmla="*/ 0 60000 65536"/>
                <a:gd name="T12" fmla="*/ 0 60000 65536"/>
                <a:gd name="T13" fmla="*/ 0 60000 65536"/>
                <a:gd name="T14" fmla="*/ 0 60000 65536"/>
                <a:gd name="T15" fmla="*/ 0 w 23"/>
                <a:gd name="T16" fmla="*/ 0 h 20"/>
                <a:gd name="T17" fmla="*/ 23 w 23"/>
                <a:gd name="T18" fmla="*/ 20 h 20"/>
              </a:gdLst>
              <a:ahLst/>
              <a:cxnLst>
                <a:cxn ang="T10">
                  <a:pos x="T0" y="T1"/>
                </a:cxn>
                <a:cxn ang="T11">
                  <a:pos x="T2" y="T3"/>
                </a:cxn>
                <a:cxn ang="T12">
                  <a:pos x="T4" y="T5"/>
                </a:cxn>
                <a:cxn ang="T13">
                  <a:pos x="T6" y="T7"/>
                </a:cxn>
                <a:cxn ang="T14">
                  <a:pos x="T8" y="T9"/>
                </a:cxn>
              </a:cxnLst>
              <a:rect l="T15" t="T16" r="T17" b="T18"/>
              <a:pathLst>
                <a:path w="23" h="20">
                  <a:moveTo>
                    <a:pt x="21" y="0"/>
                  </a:moveTo>
                  <a:lnTo>
                    <a:pt x="0" y="0"/>
                  </a:lnTo>
                  <a:lnTo>
                    <a:pt x="2" y="20"/>
                  </a:lnTo>
                  <a:lnTo>
                    <a:pt x="23" y="20"/>
                  </a:lnTo>
                  <a:lnTo>
                    <a:pt x="21" y="0"/>
                  </a:lnTo>
                  <a:close/>
                </a:path>
              </a:pathLst>
            </a:custGeom>
            <a:solidFill>
              <a:srgbClr val="FF3300"/>
            </a:solidFill>
            <a:ln w="9525">
              <a:solidFill>
                <a:srgbClr val="BC0000"/>
              </a:solidFill>
              <a:round/>
              <a:headEnd/>
              <a:tailEnd/>
            </a:ln>
          </p:spPr>
          <p:txBody>
            <a:bodyPr/>
            <a:lstStyle/>
            <a:p>
              <a:endParaRPr lang="de-DE"/>
            </a:p>
          </p:txBody>
        </p:sp>
        <p:sp>
          <p:nvSpPr>
            <p:cNvPr id="37032" name="Rectangle 64"/>
            <p:cNvSpPr>
              <a:spLocks noChangeArrowheads="1"/>
            </p:cNvSpPr>
            <p:nvPr/>
          </p:nvSpPr>
          <p:spPr bwMode="auto">
            <a:xfrm>
              <a:off x="1506" y="3218"/>
              <a:ext cx="21" cy="21"/>
            </a:xfrm>
            <a:prstGeom prst="rect">
              <a:avLst/>
            </a:prstGeom>
            <a:solidFill>
              <a:srgbClr val="FF3300"/>
            </a:solidFill>
            <a:ln w="9525">
              <a:solidFill>
                <a:srgbClr val="BC0000"/>
              </a:solidFill>
              <a:miter lim="800000"/>
              <a:headEnd/>
              <a:tailEnd/>
            </a:ln>
          </p:spPr>
          <p:txBody>
            <a:bodyPr/>
            <a:lstStyle/>
            <a:p>
              <a:endParaRPr lang="de-DE"/>
            </a:p>
          </p:txBody>
        </p:sp>
        <p:sp>
          <p:nvSpPr>
            <p:cNvPr id="37033" name="Rectangle 65"/>
            <p:cNvSpPr>
              <a:spLocks noChangeArrowheads="1"/>
            </p:cNvSpPr>
            <p:nvPr/>
          </p:nvSpPr>
          <p:spPr bwMode="auto">
            <a:xfrm>
              <a:off x="1507" y="3260"/>
              <a:ext cx="21" cy="21"/>
            </a:xfrm>
            <a:prstGeom prst="rect">
              <a:avLst/>
            </a:prstGeom>
            <a:solidFill>
              <a:srgbClr val="FF3300"/>
            </a:solidFill>
            <a:ln w="9525">
              <a:solidFill>
                <a:srgbClr val="BC0000"/>
              </a:solidFill>
              <a:miter lim="800000"/>
              <a:headEnd/>
              <a:tailEnd/>
            </a:ln>
          </p:spPr>
          <p:txBody>
            <a:bodyPr/>
            <a:lstStyle/>
            <a:p>
              <a:endParaRPr lang="de-DE"/>
            </a:p>
          </p:txBody>
        </p:sp>
        <p:sp>
          <p:nvSpPr>
            <p:cNvPr id="37034" name="Rectangle 66"/>
            <p:cNvSpPr>
              <a:spLocks noChangeArrowheads="1"/>
            </p:cNvSpPr>
            <p:nvPr/>
          </p:nvSpPr>
          <p:spPr bwMode="auto">
            <a:xfrm>
              <a:off x="1509" y="3302"/>
              <a:ext cx="21" cy="20"/>
            </a:xfrm>
            <a:prstGeom prst="rect">
              <a:avLst/>
            </a:prstGeom>
            <a:solidFill>
              <a:srgbClr val="FF3300"/>
            </a:solidFill>
            <a:ln w="9525">
              <a:solidFill>
                <a:srgbClr val="BC0000"/>
              </a:solidFill>
              <a:miter lim="800000"/>
              <a:headEnd/>
              <a:tailEnd/>
            </a:ln>
          </p:spPr>
          <p:txBody>
            <a:bodyPr/>
            <a:lstStyle/>
            <a:p>
              <a:endParaRPr lang="de-DE"/>
            </a:p>
          </p:txBody>
        </p:sp>
        <p:sp>
          <p:nvSpPr>
            <p:cNvPr id="37035" name="Rectangle 67"/>
            <p:cNvSpPr>
              <a:spLocks noChangeArrowheads="1"/>
            </p:cNvSpPr>
            <p:nvPr/>
          </p:nvSpPr>
          <p:spPr bwMode="auto">
            <a:xfrm>
              <a:off x="1511" y="3343"/>
              <a:ext cx="21" cy="21"/>
            </a:xfrm>
            <a:prstGeom prst="rect">
              <a:avLst/>
            </a:prstGeom>
            <a:solidFill>
              <a:srgbClr val="FF3300"/>
            </a:solidFill>
            <a:ln w="9525">
              <a:solidFill>
                <a:srgbClr val="BC0000"/>
              </a:solidFill>
              <a:miter lim="800000"/>
              <a:headEnd/>
              <a:tailEnd/>
            </a:ln>
          </p:spPr>
          <p:txBody>
            <a:bodyPr/>
            <a:lstStyle/>
            <a:p>
              <a:endParaRPr lang="de-DE"/>
            </a:p>
          </p:txBody>
        </p:sp>
        <p:sp>
          <p:nvSpPr>
            <p:cNvPr id="37036" name="Rectangle 68"/>
            <p:cNvSpPr>
              <a:spLocks noChangeArrowheads="1"/>
            </p:cNvSpPr>
            <p:nvPr/>
          </p:nvSpPr>
          <p:spPr bwMode="auto">
            <a:xfrm>
              <a:off x="1513" y="3385"/>
              <a:ext cx="20" cy="21"/>
            </a:xfrm>
            <a:prstGeom prst="rect">
              <a:avLst/>
            </a:prstGeom>
            <a:solidFill>
              <a:srgbClr val="FF3300"/>
            </a:solidFill>
            <a:ln w="9525">
              <a:solidFill>
                <a:srgbClr val="BC0000"/>
              </a:solidFill>
              <a:miter lim="800000"/>
              <a:headEnd/>
              <a:tailEnd/>
            </a:ln>
          </p:spPr>
          <p:txBody>
            <a:bodyPr/>
            <a:lstStyle/>
            <a:p>
              <a:endParaRPr lang="de-DE"/>
            </a:p>
          </p:txBody>
        </p:sp>
        <p:sp>
          <p:nvSpPr>
            <p:cNvPr id="37037" name="Freeform 69"/>
            <p:cNvSpPr>
              <a:spLocks/>
            </p:cNvSpPr>
            <p:nvPr/>
          </p:nvSpPr>
          <p:spPr bwMode="auto">
            <a:xfrm>
              <a:off x="1513" y="3427"/>
              <a:ext cx="22" cy="20"/>
            </a:xfrm>
            <a:custGeom>
              <a:avLst/>
              <a:gdLst>
                <a:gd name="T0" fmla="*/ 20 w 22"/>
                <a:gd name="T1" fmla="*/ 0 h 20"/>
                <a:gd name="T2" fmla="*/ 0 w 22"/>
                <a:gd name="T3" fmla="*/ 0 h 20"/>
                <a:gd name="T4" fmla="*/ 1 w 22"/>
                <a:gd name="T5" fmla="*/ 20 h 20"/>
                <a:gd name="T6" fmla="*/ 22 w 22"/>
                <a:gd name="T7" fmla="*/ 20 h 20"/>
                <a:gd name="T8" fmla="*/ 20 w 22"/>
                <a:gd name="T9" fmla="*/ 0 h 20"/>
                <a:gd name="T10" fmla="*/ 0 60000 65536"/>
                <a:gd name="T11" fmla="*/ 0 60000 65536"/>
                <a:gd name="T12" fmla="*/ 0 60000 65536"/>
                <a:gd name="T13" fmla="*/ 0 60000 65536"/>
                <a:gd name="T14" fmla="*/ 0 60000 65536"/>
                <a:gd name="T15" fmla="*/ 0 w 22"/>
                <a:gd name="T16" fmla="*/ 0 h 20"/>
                <a:gd name="T17" fmla="*/ 22 w 22"/>
                <a:gd name="T18" fmla="*/ 20 h 20"/>
              </a:gdLst>
              <a:ahLst/>
              <a:cxnLst>
                <a:cxn ang="T10">
                  <a:pos x="T0" y="T1"/>
                </a:cxn>
                <a:cxn ang="T11">
                  <a:pos x="T2" y="T3"/>
                </a:cxn>
                <a:cxn ang="T12">
                  <a:pos x="T4" y="T5"/>
                </a:cxn>
                <a:cxn ang="T13">
                  <a:pos x="T6" y="T7"/>
                </a:cxn>
                <a:cxn ang="T14">
                  <a:pos x="T8" y="T9"/>
                </a:cxn>
              </a:cxnLst>
              <a:rect l="T15" t="T16" r="T17" b="T18"/>
              <a:pathLst>
                <a:path w="22" h="20">
                  <a:moveTo>
                    <a:pt x="20" y="0"/>
                  </a:moveTo>
                  <a:lnTo>
                    <a:pt x="0" y="0"/>
                  </a:lnTo>
                  <a:lnTo>
                    <a:pt x="1" y="20"/>
                  </a:lnTo>
                  <a:lnTo>
                    <a:pt x="22" y="20"/>
                  </a:lnTo>
                  <a:lnTo>
                    <a:pt x="20" y="0"/>
                  </a:lnTo>
                  <a:close/>
                </a:path>
              </a:pathLst>
            </a:custGeom>
            <a:solidFill>
              <a:srgbClr val="FF3300"/>
            </a:solidFill>
            <a:ln w="9525">
              <a:solidFill>
                <a:srgbClr val="BC0000"/>
              </a:solidFill>
              <a:round/>
              <a:headEnd/>
              <a:tailEnd/>
            </a:ln>
          </p:spPr>
          <p:txBody>
            <a:bodyPr/>
            <a:lstStyle/>
            <a:p>
              <a:endParaRPr lang="de-DE"/>
            </a:p>
          </p:txBody>
        </p:sp>
        <p:sp>
          <p:nvSpPr>
            <p:cNvPr id="37038" name="Freeform 70"/>
            <p:cNvSpPr>
              <a:spLocks/>
            </p:cNvSpPr>
            <p:nvPr/>
          </p:nvSpPr>
          <p:spPr bwMode="auto">
            <a:xfrm>
              <a:off x="1514" y="3468"/>
              <a:ext cx="23" cy="21"/>
            </a:xfrm>
            <a:custGeom>
              <a:avLst/>
              <a:gdLst>
                <a:gd name="T0" fmla="*/ 21 w 23"/>
                <a:gd name="T1" fmla="*/ 0 h 21"/>
                <a:gd name="T2" fmla="*/ 0 w 23"/>
                <a:gd name="T3" fmla="*/ 0 h 21"/>
                <a:gd name="T4" fmla="*/ 2 w 23"/>
                <a:gd name="T5" fmla="*/ 21 h 21"/>
                <a:gd name="T6" fmla="*/ 23 w 23"/>
                <a:gd name="T7" fmla="*/ 21 h 21"/>
                <a:gd name="T8" fmla="*/ 21 w 23"/>
                <a:gd name="T9" fmla="*/ 0 h 21"/>
                <a:gd name="T10" fmla="*/ 0 60000 65536"/>
                <a:gd name="T11" fmla="*/ 0 60000 65536"/>
                <a:gd name="T12" fmla="*/ 0 60000 65536"/>
                <a:gd name="T13" fmla="*/ 0 60000 65536"/>
                <a:gd name="T14" fmla="*/ 0 60000 65536"/>
                <a:gd name="T15" fmla="*/ 0 w 23"/>
                <a:gd name="T16" fmla="*/ 0 h 21"/>
                <a:gd name="T17" fmla="*/ 23 w 23"/>
                <a:gd name="T18" fmla="*/ 21 h 21"/>
              </a:gdLst>
              <a:ahLst/>
              <a:cxnLst>
                <a:cxn ang="T10">
                  <a:pos x="T0" y="T1"/>
                </a:cxn>
                <a:cxn ang="T11">
                  <a:pos x="T2" y="T3"/>
                </a:cxn>
                <a:cxn ang="T12">
                  <a:pos x="T4" y="T5"/>
                </a:cxn>
                <a:cxn ang="T13">
                  <a:pos x="T6" y="T7"/>
                </a:cxn>
                <a:cxn ang="T14">
                  <a:pos x="T8" y="T9"/>
                </a:cxn>
              </a:cxnLst>
              <a:rect l="T15" t="T16" r="T17" b="T18"/>
              <a:pathLst>
                <a:path w="23" h="21">
                  <a:moveTo>
                    <a:pt x="21" y="0"/>
                  </a:moveTo>
                  <a:lnTo>
                    <a:pt x="0" y="0"/>
                  </a:lnTo>
                  <a:lnTo>
                    <a:pt x="2" y="21"/>
                  </a:lnTo>
                  <a:lnTo>
                    <a:pt x="23" y="21"/>
                  </a:lnTo>
                  <a:lnTo>
                    <a:pt x="21" y="0"/>
                  </a:lnTo>
                  <a:close/>
                </a:path>
              </a:pathLst>
            </a:custGeom>
            <a:solidFill>
              <a:srgbClr val="FF3300"/>
            </a:solidFill>
            <a:ln w="9525">
              <a:solidFill>
                <a:srgbClr val="BC0000"/>
              </a:solidFill>
              <a:round/>
              <a:headEnd/>
              <a:tailEnd/>
            </a:ln>
          </p:spPr>
          <p:txBody>
            <a:bodyPr/>
            <a:lstStyle/>
            <a:p>
              <a:endParaRPr lang="de-DE"/>
            </a:p>
          </p:txBody>
        </p:sp>
        <p:sp>
          <p:nvSpPr>
            <p:cNvPr id="37039" name="Freeform 71"/>
            <p:cNvSpPr>
              <a:spLocks/>
            </p:cNvSpPr>
            <p:nvPr/>
          </p:nvSpPr>
          <p:spPr bwMode="auto">
            <a:xfrm>
              <a:off x="1516" y="3510"/>
              <a:ext cx="23" cy="21"/>
            </a:xfrm>
            <a:custGeom>
              <a:avLst/>
              <a:gdLst>
                <a:gd name="T0" fmla="*/ 21 w 23"/>
                <a:gd name="T1" fmla="*/ 0 h 21"/>
                <a:gd name="T2" fmla="*/ 0 w 23"/>
                <a:gd name="T3" fmla="*/ 0 h 21"/>
                <a:gd name="T4" fmla="*/ 2 w 23"/>
                <a:gd name="T5" fmla="*/ 21 h 21"/>
                <a:gd name="T6" fmla="*/ 23 w 23"/>
                <a:gd name="T7" fmla="*/ 21 h 21"/>
                <a:gd name="T8" fmla="*/ 21 w 23"/>
                <a:gd name="T9" fmla="*/ 0 h 21"/>
                <a:gd name="T10" fmla="*/ 0 60000 65536"/>
                <a:gd name="T11" fmla="*/ 0 60000 65536"/>
                <a:gd name="T12" fmla="*/ 0 60000 65536"/>
                <a:gd name="T13" fmla="*/ 0 60000 65536"/>
                <a:gd name="T14" fmla="*/ 0 60000 65536"/>
                <a:gd name="T15" fmla="*/ 0 w 23"/>
                <a:gd name="T16" fmla="*/ 0 h 21"/>
                <a:gd name="T17" fmla="*/ 23 w 23"/>
                <a:gd name="T18" fmla="*/ 21 h 21"/>
              </a:gdLst>
              <a:ahLst/>
              <a:cxnLst>
                <a:cxn ang="T10">
                  <a:pos x="T0" y="T1"/>
                </a:cxn>
                <a:cxn ang="T11">
                  <a:pos x="T2" y="T3"/>
                </a:cxn>
                <a:cxn ang="T12">
                  <a:pos x="T4" y="T5"/>
                </a:cxn>
                <a:cxn ang="T13">
                  <a:pos x="T6" y="T7"/>
                </a:cxn>
                <a:cxn ang="T14">
                  <a:pos x="T8" y="T9"/>
                </a:cxn>
              </a:cxnLst>
              <a:rect l="T15" t="T16" r="T17" b="T18"/>
              <a:pathLst>
                <a:path w="23" h="21">
                  <a:moveTo>
                    <a:pt x="21" y="0"/>
                  </a:moveTo>
                  <a:lnTo>
                    <a:pt x="0" y="0"/>
                  </a:lnTo>
                  <a:lnTo>
                    <a:pt x="2" y="21"/>
                  </a:lnTo>
                  <a:lnTo>
                    <a:pt x="23" y="21"/>
                  </a:lnTo>
                  <a:lnTo>
                    <a:pt x="21" y="0"/>
                  </a:lnTo>
                  <a:close/>
                </a:path>
              </a:pathLst>
            </a:custGeom>
            <a:solidFill>
              <a:srgbClr val="FF3300"/>
            </a:solidFill>
            <a:ln w="9525">
              <a:solidFill>
                <a:srgbClr val="BC0000"/>
              </a:solidFill>
              <a:round/>
              <a:headEnd/>
              <a:tailEnd/>
            </a:ln>
          </p:spPr>
          <p:txBody>
            <a:bodyPr/>
            <a:lstStyle/>
            <a:p>
              <a:endParaRPr lang="de-DE"/>
            </a:p>
          </p:txBody>
        </p:sp>
        <p:sp>
          <p:nvSpPr>
            <p:cNvPr id="37040" name="Rectangle 72"/>
            <p:cNvSpPr>
              <a:spLocks noChangeArrowheads="1"/>
            </p:cNvSpPr>
            <p:nvPr/>
          </p:nvSpPr>
          <p:spPr bwMode="auto">
            <a:xfrm>
              <a:off x="1518" y="3552"/>
              <a:ext cx="21" cy="20"/>
            </a:xfrm>
            <a:prstGeom prst="rect">
              <a:avLst/>
            </a:prstGeom>
            <a:solidFill>
              <a:srgbClr val="FF3300"/>
            </a:solidFill>
            <a:ln w="9525">
              <a:solidFill>
                <a:srgbClr val="BC0000"/>
              </a:solidFill>
              <a:miter lim="800000"/>
              <a:headEnd/>
              <a:tailEnd/>
            </a:ln>
          </p:spPr>
          <p:txBody>
            <a:bodyPr/>
            <a:lstStyle/>
            <a:p>
              <a:endParaRPr lang="de-DE"/>
            </a:p>
          </p:txBody>
        </p:sp>
        <p:sp>
          <p:nvSpPr>
            <p:cNvPr id="37041" name="Rectangle 73"/>
            <p:cNvSpPr>
              <a:spLocks noChangeArrowheads="1"/>
            </p:cNvSpPr>
            <p:nvPr/>
          </p:nvSpPr>
          <p:spPr bwMode="auto">
            <a:xfrm>
              <a:off x="1520" y="3593"/>
              <a:ext cx="20" cy="21"/>
            </a:xfrm>
            <a:prstGeom prst="rect">
              <a:avLst/>
            </a:prstGeom>
            <a:solidFill>
              <a:srgbClr val="FF3300"/>
            </a:solidFill>
            <a:ln w="9525">
              <a:solidFill>
                <a:srgbClr val="BC0000"/>
              </a:solidFill>
              <a:miter lim="800000"/>
              <a:headEnd/>
              <a:tailEnd/>
            </a:ln>
          </p:spPr>
          <p:txBody>
            <a:bodyPr/>
            <a:lstStyle/>
            <a:p>
              <a:endParaRPr lang="de-DE"/>
            </a:p>
          </p:txBody>
        </p:sp>
        <p:sp>
          <p:nvSpPr>
            <p:cNvPr id="37042" name="Rectangle 74"/>
            <p:cNvSpPr>
              <a:spLocks noChangeArrowheads="1"/>
            </p:cNvSpPr>
            <p:nvPr/>
          </p:nvSpPr>
          <p:spPr bwMode="auto">
            <a:xfrm>
              <a:off x="1521" y="3635"/>
              <a:ext cx="21" cy="10"/>
            </a:xfrm>
            <a:prstGeom prst="rect">
              <a:avLst/>
            </a:prstGeom>
            <a:solidFill>
              <a:srgbClr val="FF3300"/>
            </a:solidFill>
            <a:ln w="9525">
              <a:solidFill>
                <a:srgbClr val="BC0000"/>
              </a:solidFill>
              <a:miter lim="800000"/>
              <a:headEnd/>
              <a:tailEnd/>
            </a:ln>
          </p:spPr>
          <p:txBody>
            <a:bodyPr/>
            <a:lstStyle/>
            <a:p>
              <a:endParaRPr lang="de-DE"/>
            </a:p>
          </p:txBody>
        </p:sp>
      </p:grpSp>
      <p:sp>
        <p:nvSpPr>
          <p:cNvPr id="36878" name="Rectangle 173"/>
          <p:cNvSpPr>
            <a:spLocks noChangeArrowheads="1"/>
          </p:cNvSpPr>
          <p:nvPr/>
        </p:nvSpPr>
        <p:spPr bwMode="auto">
          <a:xfrm>
            <a:off x="725488" y="4068763"/>
            <a:ext cx="201612"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2200" b="1">
                <a:solidFill>
                  <a:srgbClr val="000000"/>
                </a:solidFill>
                <a:latin typeface="Times New Roman" pitchFamily="18" charset="0"/>
              </a:rPr>
              <a:t>w</a:t>
            </a:r>
            <a:endParaRPr lang="de-DE"/>
          </a:p>
        </p:txBody>
      </p:sp>
      <p:sp>
        <p:nvSpPr>
          <p:cNvPr id="36879" name="Rectangle 174"/>
          <p:cNvSpPr>
            <a:spLocks noChangeArrowheads="1"/>
          </p:cNvSpPr>
          <p:nvPr/>
        </p:nvSpPr>
        <p:spPr bwMode="auto">
          <a:xfrm>
            <a:off x="927100" y="4194175"/>
            <a:ext cx="952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500">
                <a:solidFill>
                  <a:srgbClr val="000000"/>
                </a:solidFill>
                <a:latin typeface="Times New Roman" pitchFamily="18" charset="0"/>
              </a:rPr>
              <a:t>1</a:t>
            </a:r>
            <a:endParaRPr lang="de-DE"/>
          </a:p>
        </p:txBody>
      </p:sp>
      <p:sp>
        <p:nvSpPr>
          <p:cNvPr id="36880" name="Rectangle 177"/>
          <p:cNvSpPr>
            <a:spLocks noChangeArrowheads="1"/>
          </p:cNvSpPr>
          <p:nvPr/>
        </p:nvSpPr>
        <p:spPr bwMode="auto">
          <a:xfrm>
            <a:off x="3241675" y="3973513"/>
            <a:ext cx="201613"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2200" b="1">
                <a:solidFill>
                  <a:srgbClr val="000000"/>
                </a:solidFill>
                <a:latin typeface="Times New Roman" pitchFamily="18" charset="0"/>
              </a:rPr>
              <a:t>w</a:t>
            </a:r>
            <a:endParaRPr lang="de-DE"/>
          </a:p>
        </p:txBody>
      </p:sp>
      <p:sp>
        <p:nvSpPr>
          <p:cNvPr id="36881" name="Rectangle 178"/>
          <p:cNvSpPr>
            <a:spLocks noChangeArrowheads="1"/>
          </p:cNvSpPr>
          <p:nvPr/>
        </p:nvSpPr>
        <p:spPr bwMode="auto">
          <a:xfrm>
            <a:off x="3443288" y="4097338"/>
            <a:ext cx="952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500">
                <a:solidFill>
                  <a:srgbClr val="000000"/>
                </a:solidFill>
                <a:latin typeface="Times New Roman" pitchFamily="18" charset="0"/>
              </a:rPr>
              <a:t>2</a:t>
            </a:r>
            <a:endParaRPr lang="de-DE"/>
          </a:p>
        </p:txBody>
      </p:sp>
      <p:sp>
        <p:nvSpPr>
          <p:cNvPr id="36882" name="Rectangle 181"/>
          <p:cNvSpPr>
            <a:spLocks noChangeArrowheads="1"/>
          </p:cNvSpPr>
          <p:nvPr/>
        </p:nvSpPr>
        <p:spPr bwMode="auto">
          <a:xfrm>
            <a:off x="1916113" y="3462338"/>
            <a:ext cx="342900"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de-DE" sz="2200" b="1">
                <a:solidFill>
                  <a:srgbClr val="000000"/>
                </a:solidFill>
                <a:latin typeface="Times New Roman" pitchFamily="18" charset="0"/>
              </a:rPr>
              <a:t>x</a:t>
            </a:r>
            <a:endParaRPr lang="de-DE"/>
          </a:p>
        </p:txBody>
      </p:sp>
      <p:grpSp>
        <p:nvGrpSpPr>
          <p:cNvPr id="7" name="Group 198"/>
          <p:cNvGrpSpPr>
            <a:grpSpLocks/>
          </p:cNvGrpSpPr>
          <p:nvPr/>
        </p:nvGrpSpPr>
        <p:grpSpPr bwMode="auto">
          <a:xfrm>
            <a:off x="1209675" y="2982913"/>
            <a:ext cx="2506663" cy="962025"/>
            <a:chOff x="762" y="1879"/>
            <a:chExt cx="1579" cy="606"/>
          </a:xfrm>
        </p:grpSpPr>
        <p:grpSp>
          <p:nvGrpSpPr>
            <p:cNvPr id="36891" name="Group 121"/>
            <p:cNvGrpSpPr>
              <a:grpSpLocks/>
            </p:cNvGrpSpPr>
            <p:nvPr/>
          </p:nvGrpSpPr>
          <p:grpSpPr bwMode="auto">
            <a:xfrm>
              <a:off x="762" y="1879"/>
              <a:ext cx="709" cy="606"/>
              <a:chOff x="762" y="1879"/>
              <a:chExt cx="709" cy="606"/>
            </a:xfrm>
          </p:grpSpPr>
          <p:sp>
            <p:nvSpPr>
              <p:cNvPr id="36948" name="Freeform 76"/>
              <p:cNvSpPr>
                <a:spLocks/>
              </p:cNvSpPr>
              <p:nvPr/>
            </p:nvSpPr>
            <p:spPr bwMode="auto">
              <a:xfrm>
                <a:off x="762" y="2475"/>
                <a:ext cx="11" cy="10"/>
              </a:xfrm>
              <a:custGeom>
                <a:avLst/>
                <a:gdLst>
                  <a:gd name="T0" fmla="*/ 4 w 11"/>
                  <a:gd name="T1" fmla="*/ 2 h 10"/>
                  <a:gd name="T2" fmla="*/ 2 w 11"/>
                  <a:gd name="T3" fmla="*/ 3 h 10"/>
                  <a:gd name="T4" fmla="*/ 0 w 11"/>
                  <a:gd name="T5" fmla="*/ 5 h 10"/>
                  <a:gd name="T6" fmla="*/ 0 w 11"/>
                  <a:gd name="T7" fmla="*/ 5 h 10"/>
                  <a:gd name="T8" fmla="*/ 2 w 11"/>
                  <a:gd name="T9" fmla="*/ 7 h 10"/>
                  <a:gd name="T10" fmla="*/ 4 w 11"/>
                  <a:gd name="T11" fmla="*/ 9 h 10"/>
                  <a:gd name="T12" fmla="*/ 6 w 11"/>
                  <a:gd name="T13" fmla="*/ 10 h 10"/>
                  <a:gd name="T14" fmla="*/ 6 w 11"/>
                  <a:gd name="T15" fmla="*/ 10 h 10"/>
                  <a:gd name="T16" fmla="*/ 9 w 11"/>
                  <a:gd name="T17" fmla="*/ 10 h 10"/>
                  <a:gd name="T18" fmla="*/ 9 w 11"/>
                  <a:gd name="T19" fmla="*/ 9 h 10"/>
                  <a:gd name="T20" fmla="*/ 11 w 11"/>
                  <a:gd name="T21" fmla="*/ 7 h 10"/>
                  <a:gd name="T22" fmla="*/ 11 w 11"/>
                  <a:gd name="T23" fmla="*/ 5 h 10"/>
                  <a:gd name="T24" fmla="*/ 11 w 11"/>
                  <a:gd name="T25" fmla="*/ 3 h 10"/>
                  <a:gd name="T26" fmla="*/ 11 w 11"/>
                  <a:gd name="T27" fmla="*/ 2 h 10"/>
                  <a:gd name="T28" fmla="*/ 9 w 11"/>
                  <a:gd name="T29" fmla="*/ 0 h 10"/>
                  <a:gd name="T30" fmla="*/ 7 w 11"/>
                  <a:gd name="T31" fmla="*/ 0 h 10"/>
                  <a:gd name="T32" fmla="*/ 6 w 11"/>
                  <a:gd name="T33" fmla="*/ 0 h 10"/>
                  <a:gd name="T34" fmla="*/ 4 w 11"/>
                  <a:gd name="T35" fmla="*/ 0 h 10"/>
                  <a:gd name="T36" fmla="*/ 4 w 11"/>
                  <a:gd name="T37" fmla="*/ 2 h 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
                  <a:gd name="T58" fmla="*/ 0 h 10"/>
                  <a:gd name="T59" fmla="*/ 11 w 11"/>
                  <a:gd name="T60" fmla="*/ 10 h 1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 h="10">
                    <a:moveTo>
                      <a:pt x="4" y="2"/>
                    </a:moveTo>
                    <a:lnTo>
                      <a:pt x="2" y="3"/>
                    </a:lnTo>
                    <a:lnTo>
                      <a:pt x="0" y="5"/>
                    </a:lnTo>
                    <a:lnTo>
                      <a:pt x="2" y="7"/>
                    </a:lnTo>
                    <a:lnTo>
                      <a:pt x="4" y="9"/>
                    </a:lnTo>
                    <a:lnTo>
                      <a:pt x="6" y="10"/>
                    </a:lnTo>
                    <a:lnTo>
                      <a:pt x="9" y="10"/>
                    </a:lnTo>
                    <a:lnTo>
                      <a:pt x="9" y="9"/>
                    </a:lnTo>
                    <a:lnTo>
                      <a:pt x="11" y="7"/>
                    </a:lnTo>
                    <a:lnTo>
                      <a:pt x="11" y="5"/>
                    </a:lnTo>
                    <a:lnTo>
                      <a:pt x="11" y="3"/>
                    </a:lnTo>
                    <a:lnTo>
                      <a:pt x="11" y="2"/>
                    </a:lnTo>
                    <a:lnTo>
                      <a:pt x="9" y="0"/>
                    </a:lnTo>
                    <a:lnTo>
                      <a:pt x="7" y="0"/>
                    </a:lnTo>
                    <a:lnTo>
                      <a:pt x="6" y="0"/>
                    </a:lnTo>
                    <a:lnTo>
                      <a:pt x="4" y="0"/>
                    </a:lnTo>
                    <a:lnTo>
                      <a:pt x="4"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6949" name="Freeform 77"/>
              <p:cNvSpPr>
                <a:spLocks/>
              </p:cNvSpPr>
              <p:nvPr/>
            </p:nvSpPr>
            <p:spPr bwMode="auto">
              <a:xfrm>
                <a:off x="778" y="2461"/>
                <a:ext cx="10" cy="10"/>
              </a:xfrm>
              <a:custGeom>
                <a:avLst/>
                <a:gdLst>
                  <a:gd name="T0" fmla="*/ 4 w 10"/>
                  <a:gd name="T1" fmla="*/ 2 h 10"/>
                  <a:gd name="T2" fmla="*/ 2 w 10"/>
                  <a:gd name="T3" fmla="*/ 3 h 10"/>
                  <a:gd name="T4" fmla="*/ 0 w 10"/>
                  <a:gd name="T5" fmla="*/ 5 h 10"/>
                  <a:gd name="T6" fmla="*/ 0 w 10"/>
                  <a:gd name="T7" fmla="*/ 7 h 10"/>
                  <a:gd name="T8" fmla="*/ 2 w 10"/>
                  <a:gd name="T9" fmla="*/ 9 h 10"/>
                  <a:gd name="T10" fmla="*/ 4 w 10"/>
                  <a:gd name="T11" fmla="*/ 10 h 10"/>
                  <a:gd name="T12" fmla="*/ 5 w 10"/>
                  <a:gd name="T13" fmla="*/ 10 h 10"/>
                  <a:gd name="T14" fmla="*/ 7 w 10"/>
                  <a:gd name="T15" fmla="*/ 10 h 10"/>
                  <a:gd name="T16" fmla="*/ 9 w 10"/>
                  <a:gd name="T17" fmla="*/ 10 h 10"/>
                  <a:gd name="T18" fmla="*/ 9 w 10"/>
                  <a:gd name="T19" fmla="*/ 10 h 10"/>
                  <a:gd name="T20" fmla="*/ 10 w 10"/>
                  <a:gd name="T21" fmla="*/ 9 h 10"/>
                  <a:gd name="T22" fmla="*/ 10 w 10"/>
                  <a:gd name="T23" fmla="*/ 7 h 10"/>
                  <a:gd name="T24" fmla="*/ 10 w 10"/>
                  <a:gd name="T25" fmla="*/ 5 h 10"/>
                  <a:gd name="T26" fmla="*/ 10 w 10"/>
                  <a:gd name="T27" fmla="*/ 3 h 10"/>
                  <a:gd name="T28" fmla="*/ 9 w 10"/>
                  <a:gd name="T29" fmla="*/ 2 h 10"/>
                  <a:gd name="T30" fmla="*/ 7 w 10"/>
                  <a:gd name="T31" fmla="*/ 0 h 10"/>
                  <a:gd name="T32" fmla="*/ 5 w 10"/>
                  <a:gd name="T33" fmla="*/ 0 h 10"/>
                  <a:gd name="T34" fmla="*/ 4 w 10"/>
                  <a:gd name="T35" fmla="*/ 2 h 1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
                  <a:gd name="T55" fmla="*/ 0 h 10"/>
                  <a:gd name="T56" fmla="*/ 10 w 10"/>
                  <a:gd name="T57" fmla="*/ 10 h 1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 h="10">
                    <a:moveTo>
                      <a:pt x="4" y="2"/>
                    </a:moveTo>
                    <a:lnTo>
                      <a:pt x="2" y="3"/>
                    </a:lnTo>
                    <a:lnTo>
                      <a:pt x="0" y="5"/>
                    </a:lnTo>
                    <a:lnTo>
                      <a:pt x="0" y="7"/>
                    </a:lnTo>
                    <a:lnTo>
                      <a:pt x="2" y="9"/>
                    </a:lnTo>
                    <a:lnTo>
                      <a:pt x="4" y="10"/>
                    </a:lnTo>
                    <a:lnTo>
                      <a:pt x="5" y="10"/>
                    </a:lnTo>
                    <a:lnTo>
                      <a:pt x="7" y="10"/>
                    </a:lnTo>
                    <a:lnTo>
                      <a:pt x="9" y="10"/>
                    </a:lnTo>
                    <a:lnTo>
                      <a:pt x="10" y="9"/>
                    </a:lnTo>
                    <a:lnTo>
                      <a:pt x="10" y="7"/>
                    </a:lnTo>
                    <a:lnTo>
                      <a:pt x="10" y="5"/>
                    </a:lnTo>
                    <a:lnTo>
                      <a:pt x="10" y="3"/>
                    </a:lnTo>
                    <a:lnTo>
                      <a:pt x="9" y="2"/>
                    </a:lnTo>
                    <a:lnTo>
                      <a:pt x="7" y="0"/>
                    </a:lnTo>
                    <a:lnTo>
                      <a:pt x="5" y="0"/>
                    </a:lnTo>
                    <a:lnTo>
                      <a:pt x="4"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6950" name="Freeform 78"/>
              <p:cNvSpPr>
                <a:spLocks/>
              </p:cNvSpPr>
              <p:nvPr/>
            </p:nvSpPr>
            <p:spPr bwMode="auto">
              <a:xfrm>
                <a:off x="794" y="2447"/>
                <a:ext cx="10" cy="11"/>
              </a:xfrm>
              <a:custGeom>
                <a:avLst/>
                <a:gdLst>
                  <a:gd name="T0" fmla="*/ 3 w 10"/>
                  <a:gd name="T1" fmla="*/ 2 h 11"/>
                  <a:gd name="T2" fmla="*/ 1 w 10"/>
                  <a:gd name="T3" fmla="*/ 4 h 11"/>
                  <a:gd name="T4" fmla="*/ 0 w 10"/>
                  <a:gd name="T5" fmla="*/ 5 h 11"/>
                  <a:gd name="T6" fmla="*/ 0 w 10"/>
                  <a:gd name="T7" fmla="*/ 7 h 11"/>
                  <a:gd name="T8" fmla="*/ 1 w 10"/>
                  <a:gd name="T9" fmla="*/ 9 h 11"/>
                  <a:gd name="T10" fmla="*/ 3 w 10"/>
                  <a:gd name="T11" fmla="*/ 11 h 11"/>
                  <a:gd name="T12" fmla="*/ 5 w 10"/>
                  <a:gd name="T13" fmla="*/ 11 h 11"/>
                  <a:gd name="T14" fmla="*/ 7 w 10"/>
                  <a:gd name="T15" fmla="*/ 11 h 11"/>
                  <a:gd name="T16" fmla="*/ 8 w 10"/>
                  <a:gd name="T17" fmla="*/ 11 h 11"/>
                  <a:gd name="T18" fmla="*/ 8 w 10"/>
                  <a:gd name="T19" fmla="*/ 11 h 11"/>
                  <a:gd name="T20" fmla="*/ 10 w 10"/>
                  <a:gd name="T21" fmla="*/ 9 h 11"/>
                  <a:gd name="T22" fmla="*/ 10 w 10"/>
                  <a:gd name="T23" fmla="*/ 7 h 11"/>
                  <a:gd name="T24" fmla="*/ 10 w 10"/>
                  <a:gd name="T25" fmla="*/ 5 h 11"/>
                  <a:gd name="T26" fmla="*/ 10 w 10"/>
                  <a:gd name="T27" fmla="*/ 4 h 11"/>
                  <a:gd name="T28" fmla="*/ 8 w 10"/>
                  <a:gd name="T29" fmla="*/ 2 h 11"/>
                  <a:gd name="T30" fmla="*/ 7 w 10"/>
                  <a:gd name="T31" fmla="*/ 0 h 11"/>
                  <a:gd name="T32" fmla="*/ 5 w 10"/>
                  <a:gd name="T33" fmla="*/ 0 h 11"/>
                  <a:gd name="T34" fmla="*/ 3 w 10"/>
                  <a:gd name="T35" fmla="*/ 2 h 1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
                  <a:gd name="T55" fmla="*/ 0 h 11"/>
                  <a:gd name="T56" fmla="*/ 10 w 10"/>
                  <a:gd name="T57" fmla="*/ 11 h 1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 h="11">
                    <a:moveTo>
                      <a:pt x="3" y="2"/>
                    </a:moveTo>
                    <a:lnTo>
                      <a:pt x="1" y="4"/>
                    </a:lnTo>
                    <a:lnTo>
                      <a:pt x="0" y="5"/>
                    </a:lnTo>
                    <a:lnTo>
                      <a:pt x="0" y="7"/>
                    </a:lnTo>
                    <a:lnTo>
                      <a:pt x="1" y="9"/>
                    </a:lnTo>
                    <a:lnTo>
                      <a:pt x="3" y="11"/>
                    </a:lnTo>
                    <a:lnTo>
                      <a:pt x="5" y="11"/>
                    </a:lnTo>
                    <a:lnTo>
                      <a:pt x="7" y="11"/>
                    </a:lnTo>
                    <a:lnTo>
                      <a:pt x="8" y="11"/>
                    </a:lnTo>
                    <a:lnTo>
                      <a:pt x="10" y="9"/>
                    </a:lnTo>
                    <a:lnTo>
                      <a:pt x="10" y="7"/>
                    </a:lnTo>
                    <a:lnTo>
                      <a:pt x="10" y="5"/>
                    </a:lnTo>
                    <a:lnTo>
                      <a:pt x="10" y="4"/>
                    </a:lnTo>
                    <a:lnTo>
                      <a:pt x="8" y="2"/>
                    </a:lnTo>
                    <a:lnTo>
                      <a:pt x="7" y="0"/>
                    </a:lnTo>
                    <a:lnTo>
                      <a:pt x="5" y="0"/>
                    </a:lnTo>
                    <a:lnTo>
                      <a:pt x="3"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6951" name="Freeform 79"/>
              <p:cNvSpPr>
                <a:spLocks/>
              </p:cNvSpPr>
              <p:nvPr/>
            </p:nvSpPr>
            <p:spPr bwMode="auto">
              <a:xfrm>
                <a:off x="809" y="2435"/>
                <a:ext cx="11" cy="10"/>
              </a:xfrm>
              <a:custGeom>
                <a:avLst/>
                <a:gdLst>
                  <a:gd name="T0" fmla="*/ 4 w 11"/>
                  <a:gd name="T1" fmla="*/ 0 h 10"/>
                  <a:gd name="T2" fmla="*/ 2 w 11"/>
                  <a:gd name="T3" fmla="*/ 2 h 10"/>
                  <a:gd name="T4" fmla="*/ 0 w 11"/>
                  <a:gd name="T5" fmla="*/ 3 h 10"/>
                  <a:gd name="T6" fmla="*/ 0 w 11"/>
                  <a:gd name="T7" fmla="*/ 5 h 10"/>
                  <a:gd name="T8" fmla="*/ 2 w 11"/>
                  <a:gd name="T9" fmla="*/ 7 h 10"/>
                  <a:gd name="T10" fmla="*/ 4 w 11"/>
                  <a:gd name="T11" fmla="*/ 9 h 10"/>
                  <a:gd name="T12" fmla="*/ 5 w 11"/>
                  <a:gd name="T13" fmla="*/ 10 h 10"/>
                  <a:gd name="T14" fmla="*/ 7 w 11"/>
                  <a:gd name="T15" fmla="*/ 10 h 10"/>
                  <a:gd name="T16" fmla="*/ 9 w 11"/>
                  <a:gd name="T17" fmla="*/ 9 h 10"/>
                  <a:gd name="T18" fmla="*/ 9 w 11"/>
                  <a:gd name="T19" fmla="*/ 9 h 10"/>
                  <a:gd name="T20" fmla="*/ 11 w 11"/>
                  <a:gd name="T21" fmla="*/ 7 h 10"/>
                  <a:gd name="T22" fmla="*/ 11 w 11"/>
                  <a:gd name="T23" fmla="*/ 5 h 10"/>
                  <a:gd name="T24" fmla="*/ 11 w 11"/>
                  <a:gd name="T25" fmla="*/ 3 h 10"/>
                  <a:gd name="T26" fmla="*/ 11 w 11"/>
                  <a:gd name="T27" fmla="*/ 2 h 10"/>
                  <a:gd name="T28" fmla="*/ 9 w 11"/>
                  <a:gd name="T29" fmla="*/ 0 h 10"/>
                  <a:gd name="T30" fmla="*/ 7 w 11"/>
                  <a:gd name="T31" fmla="*/ 0 h 10"/>
                  <a:gd name="T32" fmla="*/ 5 w 11"/>
                  <a:gd name="T33" fmla="*/ 0 h 10"/>
                  <a:gd name="T34" fmla="*/ 4 w 11"/>
                  <a:gd name="T35" fmla="*/ 0 h 1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
                  <a:gd name="T55" fmla="*/ 0 h 10"/>
                  <a:gd name="T56" fmla="*/ 11 w 11"/>
                  <a:gd name="T57" fmla="*/ 10 h 1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 h="10">
                    <a:moveTo>
                      <a:pt x="4" y="0"/>
                    </a:moveTo>
                    <a:lnTo>
                      <a:pt x="2" y="2"/>
                    </a:lnTo>
                    <a:lnTo>
                      <a:pt x="0" y="3"/>
                    </a:lnTo>
                    <a:lnTo>
                      <a:pt x="0" y="5"/>
                    </a:lnTo>
                    <a:lnTo>
                      <a:pt x="2" y="7"/>
                    </a:lnTo>
                    <a:lnTo>
                      <a:pt x="4" y="9"/>
                    </a:lnTo>
                    <a:lnTo>
                      <a:pt x="5" y="10"/>
                    </a:lnTo>
                    <a:lnTo>
                      <a:pt x="7" y="10"/>
                    </a:lnTo>
                    <a:lnTo>
                      <a:pt x="9" y="9"/>
                    </a:lnTo>
                    <a:lnTo>
                      <a:pt x="11" y="7"/>
                    </a:lnTo>
                    <a:lnTo>
                      <a:pt x="11" y="5"/>
                    </a:lnTo>
                    <a:lnTo>
                      <a:pt x="11" y="3"/>
                    </a:lnTo>
                    <a:lnTo>
                      <a:pt x="11" y="2"/>
                    </a:lnTo>
                    <a:lnTo>
                      <a:pt x="9" y="0"/>
                    </a:lnTo>
                    <a:lnTo>
                      <a:pt x="7" y="0"/>
                    </a:lnTo>
                    <a:lnTo>
                      <a:pt x="5"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6952" name="Freeform 80"/>
              <p:cNvSpPr>
                <a:spLocks/>
              </p:cNvSpPr>
              <p:nvPr/>
            </p:nvSpPr>
            <p:spPr bwMode="auto">
              <a:xfrm>
                <a:off x="827" y="2421"/>
                <a:ext cx="10" cy="10"/>
              </a:xfrm>
              <a:custGeom>
                <a:avLst/>
                <a:gdLst>
                  <a:gd name="T0" fmla="*/ 1 w 10"/>
                  <a:gd name="T1" fmla="*/ 0 h 10"/>
                  <a:gd name="T2" fmla="*/ 0 w 10"/>
                  <a:gd name="T3" fmla="*/ 2 h 10"/>
                  <a:gd name="T4" fmla="*/ 0 w 10"/>
                  <a:gd name="T5" fmla="*/ 4 h 10"/>
                  <a:gd name="T6" fmla="*/ 0 w 10"/>
                  <a:gd name="T7" fmla="*/ 5 h 10"/>
                  <a:gd name="T8" fmla="*/ 0 w 10"/>
                  <a:gd name="T9" fmla="*/ 7 h 10"/>
                  <a:gd name="T10" fmla="*/ 1 w 10"/>
                  <a:gd name="T11" fmla="*/ 9 h 10"/>
                  <a:gd name="T12" fmla="*/ 3 w 10"/>
                  <a:gd name="T13" fmla="*/ 10 h 10"/>
                  <a:gd name="T14" fmla="*/ 5 w 10"/>
                  <a:gd name="T15" fmla="*/ 10 h 10"/>
                  <a:gd name="T16" fmla="*/ 7 w 10"/>
                  <a:gd name="T17" fmla="*/ 9 h 10"/>
                  <a:gd name="T18" fmla="*/ 7 w 10"/>
                  <a:gd name="T19" fmla="*/ 9 h 10"/>
                  <a:gd name="T20" fmla="*/ 8 w 10"/>
                  <a:gd name="T21" fmla="*/ 7 h 10"/>
                  <a:gd name="T22" fmla="*/ 10 w 10"/>
                  <a:gd name="T23" fmla="*/ 5 h 10"/>
                  <a:gd name="T24" fmla="*/ 10 w 10"/>
                  <a:gd name="T25" fmla="*/ 4 h 10"/>
                  <a:gd name="T26" fmla="*/ 8 w 10"/>
                  <a:gd name="T27" fmla="*/ 2 h 10"/>
                  <a:gd name="T28" fmla="*/ 7 w 10"/>
                  <a:gd name="T29" fmla="*/ 0 h 10"/>
                  <a:gd name="T30" fmla="*/ 5 w 10"/>
                  <a:gd name="T31" fmla="*/ 0 h 10"/>
                  <a:gd name="T32" fmla="*/ 3 w 10"/>
                  <a:gd name="T33" fmla="*/ 0 h 10"/>
                  <a:gd name="T34" fmla="*/ 1 w 10"/>
                  <a:gd name="T35" fmla="*/ 0 h 1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
                  <a:gd name="T55" fmla="*/ 0 h 10"/>
                  <a:gd name="T56" fmla="*/ 10 w 10"/>
                  <a:gd name="T57" fmla="*/ 10 h 1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 h="10">
                    <a:moveTo>
                      <a:pt x="1" y="0"/>
                    </a:moveTo>
                    <a:lnTo>
                      <a:pt x="0" y="2"/>
                    </a:lnTo>
                    <a:lnTo>
                      <a:pt x="0" y="4"/>
                    </a:lnTo>
                    <a:lnTo>
                      <a:pt x="0" y="5"/>
                    </a:lnTo>
                    <a:lnTo>
                      <a:pt x="0" y="7"/>
                    </a:lnTo>
                    <a:lnTo>
                      <a:pt x="1" y="9"/>
                    </a:lnTo>
                    <a:lnTo>
                      <a:pt x="3" y="10"/>
                    </a:lnTo>
                    <a:lnTo>
                      <a:pt x="5" y="10"/>
                    </a:lnTo>
                    <a:lnTo>
                      <a:pt x="7" y="9"/>
                    </a:lnTo>
                    <a:lnTo>
                      <a:pt x="8" y="7"/>
                    </a:lnTo>
                    <a:lnTo>
                      <a:pt x="10" y="5"/>
                    </a:lnTo>
                    <a:lnTo>
                      <a:pt x="10" y="4"/>
                    </a:lnTo>
                    <a:lnTo>
                      <a:pt x="8" y="2"/>
                    </a:lnTo>
                    <a:lnTo>
                      <a:pt x="7" y="0"/>
                    </a:lnTo>
                    <a:lnTo>
                      <a:pt x="5" y="0"/>
                    </a:lnTo>
                    <a:lnTo>
                      <a:pt x="3" y="0"/>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6953" name="Freeform 81"/>
              <p:cNvSpPr>
                <a:spLocks/>
              </p:cNvSpPr>
              <p:nvPr/>
            </p:nvSpPr>
            <p:spPr bwMode="auto">
              <a:xfrm>
                <a:off x="842" y="2407"/>
                <a:ext cx="11" cy="11"/>
              </a:xfrm>
              <a:custGeom>
                <a:avLst/>
                <a:gdLst>
                  <a:gd name="T0" fmla="*/ 2 w 11"/>
                  <a:gd name="T1" fmla="*/ 2 h 11"/>
                  <a:gd name="T2" fmla="*/ 0 w 11"/>
                  <a:gd name="T3" fmla="*/ 4 h 11"/>
                  <a:gd name="T4" fmla="*/ 0 w 11"/>
                  <a:gd name="T5" fmla="*/ 5 h 11"/>
                  <a:gd name="T6" fmla="*/ 0 w 11"/>
                  <a:gd name="T7" fmla="*/ 7 h 11"/>
                  <a:gd name="T8" fmla="*/ 0 w 11"/>
                  <a:gd name="T9" fmla="*/ 9 h 11"/>
                  <a:gd name="T10" fmla="*/ 2 w 11"/>
                  <a:gd name="T11" fmla="*/ 11 h 11"/>
                  <a:gd name="T12" fmla="*/ 4 w 11"/>
                  <a:gd name="T13" fmla="*/ 11 h 11"/>
                  <a:gd name="T14" fmla="*/ 5 w 11"/>
                  <a:gd name="T15" fmla="*/ 11 h 11"/>
                  <a:gd name="T16" fmla="*/ 7 w 11"/>
                  <a:gd name="T17" fmla="*/ 11 h 11"/>
                  <a:gd name="T18" fmla="*/ 7 w 11"/>
                  <a:gd name="T19" fmla="*/ 11 h 11"/>
                  <a:gd name="T20" fmla="*/ 9 w 11"/>
                  <a:gd name="T21" fmla="*/ 9 h 11"/>
                  <a:gd name="T22" fmla="*/ 11 w 11"/>
                  <a:gd name="T23" fmla="*/ 7 h 11"/>
                  <a:gd name="T24" fmla="*/ 11 w 11"/>
                  <a:gd name="T25" fmla="*/ 5 h 11"/>
                  <a:gd name="T26" fmla="*/ 9 w 11"/>
                  <a:gd name="T27" fmla="*/ 4 h 11"/>
                  <a:gd name="T28" fmla="*/ 7 w 11"/>
                  <a:gd name="T29" fmla="*/ 2 h 11"/>
                  <a:gd name="T30" fmla="*/ 5 w 11"/>
                  <a:gd name="T31" fmla="*/ 0 h 11"/>
                  <a:gd name="T32" fmla="*/ 4 w 11"/>
                  <a:gd name="T33" fmla="*/ 0 h 11"/>
                  <a:gd name="T34" fmla="*/ 2 w 11"/>
                  <a:gd name="T35" fmla="*/ 2 h 1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
                  <a:gd name="T55" fmla="*/ 0 h 11"/>
                  <a:gd name="T56" fmla="*/ 11 w 11"/>
                  <a:gd name="T57" fmla="*/ 11 h 1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 h="11">
                    <a:moveTo>
                      <a:pt x="2" y="2"/>
                    </a:moveTo>
                    <a:lnTo>
                      <a:pt x="0" y="4"/>
                    </a:lnTo>
                    <a:lnTo>
                      <a:pt x="0" y="5"/>
                    </a:lnTo>
                    <a:lnTo>
                      <a:pt x="0" y="7"/>
                    </a:lnTo>
                    <a:lnTo>
                      <a:pt x="0" y="9"/>
                    </a:lnTo>
                    <a:lnTo>
                      <a:pt x="2" y="11"/>
                    </a:lnTo>
                    <a:lnTo>
                      <a:pt x="4" y="11"/>
                    </a:lnTo>
                    <a:lnTo>
                      <a:pt x="5" y="11"/>
                    </a:lnTo>
                    <a:lnTo>
                      <a:pt x="7" y="11"/>
                    </a:lnTo>
                    <a:lnTo>
                      <a:pt x="9" y="9"/>
                    </a:lnTo>
                    <a:lnTo>
                      <a:pt x="11" y="7"/>
                    </a:lnTo>
                    <a:lnTo>
                      <a:pt x="11" y="5"/>
                    </a:lnTo>
                    <a:lnTo>
                      <a:pt x="9" y="4"/>
                    </a:lnTo>
                    <a:lnTo>
                      <a:pt x="7" y="2"/>
                    </a:lnTo>
                    <a:lnTo>
                      <a:pt x="5" y="0"/>
                    </a:lnTo>
                    <a:lnTo>
                      <a:pt x="4" y="0"/>
                    </a:lnTo>
                    <a:lnTo>
                      <a:pt x="2"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6954" name="Freeform 82"/>
              <p:cNvSpPr>
                <a:spLocks/>
              </p:cNvSpPr>
              <p:nvPr/>
            </p:nvSpPr>
            <p:spPr bwMode="auto">
              <a:xfrm>
                <a:off x="858" y="2393"/>
                <a:ext cx="10" cy="11"/>
              </a:xfrm>
              <a:custGeom>
                <a:avLst/>
                <a:gdLst>
                  <a:gd name="T0" fmla="*/ 2 w 10"/>
                  <a:gd name="T1" fmla="*/ 2 h 11"/>
                  <a:gd name="T2" fmla="*/ 0 w 10"/>
                  <a:gd name="T3" fmla="*/ 4 h 11"/>
                  <a:gd name="T4" fmla="*/ 0 w 10"/>
                  <a:gd name="T5" fmla="*/ 5 h 11"/>
                  <a:gd name="T6" fmla="*/ 0 w 10"/>
                  <a:gd name="T7" fmla="*/ 7 h 11"/>
                  <a:gd name="T8" fmla="*/ 0 w 10"/>
                  <a:gd name="T9" fmla="*/ 9 h 11"/>
                  <a:gd name="T10" fmla="*/ 2 w 10"/>
                  <a:gd name="T11" fmla="*/ 11 h 11"/>
                  <a:gd name="T12" fmla="*/ 3 w 10"/>
                  <a:gd name="T13" fmla="*/ 11 h 11"/>
                  <a:gd name="T14" fmla="*/ 5 w 10"/>
                  <a:gd name="T15" fmla="*/ 11 h 11"/>
                  <a:gd name="T16" fmla="*/ 7 w 10"/>
                  <a:gd name="T17" fmla="*/ 11 h 11"/>
                  <a:gd name="T18" fmla="*/ 7 w 10"/>
                  <a:gd name="T19" fmla="*/ 11 h 11"/>
                  <a:gd name="T20" fmla="*/ 9 w 10"/>
                  <a:gd name="T21" fmla="*/ 9 h 11"/>
                  <a:gd name="T22" fmla="*/ 10 w 10"/>
                  <a:gd name="T23" fmla="*/ 7 h 11"/>
                  <a:gd name="T24" fmla="*/ 10 w 10"/>
                  <a:gd name="T25" fmla="*/ 5 h 11"/>
                  <a:gd name="T26" fmla="*/ 9 w 10"/>
                  <a:gd name="T27" fmla="*/ 4 h 11"/>
                  <a:gd name="T28" fmla="*/ 7 w 10"/>
                  <a:gd name="T29" fmla="*/ 2 h 11"/>
                  <a:gd name="T30" fmla="*/ 5 w 10"/>
                  <a:gd name="T31" fmla="*/ 0 h 11"/>
                  <a:gd name="T32" fmla="*/ 3 w 10"/>
                  <a:gd name="T33" fmla="*/ 0 h 11"/>
                  <a:gd name="T34" fmla="*/ 2 w 10"/>
                  <a:gd name="T35" fmla="*/ 2 h 1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
                  <a:gd name="T55" fmla="*/ 0 h 11"/>
                  <a:gd name="T56" fmla="*/ 10 w 10"/>
                  <a:gd name="T57" fmla="*/ 11 h 1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 h="11">
                    <a:moveTo>
                      <a:pt x="2" y="2"/>
                    </a:moveTo>
                    <a:lnTo>
                      <a:pt x="0" y="4"/>
                    </a:lnTo>
                    <a:lnTo>
                      <a:pt x="0" y="5"/>
                    </a:lnTo>
                    <a:lnTo>
                      <a:pt x="0" y="7"/>
                    </a:lnTo>
                    <a:lnTo>
                      <a:pt x="0" y="9"/>
                    </a:lnTo>
                    <a:lnTo>
                      <a:pt x="2" y="11"/>
                    </a:lnTo>
                    <a:lnTo>
                      <a:pt x="3" y="11"/>
                    </a:lnTo>
                    <a:lnTo>
                      <a:pt x="5" y="11"/>
                    </a:lnTo>
                    <a:lnTo>
                      <a:pt x="7" y="11"/>
                    </a:lnTo>
                    <a:lnTo>
                      <a:pt x="9" y="9"/>
                    </a:lnTo>
                    <a:lnTo>
                      <a:pt x="10" y="7"/>
                    </a:lnTo>
                    <a:lnTo>
                      <a:pt x="10" y="5"/>
                    </a:lnTo>
                    <a:lnTo>
                      <a:pt x="9" y="4"/>
                    </a:lnTo>
                    <a:lnTo>
                      <a:pt x="7" y="2"/>
                    </a:lnTo>
                    <a:lnTo>
                      <a:pt x="5" y="0"/>
                    </a:lnTo>
                    <a:lnTo>
                      <a:pt x="3" y="0"/>
                    </a:lnTo>
                    <a:lnTo>
                      <a:pt x="2"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6955" name="Freeform 83"/>
              <p:cNvSpPr>
                <a:spLocks/>
              </p:cNvSpPr>
              <p:nvPr/>
            </p:nvSpPr>
            <p:spPr bwMode="auto">
              <a:xfrm>
                <a:off x="874" y="2379"/>
                <a:ext cx="10" cy="11"/>
              </a:xfrm>
              <a:custGeom>
                <a:avLst/>
                <a:gdLst>
                  <a:gd name="T0" fmla="*/ 1 w 10"/>
                  <a:gd name="T1" fmla="*/ 2 h 11"/>
                  <a:gd name="T2" fmla="*/ 0 w 10"/>
                  <a:gd name="T3" fmla="*/ 4 h 11"/>
                  <a:gd name="T4" fmla="*/ 0 w 10"/>
                  <a:gd name="T5" fmla="*/ 6 h 11"/>
                  <a:gd name="T6" fmla="*/ 0 w 10"/>
                  <a:gd name="T7" fmla="*/ 7 h 11"/>
                  <a:gd name="T8" fmla="*/ 0 w 10"/>
                  <a:gd name="T9" fmla="*/ 9 h 11"/>
                  <a:gd name="T10" fmla="*/ 1 w 10"/>
                  <a:gd name="T11" fmla="*/ 11 h 11"/>
                  <a:gd name="T12" fmla="*/ 3 w 10"/>
                  <a:gd name="T13" fmla="*/ 11 h 11"/>
                  <a:gd name="T14" fmla="*/ 5 w 10"/>
                  <a:gd name="T15" fmla="*/ 11 h 11"/>
                  <a:gd name="T16" fmla="*/ 6 w 10"/>
                  <a:gd name="T17" fmla="*/ 11 h 11"/>
                  <a:gd name="T18" fmla="*/ 6 w 10"/>
                  <a:gd name="T19" fmla="*/ 11 h 11"/>
                  <a:gd name="T20" fmla="*/ 8 w 10"/>
                  <a:gd name="T21" fmla="*/ 9 h 11"/>
                  <a:gd name="T22" fmla="*/ 10 w 10"/>
                  <a:gd name="T23" fmla="*/ 7 h 11"/>
                  <a:gd name="T24" fmla="*/ 10 w 10"/>
                  <a:gd name="T25" fmla="*/ 6 h 11"/>
                  <a:gd name="T26" fmla="*/ 8 w 10"/>
                  <a:gd name="T27" fmla="*/ 4 h 11"/>
                  <a:gd name="T28" fmla="*/ 6 w 10"/>
                  <a:gd name="T29" fmla="*/ 2 h 11"/>
                  <a:gd name="T30" fmla="*/ 5 w 10"/>
                  <a:gd name="T31" fmla="*/ 0 h 11"/>
                  <a:gd name="T32" fmla="*/ 3 w 10"/>
                  <a:gd name="T33" fmla="*/ 0 h 11"/>
                  <a:gd name="T34" fmla="*/ 1 w 10"/>
                  <a:gd name="T35" fmla="*/ 2 h 1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
                  <a:gd name="T55" fmla="*/ 0 h 11"/>
                  <a:gd name="T56" fmla="*/ 10 w 10"/>
                  <a:gd name="T57" fmla="*/ 11 h 1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 h="11">
                    <a:moveTo>
                      <a:pt x="1" y="2"/>
                    </a:moveTo>
                    <a:lnTo>
                      <a:pt x="0" y="4"/>
                    </a:lnTo>
                    <a:lnTo>
                      <a:pt x="0" y="6"/>
                    </a:lnTo>
                    <a:lnTo>
                      <a:pt x="0" y="7"/>
                    </a:lnTo>
                    <a:lnTo>
                      <a:pt x="0" y="9"/>
                    </a:lnTo>
                    <a:lnTo>
                      <a:pt x="1" y="11"/>
                    </a:lnTo>
                    <a:lnTo>
                      <a:pt x="3" y="11"/>
                    </a:lnTo>
                    <a:lnTo>
                      <a:pt x="5" y="11"/>
                    </a:lnTo>
                    <a:lnTo>
                      <a:pt x="6" y="11"/>
                    </a:lnTo>
                    <a:lnTo>
                      <a:pt x="8" y="9"/>
                    </a:lnTo>
                    <a:lnTo>
                      <a:pt x="10" y="7"/>
                    </a:lnTo>
                    <a:lnTo>
                      <a:pt x="10" y="6"/>
                    </a:lnTo>
                    <a:lnTo>
                      <a:pt x="8" y="4"/>
                    </a:lnTo>
                    <a:lnTo>
                      <a:pt x="6" y="2"/>
                    </a:lnTo>
                    <a:lnTo>
                      <a:pt x="5" y="0"/>
                    </a:lnTo>
                    <a:lnTo>
                      <a:pt x="3" y="0"/>
                    </a:lnTo>
                    <a:lnTo>
                      <a:pt x="1"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6956" name="Freeform 84"/>
              <p:cNvSpPr>
                <a:spLocks/>
              </p:cNvSpPr>
              <p:nvPr/>
            </p:nvSpPr>
            <p:spPr bwMode="auto">
              <a:xfrm>
                <a:off x="889" y="2367"/>
                <a:ext cx="11" cy="11"/>
              </a:xfrm>
              <a:custGeom>
                <a:avLst/>
                <a:gdLst>
                  <a:gd name="T0" fmla="*/ 4 w 11"/>
                  <a:gd name="T1" fmla="*/ 0 h 11"/>
                  <a:gd name="T2" fmla="*/ 2 w 11"/>
                  <a:gd name="T3" fmla="*/ 2 h 11"/>
                  <a:gd name="T4" fmla="*/ 0 w 11"/>
                  <a:gd name="T5" fmla="*/ 4 h 11"/>
                  <a:gd name="T6" fmla="*/ 0 w 11"/>
                  <a:gd name="T7" fmla="*/ 5 h 11"/>
                  <a:gd name="T8" fmla="*/ 2 w 11"/>
                  <a:gd name="T9" fmla="*/ 7 h 11"/>
                  <a:gd name="T10" fmla="*/ 4 w 11"/>
                  <a:gd name="T11" fmla="*/ 9 h 11"/>
                  <a:gd name="T12" fmla="*/ 5 w 11"/>
                  <a:gd name="T13" fmla="*/ 11 h 11"/>
                  <a:gd name="T14" fmla="*/ 7 w 11"/>
                  <a:gd name="T15" fmla="*/ 11 h 11"/>
                  <a:gd name="T16" fmla="*/ 9 w 11"/>
                  <a:gd name="T17" fmla="*/ 9 h 11"/>
                  <a:gd name="T18" fmla="*/ 9 w 11"/>
                  <a:gd name="T19" fmla="*/ 9 h 11"/>
                  <a:gd name="T20" fmla="*/ 11 w 11"/>
                  <a:gd name="T21" fmla="*/ 7 h 11"/>
                  <a:gd name="T22" fmla="*/ 11 w 11"/>
                  <a:gd name="T23" fmla="*/ 5 h 11"/>
                  <a:gd name="T24" fmla="*/ 11 w 11"/>
                  <a:gd name="T25" fmla="*/ 4 h 11"/>
                  <a:gd name="T26" fmla="*/ 11 w 11"/>
                  <a:gd name="T27" fmla="*/ 2 h 11"/>
                  <a:gd name="T28" fmla="*/ 9 w 11"/>
                  <a:gd name="T29" fmla="*/ 0 h 11"/>
                  <a:gd name="T30" fmla="*/ 7 w 11"/>
                  <a:gd name="T31" fmla="*/ 0 h 11"/>
                  <a:gd name="T32" fmla="*/ 5 w 11"/>
                  <a:gd name="T33" fmla="*/ 0 h 11"/>
                  <a:gd name="T34" fmla="*/ 4 w 11"/>
                  <a:gd name="T35" fmla="*/ 0 h 1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
                  <a:gd name="T55" fmla="*/ 0 h 11"/>
                  <a:gd name="T56" fmla="*/ 11 w 11"/>
                  <a:gd name="T57" fmla="*/ 11 h 1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 h="11">
                    <a:moveTo>
                      <a:pt x="4" y="0"/>
                    </a:moveTo>
                    <a:lnTo>
                      <a:pt x="2" y="2"/>
                    </a:lnTo>
                    <a:lnTo>
                      <a:pt x="0" y="4"/>
                    </a:lnTo>
                    <a:lnTo>
                      <a:pt x="0" y="5"/>
                    </a:lnTo>
                    <a:lnTo>
                      <a:pt x="2" y="7"/>
                    </a:lnTo>
                    <a:lnTo>
                      <a:pt x="4" y="9"/>
                    </a:lnTo>
                    <a:lnTo>
                      <a:pt x="5" y="11"/>
                    </a:lnTo>
                    <a:lnTo>
                      <a:pt x="7" y="11"/>
                    </a:lnTo>
                    <a:lnTo>
                      <a:pt x="9" y="9"/>
                    </a:lnTo>
                    <a:lnTo>
                      <a:pt x="11" y="7"/>
                    </a:lnTo>
                    <a:lnTo>
                      <a:pt x="11" y="5"/>
                    </a:lnTo>
                    <a:lnTo>
                      <a:pt x="11" y="4"/>
                    </a:lnTo>
                    <a:lnTo>
                      <a:pt x="11" y="2"/>
                    </a:lnTo>
                    <a:lnTo>
                      <a:pt x="9" y="0"/>
                    </a:lnTo>
                    <a:lnTo>
                      <a:pt x="7" y="0"/>
                    </a:lnTo>
                    <a:lnTo>
                      <a:pt x="5"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6957" name="Freeform 85"/>
              <p:cNvSpPr>
                <a:spLocks/>
              </p:cNvSpPr>
              <p:nvPr/>
            </p:nvSpPr>
            <p:spPr bwMode="auto">
              <a:xfrm>
                <a:off x="905" y="2353"/>
                <a:ext cx="10" cy="11"/>
              </a:xfrm>
              <a:custGeom>
                <a:avLst/>
                <a:gdLst>
                  <a:gd name="T0" fmla="*/ 3 w 10"/>
                  <a:gd name="T1" fmla="*/ 0 h 11"/>
                  <a:gd name="T2" fmla="*/ 2 w 10"/>
                  <a:gd name="T3" fmla="*/ 2 h 11"/>
                  <a:gd name="T4" fmla="*/ 0 w 10"/>
                  <a:gd name="T5" fmla="*/ 4 h 11"/>
                  <a:gd name="T6" fmla="*/ 0 w 10"/>
                  <a:gd name="T7" fmla="*/ 6 h 11"/>
                  <a:gd name="T8" fmla="*/ 2 w 10"/>
                  <a:gd name="T9" fmla="*/ 7 h 11"/>
                  <a:gd name="T10" fmla="*/ 3 w 10"/>
                  <a:gd name="T11" fmla="*/ 9 h 11"/>
                  <a:gd name="T12" fmla="*/ 5 w 10"/>
                  <a:gd name="T13" fmla="*/ 11 h 11"/>
                  <a:gd name="T14" fmla="*/ 7 w 10"/>
                  <a:gd name="T15" fmla="*/ 11 h 11"/>
                  <a:gd name="T16" fmla="*/ 8 w 10"/>
                  <a:gd name="T17" fmla="*/ 9 h 11"/>
                  <a:gd name="T18" fmla="*/ 8 w 10"/>
                  <a:gd name="T19" fmla="*/ 9 h 11"/>
                  <a:gd name="T20" fmla="*/ 10 w 10"/>
                  <a:gd name="T21" fmla="*/ 7 h 11"/>
                  <a:gd name="T22" fmla="*/ 10 w 10"/>
                  <a:gd name="T23" fmla="*/ 6 h 11"/>
                  <a:gd name="T24" fmla="*/ 10 w 10"/>
                  <a:gd name="T25" fmla="*/ 4 h 11"/>
                  <a:gd name="T26" fmla="*/ 10 w 10"/>
                  <a:gd name="T27" fmla="*/ 2 h 11"/>
                  <a:gd name="T28" fmla="*/ 8 w 10"/>
                  <a:gd name="T29" fmla="*/ 0 h 11"/>
                  <a:gd name="T30" fmla="*/ 7 w 10"/>
                  <a:gd name="T31" fmla="*/ 0 h 11"/>
                  <a:gd name="T32" fmla="*/ 5 w 10"/>
                  <a:gd name="T33" fmla="*/ 0 h 11"/>
                  <a:gd name="T34" fmla="*/ 3 w 10"/>
                  <a:gd name="T35" fmla="*/ 0 h 1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
                  <a:gd name="T55" fmla="*/ 0 h 11"/>
                  <a:gd name="T56" fmla="*/ 10 w 10"/>
                  <a:gd name="T57" fmla="*/ 11 h 1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 h="11">
                    <a:moveTo>
                      <a:pt x="3" y="0"/>
                    </a:moveTo>
                    <a:lnTo>
                      <a:pt x="2" y="2"/>
                    </a:lnTo>
                    <a:lnTo>
                      <a:pt x="0" y="4"/>
                    </a:lnTo>
                    <a:lnTo>
                      <a:pt x="0" y="6"/>
                    </a:lnTo>
                    <a:lnTo>
                      <a:pt x="2" y="7"/>
                    </a:lnTo>
                    <a:lnTo>
                      <a:pt x="3" y="9"/>
                    </a:lnTo>
                    <a:lnTo>
                      <a:pt x="5" y="11"/>
                    </a:lnTo>
                    <a:lnTo>
                      <a:pt x="7" y="11"/>
                    </a:lnTo>
                    <a:lnTo>
                      <a:pt x="8" y="9"/>
                    </a:lnTo>
                    <a:lnTo>
                      <a:pt x="10" y="7"/>
                    </a:lnTo>
                    <a:lnTo>
                      <a:pt x="10" y="6"/>
                    </a:lnTo>
                    <a:lnTo>
                      <a:pt x="10" y="4"/>
                    </a:lnTo>
                    <a:lnTo>
                      <a:pt x="10" y="2"/>
                    </a:lnTo>
                    <a:lnTo>
                      <a:pt x="8" y="0"/>
                    </a:lnTo>
                    <a:lnTo>
                      <a:pt x="7" y="0"/>
                    </a:lnTo>
                    <a:lnTo>
                      <a:pt x="5" y="0"/>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6958" name="Freeform 86"/>
              <p:cNvSpPr>
                <a:spLocks/>
              </p:cNvSpPr>
              <p:nvPr/>
            </p:nvSpPr>
            <p:spPr bwMode="auto">
              <a:xfrm>
                <a:off x="920" y="2339"/>
                <a:ext cx="11" cy="11"/>
              </a:xfrm>
              <a:custGeom>
                <a:avLst/>
                <a:gdLst>
                  <a:gd name="T0" fmla="*/ 4 w 11"/>
                  <a:gd name="T1" fmla="*/ 2 h 11"/>
                  <a:gd name="T2" fmla="*/ 2 w 11"/>
                  <a:gd name="T3" fmla="*/ 4 h 11"/>
                  <a:gd name="T4" fmla="*/ 0 w 11"/>
                  <a:gd name="T5" fmla="*/ 6 h 11"/>
                  <a:gd name="T6" fmla="*/ 0 w 11"/>
                  <a:gd name="T7" fmla="*/ 7 h 11"/>
                  <a:gd name="T8" fmla="*/ 2 w 11"/>
                  <a:gd name="T9" fmla="*/ 9 h 11"/>
                  <a:gd name="T10" fmla="*/ 4 w 11"/>
                  <a:gd name="T11" fmla="*/ 11 h 11"/>
                  <a:gd name="T12" fmla="*/ 6 w 11"/>
                  <a:gd name="T13" fmla="*/ 11 h 11"/>
                  <a:gd name="T14" fmla="*/ 7 w 11"/>
                  <a:gd name="T15" fmla="*/ 11 h 11"/>
                  <a:gd name="T16" fmla="*/ 9 w 11"/>
                  <a:gd name="T17" fmla="*/ 11 h 11"/>
                  <a:gd name="T18" fmla="*/ 9 w 11"/>
                  <a:gd name="T19" fmla="*/ 11 h 11"/>
                  <a:gd name="T20" fmla="*/ 11 w 11"/>
                  <a:gd name="T21" fmla="*/ 9 h 11"/>
                  <a:gd name="T22" fmla="*/ 11 w 11"/>
                  <a:gd name="T23" fmla="*/ 7 h 11"/>
                  <a:gd name="T24" fmla="*/ 11 w 11"/>
                  <a:gd name="T25" fmla="*/ 6 h 11"/>
                  <a:gd name="T26" fmla="*/ 11 w 11"/>
                  <a:gd name="T27" fmla="*/ 4 h 11"/>
                  <a:gd name="T28" fmla="*/ 9 w 11"/>
                  <a:gd name="T29" fmla="*/ 2 h 11"/>
                  <a:gd name="T30" fmla="*/ 7 w 11"/>
                  <a:gd name="T31" fmla="*/ 0 h 11"/>
                  <a:gd name="T32" fmla="*/ 6 w 11"/>
                  <a:gd name="T33" fmla="*/ 0 h 11"/>
                  <a:gd name="T34" fmla="*/ 4 w 11"/>
                  <a:gd name="T35" fmla="*/ 2 h 1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
                  <a:gd name="T55" fmla="*/ 0 h 11"/>
                  <a:gd name="T56" fmla="*/ 11 w 11"/>
                  <a:gd name="T57" fmla="*/ 11 h 1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 h="11">
                    <a:moveTo>
                      <a:pt x="4" y="2"/>
                    </a:moveTo>
                    <a:lnTo>
                      <a:pt x="2" y="4"/>
                    </a:lnTo>
                    <a:lnTo>
                      <a:pt x="0" y="6"/>
                    </a:lnTo>
                    <a:lnTo>
                      <a:pt x="0" y="7"/>
                    </a:lnTo>
                    <a:lnTo>
                      <a:pt x="2" y="9"/>
                    </a:lnTo>
                    <a:lnTo>
                      <a:pt x="4" y="11"/>
                    </a:lnTo>
                    <a:lnTo>
                      <a:pt x="6" y="11"/>
                    </a:lnTo>
                    <a:lnTo>
                      <a:pt x="7" y="11"/>
                    </a:lnTo>
                    <a:lnTo>
                      <a:pt x="9" y="11"/>
                    </a:lnTo>
                    <a:lnTo>
                      <a:pt x="11" y="9"/>
                    </a:lnTo>
                    <a:lnTo>
                      <a:pt x="11" y="7"/>
                    </a:lnTo>
                    <a:lnTo>
                      <a:pt x="11" y="6"/>
                    </a:lnTo>
                    <a:lnTo>
                      <a:pt x="11" y="4"/>
                    </a:lnTo>
                    <a:lnTo>
                      <a:pt x="9" y="2"/>
                    </a:lnTo>
                    <a:lnTo>
                      <a:pt x="7" y="0"/>
                    </a:lnTo>
                    <a:lnTo>
                      <a:pt x="6" y="0"/>
                    </a:lnTo>
                    <a:lnTo>
                      <a:pt x="4"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6959" name="Freeform 87"/>
              <p:cNvSpPr>
                <a:spLocks/>
              </p:cNvSpPr>
              <p:nvPr/>
            </p:nvSpPr>
            <p:spPr bwMode="auto">
              <a:xfrm>
                <a:off x="936" y="2326"/>
                <a:ext cx="10" cy="10"/>
              </a:xfrm>
              <a:custGeom>
                <a:avLst/>
                <a:gdLst>
                  <a:gd name="T0" fmla="*/ 4 w 10"/>
                  <a:gd name="T1" fmla="*/ 1 h 10"/>
                  <a:gd name="T2" fmla="*/ 2 w 10"/>
                  <a:gd name="T3" fmla="*/ 3 h 10"/>
                  <a:gd name="T4" fmla="*/ 0 w 10"/>
                  <a:gd name="T5" fmla="*/ 5 h 10"/>
                  <a:gd name="T6" fmla="*/ 0 w 10"/>
                  <a:gd name="T7" fmla="*/ 7 h 10"/>
                  <a:gd name="T8" fmla="*/ 2 w 10"/>
                  <a:gd name="T9" fmla="*/ 8 h 10"/>
                  <a:gd name="T10" fmla="*/ 4 w 10"/>
                  <a:gd name="T11" fmla="*/ 10 h 10"/>
                  <a:gd name="T12" fmla="*/ 5 w 10"/>
                  <a:gd name="T13" fmla="*/ 10 h 10"/>
                  <a:gd name="T14" fmla="*/ 7 w 10"/>
                  <a:gd name="T15" fmla="*/ 10 h 10"/>
                  <a:gd name="T16" fmla="*/ 9 w 10"/>
                  <a:gd name="T17" fmla="*/ 10 h 10"/>
                  <a:gd name="T18" fmla="*/ 9 w 10"/>
                  <a:gd name="T19" fmla="*/ 10 h 10"/>
                  <a:gd name="T20" fmla="*/ 10 w 10"/>
                  <a:gd name="T21" fmla="*/ 8 h 10"/>
                  <a:gd name="T22" fmla="*/ 10 w 10"/>
                  <a:gd name="T23" fmla="*/ 7 h 10"/>
                  <a:gd name="T24" fmla="*/ 10 w 10"/>
                  <a:gd name="T25" fmla="*/ 5 h 10"/>
                  <a:gd name="T26" fmla="*/ 10 w 10"/>
                  <a:gd name="T27" fmla="*/ 3 h 10"/>
                  <a:gd name="T28" fmla="*/ 9 w 10"/>
                  <a:gd name="T29" fmla="*/ 1 h 10"/>
                  <a:gd name="T30" fmla="*/ 7 w 10"/>
                  <a:gd name="T31" fmla="*/ 0 h 10"/>
                  <a:gd name="T32" fmla="*/ 5 w 10"/>
                  <a:gd name="T33" fmla="*/ 0 h 10"/>
                  <a:gd name="T34" fmla="*/ 4 w 10"/>
                  <a:gd name="T35" fmla="*/ 1 h 1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
                  <a:gd name="T55" fmla="*/ 0 h 10"/>
                  <a:gd name="T56" fmla="*/ 10 w 10"/>
                  <a:gd name="T57" fmla="*/ 10 h 1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 h="10">
                    <a:moveTo>
                      <a:pt x="4" y="1"/>
                    </a:moveTo>
                    <a:lnTo>
                      <a:pt x="2" y="3"/>
                    </a:lnTo>
                    <a:lnTo>
                      <a:pt x="0" y="5"/>
                    </a:lnTo>
                    <a:lnTo>
                      <a:pt x="0" y="7"/>
                    </a:lnTo>
                    <a:lnTo>
                      <a:pt x="2" y="8"/>
                    </a:lnTo>
                    <a:lnTo>
                      <a:pt x="4" y="10"/>
                    </a:lnTo>
                    <a:lnTo>
                      <a:pt x="5" y="10"/>
                    </a:lnTo>
                    <a:lnTo>
                      <a:pt x="7" y="10"/>
                    </a:lnTo>
                    <a:lnTo>
                      <a:pt x="9" y="10"/>
                    </a:lnTo>
                    <a:lnTo>
                      <a:pt x="10" y="8"/>
                    </a:lnTo>
                    <a:lnTo>
                      <a:pt x="10" y="7"/>
                    </a:lnTo>
                    <a:lnTo>
                      <a:pt x="10" y="5"/>
                    </a:lnTo>
                    <a:lnTo>
                      <a:pt x="10" y="3"/>
                    </a:lnTo>
                    <a:lnTo>
                      <a:pt x="9" y="1"/>
                    </a:lnTo>
                    <a:lnTo>
                      <a:pt x="7" y="0"/>
                    </a:lnTo>
                    <a:lnTo>
                      <a:pt x="5" y="0"/>
                    </a:lnTo>
                    <a:lnTo>
                      <a:pt x="4"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6960" name="Freeform 88"/>
              <p:cNvSpPr>
                <a:spLocks/>
              </p:cNvSpPr>
              <p:nvPr/>
            </p:nvSpPr>
            <p:spPr bwMode="auto">
              <a:xfrm>
                <a:off x="953" y="2313"/>
                <a:ext cx="11" cy="11"/>
              </a:xfrm>
              <a:custGeom>
                <a:avLst/>
                <a:gdLst>
                  <a:gd name="T0" fmla="*/ 2 w 11"/>
                  <a:gd name="T1" fmla="*/ 0 h 11"/>
                  <a:gd name="T2" fmla="*/ 0 w 11"/>
                  <a:gd name="T3" fmla="*/ 2 h 11"/>
                  <a:gd name="T4" fmla="*/ 0 w 11"/>
                  <a:gd name="T5" fmla="*/ 4 h 11"/>
                  <a:gd name="T6" fmla="*/ 0 w 11"/>
                  <a:gd name="T7" fmla="*/ 6 h 11"/>
                  <a:gd name="T8" fmla="*/ 0 w 11"/>
                  <a:gd name="T9" fmla="*/ 7 h 11"/>
                  <a:gd name="T10" fmla="*/ 2 w 11"/>
                  <a:gd name="T11" fmla="*/ 9 h 11"/>
                  <a:gd name="T12" fmla="*/ 4 w 11"/>
                  <a:gd name="T13" fmla="*/ 11 h 11"/>
                  <a:gd name="T14" fmla="*/ 6 w 11"/>
                  <a:gd name="T15" fmla="*/ 11 h 11"/>
                  <a:gd name="T16" fmla="*/ 7 w 11"/>
                  <a:gd name="T17" fmla="*/ 9 h 11"/>
                  <a:gd name="T18" fmla="*/ 7 w 11"/>
                  <a:gd name="T19" fmla="*/ 9 h 11"/>
                  <a:gd name="T20" fmla="*/ 9 w 11"/>
                  <a:gd name="T21" fmla="*/ 7 h 11"/>
                  <a:gd name="T22" fmla="*/ 11 w 11"/>
                  <a:gd name="T23" fmla="*/ 6 h 11"/>
                  <a:gd name="T24" fmla="*/ 11 w 11"/>
                  <a:gd name="T25" fmla="*/ 4 h 11"/>
                  <a:gd name="T26" fmla="*/ 9 w 11"/>
                  <a:gd name="T27" fmla="*/ 2 h 11"/>
                  <a:gd name="T28" fmla="*/ 7 w 11"/>
                  <a:gd name="T29" fmla="*/ 0 h 11"/>
                  <a:gd name="T30" fmla="*/ 6 w 11"/>
                  <a:gd name="T31" fmla="*/ 0 h 11"/>
                  <a:gd name="T32" fmla="*/ 4 w 11"/>
                  <a:gd name="T33" fmla="*/ 0 h 11"/>
                  <a:gd name="T34" fmla="*/ 2 w 11"/>
                  <a:gd name="T35" fmla="*/ 0 h 1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
                  <a:gd name="T55" fmla="*/ 0 h 11"/>
                  <a:gd name="T56" fmla="*/ 11 w 11"/>
                  <a:gd name="T57" fmla="*/ 11 h 1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 h="11">
                    <a:moveTo>
                      <a:pt x="2" y="0"/>
                    </a:moveTo>
                    <a:lnTo>
                      <a:pt x="0" y="2"/>
                    </a:lnTo>
                    <a:lnTo>
                      <a:pt x="0" y="4"/>
                    </a:lnTo>
                    <a:lnTo>
                      <a:pt x="0" y="6"/>
                    </a:lnTo>
                    <a:lnTo>
                      <a:pt x="0" y="7"/>
                    </a:lnTo>
                    <a:lnTo>
                      <a:pt x="2" y="9"/>
                    </a:lnTo>
                    <a:lnTo>
                      <a:pt x="4" y="11"/>
                    </a:lnTo>
                    <a:lnTo>
                      <a:pt x="6" y="11"/>
                    </a:lnTo>
                    <a:lnTo>
                      <a:pt x="7" y="9"/>
                    </a:lnTo>
                    <a:lnTo>
                      <a:pt x="9" y="7"/>
                    </a:lnTo>
                    <a:lnTo>
                      <a:pt x="11" y="6"/>
                    </a:lnTo>
                    <a:lnTo>
                      <a:pt x="11" y="4"/>
                    </a:lnTo>
                    <a:lnTo>
                      <a:pt x="9" y="2"/>
                    </a:lnTo>
                    <a:lnTo>
                      <a:pt x="7" y="0"/>
                    </a:lnTo>
                    <a:lnTo>
                      <a:pt x="6" y="0"/>
                    </a:lnTo>
                    <a:lnTo>
                      <a:pt x="4" y="0"/>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6961" name="Freeform 89"/>
              <p:cNvSpPr>
                <a:spLocks/>
              </p:cNvSpPr>
              <p:nvPr/>
            </p:nvSpPr>
            <p:spPr bwMode="auto">
              <a:xfrm>
                <a:off x="969" y="2300"/>
                <a:ext cx="10" cy="10"/>
              </a:xfrm>
              <a:custGeom>
                <a:avLst/>
                <a:gdLst>
                  <a:gd name="T0" fmla="*/ 2 w 10"/>
                  <a:gd name="T1" fmla="*/ 0 h 10"/>
                  <a:gd name="T2" fmla="*/ 0 w 10"/>
                  <a:gd name="T3" fmla="*/ 1 h 10"/>
                  <a:gd name="T4" fmla="*/ 0 w 10"/>
                  <a:gd name="T5" fmla="*/ 3 h 10"/>
                  <a:gd name="T6" fmla="*/ 0 w 10"/>
                  <a:gd name="T7" fmla="*/ 5 h 10"/>
                  <a:gd name="T8" fmla="*/ 0 w 10"/>
                  <a:gd name="T9" fmla="*/ 6 h 10"/>
                  <a:gd name="T10" fmla="*/ 2 w 10"/>
                  <a:gd name="T11" fmla="*/ 8 h 10"/>
                  <a:gd name="T12" fmla="*/ 4 w 10"/>
                  <a:gd name="T13" fmla="*/ 10 h 10"/>
                  <a:gd name="T14" fmla="*/ 5 w 10"/>
                  <a:gd name="T15" fmla="*/ 10 h 10"/>
                  <a:gd name="T16" fmla="*/ 7 w 10"/>
                  <a:gd name="T17" fmla="*/ 8 h 10"/>
                  <a:gd name="T18" fmla="*/ 7 w 10"/>
                  <a:gd name="T19" fmla="*/ 8 h 10"/>
                  <a:gd name="T20" fmla="*/ 9 w 10"/>
                  <a:gd name="T21" fmla="*/ 6 h 10"/>
                  <a:gd name="T22" fmla="*/ 10 w 10"/>
                  <a:gd name="T23" fmla="*/ 5 h 10"/>
                  <a:gd name="T24" fmla="*/ 10 w 10"/>
                  <a:gd name="T25" fmla="*/ 3 h 10"/>
                  <a:gd name="T26" fmla="*/ 9 w 10"/>
                  <a:gd name="T27" fmla="*/ 1 h 10"/>
                  <a:gd name="T28" fmla="*/ 7 w 10"/>
                  <a:gd name="T29" fmla="*/ 0 h 10"/>
                  <a:gd name="T30" fmla="*/ 5 w 10"/>
                  <a:gd name="T31" fmla="*/ 0 h 10"/>
                  <a:gd name="T32" fmla="*/ 4 w 10"/>
                  <a:gd name="T33" fmla="*/ 0 h 10"/>
                  <a:gd name="T34" fmla="*/ 2 w 10"/>
                  <a:gd name="T35" fmla="*/ 0 h 1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
                  <a:gd name="T55" fmla="*/ 0 h 10"/>
                  <a:gd name="T56" fmla="*/ 10 w 10"/>
                  <a:gd name="T57" fmla="*/ 10 h 1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 h="10">
                    <a:moveTo>
                      <a:pt x="2" y="0"/>
                    </a:moveTo>
                    <a:lnTo>
                      <a:pt x="0" y="1"/>
                    </a:lnTo>
                    <a:lnTo>
                      <a:pt x="0" y="3"/>
                    </a:lnTo>
                    <a:lnTo>
                      <a:pt x="0" y="5"/>
                    </a:lnTo>
                    <a:lnTo>
                      <a:pt x="0" y="6"/>
                    </a:lnTo>
                    <a:lnTo>
                      <a:pt x="2" y="8"/>
                    </a:lnTo>
                    <a:lnTo>
                      <a:pt x="4" y="10"/>
                    </a:lnTo>
                    <a:lnTo>
                      <a:pt x="5" y="10"/>
                    </a:lnTo>
                    <a:lnTo>
                      <a:pt x="7" y="8"/>
                    </a:lnTo>
                    <a:lnTo>
                      <a:pt x="9" y="6"/>
                    </a:lnTo>
                    <a:lnTo>
                      <a:pt x="10" y="5"/>
                    </a:lnTo>
                    <a:lnTo>
                      <a:pt x="10" y="3"/>
                    </a:lnTo>
                    <a:lnTo>
                      <a:pt x="9" y="1"/>
                    </a:lnTo>
                    <a:lnTo>
                      <a:pt x="7" y="0"/>
                    </a:lnTo>
                    <a:lnTo>
                      <a:pt x="5" y="0"/>
                    </a:lnTo>
                    <a:lnTo>
                      <a:pt x="4" y="0"/>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6962" name="Freeform 90"/>
              <p:cNvSpPr>
                <a:spLocks/>
              </p:cNvSpPr>
              <p:nvPr/>
            </p:nvSpPr>
            <p:spPr bwMode="auto">
              <a:xfrm>
                <a:off x="985" y="2286"/>
                <a:ext cx="10" cy="10"/>
              </a:xfrm>
              <a:custGeom>
                <a:avLst/>
                <a:gdLst>
                  <a:gd name="T0" fmla="*/ 1 w 10"/>
                  <a:gd name="T1" fmla="*/ 0 h 10"/>
                  <a:gd name="T2" fmla="*/ 0 w 10"/>
                  <a:gd name="T3" fmla="*/ 1 h 10"/>
                  <a:gd name="T4" fmla="*/ 0 w 10"/>
                  <a:gd name="T5" fmla="*/ 3 h 10"/>
                  <a:gd name="T6" fmla="*/ 0 w 10"/>
                  <a:gd name="T7" fmla="*/ 5 h 10"/>
                  <a:gd name="T8" fmla="*/ 0 w 10"/>
                  <a:gd name="T9" fmla="*/ 7 h 10"/>
                  <a:gd name="T10" fmla="*/ 1 w 10"/>
                  <a:gd name="T11" fmla="*/ 8 h 10"/>
                  <a:gd name="T12" fmla="*/ 3 w 10"/>
                  <a:gd name="T13" fmla="*/ 10 h 10"/>
                  <a:gd name="T14" fmla="*/ 5 w 10"/>
                  <a:gd name="T15" fmla="*/ 10 h 10"/>
                  <a:gd name="T16" fmla="*/ 7 w 10"/>
                  <a:gd name="T17" fmla="*/ 8 h 10"/>
                  <a:gd name="T18" fmla="*/ 7 w 10"/>
                  <a:gd name="T19" fmla="*/ 8 h 10"/>
                  <a:gd name="T20" fmla="*/ 8 w 10"/>
                  <a:gd name="T21" fmla="*/ 7 h 10"/>
                  <a:gd name="T22" fmla="*/ 10 w 10"/>
                  <a:gd name="T23" fmla="*/ 5 h 10"/>
                  <a:gd name="T24" fmla="*/ 10 w 10"/>
                  <a:gd name="T25" fmla="*/ 3 h 10"/>
                  <a:gd name="T26" fmla="*/ 8 w 10"/>
                  <a:gd name="T27" fmla="*/ 1 h 10"/>
                  <a:gd name="T28" fmla="*/ 7 w 10"/>
                  <a:gd name="T29" fmla="*/ 0 h 10"/>
                  <a:gd name="T30" fmla="*/ 5 w 10"/>
                  <a:gd name="T31" fmla="*/ 0 h 10"/>
                  <a:gd name="T32" fmla="*/ 3 w 10"/>
                  <a:gd name="T33" fmla="*/ 0 h 10"/>
                  <a:gd name="T34" fmla="*/ 1 w 10"/>
                  <a:gd name="T35" fmla="*/ 0 h 1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
                  <a:gd name="T55" fmla="*/ 0 h 10"/>
                  <a:gd name="T56" fmla="*/ 10 w 10"/>
                  <a:gd name="T57" fmla="*/ 10 h 1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 h="10">
                    <a:moveTo>
                      <a:pt x="1" y="0"/>
                    </a:moveTo>
                    <a:lnTo>
                      <a:pt x="0" y="1"/>
                    </a:lnTo>
                    <a:lnTo>
                      <a:pt x="0" y="3"/>
                    </a:lnTo>
                    <a:lnTo>
                      <a:pt x="0" y="5"/>
                    </a:lnTo>
                    <a:lnTo>
                      <a:pt x="0" y="7"/>
                    </a:lnTo>
                    <a:lnTo>
                      <a:pt x="1" y="8"/>
                    </a:lnTo>
                    <a:lnTo>
                      <a:pt x="3" y="10"/>
                    </a:lnTo>
                    <a:lnTo>
                      <a:pt x="5" y="10"/>
                    </a:lnTo>
                    <a:lnTo>
                      <a:pt x="7" y="8"/>
                    </a:lnTo>
                    <a:lnTo>
                      <a:pt x="8" y="7"/>
                    </a:lnTo>
                    <a:lnTo>
                      <a:pt x="10" y="5"/>
                    </a:lnTo>
                    <a:lnTo>
                      <a:pt x="10" y="3"/>
                    </a:lnTo>
                    <a:lnTo>
                      <a:pt x="8" y="1"/>
                    </a:lnTo>
                    <a:lnTo>
                      <a:pt x="7" y="0"/>
                    </a:lnTo>
                    <a:lnTo>
                      <a:pt x="5" y="0"/>
                    </a:lnTo>
                    <a:lnTo>
                      <a:pt x="3" y="0"/>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6963" name="Freeform 91"/>
              <p:cNvSpPr>
                <a:spLocks/>
              </p:cNvSpPr>
              <p:nvPr/>
            </p:nvSpPr>
            <p:spPr bwMode="auto">
              <a:xfrm>
                <a:off x="1000" y="2272"/>
                <a:ext cx="11" cy="10"/>
              </a:xfrm>
              <a:custGeom>
                <a:avLst/>
                <a:gdLst>
                  <a:gd name="T0" fmla="*/ 2 w 11"/>
                  <a:gd name="T1" fmla="*/ 1 h 10"/>
                  <a:gd name="T2" fmla="*/ 0 w 11"/>
                  <a:gd name="T3" fmla="*/ 3 h 10"/>
                  <a:gd name="T4" fmla="*/ 0 w 11"/>
                  <a:gd name="T5" fmla="*/ 5 h 10"/>
                  <a:gd name="T6" fmla="*/ 0 w 11"/>
                  <a:gd name="T7" fmla="*/ 7 h 10"/>
                  <a:gd name="T8" fmla="*/ 0 w 11"/>
                  <a:gd name="T9" fmla="*/ 8 h 10"/>
                  <a:gd name="T10" fmla="*/ 2 w 11"/>
                  <a:gd name="T11" fmla="*/ 10 h 10"/>
                  <a:gd name="T12" fmla="*/ 4 w 11"/>
                  <a:gd name="T13" fmla="*/ 10 h 10"/>
                  <a:gd name="T14" fmla="*/ 6 w 11"/>
                  <a:gd name="T15" fmla="*/ 10 h 10"/>
                  <a:gd name="T16" fmla="*/ 7 w 11"/>
                  <a:gd name="T17" fmla="*/ 10 h 10"/>
                  <a:gd name="T18" fmla="*/ 7 w 11"/>
                  <a:gd name="T19" fmla="*/ 10 h 10"/>
                  <a:gd name="T20" fmla="*/ 9 w 11"/>
                  <a:gd name="T21" fmla="*/ 8 h 10"/>
                  <a:gd name="T22" fmla="*/ 11 w 11"/>
                  <a:gd name="T23" fmla="*/ 7 h 10"/>
                  <a:gd name="T24" fmla="*/ 11 w 11"/>
                  <a:gd name="T25" fmla="*/ 5 h 10"/>
                  <a:gd name="T26" fmla="*/ 9 w 11"/>
                  <a:gd name="T27" fmla="*/ 3 h 10"/>
                  <a:gd name="T28" fmla="*/ 7 w 11"/>
                  <a:gd name="T29" fmla="*/ 1 h 10"/>
                  <a:gd name="T30" fmla="*/ 6 w 11"/>
                  <a:gd name="T31" fmla="*/ 0 h 10"/>
                  <a:gd name="T32" fmla="*/ 4 w 11"/>
                  <a:gd name="T33" fmla="*/ 0 h 10"/>
                  <a:gd name="T34" fmla="*/ 2 w 11"/>
                  <a:gd name="T35" fmla="*/ 1 h 1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
                  <a:gd name="T55" fmla="*/ 0 h 10"/>
                  <a:gd name="T56" fmla="*/ 11 w 11"/>
                  <a:gd name="T57" fmla="*/ 10 h 1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 h="10">
                    <a:moveTo>
                      <a:pt x="2" y="1"/>
                    </a:moveTo>
                    <a:lnTo>
                      <a:pt x="0" y="3"/>
                    </a:lnTo>
                    <a:lnTo>
                      <a:pt x="0" y="5"/>
                    </a:lnTo>
                    <a:lnTo>
                      <a:pt x="0" y="7"/>
                    </a:lnTo>
                    <a:lnTo>
                      <a:pt x="0" y="8"/>
                    </a:lnTo>
                    <a:lnTo>
                      <a:pt x="2" y="10"/>
                    </a:lnTo>
                    <a:lnTo>
                      <a:pt x="4" y="10"/>
                    </a:lnTo>
                    <a:lnTo>
                      <a:pt x="6" y="10"/>
                    </a:lnTo>
                    <a:lnTo>
                      <a:pt x="7" y="10"/>
                    </a:lnTo>
                    <a:lnTo>
                      <a:pt x="9" y="8"/>
                    </a:lnTo>
                    <a:lnTo>
                      <a:pt x="11" y="7"/>
                    </a:lnTo>
                    <a:lnTo>
                      <a:pt x="11" y="5"/>
                    </a:lnTo>
                    <a:lnTo>
                      <a:pt x="9" y="3"/>
                    </a:lnTo>
                    <a:lnTo>
                      <a:pt x="7" y="1"/>
                    </a:lnTo>
                    <a:lnTo>
                      <a:pt x="6" y="0"/>
                    </a:lnTo>
                    <a:lnTo>
                      <a:pt x="4" y="0"/>
                    </a:lnTo>
                    <a:lnTo>
                      <a:pt x="2"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6964" name="Freeform 92"/>
              <p:cNvSpPr>
                <a:spLocks/>
              </p:cNvSpPr>
              <p:nvPr/>
            </p:nvSpPr>
            <p:spPr bwMode="auto">
              <a:xfrm>
                <a:off x="1016" y="2258"/>
                <a:ext cx="10" cy="10"/>
              </a:xfrm>
              <a:custGeom>
                <a:avLst/>
                <a:gdLst>
                  <a:gd name="T0" fmla="*/ 3 w 10"/>
                  <a:gd name="T1" fmla="*/ 2 h 10"/>
                  <a:gd name="T2" fmla="*/ 2 w 10"/>
                  <a:gd name="T3" fmla="*/ 3 h 10"/>
                  <a:gd name="T4" fmla="*/ 0 w 10"/>
                  <a:gd name="T5" fmla="*/ 5 h 10"/>
                  <a:gd name="T6" fmla="*/ 0 w 10"/>
                  <a:gd name="T7" fmla="*/ 7 h 10"/>
                  <a:gd name="T8" fmla="*/ 2 w 10"/>
                  <a:gd name="T9" fmla="*/ 9 h 10"/>
                  <a:gd name="T10" fmla="*/ 3 w 10"/>
                  <a:gd name="T11" fmla="*/ 10 h 10"/>
                  <a:gd name="T12" fmla="*/ 5 w 10"/>
                  <a:gd name="T13" fmla="*/ 10 h 10"/>
                  <a:gd name="T14" fmla="*/ 7 w 10"/>
                  <a:gd name="T15" fmla="*/ 10 h 10"/>
                  <a:gd name="T16" fmla="*/ 9 w 10"/>
                  <a:gd name="T17" fmla="*/ 10 h 10"/>
                  <a:gd name="T18" fmla="*/ 9 w 10"/>
                  <a:gd name="T19" fmla="*/ 10 h 10"/>
                  <a:gd name="T20" fmla="*/ 10 w 10"/>
                  <a:gd name="T21" fmla="*/ 9 h 10"/>
                  <a:gd name="T22" fmla="*/ 10 w 10"/>
                  <a:gd name="T23" fmla="*/ 7 h 10"/>
                  <a:gd name="T24" fmla="*/ 10 w 10"/>
                  <a:gd name="T25" fmla="*/ 5 h 10"/>
                  <a:gd name="T26" fmla="*/ 10 w 10"/>
                  <a:gd name="T27" fmla="*/ 3 h 10"/>
                  <a:gd name="T28" fmla="*/ 9 w 10"/>
                  <a:gd name="T29" fmla="*/ 2 h 10"/>
                  <a:gd name="T30" fmla="*/ 7 w 10"/>
                  <a:gd name="T31" fmla="*/ 0 h 10"/>
                  <a:gd name="T32" fmla="*/ 5 w 10"/>
                  <a:gd name="T33" fmla="*/ 0 h 10"/>
                  <a:gd name="T34" fmla="*/ 3 w 10"/>
                  <a:gd name="T35" fmla="*/ 2 h 1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
                  <a:gd name="T55" fmla="*/ 0 h 10"/>
                  <a:gd name="T56" fmla="*/ 10 w 10"/>
                  <a:gd name="T57" fmla="*/ 10 h 1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 h="10">
                    <a:moveTo>
                      <a:pt x="3" y="2"/>
                    </a:moveTo>
                    <a:lnTo>
                      <a:pt x="2" y="3"/>
                    </a:lnTo>
                    <a:lnTo>
                      <a:pt x="0" y="5"/>
                    </a:lnTo>
                    <a:lnTo>
                      <a:pt x="0" y="7"/>
                    </a:lnTo>
                    <a:lnTo>
                      <a:pt x="2" y="9"/>
                    </a:lnTo>
                    <a:lnTo>
                      <a:pt x="3" y="10"/>
                    </a:lnTo>
                    <a:lnTo>
                      <a:pt x="5" y="10"/>
                    </a:lnTo>
                    <a:lnTo>
                      <a:pt x="7" y="10"/>
                    </a:lnTo>
                    <a:lnTo>
                      <a:pt x="9" y="10"/>
                    </a:lnTo>
                    <a:lnTo>
                      <a:pt x="10" y="9"/>
                    </a:lnTo>
                    <a:lnTo>
                      <a:pt x="10" y="7"/>
                    </a:lnTo>
                    <a:lnTo>
                      <a:pt x="10" y="5"/>
                    </a:lnTo>
                    <a:lnTo>
                      <a:pt x="10" y="3"/>
                    </a:lnTo>
                    <a:lnTo>
                      <a:pt x="9" y="2"/>
                    </a:lnTo>
                    <a:lnTo>
                      <a:pt x="7" y="0"/>
                    </a:lnTo>
                    <a:lnTo>
                      <a:pt x="5" y="0"/>
                    </a:lnTo>
                    <a:lnTo>
                      <a:pt x="3"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6965" name="Freeform 93"/>
              <p:cNvSpPr>
                <a:spLocks/>
              </p:cNvSpPr>
              <p:nvPr/>
            </p:nvSpPr>
            <p:spPr bwMode="auto">
              <a:xfrm>
                <a:off x="1032" y="2246"/>
                <a:ext cx="10" cy="10"/>
              </a:xfrm>
              <a:custGeom>
                <a:avLst/>
                <a:gdLst>
                  <a:gd name="T0" fmla="*/ 3 w 10"/>
                  <a:gd name="T1" fmla="*/ 0 h 10"/>
                  <a:gd name="T2" fmla="*/ 1 w 10"/>
                  <a:gd name="T3" fmla="*/ 1 h 10"/>
                  <a:gd name="T4" fmla="*/ 0 w 10"/>
                  <a:gd name="T5" fmla="*/ 3 h 10"/>
                  <a:gd name="T6" fmla="*/ 0 w 10"/>
                  <a:gd name="T7" fmla="*/ 5 h 10"/>
                  <a:gd name="T8" fmla="*/ 1 w 10"/>
                  <a:gd name="T9" fmla="*/ 7 h 10"/>
                  <a:gd name="T10" fmla="*/ 3 w 10"/>
                  <a:gd name="T11" fmla="*/ 8 h 10"/>
                  <a:gd name="T12" fmla="*/ 5 w 10"/>
                  <a:gd name="T13" fmla="*/ 10 h 10"/>
                  <a:gd name="T14" fmla="*/ 7 w 10"/>
                  <a:gd name="T15" fmla="*/ 10 h 10"/>
                  <a:gd name="T16" fmla="*/ 8 w 10"/>
                  <a:gd name="T17" fmla="*/ 8 h 10"/>
                  <a:gd name="T18" fmla="*/ 8 w 10"/>
                  <a:gd name="T19" fmla="*/ 8 h 10"/>
                  <a:gd name="T20" fmla="*/ 10 w 10"/>
                  <a:gd name="T21" fmla="*/ 7 h 10"/>
                  <a:gd name="T22" fmla="*/ 10 w 10"/>
                  <a:gd name="T23" fmla="*/ 5 h 10"/>
                  <a:gd name="T24" fmla="*/ 10 w 10"/>
                  <a:gd name="T25" fmla="*/ 3 h 10"/>
                  <a:gd name="T26" fmla="*/ 10 w 10"/>
                  <a:gd name="T27" fmla="*/ 1 h 10"/>
                  <a:gd name="T28" fmla="*/ 8 w 10"/>
                  <a:gd name="T29" fmla="*/ 0 h 10"/>
                  <a:gd name="T30" fmla="*/ 7 w 10"/>
                  <a:gd name="T31" fmla="*/ 0 h 10"/>
                  <a:gd name="T32" fmla="*/ 5 w 10"/>
                  <a:gd name="T33" fmla="*/ 0 h 10"/>
                  <a:gd name="T34" fmla="*/ 3 w 10"/>
                  <a:gd name="T35" fmla="*/ 0 h 1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
                  <a:gd name="T55" fmla="*/ 0 h 10"/>
                  <a:gd name="T56" fmla="*/ 10 w 10"/>
                  <a:gd name="T57" fmla="*/ 10 h 1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 h="10">
                    <a:moveTo>
                      <a:pt x="3" y="0"/>
                    </a:moveTo>
                    <a:lnTo>
                      <a:pt x="1" y="1"/>
                    </a:lnTo>
                    <a:lnTo>
                      <a:pt x="0" y="3"/>
                    </a:lnTo>
                    <a:lnTo>
                      <a:pt x="0" y="5"/>
                    </a:lnTo>
                    <a:lnTo>
                      <a:pt x="1" y="7"/>
                    </a:lnTo>
                    <a:lnTo>
                      <a:pt x="3" y="8"/>
                    </a:lnTo>
                    <a:lnTo>
                      <a:pt x="5" y="10"/>
                    </a:lnTo>
                    <a:lnTo>
                      <a:pt x="7" y="10"/>
                    </a:lnTo>
                    <a:lnTo>
                      <a:pt x="8" y="8"/>
                    </a:lnTo>
                    <a:lnTo>
                      <a:pt x="10" y="7"/>
                    </a:lnTo>
                    <a:lnTo>
                      <a:pt x="10" y="5"/>
                    </a:lnTo>
                    <a:lnTo>
                      <a:pt x="10" y="3"/>
                    </a:lnTo>
                    <a:lnTo>
                      <a:pt x="10" y="1"/>
                    </a:lnTo>
                    <a:lnTo>
                      <a:pt x="8" y="0"/>
                    </a:lnTo>
                    <a:lnTo>
                      <a:pt x="7" y="0"/>
                    </a:lnTo>
                    <a:lnTo>
                      <a:pt x="5" y="0"/>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6966" name="Freeform 94"/>
              <p:cNvSpPr>
                <a:spLocks/>
              </p:cNvSpPr>
              <p:nvPr/>
            </p:nvSpPr>
            <p:spPr bwMode="auto">
              <a:xfrm>
                <a:off x="1047" y="2232"/>
                <a:ext cx="11" cy="10"/>
              </a:xfrm>
              <a:custGeom>
                <a:avLst/>
                <a:gdLst>
                  <a:gd name="T0" fmla="*/ 4 w 11"/>
                  <a:gd name="T1" fmla="*/ 0 h 10"/>
                  <a:gd name="T2" fmla="*/ 2 w 11"/>
                  <a:gd name="T3" fmla="*/ 2 h 10"/>
                  <a:gd name="T4" fmla="*/ 0 w 11"/>
                  <a:gd name="T5" fmla="*/ 3 h 10"/>
                  <a:gd name="T6" fmla="*/ 0 w 11"/>
                  <a:gd name="T7" fmla="*/ 5 h 10"/>
                  <a:gd name="T8" fmla="*/ 2 w 11"/>
                  <a:gd name="T9" fmla="*/ 7 h 10"/>
                  <a:gd name="T10" fmla="*/ 4 w 11"/>
                  <a:gd name="T11" fmla="*/ 8 h 10"/>
                  <a:gd name="T12" fmla="*/ 5 w 11"/>
                  <a:gd name="T13" fmla="*/ 10 h 10"/>
                  <a:gd name="T14" fmla="*/ 7 w 11"/>
                  <a:gd name="T15" fmla="*/ 10 h 10"/>
                  <a:gd name="T16" fmla="*/ 9 w 11"/>
                  <a:gd name="T17" fmla="*/ 8 h 10"/>
                  <a:gd name="T18" fmla="*/ 9 w 11"/>
                  <a:gd name="T19" fmla="*/ 8 h 10"/>
                  <a:gd name="T20" fmla="*/ 11 w 11"/>
                  <a:gd name="T21" fmla="*/ 7 h 10"/>
                  <a:gd name="T22" fmla="*/ 11 w 11"/>
                  <a:gd name="T23" fmla="*/ 5 h 10"/>
                  <a:gd name="T24" fmla="*/ 11 w 11"/>
                  <a:gd name="T25" fmla="*/ 3 h 10"/>
                  <a:gd name="T26" fmla="*/ 11 w 11"/>
                  <a:gd name="T27" fmla="*/ 2 h 10"/>
                  <a:gd name="T28" fmla="*/ 9 w 11"/>
                  <a:gd name="T29" fmla="*/ 0 h 10"/>
                  <a:gd name="T30" fmla="*/ 7 w 11"/>
                  <a:gd name="T31" fmla="*/ 0 h 10"/>
                  <a:gd name="T32" fmla="*/ 5 w 11"/>
                  <a:gd name="T33" fmla="*/ 0 h 10"/>
                  <a:gd name="T34" fmla="*/ 4 w 11"/>
                  <a:gd name="T35" fmla="*/ 0 h 1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
                  <a:gd name="T55" fmla="*/ 0 h 10"/>
                  <a:gd name="T56" fmla="*/ 11 w 11"/>
                  <a:gd name="T57" fmla="*/ 10 h 1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 h="10">
                    <a:moveTo>
                      <a:pt x="4" y="0"/>
                    </a:moveTo>
                    <a:lnTo>
                      <a:pt x="2" y="2"/>
                    </a:lnTo>
                    <a:lnTo>
                      <a:pt x="0" y="3"/>
                    </a:lnTo>
                    <a:lnTo>
                      <a:pt x="0" y="5"/>
                    </a:lnTo>
                    <a:lnTo>
                      <a:pt x="2" y="7"/>
                    </a:lnTo>
                    <a:lnTo>
                      <a:pt x="4" y="8"/>
                    </a:lnTo>
                    <a:lnTo>
                      <a:pt x="5" y="10"/>
                    </a:lnTo>
                    <a:lnTo>
                      <a:pt x="7" y="10"/>
                    </a:lnTo>
                    <a:lnTo>
                      <a:pt x="9" y="8"/>
                    </a:lnTo>
                    <a:lnTo>
                      <a:pt x="11" y="7"/>
                    </a:lnTo>
                    <a:lnTo>
                      <a:pt x="11" y="5"/>
                    </a:lnTo>
                    <a:lnTo>
                      <a:pt x="11" y="3"/>
                    </a:lnTo>
                    <a:lnTo>
                      <a:pt x="11" y="2"/>
                    </a:lnTo>
                    <a:lnTo>
                      <a:pt x="9" y="0"/>
                    </a:lnTo>
                    <a:lnTo>
                      <a:pt x="7" y="0"/>
                    </a:lnTo>
                    <a:lnTo>
                      <a:pt x="5"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6967" name="Freeform 95"/>
              <p:cNvSpPr>
                <a:spLocks/>
              </p:cNvSpPr>
              <p:nvPr/>
            </p:nvSpPr>
            <p:spPr bwMode="auto">
              <a:xfrm>
                <a:off x="1063" y="2218"/>
                <a:ext cx="10" cy="10"/>
              </a:xfrm>
              <a:custGeom>
                <a:avLst/>
                <a:gdLst>
                  <a:gd name="T0" fmla="*/ 3 w 10"/>
                  <a:gd name="T1" fmla="*/ 0 h 10"/>
                  <a:gd name="T2" fmla="*/ 2 w 10"/>
                  <a:gd name="T3" fmla="*/ 2 h 10"/>
                  <a:gd name="T4" fmla="*/ 0 w 10"/>
                  <a:gd name="T5" fmla="*/ 3 h 10"/>
                  <a:gd name="T6" fmla="*/ 0 w 10"/>
                  <a:gd name="T7" fmla="*/ 5 h 10"/>
                  <a:gd name="T8" fmla="*/ 2 w 10"/>
                  <a:gd name="T9" fmla="*/ 7 h 10"/>
                  <a:gd name="T10" fmla="*/ 3 w 10"/>
                  <a:gd name="T11" fmla="*/ 9 h 10"/>
                  <a:gd name="T12" fmla="*/ 5 w 10"/>
                  <a:gd name="T13" fmla="*/ 10 h 10"/>
                  <a:gd name="T14" fmla="*/ 7 w 10"/>
                  <a:gd name="T15" fmla="*/ 10 h 10"/>
                  <a:gd name="T16" fmla="*/ 9 w 10"/>
                  <a:gd name="T17" fmla="*/ 9 h 10"/>
                  <a:gd name="T18" fmla="*/ 9 w 10"/>
                  <a:gd name="T19" fmla="*/ 9 h 10"/>
                  <a:gd name="T20" fmla="*/ 10 w 10"/>
                  <a:gd name="T21" fmla="*/ 7 h 10"/>
                  <a:gd name="T22" fmla="*/ 10 w 10"/>
                  <a:gd name="T23" fmla="*/ 5 h 10"/>
                  <a:gd name="T24" fmla="*/ 10 w 10"/>
                  <a:gd name="T25" fmla="*/ 3 h 10"/>
                  <a:gd name="T26" fmla="*/ 10 w 10"/>
                  <a:gd name="T27" fmla="*/ 2 h 10"/>
                  <a:gd name="T28" fmla="*/ 9 w 10"/>
                  <a:gd name="T29" fmla="*/ 0 h 10"/>
                  <a:gd name="T30" fmla="*/ 7 w 10"/>
                  <a:gd name="T31" fmla="*/ 0 h 10"/>
                  <a:gd name="T32" fmla="*/ 5 w 10"/>
                  <a:gd name="T33" fmla="*/ 0 h 10"/>
                  <a:gd name="T34" fmla="*/ 3 w 10"/>
                  <a:gd name="T35" fmla="*/ 0 h 1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
                  <a:gd name="T55" fmla="*/ 0 h 10"/>
                  <a:gd name="T56" fmla="*/ 10 w 10"/>
                  <a:gd name="T57" fmla="*/ 10 h 1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 h="10">
                    <a:moveTo>
                      <a:pt x="3" y="0"/>
                    </a:moveTo>
                    <a:lnTo>
                      <a:pt x="2" y="2"/>
                    </a:lnTo>
                    <a:lnTo>
                      <a:pt x="0" y="3"/>
                    </a:lnTo>
                    <a:lnTo>
                      <a:pt x="0" y="5"/>
                    </a:lnTo>
                    <a:lnTo>
                      <a:pt x="2" y="7"/>
                    </a:lnTo>
                    <a:lnTo>
                      <a:pt x="3" y="9"/>
                    </a:lnTo>
                    <a:lnTo>
                      <a:pt x="5" y="10"/>
                    </a:lnTo>
                    <a:lnTo>
                      <a:pt x="7" y="10"/>
                    </a:lnTo>
                    <a:lnTo>
                      <a:pt x="9" y="9"/>
                    </a:lnTo>
                    <a:lnTo>
                      <a:pt x="10" y="7"/>
                    </a:lnTo>
                    <a:lnTo>
                      <a:pt x="10" y="5"/>
                    </a:lnTo>
                    <a:lnTo>
                      <a:pt x="10" y="3"/>
                    </a:lnTo>
                    <a:lnTo>
                      <a:pt x="10" y="2"/>
                    </a:lnTo>
                    <a:lnTo>
                      <a:pt x="9" y="0"/>
                    </a:lnTo>
                    <a:lnTo>
                      <a:pt x="7" y="0"/>
                    </a:lnTo>
                    <a:lnTo>
                      <a:pt x="5" y="0"/>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6968" name="Freeform 96"/>
              <p:cNvSpPr>
                <a:spLocks/>
              </p:cNvSpPr>
              <p:nvPr/>
            </p:nvSpPr>
            <p:spPr bwMode="auto">
              <a:xfrm>
                <a:off x="1080" y="2204"/>
                <a:ext cx="11" cy="10"/>
              </a:xfrm>
              <a:custGeom>
                <a:avLst/>
                <a:gdLst>
                  <a:gd name="T0" fmla="*/ 2 w 11"/>
                  <a:gd name="T1" fmla="*/ 2 h 10"/>
                  <a:gd name="T2" fmla="*/ 0 w 11"/>
                  <a:gd name="T3" fmla="*/ 3 h 10"/>
                  <a:gd name="T4" fmla="*/ 0 w 11"/>
                  <a:gd name="T5" fmla="*/ 5 h 10"/>
                  <a:gd name="T6" fmla="*/ 0 w 11"/>
                  <a:gd name="T7" fmla="*/ 7 h 10"/>
                  <a:gd name="T8" fmla="*/ 0 w 11"/>
                  <a:gd name="T9" fmla="*/ 9 h 10"/>
                  <a:gd name="T10" fmla="*/ 2 w 11"/>
                  <a:gd name="T11" fmla="*/ 10 h 10"/>
                  <a:gd name="T12" fmla="*/ 4 w 11"/>
                  <a:gd name="T13" fmla="*/ 10 h 10"/>
                  <a:gd name="T14" fmla="*/ 5 w 11"/>
                  <a:gd name="T15" fmla="*/ 10 h 10"/>
                  <a:gd name="T16" fmla="*/ 7 w 11"/>
                  <a:gd name="T17" fmla="*/ 10 h 10"/>
                  <a:gd name="T18" fmla="*/ 7 w 11"/>
                  <a:gd name="T19" fmla="*/ 10 h 10"/>
                  <a:gd name="T20" fmla="*/ 9 w 11"/>
                  <a:gd name="T21" fmla="*/ 9 h 10"/>
                  <a:gd name="T22" fmla="*/ 11 w 11"/>
                  <a:gd name="T23" fmla="*/ 7 h 10"/>
                  <a:gd name="T24" fmla="*/ 11 w 11"/>
                  <a:gd name="T25" fmla="*/ 5 h 10"/>
                  <a:gd name="T26" fmla="*/ 9 w 11"/>
                  <a:gd name="T27" fmla="*/ 3 h 10"/>
                  <a:gd name="T28" fmla="*/ 7 w 11"/>
                  <a:gd name="T29" fmla="*/ 2 h 10"/>
                  <a:gd name="T30" fmla="*/ 5 w 11"/>
                  <a:gd name="T31" fmla="*/ 0 h 10"/>
                  <a:gd name="T32" fmla="*/ 4 w 11"/>
                  <a:gd name="T33" fmla="*/ 0 h 10"/>
                  <a:gd name="T34" fmla="*/ 2 w 11"/>
                  <a:gd name="T35" fmla="*/ 2 h 1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
                  <a:gd name="T55" fmla="*/ 0 h 10"/>
                  <a:gd name="T56" fmla="*/ 11 w 11"/>
                  <a:gd name="T57" fmla="*/ 10 h 1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 h="10">
                    <a:moveTo>
                      <a:pt x="2" y="2"/>
                    </a:moveTo>
                    <a:lnTo>
                      <a:pt x="0" y="3"/>
                    </a:lnTo>
                    <a:lnTo>
                      <a:pt x="0" y="5"/>
                    </a:lnTo>
                    <a:lnTo>
                      <a:pt x="0" y="7"/>
                    </a:lnTo>
                    <a:lnTo>
                      <a:pt x="0" y="9"/>
                    </a:lnTo>
                    <a:lnTo>
                      <a:pt x="2" y="10"/>
                    </a:lnTo>
                    <a:lnTo>
                      <a:pt x="4" y="10"/>
                    </a:lnTo>
                    <a:lnTo>
                      <a:pt x="5" y="10"/>
                    </a:lnTo>
                    <a:lnTo>
                      <a:pt x="7" y="10"/>
                    </a:lnTo>
                    <a:lnTo>
                      <a:pt x="9" y="9"/>
                    </a:lnTo>
                    <a:lnTo>
                      <a:pt x="11" y="7"/>
                    </a:lnTo>
                    <a:lnTo>
                      <a:pt x="11" y="5"/>
                    </a:lnTo>
                    <a:lnTo>
                      <a:pt x="9" y="3"/>
                    </a:lnTo>
                    <a:lnTo>
                      <a:pt x="7" y="2"/>
                    </a:lnTo>
                    <a:lnTo>
                      <a:pt x="5" y="0"/>
                    </a:lnTo>
                    <a:lnTo>
                      <a:pt x="4" y="0"/>
                    </a:lnTo>
                    <a:lnTo>
                      <a:pt x="2"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6969" name="Freeform 97"/>
              <p:cNvSpPr>
                <a:spLocks/>
              </p:cNvSpPr>
              <p:nvPr/>
            </p:nvSpPr>
            <p:spPr bwMode="auto">
              <a:xfrm>
                <a:off x="1096" y="2190"/>
                <a:ext cx="10" cy="11"/>
              </a:xfrm>
              <a:custGeom>
                <a:avLst/>
                <a:gdLst>
                  <a:gd name="T0" fmla="*/ 2 w 10"/>
                  <a:gd name="T1" fmla="*/ 2 h 11"/>
                  <a:gd name="T2" fmla="*/ 0 w 10"/>
                  <a:gd name="T3" fmla="*/ 4 h 11"/>
                  <a:gd name="T4" fmla="*/ 0 w 10"/>
                  <a:gd name="T5" fmla="*/ 5 h 11"/>
                  <a:gd name="T6" fmla="*/ 0 w 10"/>
                  <a:gd name="T7" fmla="*/ 7 h 11"/>
                  <a:gd name="T8" fmla="*/ 0 w 10"/>
                  <a:gd name="T9" fmla="*/ 9 h 11"/>
                  <a:gd name="T10" fmla="*/ 2 w 10"/>
                  <a:gd name="T11" fmla="*/ 11 h 11"/>
                  <a:gd name="T12" fmla="*/ 3 w 10"/>
                  <a:gd name="T13" fmla="*/ 11 h 11"/>
                  <a:gd name="T14" fmla="*/ 5 w 10"/>
                  <a:gd name="T15" fmla="*/ 11 h 11"/>
                  <a:gd name="T16" fmla="*/ 7 w 10"/>
                  <a:gd name="T17" fmla="*/ 11 h 11"/>
                  <a:gd name="T18" fmla="*/ 7 w 10"/>
                  <a:gd name="T19" fmla="*/ 11 h 11"/>
                  <a:gd name="T20" fmla="*/ 9 w 10"/>
                  <a:gd name="T21" fmla="*/ 9 h 11"/>
                  <a:gd name="T22" fmla="*/ 10 w 10"/>
                  <a:gd name="T23" fmla="*/ 7 h 11"/>
                  <a:gd name="T24" fmla="*/ 10 w 10"/>
                  <a:gd name="T25" fmla="*/ 5 h 11"/>
                  <a:gd name="T26" fmla="*/ 9 w 10"/>
                  <a:gd name="T27" fmla="*/ 4 h 11"/>
                  <a:gd name="T28" fmla="*/ 7 w 10"/>
                  <a:gd name="T29" fmla="*/ 2 h 11"/>
                  <a:gd name="T30" fmla="*/ 5 w 10"/>
                  <a:gd name="T31" fmla="*/ 0 h 11"/>
                  <a:gd name="T32" fmla="*/ 3 w 10"/>
                  <a:gd name="T33" fmla="*/ 0 h 11"/>
                  <a:gd name="T34" fmla="*/ 2 w 10"/>
                  <a:gd name="T35" fmla="*/ 2 h 1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
                  <a:gd name="T55" fmla="*/ 0 h 11"/>
                  <a:gd name="T56" fmla="*/ 10 w 10"/>
                  <a:gd name="T57" fmla="*/ 11 h 1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 h="11">
                    <a:moveTo>
                      <a:pt x="2" y="2"/>
                    </a:moveTo>
                    <a:lnTo>
                      <a:pt x="0" y="4"/>
                    </a:lnTo>
                    <a:lnTo>
                      <a:pt x="0" y="5"/>
                    </a:lnTo>
                    <a:lnTo>
                      <a:pt x="0" y="7"/>
                    </a:lnTo>
                    <a:lnTo>
                      <a:pt x="0" y="9"/>
                    </a:lnTo>
                    <a:lnTo>
                      <a:pt x="2" y="11"/>
                    </a:lnTo>
                    <a:lnTo>
                      <a:pt x="3" y="11"/>
                    </a:lnTo>
                    <a:lnTo>
                      <a:pt x="5" y="11"/>
                    </a:lnTo>
                    <a:lnTo>
                      <a:pt x="7" y="11"/>
                    </a:lnTo>
                    <a:lnTo>
                      <a:pt x="9" y="9"/>
                    </a:lnTo>
                    <a:lnTo>
                      <a:pt x="10" y="7"/>
                    </a:lnTo>
                    <a:lnTo>
                      <a:pt x="10" y="5"/>
                    </a:lnTo>
                    <a:lnTo>
                      <a:pt x="9" y="4"/>
                    </a:lnTo>
                    <a:lnTo>
                      <a:pt x="7" y="2"/>
                    </a:lnTo>
                    <a:lnTo>
                      <a:pt x="5" y="0"/>
                    </a:lnTo>
                    <a:lnTo>
                      <a:pt x="3" y="0"/>
                    </a:lnTo>
                    <a:lnTo>
                      <a:pt x="2"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6970" name="Freeform 98"/>
              <p:cNvSpPr>
                <a:spLocks/>
              </p:cNvSpPr>
              <p:nvPr/>
            </p:nvSpPr>
            <p:spPr bwMode="auto">
              <a:xfrm>
                <a:off x="1111" y="2178"/>
                <a:ext cx="11" cy="10"/>
              </a:xfrm>
              <a:custGeom>
                <a:avLst/>
                <a:gdLst>
                  <a:gd name="T0" fmla="*/ 2 w 11"/>
                  <a:gd name="T1" fmla="*/ 0 h 10"/>
                  <a:gd name="T2" fmla="*/ 0 w 11"/>
                  <a:gd name="T3" fmla="*/ 2 h 10"/>
                  <a:gd name="T4" fmla="*/ 0 w 11"/>
                  <a:gd name="T5" fmla="*/ 3 h 10"/>
                  <a:gd name="T6" fmla="*/ 0 w 11"/>
                  <a:gd name="T7" fmla="*/ 5 h 10"/>
                  <a:gd name="T8" fmla="*/ 0 w 11"/>
                  <a:gd name="T9" fmla="*/ 7 h 10"/>
                  <a:gd name="T10" fmla="*/ 2 w 11"/>
                  <a:gd name="T11" fmla="*/ 9 h 10"/>
                  <a:gd name="T12" fmla="*/ 4 w 11"/>
                  <a:gd name="T13" fmla="*/ 10 h 10"/>
                  <a:gd name="T14" fmla="*/ 6 w 11"/>
                  <a:gd name="T15" fmla="*/ 10 h 10"/>
                  <a:gd name="T16" fmla="*/ 7 w 11"/>
                  <a:gd name="T17" fmla="*/ 9 h 10"/>
                  <a:gd name="T18" fmla="*/ 7 w 11"/>
                  <a:gd name="T19" fmla="*/ 9 h 10"/>
                  <a:gd name="T20" fmla="*/ 9 w 11"/>
                  <a:gd name="T21" fmla="*/ 7 h 10"/>
                  <a:gd name="T22" fmla="*/ 11 w 11"/>
                  <a:gd name="T23" fmla="*/ 5 h 10"/>
                  <a:gd name="T24" fmla="*/ 11 w 11"/>
                  <a:gd name="T25" fmla="*/ 3 h 10"/>
                  <a:gd name="T26" fmla="*/ 9 w 11"/>
                  <a:gd name="T27" fmla="*/ 2 h 10"/>
                  <a:gd name="T28" fmla="*/ 7 w 11"/>
                  <a:gd name="T29" fmla="*/ 0 h 10"/>
                  <a:gd name="T30" fmla="*/ 6 w 11"/>
                  <a:gd name="T31" fmla="*/ 0 h 10"/>
                  <a:gd name="T32" fmla="*/ 4 w 11"/>
                  <a:gd name="T33" fmla="*/ 0 h 10"/>
                  <a:gd name="T34" fmla="*/ 2 w 11"/>
                  <a:gd name="T35" fmla="*/ 0 h 1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
                  <a:gd name="T55" fmla="*/ 0 h 10"/>
                  <a:gd name="T56" fmla="*/ 11 w 11"/>
                  <a:gd name="T57" fmla="*/ 10 h 1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 h="10">
                    <a:moveTo>
                      <a:pt x="2" y="0"/>
                    </a:moveTo>
                    <a:lnTo>
                      <a:pt x="0" y="2"/>
                    </a:lnTo>
                    <a:lnTo>
                      <a:pt x="0" y="3"/>
                    </a:lnTo>
                    <a:lnTo>
                      <a:pt x="0" y="5"/>
                    </a:lnTo>
                    <a:lnTo>
                      <a:pt x="0" y="7"/>
                    </a:lnTo>
                    <a:lnTo>
                      <a:pt x="2" y="9"/>
                    </a:lnTo>
                    <a:lnTo>
                      <a:pt x="4" y="10"/>
                    </a:lnTo>
                    <a:lnTo>
                      <a:pt x="6" y="10"/>
                    </a:lnTo>
                    <a:lnTo>
                      <a:pt x="7" y="9"/>
                    </a:lnTo>
                    <a:lnTo>
                      <a:pt x="9" y="7"/>
                    </a:lnTo>
                    <a:lnTo>
                      <a:pt x="11" y="5"/>
                    </a:lnTo>
                    <a:lnTo>
                      <a:pt x="11" y="3"/>
                    </a:lnTo>
                    <a:lnTo>
                      <a:pt x="9" y="2"/>
                    </a:lnTo>
                    <a:lnTo>
                      <a:pt x="7" y="0"/>
                    </a:lnTo>
                    <a:lnTo>
                      <a:pt x="6" y="0"/>
                    </a:lnTo>
                    <a:lnTo>
                      <a:pt x="4" y="0"/>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6971" name="Freeform 99"/>
              <p:cNvSpPr>
                <a:spLocks/>
              </p:cNvSpPr>
              <p:nvPr/>
            </p:nvSpPr>
            <p:spPr bwMode="auto">
              <a:xfrm>
                <a:off x="1127" y="2164"/>
                <a:ext cx="11" cy="10"/>
              </a:xfrm>
              <a:custGeom>
                <a:avLst/>
                <a:gdLst>
                  <a:gd name="T0" fmla="*/ 2 w 11"/>
                  <a:gd name="T1" fmla="*/ 0 h 10"/>
                  <a:gd name="T2" fmla="*/ 0 w 11"/>
                  <a:gd name="T3" fmla="*/ 2 h 10"/>
                  <a:gd name="T4" fmla="*/ 0 w 11"/>
                  <a:gd name="T5" fmla="*/ 4 h 10"/>
                  <a:gd name="T6" fmla="*/ 0 w 11"/>
                  <a:gd name="T7" fmla="*/ 5 h 10"/>
                  <a:gd name="T8" fmla="*/ 0 w 11"/>
                  <a:gd name="T9" fmla="*/ 7 h 10"/>
                  <a:gd name="T10" fmla="*/ 2 w 11"/>
                  <a:gd name="T11" fmla="*/ 9 h 10"/>
                  <a:gd name="T12" fmla="*/ 4 w 11"/>
                  <a:gd name="T13" fmla="*/ 10 h 10"/>
                  <a:gd name="T14" fmla="*/ 5 w 11"/>
                  <a:gd name="T15" fmla="*/ 10 h 10"/>
                  <a:gd name="T16" fmla="*/ 7 w 11"/>
                  <a:gd name="T17" fmla="*/ 9 h 10"/>
                  <a:gd name="T18" fmla="*/ 7 w 11"/>
                  <a:gd name="T19" fmla="*/ 9 h 10"/>
                  <a:gd name="T20" fmla="*/ 9 w 11"/>
                  <a:gd name="T21" fmla="*/ 7 h 10"/>
                  <a:gd name="T22" fmla="*/ 11 w 11"/>
                  <a:gd name="T23" fmla="*/ 5 h 10"/>
                  <a:gd name="T24" fmla="*/ 11 w 11"/>
                  <a:gd name="T25" fmla="*/ 4 h 10"/>
                  <a:gd name="T26" fmla="*/ 9 w 11"/>
                  <a:gd name="T27" fmla="*/ 2 h 10"/>
                  <a:gd name="T28" fmla="*/ 7 w 11"/>
                  <a:gd name="T29" fmla="*/ 0 h 10"/>
                  <a:gd name="T30" fmla="*/ 5 w 11"/>
                  <a:gd name="T31" fmla="*/ 0 h 10"/>
                  <a:gd name="T32" fmla="*/ 4 w 11"/>
                  <a:gd name="T33" fmla="*/ 0 h 10"/>
                  <a:gd name="T34" fmla="*/ 2 w 11"/>
                  <a:gd name="T35" fmla="*/ 0 h 1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
                  <a:gd name="T55" fmla="*/ 0 h 10"/>
                  <a:gd name="T56" fmla="*/ 11 w 11"/>
                  <a:gd name="T57" fmla="*/ 10 h 1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 h="10">
                    <a:moveTo>
                      <a:pt x="2" y="0"/>
                    </a:moveTo>
                    <a:lnTo>
                      <a:pt x="0" y="2"/>
                    </a:lnTo>
                    <a:lnTo>
                      <a:pt x="0" y="4"/>
                    </a:lnTo>
                    <a:lnTo>
                      <a:pt x="0" y="5"/>
                    </a:lnTo>
                    <a:lnTo>
                      <a:pt x="0" y="7"/>
                    </a:lnTo>
                    <a:lnTo>
                      <a:pt x="2" y="9"/>
                    </a:lnTo>
                    <a:lnTo>
                      <a:pt x="4" y="10"/>
                    </a:lnTo>
                    <a:lnTo>
                      <a:pt x="5" y="10"/>
                    </a:lnTo>
                    <a:lnTo>
                      <a:pt x="7" y="9"/>
                    </a:lnTo>
                    <a:lnTo>
                      <a:pt x="9" y="7"/>
                    </a:lnTo>
                    <a:lnTo>
                      <a:pt x="11" y="5"/>
                    </a:lnTo>
                    <a:lnTo>
                      <a:pt x="11" y="4"/>
                    </a:lnTo>
                    <a:lnTo>
                      <a:pt x="9" y="2"/>
                    </a:lnTo>
                    <a:lnTo>
                      <a:pt x="7" y="0"/>
                    </a:lnTo>
                    <a:lnTo>
                      <a:pt x="5" y="0"/>
                    </a:lnTo>
                    <a:lnTo>
                      <a:pt x="4" y="0"/>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6972" name="Freeform 100"/>
              <p:cNvSpPr>
                <a:spLocks/>
              </p:cNvSpPr>
              <p:nvPr/>
            </p:nvSpPr>
            <p:spPr bwMode="auto">
              <a:xfrm>
                <a:off x="1143" y="2150"/>
                <a:ext cx="10" cy="11"/>
              </a:xfrm>
              <a:custGeom>
                <a:avLst/>
                <a:gdLst>
                  <a:gd name="T0" fmla="*/ 3 w 10"/>
                  <a:gd name="T1" fmla="*/ 2 h 11"/>
                  <a:gd name="T2" fmla="*/ 1 w 10"/>
                  <a:gd name="T3" fmla="*/ 4 h 11"/>
                  <a:gd name="T4" fmla="*/ 0 w 10"/>
                  <a:gd name="T5" fmla="*/ 5 h 11"/>
                  <a:gd name="T6" fmla="*/ 0 w 10"/>
                  <a:gd name="T7" fmla="*/ 5 h 11"/>
                  <a:gd name="T8" fmla="*/ 1 w 10"/>
                  <a:gd name="T9" fmla="*/ 7 h 11"/>
                  <a:gd name="T10" fmla="*/ 3 w 10"/>
                  <a:gd name="T11" fmla="*/ 9 h 11"/>
                  <a:gd name="T12" fmla="*/ 5 w 10"/>
                  <a:gd name="T13" fmla="*/ 11 h 11"/>
                  <a:gd name="T14" fmla="*/ 5 w 10"/>
                  <a:gd name="T15" fmla="*/ 11 h 11"/>
                  <a:gd name="T16" fmla="*/ 8 w 10"/>
                  <a:gd name="T17" fmla="*/ 11 h 11"/>
                  <a:gd name="T18" fmla="*/ 8 w 10"/>
                  <a:gd name="T19" fmla="*/ 11 h 11"/>
                  <a:gd name="T20" fmla="*/ 8 w 10"/>
                  <a:gd name="T21" fmla="*/ 7 h 11"/>
                  <a:gd name="T22" fmla="*/ 10 w 10"/>
                  <a:gd name="T23" fmla="*/ 5 h 11"/>
                  <a:gd name="T24" fmla="*/ 10 w 10"/>
                  <a:gd name="T25" fmla="*/ 5 h 11"/>
                  <a:gd name="T26" fmla="*/ 8 w 10"/>
                  <a:gd name="T27" fmla="*/ 4 h 11"/>
                  <a:gd name="T28" fmla="*/ 7 w 10"/>
                  <a:gd name="T29" fmla="*/ 2 h 11"/>
                  <a:gd name="T30" fmla="*/ 5 w 10"/>
                  <a:gd name="T31" fmla="*/ 0 h 11"/>
                  <a:gd name="T32" fmla="*/ 5 w 10"/>
                  <a:gd name="T33" fmla="*/ 0 h 11"/>
                  <a:gd name="T34" fmla="*/ 3 w 10"/>
                  <a:gd name="T35" fmla="*/ 2 h 1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
                  <a:gd name="T55" fmla="*/ 0 h 11"/>
                  <a:gd name="T56" fmla="*/ 10 w 10"/>
                  <a:gd name="T57" fmla="*/ 11 h 1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 h="11">
                    <a:moveTo>
                      <a:pt x="3" y="2"/>
                    </a:moveTo>
                    <a:lnTo>
                      <a:pt x="1" y="4"/>
                    </a:lnTo>
                    <a:lnTo>
                      <a:pt x="0" y="5"/>
                    </a:lnTo>
                    <a:lnTo>
                      <a:pt x="1" y="7"/>
                    </a:lnTo>
                    <a:lnTo>
                      <a:pt x="3" y="9"/>
                    </a:lnTo>
                    <a:lnTo>
                      <a:pt x="5" y="11"/>
                    </a:lnTo>
                    <a:lnTo>
                      <a:pt x="8" y="11"/>
                    </a:lnTo>
                    <a:lnTo>
                      <a:pt x="8" y="7"/>
                    </a:lnTo>
                    <a:lnTo>
                      <a:pt x="10" y="5"/>
                    </a:lnTo>
                    <a:lnTo>
                      <a:pt x="8" y="4"/>
                    </a:lnTo>
                    <a:lnTo>
                      <a:pt x="7" y="2"/>
                    </a:lnTo>
                    <a:lnTo>
                      <a:pt x="5" y="0"/>
                    </a:lnTo>
                    <a:lnTo>
                      <a:pt x="3"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6973" name="Freeform 101"/>
              <p:cNvSpPr>
                <a:spLocks/>
              </p:cNvSpPr>
              <p:nvPr/>
            </p:nvSpPr>
            <p:spPr bwMode="auto">
              <a:xfrm>
                <a:off x="1158" y="2136"/>
                <a:ext cx="11" cy="11"/>
              </a:xfrm>
              <a:custGeom>
                <a:avLst/>
                <a:gdLst>
                  <a:gd name="T0" fmla="*/ 4 w 11"/>
                  <a:gd name="T1" fmla="*/ 2 h 11"/>
                  <a:gd name="T2" fmla="*/ 2 w 11"/>
                  <a:gd name="T3" fmla="*/ 4 h 11"/>
                  <a:gd name="T4" fmla="*/ 0 w 11"/>
                  <a:gd name="T5" fmla="*/ 5 h 11"/>
                  <a:gd name="T6" fmla="*/ 0 w 11"/>
                  <a:gd name="T7" fmla="*/ 7 h 11"/>
                  <a:gd name="T8" fmla="*/ 2 w 11"/>
                  <a:gd name="T9" fmla="*/ 9 h 11"/>
                  <a:gd name="T10" fmla="*/ 4 w 11"/>
                  <a:gd name="T11" fmla="*/ 11 h 11"/>
                  <a:gd name="T12" fmla="*/ 6 w 11"/>
                  <a:gd name="T13" fmla="*/ 11 h 11"/>
                  <a:gd name="T14" fmla="*/ 7 w 11"/>
                  <a:gd name="T15" fmla="*/ 11 h 11"/>
                  <a:gd name="T16" fmla="*/ 9 w 11"/>
                  <a:gd name="T17" fmla="*/ 11 h 11"/>
                  <a:gd name="T18" fmla="*/ 9 w 11"/>
                  <a:gd name="T19" fmla="*/ 11 h 11"/>
                  <a:gd name="T20" fmla="*/ 11 w 11"/>
                  <a:gd name="T21" fmla="*/ 9 h 11"/>
                  <a:gd name="T22" fmla="*/ 11 w 11"/>
                  <a:gd name="T23" fmla="*/ 7 h 11"/>
                  <a:gd name="T24" fmla="*/ 11 w 11"/>
                  <a:gd name="T25" fmla="*/ 5 h 11"/>
                  <a:gd name="T26" fmla="*/ 11 w 11"/>
                  <a:gd name="T27" fmla="*/ 4 h 11"/>
                  <a:gd name="T28" fmla="*/ 9 w 11"/>
                  <a:gd name="T29" fmla="*/ 2 h 11"/>
                  <a:gd name="T30" fmla="*/ 7 w 11"/>
                  <a:gd name="T31" fmla="*/ 0 h 11"/>
                  <a:gd name="T32" fmla="*/ 6 w 11"/>
                  <a:gd name="T33" fmla="*/ 0 h 11"/>
                  <a:gd name="T34" fmla="*/ 4 w 11"/>
                  <a:gd name="T35" fmla="*/ 2 h 1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
                  <a:gd name="T55" fmla="*/ 0 h 11"/>
                  <a:gd name="T56" fmla="*/ 11 w 11"/>
                  <a:gd name="T57" fmla="*/ 11 h 1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 h="11">
                    <a:moveTo>
                      <a:pt x="4" y="2"/>
                    </a:moveTo>
                    <a:lnTo>
                      <a:pt x="2" y="4"/>
                    </a:lnTo>
                    <a:lnTo>
                      <a:pt x="0" y="5"/>
                    </a:lnTo>
                    <a:lnTo>
                      <a:pt x="0" y="7"/>
                    </a:lnTo>
                    <a:lnTo>
                      <a:pt x="2" y="9"/>
                    </a:lnTo>
                    <a:lnTo>
                      <a:pt x="4" y="11"/>
                    </a:lnTo>
                    <a:lnTo>
                      <a:pt x="6" y="11"/>
                    </a:lnTo>
                    <a:lnTo>
                      <a:pt x="7" y="11"/>
                    </a:lnTo>
                    <a:lnTo>
                      <a:pt x="9" y="11"/>
                    </a:lnTo>
                    <a:lnTo>
                      <a:pt x="11" y="9"/>
                    </a:lnTo>
                    <a:lnTo>
                      <a:pt x="11" y="7"/>
                    </a:lnTo>
                    <a:lnTo>
                      <a:pt x="11" y="5"/>
                    </a:lnTo>
                    <a:lnTo>
                      <a:pt x="11" y="4"/>
                    </a:lnTo>
                    <a:lnTo>
                      <a:pt x="9" y="2"/>
                    </a:lnTo>
                    <a:lnTo>
                      <a:pt x="7" y="0"/>
                    </a:lnTo>
                    <a:lnTo>
                      <a:pt x="6" y="0"/>
                    </a:lnTo>
                    <a:lnTo>
                      <a:pt x="4"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6974" name="Freeform 102"/>
              <p:cNvSpPr>
                <a:spLocks/>
              </p:cNvSpPr>
              <p:nvPr/>
            </p:nvSpPr>
            <p:spPr bwMode="auto">
              <a:xfrm>
                <a:off x="1174" y="2122"/>
                <a:ext cx="10" cy="11"/>
              </a:xfrm>
              <a:custGeom>
                <a:avLst/>
                <a:gdLst>
                  <a:gd name="T0" fmla="*/ 3 w 10"/>
                  <a:gd name="T1" fmla="*/ 2 h 11"/>
                  <a:gd name="T2" fmla="*/ 2 w 10"/>
                  <a:gd name="T3" fmla="*/ 4 h 11"/>
                  <a:gd name="T4" fmla="*/ 0 w 10"/>
                  <a:gd name="T5" fmla="*/ 6 h 11"/>
                  <a:gd name="T6" fmla="*/ 0 w 10"/>
                  <a:gd name="T7" fmla="*/ 7 h 11"/>
                  <a:gd name="T8" fmla="*/ 2 w 10"/>
                  <a:gd name="T9" fmla="*/ 9 h 11"/>
                  <a:gd name="T10" fmla="*/ 3 w 10"/>
                  <a:gd name="T11" fmla="*/ 11 h 11"/>
                  <a:gd name="T12" fmla="*/ 5 w 10"/>
                  <a:gd name="T13" fmla="*/ 11 h 11"/>
                  <a:gd name="T14" fmla="*/ 7 w 10"/>
                  <a:gd name="T15" fmla="*/ 11 h 11"/>
                  <a:gd name="T16" fmla="*/ 9 w 10"/>
                  <a:gd name="T17" fmla="*/ 11 h 11"/>
                  <a:gd name="T18" fmla="*/ 9 w 10"/>
                  <a:gd name="T19" fmla="*/ 11 h 11"/>
                  <a:gd name="T20" fmla="*/ 10 w 10"/>
                  <a:gd name="T21" fmla="*/ 9 h 11"/>
                  <a:gd name="T22" fmla="*/ 10 w 10"/>
                  <a:gd name="T23" fmla="*/ 7 h 11"/>
                  <a:gd name="T24" fmla="*/ 10 w 10"/>
                  <a:gd name="T25" fmla="*/ 6 h 11"/>
                  <a:gd name="T26" fmla="*/ 10 w 10"/>
                  <a:gd name="T27" fmla="*/ 4 h 11"/>
                  <a:gd name="T28" fmla="*/ 9 w 10"/>
                  <a:gd name="T29" fmla="*/ 2 h 11"/>
                  <a:gd name="T30" fmla="*/ 7 w 10"/>
                  <a:gd name="T31" fmla="*/ 0 h 11"/>
                  <a:gd name="T32" fmla="*/ 5 w 10"/>
                  <a:gd name="T33" fmla="*/ 0 h 11"/>
                  <a:gd name="T34" fmla="*/ 3 w 10"/>
                  <a:gd name="T35" fmla="*/ 2 h 1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
                  <a:gd name="T55" fmla="*/ 0 h 11"/>
                  <a:gd name="T56" fmla="*/ 10 w 10"/>
                  <a:gd name="T57" fmla="*/ 11 h 1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 h="11">
                    <a:moveTo>
                      <a:pt x="3" y="2"/>
                    </a:moveTo>
                    <a:lnTo>
                      <a:pt x="2" y="4"/>
                    </a:lnTo>
                    <a:lnTo>
                      <a:pt x="0" y="6"/>
                    </a:lnTo>
                    <a:lnTo>
                      <a:pt x="0" y="7"/>
                    </a:lnTo>
                    <a:lnTo>
                      <a:pt x="2" y="9"/>
                    </a:lnTo>
                    <a:lnTo>
                      <a:pt x="3" y="11"/>
                    </a:lnTo>
                    <a:lnTo>
                      <a:pt x="5" y="11"/>
                    </a:lnTo>
                    <a:lnTo>
                      <a:pt x="7" y="11"/>
                    </a:lnTo>
                    <a:lnTo>
                      <a:pt x="9" y="11"/>
                    </a:lnTo>
                    <a:lnTo>
                      <a:pt x="10" y="9"/>
                    </a:lnTo>
                    <a:lnTo>
                      <a:pt x="10" y="7"/>
                    </a:lnTo>
                    <a:lnTo>
                      <a:pt x="10" y="6"/>
                    </a:lnTo>
                    <a:lnTo>
                      <a:pt x="10" y="4"/>
                    </a:lnTo>
                    <a:lnTo>
                      <a:pt x="9" y="2"/>
                    </a:lnTo>
                    <a:lnTo>
                      <a:pt x="7" y="0"/>
                    </a:lnTo>
                    <a:lnTo>
                      <a:pt x="5" y="0"/>
                    </a:lnTo>
                    <a:lnTo>
                      <a:pt x="3"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6975" name="Freeform 103"/>
              <p:cNvSpPr>
                <a:spLocks/>
              </p:cNvSpPr>
              <p:nvPr/>
            </p:nvSpPr>
            <p:spPr bwMode="auto">
              <a:xfrm>
                <a:off x="1190" y="2110"/>
                <a:ext cx="10" cy="11"/>
              </a:xfrm>
              <a:custGeom>
                <a:avLst/>
                <a:gdLst>
                  <a:gd name="T0" fmla="*/ 3 w 10"/>
                  <a:gd name="T1" fmla="*/ 0 h 11"/>
                  <a:gd name="T2" fmla="*/ 1 w 10"/>
                  <a:gd name="T3" fmla="*/ 2 h 11"/>
                  <a:gd name="T4" fmla="*/ 0 w 10"/>
                  <a:gd name="T5" fmla="*/ 4 h 11"/>
                  <a:gd name="T6" fmla="*/ 0 w 10"/>
                  <a:gd name="T7" fmla="*/ 5 h 11"/>
                  <a:gd name="T8" fmla="*/ 1 w 10"/>
                  <a:gd name="T9" fmla="*/ 7 h 11"/>
                  <a:gd name="T10" fmla="*/ 3 w 10"/>
                  <a:gd name="T11" fmla="*/ 9 h 11"/>
                  <a:gd name="T12" fmla="*/ 5 w 10"/>
                  <a:gd name="T13" fmla="*/ 11 h 11"/>
                  <a:gd name="T14" fmla="*/ 7 w 10"/>
                  <a:gd name="T15" fmla="*/ 11 h 11"/>
                  <a:gd name="T16" fmla="*/ 8 w 10"/>
                  <a:gd name="T17" fmla="*/ 9 h 11"/>
                  <a:gd name="T18" fmla="*/ 8 w 10"/>
                  <a:gd name="T19" fmla="*/ 9 h 11"/>
                  <a:gd name="T20" fmla="*/ 10 w 10"/>
                  <a:gd name="T21" fmla="*/ 7 h 11"/>
                  <a:gd name="T22" fmla="*/ 10 w 10"/>
                  <a:gd name="T23" fmla="*/ 5 h 11"/>
                  <a:gd name="T24" fmla="*/ 10 w 10"/>
                  <a:gd name="T25" fmla="*/ 4 h 11"/>
                  <a:gd name="T26" fmla="*/ 10 w 10"/>
                  <a:gd name="T27" fmla="*/ 2 h 11"/>
                  <a:gd name="T28" fmla="*/ 8 w 10"/>
                  <a:gd name="T29" fmla="*/ 0 h 11"/>
                  <a:gd name="T30" fmla="*/ 7 w 10"/>
                  <a:gd name="T31" fmla="*/ 0 h 11"/>
                  <a:gd name="T32" fmla="*/ 5 w 10"/>
                  <a:gd name="T33" fmla="*/ 0 h 11"/>
                  <a:gd name="T34" fmla="*/ 3 w 10"/>
                  <a:gd name="T35" fmla="*/ 0 h 1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
                  <a:gd name="T55" fmla="*/ 0 h 11"/>
                  <a:gd name="T56" fmla="*/ 10 w 10"/>
                  <a:gd name="T57" fmla="*/ 11 h 1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 h="11">
                    <a:moveTo>
                      <a:pt x="3" y="0"/>
                    </a:moveTo>
                    <a:lnTo>
                      <a:pt x="1" y="2"/>
                    </a:lnTo>
                    <a:lnTo>
                      <a:pt x="0" y="4"/>
                    </a:lnTo>
                    <a:lnTo>
                      <a:pt x="0" y="5"/>
                    </a:lnTo>
                    <a:lnTo>
                      <a:pt x="1" y="7"/>
                    </a:lnTo>
                    <a:lnTo>
                      <a:pt x="3" y="9"/>
                    </a:lnTo>
                    <a:lnTo>
                      <a:pt x="5" y="11"/>
                    </a:lnTo>
                    <a:lnTo>
                      <a:pt x="7" y="11"/>
                    </a:lnTo>
                    <a:lnTo>
                      <a:pt x="8" y="9"/>
                    </a:lnTo>
                    <a:lnTo>
                      <a:pt x="10" y="7"/>
                    </a:lnTo>
                    <a:lnTo>
                      <a:pt x="10" y="5"/>
                    </a:lnTo>
                    <a:lnTo>
                      <a:pt x="10" y="4"/>
                    </a:lnTo>
                    <a:lnTo>
                      <a:pt x="10" y="2"/>
                    </a:lnTo>
                    <a:lnTo>
                      <a:pt x="8" y="0"/>
                    </a:lnTo>
                    <a:lnTo>
                      <a:pt x="7" y="0"/>
                    </a:lnTo>
                    <a:lnTo>
                      <a:pt x="5" y="0"/>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6976" name="Freeform 104"/>
              <p:cNvSpPr>
                <a:spLocks/>
              </p:cNvSpPr>
              <p:nvPr/>
            </p:nvSpPr>
            <p:spPr bwMode="auto">
              <a:xfrm>
                <a:off x="1207" y="2096"/>
                <a:ext cx="10" cy="11"/>
              </a:xfrm>
              <a:custGeom>
                <a:avLst/>
                <a:gdLst>
                  <a:gd name="T0" fmla="*/ 2 w 10"/>
                  <a:gd name="T1" fmla="*/ 0 h 11"/>
                  <a:gd name="T2" fmla="*/ 0 w 10"/>
                  <a:gd name="T3" fmla="*/ 2 h 11"/>
                  <a:gd name="T4" fmla="*/ 0 w 10"/>
                  <a:gd name="T5" fmla="*/ 4 h 11"/>
                  <a:gd name="T6" fmla="*/ 0 w 10"/>
                  <a:gd name="T7" fmla="*/ 6 h 11"/>
                  <a:gd name="T8" fmla="*/ 0 w 10"/>
                  <a:gd name="T9" fmla="*/ 7 h 11"/>
                  <a:gd name="T10" fmla="*/ 2 w 10"/>
                  <a:gd name="T11" fmla="*/ 9 h 11"/>
                  <a:gd name="T12" fmla="*/ 3 w 10"/>
                  <a:gd name="T13" fmla="*/ 11 h 11"/>
                  <a:gd name="T14" fmla="*/ 5 w 10"/>
                  <a:gd name="T15" fmla="*/ 11 h 11"/>
                  <a:gd name="T16" fmla="*/ 7 w 10"/>
                  <a:gd name="T17" fmla="*/ 9 h 11"/>
                  <a:gd name="T18" fmla="*/ 7 w 10"/>
                  <a:gd name="T19" fmla="*/ 9 h 11"/>
                  <a:gd name="T20" fmla="*/ 9 w 10"/>
                  <a:gd name="T21" fmla="*/ 7 h 11"/>
                  <a:gd name="T22" fmla="*/ 10 w 10"/>
                  <a:gd name="T23" fmla="*/ 6 h 11"/>
                  <a:gd name="T24" fmla="*/ 10 w 10"/>
                  <a:gd name="T25" fmla="*/ 4 h 11"/>
                  <a:gd name="T26" fmla="*/ 9 w 10"/>
                  <a:gd name="T27" fmla="*/ 2 h 11"/>
                  <a:gd name="T28" fmla="*/ 7 w 10"/>
                  <a:gd name="T29" fmla="*/ 0 h 11"/>
                  <a:gd name="T30" fmla="*/ 5 w 10"/>
                  <a:gd name="T31" fmla="*/ 0 h 11"/>
                  <a:gd name="T32" fmla="*/ 3 w 10"/>
                  <a:gd name="T33" fmla="*/ 0 h 11"/>
                  <a:gd name="T34" fmla="*/ 2 w 10"/>
                  <a:gd name="T35" fmla="*/ 0 h 1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
                  <a:gd name="T55" fmla="*/ 0 h 11"/>
                  <a:gd name="T56" fmla="*/ 10 w 10"/>
                  <a:gd name="T57" fmla="*/ 11 h 1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 h="11">
                    <a:moveTo>
                      <a:pt x="2" y="0"/>
                    </a:moveTo>
                    <a:lnTo>
                      <a:pt x="0" y="2"/>
                    </a:lnTo>
                    <a:lnTo>
                      <a:pt x="0" y="4"/>
                    </a:lnTo>
                    <a:lnTo>
                      <a:pt x="0" y="6"/>
                    </a:lnTo>
                    <a:lnTo>
                      <a:pt x="0" y="7"/>
                    </a:lnTo>
                    <a:lnTo>
                      <a:pt x="2" y="9"/>
                    </a:lnTo>
                    <a:lnTo>
                      <a:pt x="3" y="11"/>
                    </a:lnTo>
                    <a:lnTo>
                      <a:pt x="5" y="11"/>
                    </a:lnTo>
                    <a:lnTo>
                      <a:pt x="7" y="9"/>
                    </a:lnTo>
                    <a:lnTo>
                      <a:pt x="9" y="7"/>
                    </a:lnTo>
                    <a:lnTo>
                      <a:pt x="10" y="6"/>
                    </a:lnTo>
                    <a:lnTo>
                      <a:pt x="10" y="4"/>
                    </a:lnTo>
                    <a:lnTo>
                      <a:pt x="9" y="2"/>
                    </a:lnTo>
                    <a:lnTo>
                      <a:pt x="7" y="0"/>
                    </a:lnTo>
                    <a:lnTo>
                      <a:pt x="5" y="0"/>
                    </a:lnTo>
                    <a:lnTo>
                      <a:pt x="3" y="0"/>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6977" name="Freeform 105"/>
              <p:cNvSpPr>
                <a:spLocks/>
              </p:cNvSpPr>
              <p:nvPr/>
            </p:nvSpPr>
            <p:spPr bwMode="auto">
              <a:xfrm>
                <a:off x="1223" y="2082"/>
                <a:ext cx="10" cy="11"/>
              </a:xfrm>
              <a:custGeom>
                <a:avLst/>
                <a:gdLst>
                  <a:gd name="T0" fmla="*/ 1 w 10"/>
                  <a:gd name="T1" fmla="*/ 2 h 11"/>
                  <a:gd name="T2" fmla="*/ 0 w 10"/>
                  <a:gd name="T3" fmla="*/ 4 h 11"/>
                  <a:gd name="T4" fmla="*/ 0 w 10"/>
                  <a:gd name="T5" fmla="*/ 6 h 11"/>
                  <a:gd name="T6" fmla="*/ 0 w 10"/>
                  <a:gd name="T7" fmla="*/ 7 h 11"/>
                  <a:gd name="T8" fmla="*/ 0 w 10"/>
                  <a:gd name="T9" fmla="*/ 9 h 11"/>
                  <a:gd name="T10" fmla="*/ 1 w 10"/>
                  <a:gd name="T11" fmla="*/ 11 h 11"/>
                  <a:gd name="T12" fmla="*/ 3 w 10"/>
                  <a:gd name="T13" fmla="*/ 11 h 11"/>
                  <a:gd name="T14" fmla="*/ 5 w 10"/>
                  <a:gd name="T15" fmla="*/ 11 h 11"/>
                  <a:gd name="T16" fmla="*/ 7 w 10"/>
                  <a:gd name="T17" fmla="*/ 11 h 11"/>
                  <a:gd name="T18" fmla="*/ 7 w 10"/>
                  <a:gd name="T19" fmla="*/ 11 h 11"/>
                  <a:gd name="T20" fmla="*/ 8 w 10"/>
                  <a:gd name="T21" fmla="*/ 9 h 11"/>
                  <a:gd name="T22" fmla="*/ 10 w 10"/>
                  <a:gd name="T23" fmla="*/ 7 h 11"/>
                  <a:gd name="T24" fmla="*/ 10 w 10"/>
                  <a:gd name="T25" fmla="*/ 6 h 11"/>
                  <a:gd name="T26" fmla="*/ 8 w 10"/>
                  <a:gd name="T27" fmla="*/ 4 h 11"/>
                  <a:gd name="T28" fmla="*/ 7 w 10"/>
                  <a:gd name="T29" fmla="*/ 2 h 11"/>
                  <a:gd name="T30" fmla="*/ 5 w 10"/>
                  <a:gd name="T31" fmla="*/ 0 h 11"/>
                  <a:gd name="T32" fmla="*/ 3 w 10"/>
                  <a:gd name="T33" fmla="*/ 0 h 11"/>
                  <a:gd name="T34" fmla="*/ 1 w 10"/>
                  <a:gd name="T35" fmla="*/ 2 h 1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
                  <a:gd name="T55" fmla="*/ 0 h 11"/>
                  <a:gd name="T56" fmla="*/ 10 w 10"/>
                  <a:gd name="T57" fmla="*/ 11 h 1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 h="11">
                    <a:moveTo>
                      <a:pt x="1" y="2"/>
                    </a:moveTo>
                    <a:lnTo>
                      <a:pt x="0" y="4"/>
                    </a:lnTo>
                    <a:lnTo>
                      <a:pt x="0" y="6"/>
                    </a:lnTo>
                    <a:lnTo>
                      <a:pt x="0" y="7"/>
                    </a:lnTo>
                    <a:lnTo>
                      <a:pt x="0" y="9"/>
                    </a:lnTo>
                    <a:lnTo>
                      <a:pt x="1" y="11"/>
                    </a:lnTo>
                    <a:lnTo>
                      <a:pt x="3" y="11"/>
                    </a:lnTo>
                    <a:lnTo>
                      <a:pt x="5" y="11"/>
                    </a:lnTo>
                    <a:lnTo>
                      <a:pt x="7" y="11"/>
                    </a:lnTo>
                    <a:lnTo>
                      <a:pt x="8" y="9"/>
                    </a:lnTo>
                    <a:lnTo>
                      <a:pt x="10" y="7"/>
                    </a:lnTo>
                    <a:lnTo>
                      <a:pt x="10" y="6"/>
                    </a:lnTo>
                    <a:lnTo>
                      <a:pt x="8" y="4"/>
                    </a:lnTo>
                    <a:lnTo>
                      <a:pt x="7" y="2"/>
                    </a:lnTo>
                    <a:lnTo>
                      <a:pt x="5" y="0"/>
                    </a:lnTo>
                    <a:lnTo>
                      <a:pt x="3" y="0"/>
                    </a:lnTo>
                    <a:lnTo>
                      <a:pt x="1"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6978" name="Freeform 106"/>
              <p:cNvSpPr>
                <a:spLocks/>
              </p:cNvSpPr>
              <p:nvPr/>
            </p:nvSpPr>
            <p:spPr bwMode="auto">
              <a:xfrm>
                <a:off x="1238" y="2069"/>
                <a:ext cx="11" cy="10"/>
              </a:xfrm>
              <a:custGeom>
                <a:avLst/>
                <a:gdLst>
                  <a:gd name="T0" fmla="*/ 2 w 11"/>
                  <a:gd name="T1" fmla="*/ 1 h 10"/>
                  <a:gd name="T2" fmla="*/ 0 w 11"/>
                  <a:gd name="T3" fmla="*/ 3 h 10"/>
                  <a:gd name="T4" fmla="*/ 0 w 11"/>
                  <a:gd name="T5" fmla="*/ 5 h 10"/>
                  <a:gd name="T6" fmla="*/ 0 w 11"/>
                  <a:gd name="T7" fmla="*/ 6 h 10"/>
                  <a:gd name="T8" fmla="*/ 0 w 11"/>
                  <a:gd name="T9" fmla="*/ 8 h 10"/>
                  <a:gd name="T10" fmla="*/ 2 w 11"/>
                  <a:gd name="T11" fmla="*/ 10 h 10"/>
                  <a:gd name="T12" fmla="*/ 4 w 11"/>
                  <a:gd name="T13" fmla="*/ 10 h 10"/>
                  <a:gd name="T14" fmla="*/ 5 w 11"/>
                  <a:gd name="T15" fmla="*/ 10 h 10"/>
                  <a:gd name="T16" fmla="*/ 7 w 11"/>
                  <a:gd name="T17" fmla="*/ 10 h 10"/>
                  <a:gd name="T18" fmla="*/ 7 w 11"/>
                  <a:gd name="T19" fmla="*/ 10 h 10"/>
                  <a:gd name="T20" fmla="*/ 9 w 11"/>
                  <a:gd name="T21" fmla="*/ 8 h 10"/>
                  <a:gd name="T22" fmla="*/ 11 w 11"/>
                  <a:gd name="T23" fmla="*/ 6 h 10"/>
                  <a:gd name="T24" fmla="*/ 11 w 11"/>
                  <a:gd name="T25" fmla="*/ 5 h 10"/>
                  <a:gd name="T26" fmla="*/ 9 w 11"/>
                  <a:gd name="T27" fmla="*/ 3 h 10"/>
                  <a:gd name="T28" fmla="*/ 7 w 11"/>
                  <a:gd name="T29" fmla="*/ 1 h 10"/>
                  <a:gd name="T30" fmla="*/ 5 w 11"/>
                  <a:gd name="T31" fmla="*/ 0 h 10"/>
                  <a:gd name="T32" fmla="*/ 4 w 11"/>
                  <a:gd name="T33" fmla="*/ 0 h 10"/>
                  <a:gd name="T34" fmla="*/ 2 w 11"/>
                  <a:gd name="T35" fmla="*/ 1 h 1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
                  <a:gd name="T55" fmla="*/ 0 h 10"/>
                  <a:gd name="T56" fmla="*/ 11 w 11"/>
                  <a:gd name="T57" fmla="*/ 10 h 1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 h="10">
                    <a:moveTo>
                      <a:pt x="2" y="1"/>
                    </a:moveTo>
                    <a:lnTo>
                      <a:pt x="0" y="3"/>
                    </a:lnTo>
                    <a:lnTo>
                      <a:pt x="0" y="5"/>
                    </a:lnTo>
                    <a:lnTo>
                      <a:pt x="0" y="6"/>
                    </a:lnTo>
                    <a:lnTo>
                      <a:pt x="0" y="8"/>
                    </a:lnTo>
                    <a:lnTo>
                      <a:pt x="2" y="10"/>
                    </a:lnTo>
                    <a:lnTo>
                      <a:pt x="4" y="10"/>
                    </a:lnTo>
                    <a:lnTo>
                      <a:pt x="5" y="10"/>
                    </a:lnTo>
                    <a:lnTo>
                      <a:pt x="7" y="10"/>
                    </a:lnTo>
                    <a:lnTo>
                      <a:pt x="9" y="8"/>
                    </a:lnTo>
                    <a:lnTo>
                      <a:pt x="11" y="6"/>
                    </a:lnTo>
                    <a:lnTo>
                      <a:pt x="11" y="5"/>
                    </a:lnTo>
                    <a:lnTo>
                      <a:pt x="9" y="3"/>
                    </a:lnTo>
                    <a:lnTo>
                      <a:pt x="7" y="1"/>
                    </a:lnTo>
                    <a:lnTo>
                      <a:pt x="5" y="0"/>
                    </a:lnTo>
                    <a:lnTo>
                      <a:pt x="4" y="0"/>
                    </a:lnTo>
                    <a:lnTo>
                      <a:pt x="2"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6979" name="Freeform 107"/>
              <p:cNvSpPr>
                <a:spLocks/>
              </p:cNvSpPr>
              <p:nvPr/>
            </p:nvSpPr>
            <p:spPr bwMode="auto">
              <a:xfrm>
                <a:off x="1254" y="2055"/>
                <a:ext cx="10" cy="10"/>
              </a:xfrm>
              <a:custGeom>
                <a:avLst/>
                <a:gdLst>
                  <a:gd name="T0" fmla="*/ 2 w 10"/>
                  <a:gd name="T1" fmla="*/ 1 h 10"/>
                  <a:gd name="T2" fmla="*/ 0 w 10"/>
                  <a:gd name="T3" fmla="*/ 3 h 10"/>
                  <a:gd name="T4" fmla="*/ 0 w 10"/>
                  <a:gd name="T5" fmla="*/ 5 h 10"/>
                  <a:gd name="T6" fmla="*/ 0 w 10"/>
                  <a:gd name="T7" fmla="*/ 7 h 10"/>
                  <a:gd name="T8" fmla="*/ 0 w 10"/>
                  <a:gd name="T9" fmla="*/ 8 h 10"/>
                  <a:gd name="T10" fmla="*/ 2 w 10"/>
                  <a:gd name="T11" fmla="*/ 10 h 10"/>
                  <a:gd name="T12" fmla="*/ 3 w 10"/>
                  <a:gd name="T13" fmla="*/ 10 h 10"/>
                  <a:gd name="T14" fmla="*/ 5 w 10"/>
                  <a:gd name="T15" fmla="*/ 10 h 10"/>
                  <a:gd name="T16" fmla="*/ 7 w 10"/>
                  <a:gd name="T17" fmla="*/ 10 h 10"/>
                  <a:gd name="T18" fmla="*/ 7 w 10"/>
                  <a:gd name="T19" fmla="*/ 10 h 10"/>
                  <a:gd name="T20" fmla="*/ 9 w 10"/>
                  <a:gd name="T21" fmla="*/ 8 h 10"/>
                  <a:gd name="T22" fmla="*/ 10 w 10"/>
                  <a:gd name="T23" fmla="*/ 7 h 10"/>
                  <a:gd name="T24" fmla="*/ 10 w 10"/>
                  <a:gd name="T25" fmla="*/ 5 h 10"/>
                  <a:gd name="T26" fmla="*/ 9 w 10"/>
                  <a:gd name="T27" fmla="*/ 3 h 10"/>
                  <a:gd name="T28" fmla="*/ 7 w 10"/>
                  <a:gd name="T29" fmla="*/ 1 h 10"/>
                  <a:gd name="T30" fmla="*/ 5 w 10"/>
                  <a:gd name="T31" fmla="*/ 0 h 10"/>
                  <a:gd name="T32" fmla="*/ 3 w 10"/>
                  <a:gd name="T33" fmla="*/ 0 h 10"/>
                  <a:gd name="T34" fmla="*/ 2 w 10"/>
                  <a:gd name="T35" fmla="*/ 1 h 1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
                  <a:gd name="T55" fmla="*/ 0 h 10"/>
                  <a:gd name="T56" fmla="*/ 10 w 10"/>
                  <a:gd name="T57" fmla="*/ 10 h 1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 h="10">
                    <a:moveTo>
                      <a:pt x="2" y="1"/>
                    </a:moveTo>
                    <a:lnTo>
                      <a:pt x="0" y="3"/>
                    </a:lnTo>
                    <a:lnTo>
                      <a:pt x="0" y="5"/>
                    </a:lnTo>
                    <a:lnTo>
                      <a:pt x="0" y="7"/>
                    </a:lnTo>
                    <a:lnTo>
                      <a:pt x="0" y="8"/>
                    </a:lnTo>
                    <a:lnTo>
                      <a:pt x="2" y="10"/>
                    </a:lnTo>
                    <a:lnTo>
                      <a:pt x="3" y="10"/>
                    </a:lnTo>
                    <a:lnTo>
                      <a:pt x="5" y="10"/>
                    </a:lnTo>
                    <a:lnTo>
                      <a:pt x="7" y="10"/>
                    </a:lnTo>
                    <a:lnTo>
                      <a:pt x="9" y="8"/>
                    </a:lnTo>
                    <a:lnTo>
                      <a:pt x="10" y="7"/>
                    </a:lnTo>
                    <a:lnTo>
                      <a:pt x="10" y="5"/>
                    </a:lnTo>
                    <a:lnTo>
                      <a:pt x="9" y="3"/>
                    </a:lnTo>
                    <a:lnTo>
                      <a:pt x="7" y="1"/>
                    </a:lnTo>
                    <a:lnTo>
                      <a:pt x="5" y="0"/>
                    </a:lnTo>
                    <a:lnTo>
                      <a:pt x="3" y="0"/>
                    </a:lnTo>
                    <a:lnTo>
                      <a:pt x="2"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6980" name="Freeform 108"/>
              <p:cNvSpPr>
                <a:spLocks/>
              </p:cNvSpPr>
              <p:nvPr/>
            </p:nvSpPr>
            <p:spPr bwMode="auto">
              <a:xfrm>
                <a:off x="1270" y="2042"/>
                <a:ext cx="10" cy="11"/>
              </a:xfrm>
              <a:custGeom>
                <a:avLst/>
                <a:gdLst>
                  <a:gd name="T0" fmla="*/ 3 w 10"/>
                  <a:gd name="T1" fmla="*/ 0 h 11"/>
                  <a:gd name="T2" fmla="*/ 1 w 10"/>
                  <a:gd name="T3" fmla="*/ 2 h 11"/>
                  <a:gd name="T4" fmla="*/ 0 w 10"/>
                  <a:gd name="T5" fmla="*/ 4 h 11"/>
                  <a:gd name="T6" fmla="*/ 0 w 10"/>
                  <a:gd name="T7" fmla="*/ 6 h 11"/>
                  <a:gd name="T8" fmla="*/ 1 w 10"/>
                  <a:gd name="T9" fmla="*/ 7 h 11"/>
                  <a:gd name="T10" fmla="*/ 3 w 10"/>
                  <a:gd name="T11" fmla="*/ 9 h 11"/>
                  <a:gd name="T12" fmla="*/ 5 w 10"/>
                  <a:gd name="T13" fmla="*/ 11 h 11"/>
                  <a:gd name="T14" fmla="*/ 6 w 10"/>
                  <a:gd name="T15" fmla="*/ 11 h 11"/>
                  <a:gd name="T16" fmla="*/ 8 w 10"/>
                  <a:gd name="T17" fmla="*/ 9 h 11"/>
                  <a:gd name="T18" fmla="*/ 8 w 10"/>
                  <a:gd name="T19" fmla="*/ 9 h 11"/>
                  <a:gd name="T20" fmla="*/ 10 w 10"/>
                  <a:gd name="T21" fmla="*/ 7 h 11"/>
                  <a:gd name="T22" fmla="*/ 10 w 10"/>
                  <a:gd name="T23" fmla="*/ 6 h 11"/>
                  <a:gd name="T24" fmla="*/ 10 w 10"/>
                  <a:gd name="T25" fmla="*/ 4 h 11"/>
                  <a:gd name="T26" fmla="*/ 10 w 10"/>
                  <a:gd name="T27" fmla="*/ 2 h 11"/>
                  <a:gd name="T28" fmla="*/ 8 w 10"/>
                  <a:gd name="T29" fmla="*/ 0 h 11"/>
                  <a:gd name="T30" fmla="*/ 6 w 10"/>
                  <a:gd name="T31" fmla="*/ 0 h 11"/>
                  <a:gd name="T32" fmla="*/ 5 w 10"/>
                  <a:gd name="T33" fmla="*/ 0 h 11"/>
                  <a:gd name="T34" fmla="*/ 3 w 10"/>
                  <a:gd name="T35" fmla="*/ 0 h 1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
                  <a:gd name="T55" fmla="*/ 0 h 11"/>
                  <a:gd name="T56" fmla="*/ 10 w 10"/>
                  <a:gd name="T57" fmla="*/ 11 h 1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 h="11">
                    <a:moveTo>
                      <a:pt x="3" y="0"/>
                    </a:moveTo>
                    <a:lnTo>
                      <a:pt x="1" y="2"/>
                    </a:lnTo>
                    <a:lnTo>
                      <a:pt x="0" y="4"/>
                    </a:lnTo>
                    <a:lnTo>
                      <a:pt x="0" y="6"/>
                    </a:lnTo>
                    <a:lnTo>
                      <a:pt x="1" y="7"/>
                    </a:lnTo>
                    <a:lnTo>
                      <a:pt x="3" y="9"/>
                    </a:lnTo>
                    <a:lnTo>
                      <a:pt x="5" y="11"/>
                    </a:lnTo>
                    <a:lnTo>
                      <a:pt x="6" y="11"/>
                    </a:lnTo>
                    <a:lnTo>
                      <a:pt x="8" y="9"/>
                    </a:lnTo>
                    <a:lnTo>
                      <a:pt x="10" y="7"/>
                    </a:lnTo>
                    <a:lnTo>
                      <a:pt x="10" y="6"/>
                    </a:lnTo>
                    <a:lnTo>
                      <a:pt x="10" y="4"/>
                    </a:lnTo>
                    <a:lnTo>
                      <a:pt x="10" y="2"/>
                    </a:lnTo>
                    <a:lnTo>
                      <a:pt x="8" y="0"/>
                    </a:lnTo>
                    <a:lnTo>
                      <a:pt x="6" y="0"/>
                    </a:lnTo>
                    <a:lnTo>
                      <a:pt x="5" y="0"/>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6981" name="Freeform 109"/>
              <p:cNvSpPr>
                <a:spLocks/>
              </p:cNvSpPr>
              <p:nvPr/>
            </p:nvSpPr>
            <p:spPr bwMode="auto">
              <a:xfrm>
                <a:off x="1285" y="2029"/>
                <a:ext cx="11" cy="10"/>
              </a:xfrm>
              <a:custGeom>
                <a:avLst/>
                <a:gdLst>
                  <a:gd name="T0" fmla="*/ 4 w 11"/>
                  <a:gd name="T1" fmla="*/ 0 h 10"/>
                  <a:gd name="T2" fmla="*/ 2 w 11"/>
                  <a:gd name="T3" fmla="*/ 1 h 10"/>
                  <a:gd name="T4" fmla="*/ 0 w 11"/>
                  <a:gd name="T5" fmla="*/ 3 h 10"/>
                  <a:gd name="T6" fmla="*/ 0 w 11"/>
                  <a:gd name="T7" fmla="*/ 5 h 10"/>
                  <a:gd name="T8" fmla="*/ 2 w 11"/>
                  <a:gd name="T9" fmla="*/ 7 h 10"/>
                  <a:gd name="T10" fmla="*/ 4 w 11"/>
                  <a:gd name="T11" fmla="*/ 8 h 10"/>
                  <a:gd name="T12" fmla="*/ 5 w 11"/>
                  <a:gd name="T13" fmla="*/ 10 h 10"/>
                  <a:gd name="T14" fmla="*/ 7 w 11"/>
                  <a:gd name="T15" fmla="*/ 10 h 10"/>
                  <a:gd name="T16" fmla="*/ 9 w 11"/>
                  <a:gd name="T17" fmla="*/ 8 h 10"/>
                  <a:gd name="T18" fmla="*/ 9 w 11"/>
                  <a:gd name="T19" fmla="*/ 8 h 10"/>
                  <a:gd name="T20" fmla="*/ 11 w 11"/>
                  <a:gd name="T21" fmla="*/ 7 h 10"/>
                  <a:gd name="T22" fmla="*/ 11 w 11"/>
                  <a:gd name="T23" fmla="*/ 5 h 10"/>
                  <a:gd name="T24" fmla="*/ 11 w 11"/>
                  <a:gd name="T25" fmla="*/ 3 h 10"/>
                  <a:gd name="T26" fmla="*/ 11 w 11"/>
                  <a:gd name="T27" fmla="*/ 1 h 10"/>
                  <a:gd name="T28" fmla="*/ 9 w 11"/>
                  <a:gd name="T29" fmla="*/ 0 h 10"/>
                  <a:gd name="T30" fmla="*/ 7 w 11"/>
                  <a:gd name="T31" fmla="*/ 0 h 10"/>
                  <a:gd name="T32" fmla="*/ 5 w 11"/>
                  <a:gd name="T33" fmla="*/ 0 h 10"/>
                  <a:gd name="T34" fmla="*/ 4 w 11"/>
                  <a:gd name="T35" fmla="*/ 0 h 1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
                  <a:gd name="T55" fmla="*/ 0 h 10"/>
                  <a:gd name="T56" fmla="*/ 11 w 11"/>
                  <a:gd name="T57" fmla="*/ 10 h 1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 h="10">
                    <a:moveTo>
                      <a:pt x="4" y="0"/>
                    </a:moveTo>
                    <a:lnTo>
                      <a:pt x="2" y="1"/>
                    </a:lnTo>
                    <a:lnTo>
                      <a:pt x="0" y="3"/>
                    </a:lnTo>
                    <a:lnTo>
                      <a:pt x="0" y="5"/>
                    </a:lnTo>
                    <a:lnTo>
                      <a:pt x="2" y="7"/>
                    </a:lnTo>
                    <a:lnTo>
                      <a:pt x="4" y="8"/>
                    </a:lnTo>
                    <a:lnTo>
                      <a:pt x="5" y="10"/>
                    </a:lnTo>
                    <a:lnTo>
                      <a:pt x="7" y="10"/>
                    </a:lnTo>
                    <a:lnTo>
                      <a:pt x="9" y="8"/>
                    </a:lnTo>
                    <a:lnTo>
                      <a:pt x="11" y="7"/>
                    </a:lnTo>
                    <a:lnTo>
                      <a:pt x="11" y="5"/>
                    </a:lnTo>
                    <a:lnTo>
                      <a:pt x="11" y="3"/>
                    </a:lnTo>
                    <a:lnTo>
                      <a:pt x="11" y="1"/>
                    </a:lnTo>
                    <a:lnTo>
                      <a:pt x="9" y="0"/>
                    </a:lnTo>
                    <a:lnTo>
                      <a:pt x="7" y="0"/>
                    </a:lnTo>
                    <a:lnTo>
                      <a:pt x="5"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6982" name="Freeform 110"/>
              <p:cNvSpPr>
                <a:spLocks/>
              </p:cNvSpPr>
              <p:nvPr/>
            </p:nvSpPr>
            <p:spPr bwMode="auto">
              <a:xfrm>
                <a:off x="1301" y="2015"/>
                <a:ext cx="10" cy="10"/>
              </a:xfrm>
              <a:custGeom>
                <a:avLst/>
                <a:gdLst>
                  <a:gd name="T0" fmla="*/ 3 w 10"/>
                  <a:gd name="T1" fmla="*/ 1 h 10"/>
                  <a:gd name="T2" fmla="*/ 2 w 10"/>
                  <a:gd name="T3" fmla="*/ 3 h 10"/>
                  <a:gd name="T4" fmla="*/ 0 w 10"/>
                  <a:gd name="T5" fmla="*/ 5 h 10"/>
                  <a:gd name="T6" fmla="*/ 0 w 10"/>
                  <a:gd name="T7" fmla="*/ 7 h 10"/>
                  <a:gd name="T8" fmla="*/ 2 w 10"/>
                  <a:gd name="T9" fmla="*/ 8 h 10"/>
                  <a:gd name="T10" fmla="*/ 3 w 10"/>
                  <a:gd name="T11" fmla="*/ 10 h 10"/>
                  <a:gd name="T12" fmla="*/ 5 w 10"/>
                  <a:gd name="T13" fmla="*/ 10 h 10"/>
                  <a:gd name="T14" fmla="*/ 7 w 10"/>
                  <a:gd name="T15" fmla="*/ 10 h 10"/>
                  <a:gd name="T16" fmla="*/ 8 w 10"/>
                  <a:gd name="T17" fmla="*/ 10 h 10"/>
                  <a:gd name="T18" fmla="*/ 8 w 10"/>
                  <a:gd name="T19" fmla="*/ 10 h 10"/>
                  <a:gd name="T20" fmla="*/ 10 w 10"/>
                  <a:gd name="T21" fmla="*/ 8 h 10"/>
                  <a:gd name="T22" fmla="*/ 10 w 10"/>
                  <a:gd name="T23" fmla="*/ 7 h 10"/>
                  <a:gd name="T24" fmla="*/ 10 w 10"/>
                  <a:gd name="T25" fmla="*/ 5 h 10"/>
                  <a:gd name="T26" fmla="*/ 10 w 10"/>
                  <a:gd name="T27" fmla="*/ 3 h 10"/>
                  <a:gd name="T28" fmla="*/ 8 w 10"/>
                  <a:gd name="T29" fmla="*/ 1 h 10"/>
                  <a:gd name="T30" fmla="*/ 7 w 10"/>
                  <a:gd name="T31" fmla="*/ 0 h 10"/>
                  <a:gd name="T32" fmla="*/ 5 w 10"/>
                  <a:gd name="T33" fmla="*/ 0 h 10"/>
                  <a:gd name="T34" fmla="*/ 3 w 10"/>
                  <a:gd name="T35" fmla="*/ 1 h 1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
                  <a:gd name="T55" fmla="*/ 0 h 10"/>
                  <a:gd name="T56" fmla="*/ 10 w 10"/>
                  <a:gd name="T57" fmla="*/ 10 h 1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 h="10">
                    <a:moveTo>
                      <a:pt x="3" y="1"/>
                    </a:moveTo>
                    <a:lnTo>
                      <a:pt x="2" y="3"/>
                    </a:lnTo>
                    <a:lnTo>
                      <a:pt x="0" y="5"/>
                    </a:lnTo>
                    <a:lnTo>
                      <a:pt x="0" y="7"/>
                    </a:lnTo>
                    <a:lnTo>
                      <a:pt x="2" y="8"/>
                    </a:lnTo>
                    <a:lnTo>
                      <a:pt x="3" y="10"/>
                    </a:lnTo>
                    <a:lnTo>
                      <a:pt x="5" y="10"/>
                    </a:lnTo>
                    <a:lnTo>
                      <a:pt x="7" y="10"/>
                    </a:lnTo>
                    <a:lnTo>
                      <a:pt x="8" y="10"/>
                    </a:lnTo>
                    <a:lnTo>
                      <a:pt x="10" y="8"/>
                    </a:lnTo>
                    <a:lnTo>
                      <a:pt x="10" y="7"/>
                    </a:lnTo>
                    <a:lnTo>
                      <a:pt x="10" y="5"/>
                    </a:lnTo>
                    <a:lnTo>
                      <a:pt x="10" y="3"/>
                    </a:lnTo>
                    <a:lnTo>
                      <a:pt x="8" y="1"/>
                    </a:lnTo>
                    <a:lnTo>
                      <a:pt x="7" y="0"/>
                    </a:lnTo>
                    <a:lnTo>
                      <a:pt x="5" y="0"/>
                    </a:lnTo>
                    <a:lnTo>
                      <a:pt x="3"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6983" name="Freeform 111"/>
              <p:cNvSpPr>
                <a:spLocks/>
              </p:cNvSpPr>
              <p:nvPr/>
            </p:nvSpPr>
            <p:spPr bwMode="auto">
              <a:xfrm>
                <a:off x="1316" y="2001"/>
                <a:ext cx="11" cy="10"/>
              </a:xfrm>
              <a:custGeom>
                <a:avLst/>
                <a:gdLst>
                  <a:gd name="T0" fmla="*/ 4 w 11"/>
                  <a:gd name="T1" fmla="*/ 2 h 10"/>
                  <a:gd name="T2" fmla="*/ 2 w 11"/>
                  <a:gd name="T3" fmla="*/ 3 h 10"/>
                  <a:gd name="T4" fmla="*/ 0 w 11"/>
                  <a:gd name="T5" fmla="*/ 5 h 10"/>
                  <a:gd name="T6" fmla="*/ 0 w 11"/>
                  <a:gd name="T7" fmla="*/ 7 h 10"/>
                  <a:gd name="T8" fmla="*/ 2 w 11"/>
                  <a:gd name="T9" fmla="*/ 8 h 10"/>
                  <a:gd name="T10" fmla="*/ 4 w 11"/>
                  <a:gd name="T11" fmla="*/ 10 h 10"/>
                  <a:gd name="T12" fmla="*/ 6 w 11"/>
                  <a:gd name="T13" fmla="*/ 10 h 10"/>
                  <a:gd name="T14" fmla="*/ 7 w 11"/>
                  <a:gd name="T15" fmla="*/ 10 h 10"/>
                  <a:gd name="T16" fmla="*/ 9 w 11"/>
                  <a:gd name="T17" fmla="*/ 10 h 10"/>
                  <a:gd name="T18" fmla="*/ 9 w 11"/>
                  <a:gd name="T19" fmla="*/ 10 h 10"/>
                  <a:gd name="T20" fmla="*/ 11 w 11"/>
                  <a:gd name="T21" fmla="*/ 8 h 10"/>
                  <a:gd name="T22" fmla="*/ 11 w 11"/>
                  <a:gd name="T23" fmla="*/ 7 h 10"/>
                  <a:gd name="T24" fmla="*/ 11 w 11"/>
                  <a:gd name="T25" fmla="*/ 5 h 10"/>
                  <a:gd name="T26" fmla="*/ 11 w 11"/>
                  <a:gd name="T27" fmla="*/ 3 h 10"/>
                  <a:gd name="T28" fmla="*/ 9 w 11"/>
                  <a:gd name="T29" fmla="*/ 2 h 10"/>
                  <a:gd name="T30" fmla="*/ 7 w 11"/>
                  <a:gd name="T31" fmla="*/ 0 h 10"/>
                  <a:gd name="T32" fmla="*/ 6 w 11"/>
                  <a:gd name="T33" fmla="*/ 0 h 10"/>
                  <a:gd name="T34" fmla="*/ 4 w 11"/>
                  <a:gd name="T35" fmla="*/ 2 h 1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
                  <a:gd name="T55" fmla="*/ 0 h 10"/>
                  <a:gd name="T56" fmla="*/ 11 w 11"/>
                  <a:gd name="T57" fmla="*/ 10 h 1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 h="10">
                    <a:moveTo>
                      <a:pt x="4" y="2"/>
                    </a:moveTo>
                    <a:lnTo>
                      <a:pt x="2" y="3"/>
                    </a:lnTo>
                    <a:lnTo>
                      <a:pt x="0" y="5"/>
                    </a:lnTo>
                    <a:lnTo>
                      <a:pt x="0" y="7"/>
                    </a:lnTo>
                    <a:lnTo>
                      <a:pt x="2" y="8"/>
                    </a:lnTo>
                    <a:lnTo>
                      <a:pt x="4" y="10"/>
                    </a:lnTo>
                    <a:lnTo>
                      <a:pt x="6" y="10"/>
                    </a:lnTo>
                    <a:lnTo>
                      <a:pt x="7" y="10"/>
                    </a:lnTo>
                    <a:lnTo>
                      <a:pt x="9" y="10"/>
                    </a:lnTo>
                    <a:lnTo>
                      <a:pt x="11" y="8"/>
                    </a:lnTo>
                    <a:lnTo>
                      <a:pt x="11" y="7"/>
                    </a:lnTo>
                    <a:lnTo>
                      <a:pt x="11" y="5"/>
                    </a:lnTo>
                    <a:lnTo>
                      <a:pt x="11" y="3"/>
                    </a:lnTo>
                    <a:lnTo>
                      <a:pt x="9" y="2"/>
                    </a:lnTo>
                    <a:lnTo>
                      <a:pt x="7" y="0"/>
                    </a:lnTo>
                    <a:lnTo>
                      <a:pt x="6" y="0"/>
                    </a:lnTo>
                    <a:lnTo>
                      <a:pt x="4"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6984" name="Freeform 112"/>
              <p:cNvSpPr>
                <a:spLocks/>
              </p:cNvSpPr>
              <p:nvPr/>
            </p:nvSpPr>
            <p:spPr bwMode="auto">
              <a:xfrm>
                <a:off x="1334" y="1989"/>
                <a:ext cx="10" cy="10"/>
              </a:xfrm>
              <a:custGeom>
                <a:avLst/>
                <a:gdLst>
                  <a:gd name="T0" fmla="*/ 1 w 10"/>
                  <a:gd name="T1" fmla="*/ 0 h 10"/>
                  <a:gd name="T2" fmla="*/ 0 w 10"/>
                  <a:gd name="T3" fmla="*/ 1 h 10"/>
                  <a:gd name="T4" fmla="*/ 0 w 10"/>
                  <a:gd name="T5" fmla="*/ 3 h 10"/>
                  <a:gd name="T6" fmla="*/ 0 w 10"/>
                  <a:gd name="T7" fmla="*/ 5 h 10"/>
                  <a:gd name="T8" fmla="*/ 0 w 10"/>
                  <a:gd name="T9" fmla="*/ 7 h 10"/>
                  <a:gd name="T10" fmla="*/ 1 w 10"/>
                  <a:gd name="T11" fmla="*/ 8 h 10"/>
                  <a:gd name="T12" fmla="*/ 3 w 10"/>
                  <a:gd name="T13" fmla="*/ 10 h 10"/>
                  <a:gd name="T14" fmla="*/ 5 w 10"/>
                  <a:gd name="T15" fmla="*/ 10 h 10"/>
                  <a:gd name="T16" fmla="*/ 7 w 10"/>
                  <a:gd name="T17" fmla="*/ 8 h 10"/>
                  <a:gd name="T18" fmla="*/ 7 w 10"/>
                  <a:gd name="T19" fmla="*/ 8 h 10"/>
                  <a:gd name="T20" fmla="*/ 8 w 10"/>
                  <a:gd name="T21" fmla="*/ 7 h 10"/>
                  <a:gd name="T22" fmla="*/ 10 w 10"/>
                  <a:gd name="T23" fmla="*/ 5 h 10"/>
                  <a:gd name="T24" fmla="*/ 10 w 10"/>
                  <a:gd name="T25" fmla="*/ 3 h 10"/>
                  <a:gd name="T26" fmla="*/ 8 w 10"/>
                  <a:gd name="T27" fmla="*/ 1 h 10"/>
                  <a:gd name="T28" fmla="*/ 7 w 10"/>
                  <a:gd name="T29" fmla="*/ 0 h 10"/>
                  <a:gd name="T30" fmla="*/ 5 w 10"/>
                  <a:gd name="T31" fmla="*/ 0 h 10"/>
                  <a:gd name="T32" fmla="*/ 3 w 10"/>
                  <a:gd name="T33" fmla="*/ 0 h 10"/>
                  <a:gd name="T34" fmla="*/ 1 w 10"/>
                  <a:gd name="T35" fmla="*/ 0 h 1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
                  <a:gd name="T55" fmla="*/ 0 h 10"/>
                  <a:gd name="T56" fmla="*/ 10 w 10"/>
                  <a:gd name="T57" fmla="*/ 10 h 1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 h="10">
                    <a:moveTo>
                      <a:pt x="1" y="0"/>
                    </a:moveTo>
                    <a:lnTo>
                      <a:pt x="0" y="1"/>
                    </a:lnTo>
                    <a:lnTo>
                      <a:pt x="0" y="3"/>
                    </a:lnTo>
                    <a:lnTo>
                      <a:pt x="0" y="5"/>
                    </a:lnTo>
                    <a:lnTo>
                      <a:pt x="0" y="7"/>
                    </a:lnTo>
                    <a:lnTo>
                      <a:pt x="1" y="8"/>
                    </a:lnTo>
                    <a:lnTo>
                      <a:pt x="3" y="10"/>
                    </a:lnTo>
                    <a:lnTo>
                      <a:pt x="5" y="10"/>
                    </a:lnTo>
                    <a:lnTo>
                      <a:pt x="7" y="8"/>
                    </a:lnTo>
                    <a:lnTo>
                      <a:pt x="8" y="7"/>
                    </a:lnTo>
                    <a:lnTo>
                      <a:pt x="10" y="5"/>
                    </a:lnTo>
                    <a:lnTo>
                      <a:pt x="10" y="3"/>
                    </a:lnTo>
                    <a:lnTo>
                      <a:pt x="8" y="1"/>
                    </a:lnTo>
                    <a:lnTo>
                      <a:pt x="7" y="0"/>
                    </a:lnTo>
                    <a:lnTo>
                      <a:pt x="5" y="0"/>
                    </a:lnTo>
                    <a:lnTo>
                      <a:pt x="3" y="0"/>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6985" name="Freeform 113"/>
              <p:cNvSpPr>
                <a:spLocks/>
              </p:cNvSpPr>
              <p:nvPr/>
            </p:nvSpPr>
            <p:spPr bwMode="auto">
              <a:xfrm>
                <a:off x="1349" y="1975"/>
                <a:ext cx="11" cy="10"/>
              </a:xfrm>
              <a:custGeom>
                <a:avLst/>
                <a:gdLst>
                  <a:gd name="T0" fmla="*/ 2 w 11"/>
                  <a:gd name="T1" fmla="*/ 0 h 10"/>
                  <a:gd name="T2" fmla="*/ 0 w 11"/>
                  <a:gd name="T3" fmla="*/ 1 h 10"/>
                  <a:gd name="T4" fmla="*/ 0 w 11"/>
                  <a:gd name="T5" fmla="*/ 3 h 10"/>
                  <a:gd name="T6" fmla="*/ 0 w 11"/>
                  <a:gd name="T7" fmla="*/ 5 h 10"/>
                  <a:gd name="T8" fmla="*/ 0 w 11"/>
                  <a:gd name="T9" fmla="*/ 7 h 10"/>
                  <a:gd name="T10" fmla="*/ 2 w 11"/>
                  <a:gd name="T11" fmla="*/ 8 h 10"/>
                  <a:gd name="T12" fmla="*/ 4 w 11"/>
                  <a:gd name="T13" fmla="*/ 10 h 10"/>
                  <a:gd name="T14" fmla="*/ 6 w 11"/>
                  <a:gd name="T15" fmla="*/ 10 h 10"/>
                  <a:gd name="T16" fmla="*/ 7 w 11"/>
                  <a:gd name="T17" fmla="*/ 8 h 10"/>
                  <a:gd name="T18" fmla="*/ 7 w 11"/>
                  <a:gd name="T19" fmla="*/ 8 h 10"/>
                  <a:gd name="T20" fmla="*/ 9 w 11"/>
                  <a:gd name="T21" fmla="*/ 7 h 10"/>
                  <a:gd name="T22" fmla="*/ 11 w 11"/>
                  <a:gd name="T23" fmla="*/ 5 h 10"/>
                  <a:gd name="T24" fmla="*/ 11 w 11"/>
                  <a:gd name="T25" fmla="*/ 3 h 10"/>
                  <a:gd name="T26" fmla="*/ 9 w 11"/>
                  <a:gd name="T27" fmla="*/ 1 h 10"/>
                  <a:gd name="T28" fmla="*/ 7 w 11"/>
                  <a:gd name="T29" fmla="*/ 0 h 10"/>
                  <a:gd name="T30" fmla="*/ 6 w 11"/>
                  <a:gd name="T31" fmla="*/ 0 h 10"/>
                  <a:gd name="T32" fmla="*/ 4 w 11"/>
                  <a:gd name="T33" fmla="*/ 0 h 10"/>
                  <a:gd name="T34" fmla="*/ 2 w 11"/>
                  <a:gd name="T35" fmla="*/ 0 h 1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
                  <a:gd name="T55" fmla="*/ 0 h 10"/>
                  <a:gd name="T56" fmla="*/ 11 w 11"/>
                  <a:gd name="T57" fmla="*/ 10 h 1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 h="10">
                    <a:moveTo>
                      <a:pt x="2" y="0"/>
                    </a:moveTo>
                    <a:lnTo>
                      <a:pt x="0" y="1"/>
                    </a:lnTo>
                    <a:lnTo>
                      <a:pt x="0" y="3"/>
                    </a:lnTo>
                    <a:lnTo>
                      <a:pt x="0" y="5"/>
                    </a:lnTo>
                    <a:lnTo>
                      <a:pt x="0" y="7"/>
                    </a:lnTo>
                    <a:lnTo>
                      <a:pt x="2" y="8"/>
                    </a:lnTo>
                    <a:lnTo>
                      <a:pt x="4" y="10"/>
                    </a:lnTo>
                    <a:lnTo>
                      <a:pt x="6" y="10"/>
                    </a:lnTo>
                    <a:lnTo>
                      <a:pt x="7" y="8"/>
                    </a:lnTo>
                    <a:lnTo>
                      <a:pt x="9" y="7"/>
                    </a:lnTo>
                    <a:lnTo>
                      <a:pt x="11" y="5"/>
                    </a:lnTo>
                    <a:lnTo>
                      <a:pt x="11" y="3"/>
                    </a:lnTo>
                    <a:lnTo>
                      <a:pt x="9" y="1"/>
                    </a:lnTo>
                    <a:lnTo>
                      <a:pt x="7" y="0"/>
                    </a:lnTo>
                    <a:lnTo>
                      <a:pt x="6" y="0"/>
                    </a:lnTo>
                    <a:lnTo>
                      <a:pt x="4" y="0"/>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6986" name="Freeform 114"/>
              <p:cNvSpPr>
                <a:spLocks/>
              </p:cNvSpPr>
              <p:nvPr/>
            </p:nvSpPr>
            <p:spPr bwMode="auto">
              <a:xfrm>
                <a:off x="1365" y="1961"/>
                <a:ext cx="10" cy="10"/>
              </a:xfrm>
              <a:custGeom>
                <a:avLst/>
                <a:gdLst>
                  <a:gd name="T0" fmla="*/ 2 w 10"/>
                  <a:gd name="T1" fmla="*/ 0 h 10"/>
                  <a:gd name="T2" fmla="*/ 0 w 10"/>
                  <a:gd name="T3" fmla="*/ 2 h 10"/>
                  <a:gd name="T4" fmla="*/ 0 w 10"/>
                  <a:gd name="T5" fmla="*/ 3 h 10"/>
                  <a:gd name="T6" fmla="*/ 0 w 10"/>
                  <a:gd name="T7" fmla="*/ 5 h 10"/>
                  <a:gd name="T8" fmla="*/ 0 w 10"/>
                  <a:gd name="T9" fmla="*/ 7 h 10"/>
                  <a:gd name="T10" fmla="*/ 2 w 10"/>
                  <a:gd name="T11" fmla="*/ 9 h 10"/>
                  <a:gd name="T12" fmla="*/ 3 w 10"/>
                  <a:gd name="T13" fmla="*/ 10 h 10"/>
                  <a:gd name="T14" fmla="*/ 5 w 10"/>
                  <a:gd name="T15" fmla="*/ 10 h 10"/>
                  <a:gd name="T16" fmla="*/ 7 w 10"/>
                  <a:gd name="T17" fmla="*/ 9 h 10"/>
                  <a:gd name="T18" fmla="*/ 7 w 10"/>
                  <a:gd name="T19" fmla="*/ 9 h 10"/>
                  <a:gd name="T20" fmla="*/ 9 w 10"/>
                  <a:gd name="T21" fmla="*/ 7 h 10"/>
                  <a:gd name="T22" fmla="*/ 10 w 10"/>
                  <a:gd name="T23" fmla="*/ 5 h 10"/>
                  <a:gd name="T24" fmla="*/ 10 w 10"/>
                  <a:gd name="T25" fmla="*/ 3 h 10"/>
                  <a:gd name="T26" fmla="*/ 9 w 10"/>
                  <a:gd name="T27" fmla="*/ 2 h 10"/>
                  <a:gd name="T28" fmla="*/ 7 w 10"/>
                  <a:gd name="T29" fmla="*/ 0 h 10"/>
                  <a:gd name="T30" fmla="*/ 5 w 10"/>
                  <a:gd name="T31" fmla="*/ 0 h 10"/>
                  <a:gd name="T32" fmla="*/ 3 w 10"/>
                  <a:gd name="T33" fmla="*/ 0 h 10"/>
                  <a:gd name="T34" fmla="*/ 2 w 10"/>
                  <a:gd name="T35" fmla="*/ 0 h 1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
                  <a:gd name="T55" fmla="*/ 0 h 10"/>
                  <a:gd name="T56" fmla="*/ 10 w 10"/>
                  <a:gd name="T57" fmla="*/ 10 h 1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 h="10">
                    <a:moveTo>
                      <a:pt x="2" y="0"/>
                    </a:moveTo>
                    <a:lnTo>
                      <a:pt x="0" y="2"/>
                    </a:lnTo>
                    <a:lnTo>
                      <a:pt x="0" y="3"/>
                    </a:lnTo>
                    <a:lnTo>
                      <a:pt x="0" y="5"/>
                    </a:lnTo>
                    <a:lnTo>
                      <a:pt x="0" y="7"/>
                    </a:lnTo>
                    <a:lnTo>
                      <a:pt x="2" y="9"/>
                    </a:lnTo>
                    <a:lnTo>
                      <a:pt x="3" y="10"/>
                    </a:lnTo>
                    <a:lnTo>
                      <a:pt x="5" y="10"/>
                    </a:lnTo>
                    <a:lnTo>
                      <a:pt x="7" y="9"/>
                    </a:lnTo>
                    <a:lnTo>
                      <a:pt x="9" y="7"/>
                    </a:lnTo>
                    <a:lnTo>
                      <a:pt x="10" y="5"/>
                    </a:lnTo>
                    <a:lnTo>
                      <a:pt x="10" y="3"/>
                    </a:lnTo>
                    <a:lnTo>
                      <a:pt x="9" y="2"/>
                    </a:lnTo>
                    <a:lnTo>
                      <a:pt x="7" y="0"/>
                    </a:lnTo>
                    <a:lnTo>
                      <a:pt x="5" y="0"/>
                    </a:lnTo>
                    <a:lnTo>
                      <a:pt x="3" y="0"/>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6987" name="Freeform 115"/>
              <p:cNvSpPr>
                <a:spLocks/>
              </p:cNvSpPr>
              <p:nvPr/>
            </p:nvSpPr>
            <p:spPr bwMode="auto">
              <a:xfrm>
                <a:off x="1381" y="1947"/>
                <a:ext cx="10" cy="10"/>
              </a:xfrm>
              <a:custGeom>
                <a:avLst/>
                <a:gdLst>
                  <a:gd name="T0" fmla="*/ 1 w 10"/>
                  <a:gd name="T1" fmla="*/ 2 h 10"/>
                  <a:gd name="T2" fmla="*/ 0 w 10"/>
                  <a:gd name="T3" fmla="*/ 3 h 10"/>
                  <a:gd name="T4" fmla="*/ 0 w 10"/>
                  <a:gd name="T5" fmla="*/ 5 h 10"/>
                  <a:gd name="T6" fmla="*/ 0 w 10"/>
                  <a:gd name="T7" fmla="*/ 7 h 10"/>
                  <a:gd name="T8" fmla="*/ 0 w 10"/>
                  <a:gd name="T9" fmla="*/ 9 h 10"/>
                  <a:gd name="T10" fmla="*/ 1 w 10"/>
                  <a:gd name="T11" fmla="*/ 10 h 10"/>
                  <a:gd name="T12" fmla="*/ 3 w 10"/>
                  <a:gd name="T13" fmla="*/ 10 h 10"/>
                  <a:gd name="T14" fmla="*/ 5 w 10"/>
                  <a:gd name="T15" fmla="*/ 10 h 10"/>
                  <a:gd name="T16" fmla="*/ 7 w 10"/>
                  <a:gd name="T17" fmla="*/ 10 h 10"/>
                  <a:gd name="T18" fmla="*/ 7 w 10"/>
                  <a:gd name="T19" fmla="*/ 10 h 10"/>
                  <a:gd name="T20" fmla="*/ 8 w 10"/>
                  <a:gd name="T21" fmla="*/ 9 h 10"/>
                  <a:gd name="T22" fmla="*/ 10 w 10"/>
                  <a:gd name="T23" fmla="*/ 7 h 10"/>
                  <a:gd name="T24" fmla="*/ 10 w 10"/>
                  <a:gd name="T25" fmla="*/ 5 h 10"/>
                  <a:gd name="T26" fmla="*/ 8 w 10"/>
                  <a:gd name="T27" fmla="*/ 3 h 10"/>
                  <a:gd name="T28" fmla="*/ 7 w 10"/>
                  <a:gd name="T29" fmla="*/ 2 h 10"/>
                  <a:gd name="T30" fmla="*/ 5 w 10"/>
                  <a:gd name="T31" fmla="*/ 0 h 10"/>
                  <a:gd name="T32" fmla="*/ 3 w 10"/>
                  <a:gd name="T33" fmla="*/ 0 h 10"/>
                  <a:gd name="T34" fmla="*/ 1 w 10"/>
                  <a:gd name="T35" fmla="*/ 2 h 1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
                  <a:gd name="T55" fmla="*/ 0 h 10"/>
                  <a:gd name="T56" fmla="*/ 10 w 10"/>
                  <a:gd name="T57" fmla="*/ 10 h 1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 h="10">
                    <a:moveTo>
                      <a:pt x="1" y="2"/>
                    </a:moveTo>
                    <a:lnTo>
                      <a:pt x="0" y="3"/>
                    </a:lnTo>
                    <a:lnTo>
                      <a:pt x="0" y="5"/>
                    </a:lnTo>
                    <a:lnTo>
                      <a:pt x="0" y="7"/>
                    </a:lnTo>
                    <a:lnTo>
                      <a:pt x="0" y="9"/>
                    </a:lnTo>
                    <a:lnTo>
                      <a:pt x="1" y="10"/>
                    </a:lnTo>
                    <a:lnTo>
                      <a:pt x="3" y="10"/>
                    </a:lnTo>
                    <a:lnTo>
                      <a:pt x="5" y="10"/>
                    </a:lnTo>
                    <a:lnTo>
                      <a:pt x="7" y="10"/>
                    </a:lnTo>
                    <a:lnTo>
                      <a:pt x="8" y="9"/>
                    </a:lnTo>
                    <a:lnTo>
                      <a:pt x="10" y="7"/>
                    </a:lnTo>
                    <a:lnTo>
                      <a:pt x="10" y="5"/>
                    </a:lnTo>
                    <a:lnTo>
                      <a:pt x="8" y="3"/>
                    </a:lnTo>
                    <a:lnTo>
                      <a:pt x="7" y="2"/>
                    </a:lnTo>
                    <a:lnTo>
                      <a:pt x="5" y="0"/>
                    </a:lnTo>
                    <a:lnTo>
                      <a:pt x="3" y="0"/>
                    </a:lnTo>
                    <a:lnTo>
                      <a:pt x="1"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6988" name="Freeform 116"/>
              <p:cNvSpPr>
                <a:spLocks/>
              </p:cNvSpPr>
              <p:nvPr/>
            </p:nvSpPr>
            <p:spPr bwMode="auto">
              <a:xfrm>
                <a:off x="1396" y="1933"/>
                <a:ext cx="11" cy="10"/>
              </a:xfrm>
              <a:custGeom>
                <a:avLst/>
                <a:gdLst>
                  <a:gd name="T0" fmla="*/ 4 w 11"/>
                  <a:gd name="T1" fmla="*/ 2 h 10"/>
                  <a:gd name="T2" fmla="*/ 2 w 11"/>
                  <a:gd name="T3" fmla="*/ 4 h 10"/>
                  <a:gd name="T4" fmla="*/ 0 w 11"/>
                  <a:gd name="T5" fmla="*/ 5 h 10"/>
                  <a:gd name="T6" fmla="*/ 0 w 11"/>
                  <a:gd name="T7" fmla="*/ 7 h 10"/>
                  <a:gd name="T8" fmla="*/ 2 w 11"/>
                  <a:gd name="T9" fmla="*/ 9 h 10"/>
                  <a:gd name="T10" fmla="*/ 4 w 11"/>
                  <a:gd name="T11" fmla="*/ 10 h 10"/>
                  <a:gd name="T12" fmla="*/ 5 w 11"/>
                  <a:gd name="T13" fmla="*/ 10 h 10"/>
                  <a:gd name="T14" fmla="*/ 7 w 11"/>
                  <a:gd name="T15" fmla="*/ 10 h 10"/>
                  <a:gd name="T16" fmla="*/ 9 w 11"/>
                  <a:gd name="T17" fmla="*/ 10 h 10"/>
                  <a:gd name="T18" fmla="*/ 9 w 11"/>
                  <a:gd name="T19" fmla="*/ 10 h 10"/>
                  <a:gd name="T20" fmla="*/ 11 w 11"/>
                  <a:gd name="T21" fmla="*/ 9 h 10"/>
                  <a:gd name="T22" fmla="*/ 11 w 11"/>
                  <a:gd name="T23" fmla="*/ 7 h 10"/>
                  <a:gd name="T24" fmla="*/ 11 w 11"/>
                  <a:gd name="T25" fmla="*/ 5 h 10"/>
                  <a:gd name="T26" fmla="*/ 11 w 11"/>
                  <a:gd name="T27" fmla="*/ 4 h 10"/>
                  <a:gd name="T28" fmla="*/ 9 w 11"/>
                  <a:gd name="T29" fmla="*/ 2 h 10"/>
                  <a:gd name="T30" fmla="*/ 7 w 11"/>
                  <a:gd name="T31" fmla="*/ 0 h 10"/>
                  <a:gd name="T32" fmla="*/ 5 w 11"/>
                  <a:gd name="T33" fmla="*/ 0 h 10"/>
                  <a:gd name="T34" fmla="*/ 4 w 11"/>
                  <a:gd name="T35" fmla="*/ 2 h 1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
                  <a:gd name="T55" fmla="*/ 0 h 10"/>
                  <a:gd name="T56" fmla="*/ 11 w 11"/>
                  <a:gd name="T57" fmla="*/ 10 h 1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 h="10">
                    <a:moveTo>
                      <a:pt x="4" y="2"/>
                    </a:moveTo>
                    <a:lnTo>
                      <a:pt x="2" y="4"/>
                    </a:lnTo>
                    <a:lnTo>
                      <a:pt x="0" y="5"/>
                    </a:lnTo>
                    <a:lnTo>
                      <a:pt x="0" y="7"/>
                    </a:lnTo>
                    <a:lnTo>
                      <a:pt x="2" y="9"/>
                    </a:lnTo>
                    <a:lnTo>
                      <a:pt x="4" y="10"/>
                    </a:lnTo>
                    <a:lnTo>
                      <a:pt x="5" y="10"/>
                    </a:lnTo>
                    <a:lnTo>
                      <a:pt x="7" y="10"/>
                    </a:lnTo>
                    <a:lnTo>
                      <a:pt x="9" y="10"/>
                    </a:lnTo>
                    <a:lnTo>
                      <a:pt x="11" y="9"/>
                    </a:lnTo>
                    <a:lnTo>
                      <a:pt x="11" y="7"/>
                    </a:lnTo>
                    <a:lnTo>
                      <a:pt x="11" y="5"/>
                    </a:lnTo>
                    <a:lnTo>
                      <a:pt x="11" y="4"/>
                    </a:lnTo>
                    <a:lnTo>
                      <a:pt x="9" y="2"/>
                    </a:lnTo>
                    <a:lnTo>
                      <a:pt x="7" y="0"/>
                    </a:lnTo>
                    <a:lnTo>
                      <a:pt x="5" y="0"/>
                    </a:lnTo>
                    <a:lnTo>
                      <a:pt x="4"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6989" name="Freeform 117"/>
              <p:cNvSpPr>
                <a:spLocks/>
              </p:cNvSpPr>
              <p:nvPr/>
            </p:nvSpPr>
            <p:spPr bwMode="auto">
              <a:xfrm>
                <a:off x="1412" y="1921"/>
                <a:ext cx="10" cy="10"/>
              </a:xfrm>
              <a:custGeom>
                <a:avLst/>
                <a:gdLst>
                  <a:gd name="T0" fmla="*/ 3 w 10"/>
                  <a:gd name="T1" fmla="*/ 0 h 10"/>
                  <a:gd name="T2" fmla="*/ 2 w 10"/>
                  <a:gd name="T3" fmla="*/ 2 h 10"/>
                  <a:gd name="T4" fmla="*/ 0 w 10"/>
                  <a:gd name="T5" fmla="*/ 3 h 10"/>
                  <a:gd name="T6" fmla="*/ 0 w 10"/>
                  <a:gd name="T7" fmla="*/ 5 h 10"/>
                  <a:gd name="T8" fmla="*/ 2 w 10"/>
                  <a:gd name="T9" fmla="*/ 7 h 10"/>
                  <a:gd name="T10" fmla="*/ 3 w 10"/>
                  <a:gd name="T11" fmla="*/ 9 h 10"/>
                  <a:gd name="T12" fmla="*/ 5 w 10"/>
                  <a:gd name="T13" fmla="*/ 10 h 10"/>
                  <a:gd name="T14" fmla="*/ 7 w 10"/>
                  <a:gd name="T15" fmla="*/ 10 h 10"/>
                  <a:gd name="T16" fmla="*/ 9 w 10"/>
                  <a:gd name="T17" fmla="*/ 9 h 10"/>
                  <a:gd name="T18" fmla="*/ 9 w 10"/>
                  <a:gd name="T19" fmla="*/ 9 h 10"/>
                  <a:gd name="T20" fmla="*/ 10 w 10"/>
                  <a:gd name="T21" fmla="*/ 7 h 10"/>
                  <a:gd name="T22" fmla="*/ 10 w 10"/>
                  <a:gd name="T23" fmla="*/ 5 h 10"/>
                  <a:gd name="T24" fmla="*/ 10 w 10"/>
                  <a:gd name="T25" fmla="*/ 3 h 10"/>
                  <a:gd name="T26" fmla="*/ 10 w 10"/>
                  <a:gd name="T27" fmla="*/ 2 h 10"/>
                  <a:gd name="T28" fmla="*/ 9 w 10"/>
                  <a:gd name="T29" fmla="*/ 0 h 10"/>
                  <a:gd name="T30" fmla="*/ 7 w 10"/>
                  <a:gd name="T31" fmla="*/ 0 h 10"/>
                  <a:gd name="T32" fmla="*/ 5 w 10"/>
                  <a:gd name="T33" fmla="*/ 0 h 10"/>
                  <a:gd name="T34" fmla="*/ 3 w 10"/>
                  <a:gd name="T35" fmla="*/ 0 h 1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
                  <a:gd name="T55" fmla="*/ 0 h 10"/>
                  <a:gd name="T56" fmla="*/ 10 w 10"/>
                  <a:gd name="T57" fmla="*/ 10 h 1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 h="10">
                    <a:moveTo>
                      <a:pt x="3" y="0"/>
                    </a:moveTo>
                    <a:lnTo>
                      <a:pt x="2" y="2"/>
                    </a:lnTo>
                    <a:lnTo>
                      <a:pt x="0" y="3"/>
                    </a:lnTo>
                    <a:lnTo>
                      <a:pt x="0" y="5"/>
                    </a:lnTo>
                    <a:lnTo>
                      <a:pt x="2" y="7"/>
                    </a:lnTo>
                    <a:lnTo>
                      <a:pt x="3" y="9"/>
                    </a:lnTo>
                    <a:lnTo>
                      <a:pt x="5" y="10"/>
                    </a:lnTo>
                    <a:lnTo>
                      <a:pt x="7" y="10"/>
                    </a:lnTo>
                    <a:lnTo>
                      <a:pt x="9" y="9"/>
                    </a:lnTo>
                    <a:lnTo>
                      <a:pt x="10" y="7"/>
                    </a:lnTo>
                    <a:lnTo>
                      <a:pt x="10" y="5"/>
                    </a:lnTo>
                    <a:lnTo>
                      <a:pt x="10" y="3"/>
                    </a:lnTo>
                    <a:lnTo>
                      <a:pt x="10" y="2"/>
                    </a:lnTo>
                    <a:lnTo>
                      <a:pt x="9" y="0"/>
                    </a:lnTo>
                    <a:lnTo>
                      <a:pt x="7" y="0"/>
                    </a:lnTo>
                    <a:lnTo>
                      <a:pt x="5" y="0"/>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6990" name="Freeform 118"/>
              <p:cNvSpPr>
                <a:spLocks/>
              </p:cNvSpPr>
              <p:nvPr/>
            </p:nvSpPr>
            <p:spPr bwMode="auto">
              <a:xfrm>
                <a:off x="1428" y="1907"/>
                <a:ext cx="10" cy="10"/>
              </a:xfrm>
              <a:custGeom>
                <a:avLst/>
                <a:gdLst>
                  <a:gd name="T0" fmla="*/ 3 w 10"/>
                  <a:gd name="T1" fmla="*/ 0 h 10"/>
                  <a:gd name="T2" fmla="*/ 1 w 10"/>
                  <a:gd name="T3" fmla="*/ 2 h 10"/>
                  <a:gd name="T4" fmla="*/ 0 w 10"/>
                  <a:gd name="T5" fmla="*/ 3 h 10"/>
                  <a:gd name="T6" fmla="*/ 0 w 10"/>
                  <a:gd name="T7" fmla="*/ 5 h 10"/>
                  <a:gd name="T8" fmla="*/ 1 w 10"/>
                  <a:gd name="T9" fmla="*/ 7 h 10"/>
                  <a:gd name="T10" fmla="*/ 3 w 10"/>
                  <a:gd name="T11" fmla="*/ 9 h 10"/>
                  <a:gd name="T12" fmla="*/ 5 w 10"/>
                  <a:gd name="T13" fmla="*/ 10 h 10"/>
                  <a:gd name="T14" fmla="*/ 6 w 10"/>
                  <a:gd name="T15" fmla="*/ 10 h 10"/>
                  <a:gd name="T16" fmla="*/ 8 w 10"/>
                  <a:gd name="T17" fmla="*/ 9 h 10"/>
                  <a:gd name="T18" fmla="*/ 8 w 10"/>
                  <a:gd name="T19" fmla="*/ 9 h 10"/>
                  <a:gd name="T20" fmla="*/ 10 w 10"/>
                  <a:gd name="T21" fmla="*/ 7 h 10"/>
                  <a:gd name="T22" fmla="*/ 10 w 10"/>
                  <a:gd name="T23" fmla="*/ 5 h 10"/>
                  <a:gd name="T24" fmla="*/ 10 w 10"/>
                  <a:gd name="T25" fmla="*/ 3 h 10"/>
                  <a:gd name="T26" fmla="*/ 10 w 10"/>
                  <a:gd name="T27" fmla="*/ 2 h 10"/>
                  <a:gd name="T28" fmla="*/ 8 w 10"/>
                  <a:gd name="T29" fmla="*/ 0 h 10"/>
                  <a:gd name="T30" fmla="*/ 6 w 10"/>
                  <a:gd name="T31" fmla="*/ 0 h 10"/>
                  <a:gd name="T32" fmla="*/ 5 w 10"/>
                  <a:gd name="T33" fmla="*/ 0 h 10"/>
                  <a:gd name="T34" fmla="*/ 3 w 10"/>
                  <a:gd name="T35" fmla="*/ 0 h 1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
                  <a:gd name="T55" fmla="*/ 0 h 10"/>
                  <a:gd name="T56" fmla="*/ 10 w 10"/>
                  <a:gd name="T57" fmla="*/ 10 h 1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 h="10">
                    <a:moveTo>
                      <a:pt x="3" y="0"/>
                    </a:moveTo>
                    <a:lnTo>
                      <a:pt x="1" y="2"/>
                    </a:lnTo>
                    <a:lnTo>
                      <a:pt x="0" y="3"/>
                    </a:lnTo>
                    <a:lnTo>
                      <a:pt x="0" y="5"/>
                    </a:lnTo>
                    <a:lnTo>
                      <a:pt x="1" y="7"/>
                    </a:lnTo>
                    <a:lnTo>
                      <a:pt x="3" y="9"/>
                    </a:lnTo>
                    <a:lnTo>
                      <a:pt x="5" y="10"/>
                    </a:lnTo>
                    <a:lnTo>
                      <a:pt x="6" y="10"/>
                    </a:lnTo>
                    <a:lnTo>
                      <a:pt x="8" y="9"/>
                    </a:lnTo>
                    <a:lnTo>
                      <a:pt x="10" y="7"/>
                    </a:lnTo>
                    <a:lnTo>
                      <a:pt x="10" y="5"/>
                    </a:lnTo>
                    <a:lnTo>
                      <a:pt x="10" y="3"/>
                    </a:lnTo>
                    <a:lnTo>
                      <a:pt x="10" y="2"/>
                    </a:lnTo>
                    <a:lnTo>
                      <a:pt x="8" y="0"/>
                    </a:lnTo>
                    <a:lnTo>
                      <a:pt x="6" y="0"/>
                    </a:lnTo>
                    <a:lnTo>
                      <a:pt x="5" y="0"/>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6991" name="Freeform 119"/>
              <p:cNvSpPr>
                <a:spLocks/>
              </p:cNvSpPr>
              <p:nvPr/>
            </p:nvSpPr>
            <p:spPr bwMode="auto">
              <a:xfrm>
                <a:off x="1443" y="1893"/>
                <a:ext cx="11" cy="11"/>
              </a:xfrm>
              <a:custGeom>
                <a:avLst/>
                <a:gdLst>
                  <a:gd name="T0" fmla="*/ 4 w 11"/>
                  <a:gd name="T1" fmla="*/ 0 h 11"/>
                  <a:gd name="T2" fmla="*/ 2 w 11"/>
                  <a:gd name="T3" fmla="*/ 2 h 11"/>
                  <a:gd name="T4" fmla="*/ 0 w 11"/>
                  <a:gd name="T5" fmla="*/ 4 h 11"/>
                  <a:gd name="T6" fmla="*/ 0 w 11"/>
                  <a:gd name="T7" fmla="*/ 5 h 11"/>
                  <a:gd name="T8" fmla="*/ 2 w 11"/>
                  <a:gd name="T9" fmla="*/ 7 h 11"/>
                  <a:gd name="T10" fmla="*/ 4 w 11"/>
                  <a:gd name="T11" fmla="*/ 9 h 11"/>
                  <a:gd name="T12" fmla="*/ 5 w 11"/>
                  <a:gd name="T13" fmla="*/ 11 h 11"/>
                  <a:gd name="T14" fmla="*/ 7 w 11"/>
                  <a:gd name="T15" fmla="*/ 11 h 11"/>
                  <a:gd name="T16" fmla="*/ 9 w 11"/>
                  <a:gd name="T17" fmla="*/ 9 h 11"/>
                  <a:gd name="T18" fmla="*/ 9 w 11"/>
                  <a:gd name="T19" fmla="*/ 9 h 11"/>
                  <a:gd name="T20" fmla="*/ 11 w 11"/>
                  <a:gd name="T21" fmla="*/ 7 h 11"/>
                  <a:gd name="T22" fmla="*/ 11 w 11"/>
                  <a:gd name="T23" fmla="*/ 5 h 11"/>
                  <a:gd name="T24" fmla="*/ 11 w 11"/>
                  <a:gd name="T25" fmla="*/ 4 h 11"/>
                  <a:gd name="T26" fmla="*/ 11 w 11"/>
                  <a:gd name="T27" fmla="*/ 2 h 11"/>
                  <a:gd name="T28" fmla="*/ 9 w 11"/>
                  <a:gd name="T29" fmla="*/ 0 h 11"/>
                  <a:gd name="T30" fmla="*/ 7 w 11"/>
                  <a:gd name="T31" fmla="*/ 0 h 11"/>
                  <a:gd name="T32" fmla="*/ 5 w 11"/>
                  <a:gd name="T33" fmla="*/ 0 h 11"/>
                  <a:gd name="T34" fmla="*/ 4 w 11"/>
                  <a:gd name="T35" fmla="*/ 0 h 1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
                  <a:gd name="T55" fmla="*/ 0 h 11"/>
                  <a:gd name="T56" fmla="*/ 11 w 11"/>
                  <a:gd name="T57" fmla="*/ 11 h 1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 h="11">
                    <a:moveTo>
                      <a:pt x="4" y="0"/>
                    </a:moveTo>
                    <a:lnTo>
                      <a:pt x="2" y="2"/>
                    </a:lnTo>
                    <a:lnTo>
                      <a:pt x="0" y="4"/>
                    </a:lnTo>
                    <a:lnTo>
                      <a:pt x="0" y="5"/>
                    </a:lnTo>
                    <a:lnTo>
                      <a:pt x="2" y="7"/>
                    </a:lnTo>
                    <a:lnTo>
                      <a:pt x="4" y="9"/>
                    </a:lnTo>
                    <a:lnTo>
                      <a:pt x="5" y="11"/>
                    </a:lnTo>
                    <a:lnTo>
                      <a:pt x="7" y="11"/>
                    </a:lnTo>
                    <a:lnTo>
                      <a:pt x="9" y="9"/>
                    </a:lnTo>
                    <a:lnTo>
                      <a:pt x="11" y="7"/>
                    </a:lnTo>
                    <a:lnTo>
                      <a:pt x="11" y="5"/>
                    </a:lnTo>
                    <a:lnTo>
                      <a:pt x="11" y="4"/>
                    </a:lnTo>
                    <a:lnTo>
                      <a:pt x="11" y="2"/>
                    </a:lnTo>
                    <a:lnTo>
                      <a:pt x="9" y="0"/>
                    </a:lnTo>
                    <a:lnTo>
                      <a:pt x="7" y="0"/>
                    </a:lnTo>
                    <a:lnTo>
                      <a:pt x="5"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6992" name="Freeform 120"/>
              <p:cNvSpPr>
                <a:spLocks/>
              </p:cNvSpPr>
              <p:nvPr/>
            </p:nvSpPr>
            <p:spPr bwMode="auto">
              <a:xfrm>
                <a:off x="1461" y="1879"/>
                <a:ext cx="10" cy="11"/>
              </a:xfrm>
              <a:custGeom>
                <a:avLst/>
                <a:gdLst>
                  <a:gd name="T0" fmla="*/ 1 w 10"/>
                  <a:gd name="T1" fmla="*/ 2 h 11"/>
                  <a:gd name="T2" fmla="*/ 0 w 10"/>
                  <a:gd name="T3" fmla="*/ 4 h 11"/>
                  <a:gd name="T4" fmla="*/ 0 w 10"/>
                  <a:gd name="T5" fmla="*/ 5 h 11"/>
                  <a:gd name="T6" fmla="*/ 0 w 10"/>
                  <a:gd name="T7" fmla="*/ 7 h 11"/>
                  <a:gd name="T8" fmla="*/ 0 w 10"/>
                  <a:gd name="T9" fmla="*/ 9 h 11"/>
                  <a:gd name="T10" fmla="*/ 1 w 10"/>
                  <a:gd name="T11" fmla="*/ 11 h 11"/>
                  <a:gd name="T12" fmla="*/ 3 w 10"/>
                  <a:gd name="T13" fmla="*/ 11 h 11"/>
                  <a:gd name="T14" fmla="*/ 5 w 10"/>
                  <a:gd name="T15" fmla="*/ 11 h 11"/>
                  <a:gd name="T16" fmla="*/ 6 w 10"/>
                  <a:gd name="T17" fmla="*/ 11 h 11"/>
                  <a:gd name="T18" fmla="*/ 6 w 10"/>
                  <a:gd name="T19" fmla="*/ 11 h 11"/>
                  <a:gd name="T20" fmla="*/ 8 w 10"/>
                  <a:gd name="T21" fmla="*/ 9 h 11"/>
                  <a:gd name="T22" fmla="*/ 10 w 10"/>
                  <a:gd name="T23" fmla="*/ 7 h 11"/>
                  <a:gd name="T24" fmla="*/ 10 w 10"/>
                  <a:gd name="T25" fmla="*/ 5 h 11"/>
                  <a:gd name="T26" fmla="*/ 8 w 10"/>
                  <a:gd name="T27" fmla="*/ 4 h 11"/>
                  <a:gd name="T28" fmla="*/ 6 w 10"/>
                  <a:gd name="T29" fmla="*/ 2 h 11"/>
                  <a:gd name="T30" fmla="*/ 5 w 10"/>
                  <a:gd name="T31" fmla="*/ 0 h 11"/>
                  <a:gd name="T32" fmla="*/ 3 w 10"/>
                  <a:gd name="T33" fmla="*/ 0 h 11"/>
                  <a:gd name="T34" fmla="*/ 1 w 10"/>
                  <a:gd name="T35" fmla="*/ 2 h 1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
                  <a:gd name="T55" fmla="*/ 0 h 11"/>
                  <a:gd name="T56" fmla="*/ 10 w 10"/>
                  <a:gd name="T57" fmla="*/ 11 h 1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 h="11">
                    <a:moveTo>
                      <a:pt x="1" y="2"/>
                    </a:moveTo>
                    <a:lnTo>
                      <a:pt x="0" y="4"/>
                    </a:lnTo>
                    <a:lnTo>
                      <a:pt x="0" y="5"/>
                    </a:lnTo>
                    <a:lnTo>
                      <a:pt x="0" y="7"/>
                    </a:lnTo>
                    <a:lnTo>
                      <a:pt x="0" y="9"/>
                    </a:lnTo>
                    <a:lnTo>
                      <a:pt x="1" y="11"/>
                    </a:lnTo>
                    <a:lnTo>
                      <a:pt x="3" y="11"/>
                    </a:lnTo>
                    <a:lnTo>
                      <a:pt x="5" y="11"/>
                    </a:lnTo>
                    <a:lnTo>
                      <a:pt x="6" y="11"/>
                    </a:lnTo>
                    <a:lnTo>
                      <a:pt x="8" y="9"/>
                    </a:lnTo>
                    <a:lnTo>
                      <a:pt x="10" y="7"/>
                    </a:lnTo>
                    <a:lnTo>
                      <a:pt x="10" y="5"/>
                    </a:lnTo>
                    <a:lnTo>
                      <a:pt x="8" y="4"/>
                    </a:lnTo>
                    <a:lnTo>
                      <a:pt x="6" y="2"/>
                    </a:lnTo>
                    <a:lnTo>
                      <a:pt x="5" y="0"/>
                    </a:lnTo>
                    <a:lnTo>
                      <a:pt x="3" y="0"/>
                    </a:lnTo>
                    <a:lnTo>
                      <a:pt x="1"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36892" name="Group 171"/>
            <p:cNvGrpSpPr>
              <a:grpSpLocks/>
            </p:cNvGrpSpPr>
            <p:nvPr/>
          </p:nvGrpSpPr>
          <p:grpSpPr bwMode="auto">
            <a:xfrm>
              <a:off x="1466" y="1884"/>
              <a:ext cx="875" cy="514"/>
              <a:chOff x="1466" y="1884"/>
              <a:chExt cx="875" cy="514"/>
            </a:xfrm>
          </p:grpSpPr>
          <p:sp>
            <p:nvSpPr>
              <p:cNvPr id="36899" name="Freeform 122"/>
              <p:cNvSpPr>
                <a:spLocks/>
              </p:cNvSpPr>
              <p:nvPr/>
            </p:nvSpPr>
            <p:spPr bwMode="auto">
              <a:xfrm>
                <a:off x="2331" y="2388"/>
                <a:ext cx="10" cy="10"/>
              </a:xfrm>
              <a:custGeom>
                <a:avLst/>
                <a:gdLst>
                  <a:gd name="T0" fmla="*/ 3 w 10"/>
                  <a:gd name="T1" fmla="*/ 10 h 10"/>
                  <a:gd name="T2" fmla="*/ 5 w 10"/>
                  <a:gd name="T3" fmla="*/ 10 h 10"/>
                  <a:gd name="T4" fmla="*/ 5 w 10"/>
                  <a:gd name="T5" fmla="*/ 10 h 10"/>
                  <a:gd name="T6" fmla="*/ 7 w 10"/>
                  <a:gd name="T7" fmla="*/ 9 h 10"/>
                  <a:gd name="T8" fmla="*/ 8 w 10"/>
                  <a:gd name="T9" fmla="*/ 7 h 10"/>
                  <a:gd name="T10" fmla="*/ 10 w 10"/>
                  <a:gd name="T11" fmla="*/ 5 h 10"/>
                  <a:gd name="T12" fmla="*/ 10 w 10"/>
                  <a:gd name="T13" fmla="*/ 5 h 10"/>
                  <a:gd name="T14" fmla="*/ 8 w 10"/>
                  <a:gd name="T15" fmla="*/ 4 h 10"/>
                  <a:gd name="T16" fmla="*/ 8 w 10"/>
                  <a:gd name="T17" fmla="*/ 2 h 10"/>
                  <a:gd name="T18" fmla="*/ 7 w 10"/>
                  <a:gd name="T19" fmla="*/ 0 h 10"/>
                  <a:gd name="T20" fmla="*/ 5 w 10"/>
                  <a:gd name="T21" fmla="*/ 0 h 10"/>
                  <a:gd name="T22" fmla="*/ 3 w 10"/>
                  <a:gd name="T23" fmla="*/ 0 h 10"/>
                  <a:gd name="T24" fmla="*/ 1 w 10"/>
                  <a:gd name="T25" fmla="*/ 0 h 10"/>
                  <a:gd name="T26" fmla="*/ 0 w 10"/>
                  <a:gd name="T27" fmla="*/ 2 h 10"/>
                  <a:gd name="T28" fmla="*/ 0 w 10"/>
                  <a:gd name="T29" fmla="*/ 4 h 10"/>
                  <a:gd name="T30" fmla="*/ 0 w 10"/>
                  <a:gd name="T31" fmla="*/ 5 h 10"/>
                  <a:gd name="T32" fmla="*/ 0 w 10"/>
                  <a:gd name="T33" fmla="*/ 7 h 10"/>
                  <a:gd name="T34" fmla="*/ 1 w 10"/>
                  <a:gd name="T35" fmla="*/ 9 h 10"/>
                  <a:gd name="T36" fmla="*/ 3 w 10"/>
                  <a:gd name="T37" fmla="*/ 10 h 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
                  <a:gd name="T58" fmla="*/ 0 h 10"/>
                  <a:gd name="T59" fmla="*/ 10 w 10"/>
                  <a:gd name="T60" fmla="*/ 10 h 1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 h="10">
                    <a:moveTo>
                      <a:pt x="3" y="10"/>
                    </a:moveTo>
                    <a:lnTo>
                      <a:pt x="5" y="10"/>
                    </a:lnTo>
                    <a:lnTo>
                      <a:pt x="7" y="9"/>
                    </a:lnTo>
                    <a:lnTo>
                      <a:pt x="8" y="7"/>
                    </a:lnTo>
                    <a:lnTo>
                      <a:pt x="10" y="5"/>
                    </a:lnTo>
                    <a:lnTo>
                      <a:pt x="8" y="4"/>
                    </a:lnTo>
                    <a:lnTo>
                      <a:pt x="8" y="2"/>
                    </a:lnTo>
                    <a:lnTo>
                      <a:pt x="7" y="0"/>
                    </a:lnTo>
                    <a:lnTo>
                      <a:pt x="5" y="0"/>
                    </a:lnTo>
                    <a:lnTo>
                      <a:pt x="3" y="0"/>
                    </a:lnTo>
                    <a:lnTo>
                      <a:pt x="1" y="0"/>
                    </a:lnTo>
                    <a:lnTo>
                      <a:pt x="0" y="2"/>
                    </a:lnTo>
                    <a:lnTo>
                      <a:pt x="0" y="4"/>
                    </a:lnTo>
                    <a:lnTo>
                      <a:pt x="0" y="5"/>
                    </a:lnTo>
                    <a:lnTo>
                      <a:pt x="0" y="7"/>
                    </a:lnTo>
                    <a:lnTo>
                      <a:pt x="1" y="9"/>
                    </a:lnTo>
                    <a:lnTo>
                      <a:pt x="3"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6900" name="Freeform 123"/>
              <p:cNvSpPr>
                <a:spLocks/>
              </p:cNvSpPr>
              <p:nvPr/>
            </p:nvSpPr>
            <p:spPr bwMode="auto">
              <a:xfrm>
                <a:off x="2313" y="2378"/>
                <a:ext cx="11" cy="10"/>
              </a:xfrm>
              <a:custGeom>
                <a:avLst/>
                <a:gdLst>
                  <a:gd name="T0" fmla="*/ 2 w 11"/>
                  <a:gd name="T1" fmla="*/ 8 h 10"/>
                  <a:gd name="T2" fmla="*/ 4 w 11"/>
                  <a:gd name="T3" fmla="*/ 10 h 10"/>
                  <a:gd name="T4" fmla="*/ 5 w 11"/>
                  <a:gd name="T5" fmla="*/ 10 h 10"/>
                  <a:gd name="T6" fmla="*/ 7 w 11"/>
                  <a:gd name="T7" fmla="*/ 8 h 10"/>
                  <a:gd name="T8" fmla="*/ 9 w 11"/>
                  <a:gd name="T9" fmla="*/ 7 h 10"/>
                  <a:gd name="T10" fmla="*/ 11 w 11"/>
                  <a:gd name="T11" fmla="*/ 5 h 10"/>
                  <a:gd name="T12" fmla="*/ 11 w 11"/>
                  <a:gd name="T13" fmla="*/ 3 h 10"/>
                  <a:gd name="T14" fmla="*/ 9 w 11"/>
                  <a:gd name="T15" fmla="*/ 1 h 10"/>
                  <a:gd name="T16" fmla="*/ 7 w 11"/>
                  <a:gd name="T17" fmla="*/ 0 h 10"/>
                  <a:gd name="T18" fmla="*/ 7 w 11"/>
                  <a:gd name="T19" fmla="*/ 0 h 10"/>
                  <a:gd name="T20" fmla="*/ 5 w 11"/>
                  <a:gd name="T21" fmla="*/ 0 h 10"/>
                  <a:gd name="T22" fmla="*/ 4 w 11"/>
                  <a:gd name="T23" fmla="*/ 0 h 10"/>
                  <a:gd name="T24" fmla="*/ 2 w 11"/>
                  <a:gd name="T25" fmla="*/ 0 h 10"/>
                  <a:gd name="T26" fmla="*/ 0 w 11"/>
                  <a:gd name="T27" fmla="*/ 1 h 10"/>
                  <a:gd name="T28" fmla="*/ 0 w 11"/>
                  <a:gd name="T29" fmla="*/ 3 h 10"/>
                  <a:gd name="T30" fmla="*/ 0 w 11"/>
                  <a:gd name="T31" fmla="*/ 5 h 10"/>
                  <a:gd name="T32" fmla="*/ 0 w 11"/>
                  <a:gd name="T33" fmla="*/ 7 h 10"/>
                  <a:gd name="T34" fmla="*/ 2 w 11"/>
                  <a:gd name="T35" fmla="*/ 8 h 1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
                  <a:gd name="T55" fmla="*/ 0 h 10"/>
                  <a:gd name="T56" fmla="*/ 11 w 11"/>
                  <a:gd name="T57" fmla="*/ 10 h 1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 h="10">
                    <a:moveTo>
                      <a:pt x="2" y="8"/>
                    </a:moveTo>
                    <a:lnTo>
                      <a:pt x="4" y="10"/>
                    </a:lnTo>
                    <a:lnTo>
                      <a:pt x="5" y="10"/>
                    </a:lnTo>
                    <a:lnTo>
                      <a:pt x="7" y="8"/>
                    </a:lnTo>
                    <a:lnTo>
                      <a:pt x="9" y="7"/>
                    </a:lnTo>
                    <a:lnTo>
                      <a:pt x="11" y="5"/>
                    </a:lnTo>
                    <a:lnTo>
                      <a:pt x="11" y="3"/>
                    </a:lnTo>
                    <a:lnTo>
                      <a:pt x="9" y="1"/>
                    </a:lnTo>
                    <a:lnTo>
                      <a:pt x="7" y="0"/>
                    </a:lnTo>
                    <a:lnTo>
                      <a:pt x="5" y="0"/>
                    </a:lnTo>
                    <a:lnTo>
                      <a:pt x="4" y="0"/>
                    </a:lnTo>
                    <a:lnTo>
                      <a:pt x="2" y="0"/>
                    </a:lnTo>
                    <a:lnTo>
                      <a:pt x="0" y="1"/>
                    </a:lnTo>
                    <a:lnTo>
                      <a:pt x="0" y="3"/>
                    </a:lnTo>
                    <a:lnTo>
                      <a:pt x="0" y="5"/>
                    </a:lnTo>
                    <a:lnTo>
                      <a:pt x="0" y="7"/>
                    </a:lnTo>
                    <a:lnTo>
                      <a:pt x="2"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6901" name="Freeform 124"/>
              <p:cNvSpPr>
                <a:spLocks/>
              </p:cNvSpPr>
              <p:nvPr/>
            </p:nvSpPr>
            <p:spPr bwMode="auto">
              <a:xfrm>
                <a:off x="2294" y="2367"/>
                <a:ext cx="11" cy="11"/>
              </a:xfrm>
              <a:custGeom>
                <a:avLst/>
                <a:gdLst>
                  <a:gd name="T0" fmla="*/ 4 w 11"/>
                  <a:gd name="T1" fmla="*/ 9 h 11"/>
                  <a:gd name="T2" fmla="*/ 5 w 11"/>
                  <a:gd name="T3" fmla="*/ 11 h 11"/>
                  <a:gd name="T4" fmla="*/ 7 w 11"/>
                  <a:gd name="T5" fmla="*/ 11 h 11"/>
                  <a:gd name="T6" fmla="*/ 9 w 11"/>
                  <a:gd name="T7" fmla="*/ 9 h 11"/>
                  <a:gd name="T8" fmla="*/ 11 w 11"/>
                  <a:gd name="T9" fmla="*/ 7 h 11"/>
                  <a:gd name="T10" fmla="*/ 11 w 11"/>
                  <a:gd name="T11" fmla="*/ 5 h 11"/>
                  <a:gd name="T12" fmla="*/ 11 w 11"/>
                  <a:gd name="T13" fmla="*/ 4 h 11"/>
                  <a:gd name="T14" fmla="*/ 11 w 11"/>
                  <a:gd name="T15" fmla="*/ 2 h 11"/>
                  <a:gd name="T16" fmla="*/ 9 w 11"/>
                  <a:gd name="T17" fmla="*/ 0 h 11"/>
                  <a:gd name="T18" fmla="*/ 9 w 11"/>
                  <a:gd name="T19" fmla="*/ 0 h 11"/>
                  <a:gd name="T20" fmla="*/ 7 w 11"/>
                  <a:gd name="T21" fmla="*/ 0 h 11"/>
                  <a:gd name="T22" fmla="*/ 5 w 11"/>
                  <a:gd name="T23" fmla="*/ 0 h 11"/>
                  <a:gd name="T24" fmla="*/ 4 w 11"/>
                  <a:gd name="T25" fmla="*/ 0 h 11"/>
                  <a:gd name="T26" fmla="*/ 2 w 11"/>
                  <a:gd name="T27" fmla="*/ 2 h 11"/>
                  <a:gd name="T28" fmla="*/ 0 w 11"/>
                  <a:gd name="T29" fmla="*/ 4 h 11"/>
                  <a:gd name="T30" fmla="*/ 0 w 11"/>
                  <a:gd name="T31" fmla="*/ 5 h 11"/>
                  <a:gd name="T32" fmla="*/ 2 w 11"/>
                  <a:gd name="T33" fmla="*/ 7 h 11"/>
                  <a:gd name="T34" fmla="*/ 4 w 11"/>
                  <a:gd name="T35" fmla="*/ 9 h 1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
                  <a:gd name="T55" fmla="*/ 0 h 11"/>
                  <a:gd name="T56" fmla="*/ 11 w 11"/>
                  <a:gd name="T57" fmla="*/ 11 h 1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 h="11">
                    <a:moveTo>
                      <a:pt x="4" y="9"/>
                    </a:moveTo>
                    <a:lnTo>
                      <a:pt x="5" y="11"/>
                    </a:lnTo>
                    <a:lnTo>
                      <a:pt x="7" y="11"/>
                    </a:lnTo>
                    <a:lnTo>
                      <a:pt x="9" y="9"/>
                    </a:lnTo>
                    <a:lnTo>
                      <a:pt x="11" y="7"/>
                    </a:lnTo>
                    <a:lnTo>
                      <a:pt x="11" y="5"/>
                    </a:lnTo>
                    <a:lnTo>
                      <a:pt x="11" y="4"/>
                    </a:lnTo>
                    <a:lnTo>
                      <a:pt x="11" y="2"/>
                    </a:lnTo>
                    <a:lnTo>
                      <a:pt x="9" y="0"/>
                    </a:lnTo>
                    <a:lnTo>
                      <a:pt x="7" y="0"/>
                    </a:lnTo>
                    <a:lnTo>
                      <a:pt x="5" y="0"/>
                    </a:lnTo>
                    <a:lnTo>
                      <a:pt x="4" y="0"/>
                    </a:lnTo>
                    <a:lnTo>
                      <a:pt x="2" y="2"/>
                    </a:lnTo>
                    <a:lnTo>
                      <a:pt x="0" y="4"/>
                    </a:lnTo>
                    <a:lnTo>
                      <a:pt x="0" y="5"/>
                    </a:lnTo>
                    <a:lnTo>
                      <a:pt x="2" y="7"/>
                    </a:lnTo>
                    <a:lnTo>
                      <a:pt x="4"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6902" name="Freeform 125"/>
              <p:cNvSpPr>
                <a:spLocks/>
              </p:cNvSpPr>
              <p:nvPr/>
            </p:nvSpPr>
            <p:spPr bwMode="auto">
              <a:xfrm>
                <a:off x="2277" y="2357"/>
                <a:ext cx="10" cy="10"/>
              </a:xfrm>
              <a:custGeom>
                <a:avLst/>
                <a:gdLst>
                  <a:gd name="T0" fmla="*/ 2 w 10"/>
                  <a:gd name="T1" fmla="*/ 9 h 10"/>
                  <a:gd name="T2" fmla="*/ 3 w 10"/>
                  <a:gd name="T3" fmla="*/ 10 h 10"/>
                  <a:gd name="T4" fmla="*/ 5 w 10"/>
                  <a:gd name="T5" fmla="*/ 10 h 10"/>
                  <a:gd name="T6" fmla="*/ 7 w 10"/>
                  <a:gd name="T7" fmla="*/ 9 h 10"/>
                  <a:gd name="T8" fmla="*/ 8 w 10"/>
                  <a:gd name="T9" fmla="*/ 7 h 10"/>
                  <a:gd name="T10" fmla="*/ 10 w 10"/>
                  <a:gd name="T11" fmla="*/ 5 h 10"/>
                  <a:gd name="T12" fmla="*/ 10 w 10"/>
                  <a:gd name="T13" fmla="*/ 3 h 10"/>
                  <a:gd name="T14" fmla="*/ 8 w 10"/>
                  <a:gd name="T15" fmla="*/ 2 h 10"/>
                  <a:gd name="T16" fmla="*/ 7 w 10"/>
                  <a:gd name="T17" fmla="*/ 0 h 10"/>
                  <a:gd name="T18" fmla="*/ 7 w 10"/>
                  <a:gd name="T19" fmla="*/ 0 h 10"/>
                  <a:gd name="T20" fmla="*/ 5 w 10"/>
                  <a:gd name="T21" fmla="*/ 0 h 10"/>
                  <a:gd name="T22" fmla="*/ 3 w 10"/>
                  <a:gd name="T23" fmla="*/ 0 h 10"/>
                  <a:gd name="T24" fmla="*/ 2 w 10"/>
                  <a:gd name="T25" fmla="*/ 0 h 10"/>
                  <a:gd name="T26" fmla="*/ 0 w 10"/>
                  <a:gd name="T27" fmla="*/ 2 h 10"/>
                  <a:gd name="T28" fmla="*/ 0 w 10"/>
                  <a:gd name="T29" fmla="*/ 3 h 10"/>
                  <a:gd name="T30" fmla="*/ 0 w 10"/>
                  <a:gd name="T31" fmla="*/ 5 h 10"/>
                  <a:gd name="T32" fmla="*/ 0 w 10"/>
                  <a:gd name="T33" fmla="*/ 7 h 10"/>
                  <a:gd name="T34" fmla="*/ 2 w 10"/>
                  <a:gd name="T35" fmla="*/ 9 h 1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
                  <a:gd name="T55" fmla="*/ 0 h 10"/>
                  <a:gd name="T56" fmla="*/ 10 w 10"/>
                  <a:gd name="T57" fmla="*/ 10 h 1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 h="10">
                    <a:moveTo>
                      <a:pt x="2" y="9"/>
                    </a:moveTo>
                    <a:lnTo>
                      <a:pt x="3" y="10"/>
                    </a:lnTo>
                    <a:lnTo>
                      <a:pt x="5" y="10"/>
                    </a:lnTo>
                    <a:lnTo>
                      <a:pt x="7" y="9"/>
                    </a:lnTo>
                    <a:lnTo>
                      <a:pt x="8" y="7"/>
                    </a:lnTo>
                    <a:lnTo>
                      <a:pt x="10" y="5"/>
                    </a:lnTo>
                    <a:lnTo>
                      <a:pt x="10" y="3"/>
                    </a:lnTo>
                    <a:lnTo>
                      <a:pt x="8" y="2"/>
                    </a:lnTo>
                    <a:lnTo>
                      <a:pt x="7" y="0"/>
                    </a:lnTo>
                    <a:lnTo>
                      <a:pt x="5" y="0"/>
                    </a:lnTo>
                    <a:lnTo>
                      <a:pt x="3" y="0"/>
                    </a:lnTo>
                    <a:lnTo>
                      <a:pt x="2" y="0"/>
                    </a:lnTo>
                    <a:lnTo>
                      <a:pt x="0" y="2"/>
                    </a:lnTo>
                    <a:lnTo>
                      <a:pt x="0" y="3"/>
                    </a:lnTo>
                    <a:lnTo>
                      <a:pt x="0" y="5"/>
                    </a:lnTo>
                    <a:lnTo>
                      <a:pt x="0" y="7"/>
                    </a:lnTo>
                    <a:lnTo>
                      <a:pt x="2"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6903" name="Freeform 126"/>
              <p:cNvSpPr>
                <a:spLocks/>
              </p:cNvSpPr>
              <p:nvPr/>
            </p:nvSpPr>
            <p:spPr bwMode="auto">
              <a:xfrm>
                <a:off x="2259" y="2346"/>
                <a:ext cx="11" cy="11"/>
              </a:xfrm>
              <a:custGeom>
                <a:avLst/>
                <a:gdLst>
                  <a:gd name="T0" fmla="*/ 2 w 11"/>
                  <a:gd name="T1" fmla="*/ 9 h 11"/>
                  <a:gd name="T2" fmla="*/ 4 w 11"/>
                  <a:gd name="T3" fmla="*/ 11 h 11"/>
                  <a:gd name="T4" fmla="*/ 6 w 11"/>
                  <a:gd name="T5" fmla="*/ 11 h 11"/>
                  <a:gd name="T6" fmla="*/ 7 w 11"/>
                  <a:gd name="T7" fmla="*/ 9 h 11"/>
                  <a:gd name="T8" fmla="*/ 9 w 11"/>
                  <a:gd name="T9" fmla="*/ 7 h 11"/>
                  <a:gd name="T10" fmla="*/ 11 w 11"/>
                  <a:gd name="T11" fmla="*/ 6 h 11"/>
                  <a:gd name="T12" fmla="*/ 11 w 11"/>
                  <a:gd name="T13" fmla="*/ 4 h 11"/>
                  <a:gd name="T14" fmla="*/ 9 w 11"/>
                  <a:gd name="T15" fmla="*/ 2 h 11"/>
                  <a:gd name="T16" fmla="*/ 7 w 11"/>
                  <a:gd name="T17" fmla="*/ 0 h 11"/>
                  <a:gd name="T18" fmla="*/ 7 w 11"/>
                  <a:gd name="T19" fmla="*/ 0 h 11"/>
                  <a:gd name="T20" fmla="*/ 6 w 11"/>
                  <a:gd name="T21" fmla="*/ 0 h 11"/>
                  <a:gd name="T22" fmla="*/ 4 w 11"/>
                  <a:gd name="T23" fmla="*/ 0 h 11"/>
                  <a:gd name="T24" fmla="*/ 2 w 11"/>
                  <a:gd name="T25" fmla="*/ 0 h 11"/>
                  <a:gd name="T26" fmla="*/ 0 w 11"/>
                  <a:gd name="T27" fmla="*/ 2 h 11"/>
                  <a:gd name="T28" fmla="*/ 0 w 11"/>
                  <a:gd name="T29" fmla="*/ 4 h 11"/>
                  <a:gd name="T30" fmla="*/ 0 w 11"/>
                  <a:gd name="T31" fmla="*/ 6 h 11"/>
                  <a:gd name="T32" fmla="*/ 0 w 11"/>
                  <a:gd name="T33" fmla="*/ 7 h 11"/>
                  <a:gd name="T34" fmla="*/ 2 w 11"/>
                  <a:gd name="T35" fmla="*/ 9 h 1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
                  <a:gd name="T55" fmla="*/ 0 h 11"/>
                  <a:gd name="T56" fmla="*/ 11 w 11"/>
                  <a:gd name="T57" fmla="*/ 11 h 1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 h="11">
                    <a:moveTo>
                      <a:pt x="2" y="9"/>
                    </a:moveTo>
                    <a:lnTo>
                      <a:pt x="4" y="11"/>
                    </a:lnTo>
                    <a:lnTo>
                      <a:pt x="6" y="11"/>
                    </a:lnTo>
                    <a:lnTo>
                      <a:pt x="7" y="9"/>
                    </a:lnTo>
                    <a:lnTo>
                      <a:pt x="9" y="7"/>
                    </a:lnTo>
                    <a:lnTo>
                      <a:pt x="11" y="6"/>
                    </a:lnTo>
                    <a:lnTo>
                      <a:pt x="11" y="4"/>
                    </a:lnTo>
                    <a:lnTo>
                      <a:pt x="9" y="2"/>
                    </a:lnTo>
                    <a:lnTo>
                      <a:pt x="7" y="0"/>
                    </a:lnTo>
                    <a:lnTo>
                      <a:pt x="6" y="0"/>
                    </a:lnTo>
                    <a:lnTo>
                      <a:pt x="4" y="0"/>
                    </a:lnTo>
                    <a:lnTo>
                      <a:pt x="2" y="0"/>
                    </a:lnTo>
                    <a:lnTo>
                      <a:pt x="0" y="2"/>
                    </a:lnTo>
                    <a:lnTo>
                      <a:pt x="0" y="4"/>
                    </a:lnTo>
                    <a:lnTo>
                      <a:pt x="0" y="6"/>
                    </a:lnTo>
                    <a:lnTo>
                      <a:pt x="0" y="7"/>
                    </a:lnTo>
                    <a:lnTo>
                      <a:pt x="2"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6904" name="Freeform 127"/>
              <p:cNvSpPr>
                <a:spLocks/>
              </p:cNvSpPr>
              <p:nvPr/>
            </p:nvSpPr>
            <p:spPr bwMode="auto">
              <a:xfrm>
                <a:off x="2240" y="2336"/>
                <a:ext cx="11" cy="10"/>
              </a:xfrm>
              <a:custGeom>
                <a:avLst/>
                <a:gdLst>
                  <a:gd name="T0" fmla="*/ 4 w 11"/>
                  <a:gd name="T1" fmla="*/ 9 h 10"/>
                  <a:gd name="T2" fmla="*/ 6 w 11"/>
                  <a:gd name="T3" fmla="*/ 10 h 10"/>
                  <a:gd name="T4" fmla="*/ 7 w 11"/>
                  <a:gd name="T5" fmla="*/ 10 h 10"/>
                  <a:gd name="T6" fmla="*/ 9 w 11"/>
                  <a:gd name="T7" fmla="*/ 9 h 10"/>
                  <a:gd name="T8" fmla="*/ 11 w 11"/>
                  <a:gd name="T9" fmla="*/ 7 h 10"/>
                  <a:gd name="T10" fmla="*/ 11 w 11"/>
                  <a:gd name="T11" fmla="*/ 5 h 10"/>
                  <a:gd name="T12" fmla="*/ 11 w 11"/>
                  <a:gd name="T13" fmla="*/ 3 h 10"/>
                  <a:gd name="T14" fmla="*/ 11 w 11"/>
                  <a:gd name="T15" fmla="*/ 2 h 10"/>
                  <a:gd name="T16" fmla="*/ 9 w 11"/>
                  <a:gd name="T17" fmla="*/ 0 h 10"/>
                  <a:gd name="T18" fmla="*/ 9 w 11"/>
                  <a:gd name="T19" fmla="*/ 0 h 10"/>
                  <a:gd name="T20" fmla="*/ 7 w 11"/>
                  <a:gd name="T21" fmla="*/ 0 h 10"/>
                  <a:gd name="T22" fmla="*/ 6 w 11"/>
                  <a:gd name="T23" fmla="*/ 0 h 10"/>
                  <a:gd name="T24" fmla="*/ 4 w 11"/>
                  <a:gd name="T25" fmla="*/ 0 h 10"/>
                  <a:gd name="T26" fmla="*/ 2 w 11"/>
                  <a:gd name="T27" fmla="*/ 2 h 10"/>
                  <a:gd name="T28" fmla="*/ 0 w 11"/>
                  <a:gd name="T29" fmla="*/ 3 h 10"/>
                  <a:gd name="T30" fmla="*/ 0 w 11"/>
                  <a:gd name="T31" fmla="*/ 5 h 10"/>
                  <a:gd name="T32" fmla="*/ 2 w 11"/>
                  <a:gd name="T33" fmla="*/ 7 h 10"/>
                  <a:gd name="T34" fmla="*/ 4 w 11"/>
                  <a:gd name="T35" fmla="*/ 9 h 1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
                  <a:gd name="T55" fmla="*/ 0 h 10"/>
                  <a:gd name="T56" fmla="*/ 11 w 11"/>
                  <a:gd name="T57" fmla="*/ 10 h 1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 h="10">
                    <a:moveTo>
                      <a:pt x="4" y="9"/>
                    </a:moveTo>
                    <a:lnTo>
                      <a:pt x="6" y="10"/>
                    </a:lnTo>
                    <a:lnTo>
                      <a:pt x="7" y="10"/>
                    </a:lnTo>
                    <a:lnTo>
                      <a:pt x="9" y="9"/>
                    </a:lnTo>
                    <a:lnTo>
                      <a:pt x="11" y="7"/>
                    </a:lnTo>
                    <a:lnTo>
                      <a:pt x="11" y="5"/>
                    </a:lnTo>
                    <a:lnTo>
                      <a:pt x="11" y="3"/>
                    </a:lnTo>
                    <a:lnTo>
                      <a:pt x="11" y="2"/>
                    </a:lnTo>
                    <a:lnTo>
                      <a:pt x="9" y="0"/>
                    </a:lnTo>
                    <a:lnTo>
                      <a:pt x="7" y="0"/>
                    </a:lnTo>
                    <a:lnTo>
                      <a:pt x="6" y="0"/>
                    </a:lnTo>
                    <a:lnTo>
                      <a:pt x="4" y="0"/>
                    </a:lnTo>
                    <a:lnTo>
                      <a:pt x="2" y="2"/>
                    </a:lnTo>
                    <a:lnTo>
                      <a:pt x="0" y="3"/>
                    </a:lnTo>
                    <a:lnTo>
                      <a:pt x="0" y="5"/>
                    </a:lnTo>
                    <a:lnTo>
                      <a:pt x="2" y="7"/>
                    </a:lnTo>
                    <a:lnTo>
                      <a:pt x="4"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6905" name="Freeform 128"/>
              <p:cNvSpPr>
                <a:spLocks/>
              </p:cNvSpPr>
              <p:nvPr/>
            </p:nvSpPr>
            <p:spPr bwMode="auto">
              <a:xfrm>
                <a:off x="2223" y="2326"/>
                <a:ext cx="10" cy="10"/>
              </a:xfrm>
              <a:custGeom>
                <a:avLst/>
                <a:gdLst>
                  <a:gd name="T0" fmla="*/ 2 w 10"/>
                  <a:gd name="T1" fmla="*/ 8 h 10"/>
                  <a:gd name="T2" fmla="*/ 3 w 10"/>
                  <a:gd name="T3" fmla="*/ 10 h 10"/>
                  <a:gd name="T4" fmla="*/ 5 w 10"/>
                  <a:gd name="T5" fmla="*/ 10 h 10"/>
                  <a:gd name="T6" fmla="*/ 7 w 10"/>
                  <a:gd name="T7" fmla="*/ 8 h 10"/>
                  <a:gd name="T8" fmla="*/ 9 w 10"/>
                  <a:gd name="T9" fmla="*/ 7 h 10"/>
                  <a:gd name="T10" fmla="*/ 10 w 10"/>
                  <a:gd name="T11" fmla="*/ 5 h 10"/>
                  <a:gd name="T12" fmla="*/ 10 w 10"/>
                  <a:gd name="T13" fmla="*/ 3 h 10"/>
                  <a:gd name="T14" fmla="*/ 9 w 10"/>
                  <a:gd name="T15" fmla="*/ 1 h 10"/>
                  <a:gd name="T16" fmla="*/ 7 w 10"/>
                  <a:gd name="T17" fmla="*/ 0 h 10"/>
                  <a:gd name="T18" fmla="*/ 7 w 10"/>
                  <a:gd name="T19" fmla="*/ 0 h 10"/>
                  <a:gd name="T20" fmla="*/ 5 w 10"/>
                  <a:gd name="T21" fmla="*/ 0 h 10"/>
                  <a:gd name="T22" fmla="*/ 3 w 10"/>
                  <a:gd name="T23" fmla="*/ 0 h 10"/>
                  <a:gd name="T24" fmla="*/ 2 w 10"/>
                  <a:gd name="T25" fmla="*/ 0 h 10"/>
                  <a:gd name="T26" fmla="*/ 0 w 10"/>
                  <a:gd name="T27" fmla="*/ 1 h 10"/>
                  <a:gd name="T28" fmla="*/ 0 w 10"/>
                  <a:gd name="T29" fmla="*/ 3 h 10"/>
                  <a:gd name="T30" fmla="*/ 0 w 10"/>
                  <a:gd name="T31" fmla="*/ 5 h 10"/>
                  <a:gd name="T32" fmla="*/ 0 w 10"/>
                  <a:gd name="T33" fmla="*/ 7 h 10"/>
                  <a:gd name="T34" fmla="*/ 2 w 10"/>
                  <a:gd name="T35" fmla="*/ 8 h 1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
                  <a:gd name="T55" fmla="*/ 0 h 10"/>
                  <a:gd name="T56" fmla="*/ 10 w 10"/>
                  <a:gd name="T57" fmla="*/ 10 h 1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 h="10">
                    <a:moveTo>
                      <a:pt x="2" y="8"/>
                    </a:moveTo>
                    <a:lnTo>
                      <a:pt x="3" y="10"/>
                    </a:lnTo>
                    <a:lnTo>
                      <a:pt x="5" y="10"/>
                    </a:lnTo>
                    <a:lnTo>
                      <a:pt x="7" y="8"/>
                    </a:lnTo>
                    <a:lnTo>
                      <a:pt x="9" y="7"/>
                    </a:lnTo>
                    <a:lnTo>
                      <a:pt x="10" y="5"/>
                    </a:lnTo>
                    <a:lnTo>
                      <a:pt x="10" y="3"/>
                    </a:lnTo>
                    <a:lnTo>
                      <a:pt x="9" y="1"/>
                    </a:lnTo>
                    <a:lnTo>
                      <a:pt x="7" y="0"/>
                    </a:lnTo>
                    <a:lnTo>
                      <a:pt x="5" y="0"/>
                    </a:lnTo>
                    <a:lnTo>
                      <a:pt x="3" y="0"/>
                    </a:lnTo>
                    <a:lnTo>
                      <a:pt x="2" y="0"/>
                    </a:lnTo>
                    <a:lnTo>
                      <a:pt x="0" y="1"/>
                    </a:lnTo>
                    <a:lnTo>
                      <a:pt x="0" y="3"/>
                    </a:lnTo>
                    <a:lnTo>
                      <a:pt x="0" y="5"/>
                    </a:lnTo>
                    <a:lnTo>
                      <a:pt x="0" y="7"/>
                    </a:lnTo>
                    <a:lnTo>
                      <a:pt x="2"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6906" name="Freeform 129"/>
              <p:cNvSpPr>
                <a:spLocks/>
              </p:cNvSpPr>
              <p:nvPr/>
            </p:nvSpPr>
            <p:spPr bwMode="auto">
              <a:xfrm>
                <a:off x="2204" y="2315"/>
                <a:ext cx="10" cy="11"/>
              </a:xfrm>
              <a:custGeom>
                <a:avLst/>
                <a:gdLst>
                  <a:gd name="T0" fmla="*/ 3 w 10"/>
                  <a:gd name="T1" fmla="*/ 9 h 11"/>
                  <a:gd name="T2" fmla="*/ 5 w 10"/>
                  <a:gd name="T3" fmla="*/ 11 h 11"/>
                  <a:gd name="T4" fmla="*/ 7 w 10"/>
                  <a:gd name="T5" fmla="*/ 11 h 11"/>
                  <a:gd name="T6" fmla="*/ 9 w 10"/>
                  <a:gd name="T7" fmla="*/ 9 h 11"/>
                  <a:gd name="T8" fmla="*/ 10 w 10"/>
                  <a:gd name="T9" fmla="*/ 7 h 11"/>
                  <a:gd name="T10" fmla="*/ 10 w 10"/>
                  <a:gd name="T11" fmla="*/ 5 h 11"/>
                  <a:gd name="T12" fmla="*/ 10 w 10"/>
                  <a:gd name="T13" fmla="*/ 4 h 11"/>
                  <a:gd name="T14" fmla="*/ 10 w 10"/>
                  <a:gd name="T15" fmla="*/ 2 h 11"/>
                  <a:gd name="T16" fmla="*/ 9 w 10"/>
                  <a:gd name="T17" fmla="*/ 0 h 11"/>
                  <a:gd name="T18" fmla="*/ 9 w 10"/>
                  <a:gd name="T19" fmla="*/ 0 h 11"/>
                  <a:gd name="T20" fmla="*/ 7 w 10"/>
                  <a:gd name="T21" fmla="*/ 0 h 11"/>
                  <a:gd name="T22" fmla="*/ 5 w 10"/>
                  <a:gd name="T23" fmla="*/ 0 h 11"/>
                  <a:gd name="T24" fmla="*/ 3 w 10"/>
                  <a:gd name="T25" fmla="*/ 0 h 11"/>
                  <a:gd name="T26" fmla="*/ 2 w 10"/>
                  <a:gd name="T27" fmla="*/ 2 h 11"/>
                  <a:gd name="T28" fmla="*/ 0 w 10"/>
                  <a:gd name="T29" fmla="*/ 4 h 11"/>
                  <a:gd name="T30" fmla="*/ 0 w 10"/>
                  <a:gd name="T31" fmla="*/ 5 h 11"/>
                  <a:gd name="T32" fmla="*/ 2 w 10"/>
                  <a:gd name="T33" fmla="*/ 7 h 11"/>
                  <a:gd name="T34" fmla="*/ 3 w 10"/>
                  <a:gd name="T35" fmla="*/ 9 h 1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
                  <a:gd name="T55" fmla="*/ 0 h 11"/>
                  <a:gd name="T56" fmla="*/ 10 w 10"/>
                  <a:gd name="T57" fmla="*/ 11 h 1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 h="11">
                    <a:moveTo>
                      <a:pt x="3" y="9"/>
                    </a:moveTo>
                    <a:lnTo>
                      <a:pt x="5" y="11"/>
                    </a:lnTo>
                    <a:lnTo>
                      <a:pt x="7" y="11"/>
                    </a:lnTo>
                    <a:lnTo>
                      <a:pt x="9" y="9"/>
                    </a:lnTo>
                    <a:lnTo>
                      <a:pt x="10" y="7"/>
                    </a:lnTo>
                    <a:lnTo>
                      <a:pt x="10" y="5"/>
                    </a:lnTo>
                    <a:lnTo>
                      <a:pt x="10" y="4"/>
                    </a:lnTo>
                    <a:lnTo>
                      <a:pt x="10" y="2"/>
                    </a:lnTo>
                    <a:lnTo>
                      <a:pt x="9" y="0"/>
                    </a:lnTo>
                    <a:lnTo>
                      <a:pt x="7" y="0"/>
                    </a:lnTo>
                    <a:lnTo>
                      <a:pt x="5" y="0"/>
                    </a:lnTo>
                    <a:lnTo>
                      <a:pt x="3" y="0"/>
                    </a:lnTo>
                    <a:lnTo>
                      <a:pt x="2" y="2"/>
                    </a:lnTo>
                    <a:lnTo>
                      <a:pt x="0" y="4"/>
                    </a:lnTo>
                    <a:lnTo>
                      <a:pt x="0" y="5"/>
                    </a:lnTo>
                    <a:lnTo>
                      <a:pt x="2" y="7"/>
                    </a:lnTo>
                    <a:lnTo>
                      <a:pt x="3"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6907" name="Freeform 130"/>
              <p:cNvSpPr>
                <a:spLocks/>
              </p:cNvSpPr>
              <p:nvPr/>
            </p:nvSpPr>
            <p:spPr bwMode="auto">
              <a:xfrm>
                <a:off x="2186" y="2305"/>
                <a:ext cx="11" cy="10"/>
              </a:xfrm>
              <a:custGeom>
                <a:avLst/>
                <a:gdLst>
                  <a:gd name="T0" fmla="*/ 4 w 11"/>
                  <a:gd name="T1" fmla="*/ 8 h 10"/>
                  <a:gd name="T2" fmla="*/ 6 w 11"/>
                  <a:gd name="T3" fmla="*/ 10 h 10"/>
                  <a:gd name="T4" fmla="*/ 7 w 11"/>
                  <a:gd name="T5" fmla="*/ 10 h 10"/>
                  <a:gd name="T6" fmla="*/ 9 w 11"/>
                  <a:gd name="T7" fmla="*/ 8 h 10"/>
                  <a:gd name="T8" fmla="*/ 11 w 11"/>
                  <a:gd name="T9" fmla="*/ 7 h 10"/>
                  <a:gd name="T10" fmla="*/ 11 w 11"/>
                  <a:gd name="T11" fmla="*/ 5 h 10"/>
                  <a:gd name="T12" fmla="*/ 11 w 11"/>
                  <a:gd name="T13" fmla="*/ 3 h 10"/>
                  <a:gd name="T14" fmla="*/ 11 w 11"/>
                  <a:gd name="T15" fmla="*/ 1 h 10"/>
                  <a:gd name="T16" fmla="*/ 9 w 11"/>
                  <a:gd name="T17" fmla="*/ 0 h 10"/>
                  <a:gd name="T18" fmla="*/ 9 w 11"/>
                  <a:gd name="T19" fmla="*/ 0 h 10"/>
                  <a:gd name="T20" fmla="*/ 7 w 11"/>
                  <a:gd name="T21" fmla="*/ 0 h 10"/>
                  <a:gd name="T22" fmla="*/ 6 w 11"/>
                  <a:gd name="T23" fmla="*/ 0 h 10"/>
                  <a:gd name="T24" fmla="*/ 4 w 11"/>
                  <a:gd name="T25" fmla="*/ 0 h 10"/>
                  <a:gd name="T26" fmla="*/ 2 w 11"/>
                  <a:gd name="T27" fmla="*/ 1 h 10"/>
                  <a:gd name="T28" fmla="*/ 0 w 11"/>
                  <a:gd name="T29" fmla="*/ 3 h 10"/>
                  <a:gd name="T30" fmla="*/ 0 w 11"/>
                  <a:gd name="T31" fmla="*/ 5 h 10"/>
                  <a:gd name="T32" fmla="*/ 2 w 11"/>
                  <a:gd name="T33" fmla="*/ 7 h 10"/>
                  <a:gd name="T34" fmla="*/ 4 w 11"/>
                  <a:gd name="T35" fmla="*/ 8 h 1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
                  <a:gd name="T55" fmla="*/ 0 h 10"/>
                  <a:gd name="T56" fmla="*/ 11 w 11"/>
                  <a:gd name="T57" fmla="*/ 10 h 1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 h="10">
                    <a:moveTo>
                      <a:pt x="4" y="8"/>
                    </a:moveTo>
                    <a:lnTo>
                      <a:pt x="6" y="10"/>
                    </a:lnTo>
                    <a:lnTo>
                      <a:pt x="7" y="10"/>
                    </a:lnTo>
                    <a:lnTo>
                      <a:pt x="9" y="8"/>
                    </a:lnTo>
                    <a:lnTo>
                      <a:pt x="11" y="7"/>
                    </a:lnTo>
                    <a:lnTo>
                      <a:pt x="11" y="5"/>
                    </a:lnTo>
                    <a:lnTo>
                      <a:pt x="11" y="3"/>
                    </a:lnTo>
                    <a:lnTo>
                      <a:pt x="11" y="1"/>
                    </a:lnTo>
                    <a:lnTo>
                      <a:pt x="9" y="0"/>
                    </a:lnTo>
                    <a:lnTo>
                      <a:pt x="7" y="0"/>
                    </a:lnTo>
                    <a:lnTo>
                      <a:pt x="6" y="0"/>
                    </a:lnTo>
                    <a:lnTo>
                      <a:pt x="4" y="0"/>
                    </a:lnTo>
                    <a:lnTo>
                      <a:pt x="2" y="1"/>
                    </a:lnTo>
                    <a:lnTo>
                      <a:pt x="0" y="3"/>
                    </a:lnTo>
                    <a:lnTo>
                      <a:pt x="0" y="5"/>
                    </a:lnTo>
                    <a:lnTo>
                      <a:pt x="2" y="7"/>
                    </a:lnTo>
                    <a:lnTo>
                      <a:pt x="4"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6908" name="Freeform 131"/>
              <p:cNvSpPr>
                <a:spLocks/>
              </p:cNvSpPr>
              <p:nvPr/>
            </p:nvSpPr>
            <p:spPr bwMode="auto">
              <a:xfrm>
                <a:off x="2169" y="2294"/>
                <a:ext cx="11" cy="11"/>
              </a:xfrm>
              <a:custGeom>
                <a:avLst/>
                <a:gdLst>
                  <a:gd name="T0" fmla="*/ 2 w 11"/>
                  <a:gd name="T1" fmla="*/ 9 h 11"/>
                  <a:gd name="T2" fmla="*/ 4 w 11"/>
                  <a:gd name="T3" fmla="*/ 11 h 11"/>
                  <a:gd name="T4" fmla="*/ 5 w 11"/>
                  <a:gd name="T5" fmla="*/ 11 h 11"/>
                  <a:gd name="T6" fmla="*/ 7 w 11"/>
                  <a:gd name="T7" fmla="*/ 9 h 11"/>
                  <a:gd name="T8" fmla="*/ 9 w 11"/>
                  <a:gd name="T9" fmla="*/ 7 h 11"/>
                  <a:gd name="T10" fmla="*/ 11 w 11"/>
                  <a:gd name="T11" fmla="*/ 6 h 11"/>
                  <a:gd name="T12" fmla="*/ 11 w 11"/>
                  <a:gd name="T13" fmla="*/ 4 h 11"/>
                  <a:gd name="T14" fmla="*/ 9 w 11"/>
                  <a:gd name="T15" fmla="*/ 2 h 11"/>
                  <a:gd name="T16" fmla="*/ 7 w 11"/>
                  <a:gd name="T17" fmla="*/ 0 h 11"/>
                  <a:gd name="T18" fmla="*/ 7 w 11"/>
                  <a:gd name="T19" fmla="*/ 0 h 11"/>
                  <a:gd name="T20" fmla="*/ 5 w 11"/>
                  <a:gd name="T21" fmla="*/ 0 h 11"/>
                  <a:gd name="T22" fmla="*/ 4 w 11"/>
                  <a:gd name="T23" fmla="*/ 0 h 11"/>
                  <a:gd name="T24" fmla="*/ 2 w 11"/>
                  <a:gd name="T25" fmla="*/ 0 h 11"/>
                  <a:gd name="T26" fmla="*/ 0 w 11"/>
                  <a:gd name="T27" fmla="*/ 2 h 11"/>
                  <a:gd name="T28" fmla="*/ 0 w 11"/>
                  <a:gd name="T29" fmla="*/ 4 h 11"/>
                  <a:gd name="T30" fmla="*/ 0 w 11"/>
                  <a:gd name="T31" fmla="*/ 6 h 11"/>
                  <a:gd name="T32" fmla="*/ 0 w 11"/>
                  <a:gd name="T33" fmla="*/ 7 h 11"/>
                  <a:gd name="T34" fmla="*/ 2 w 11"/>
                  <a:gd name="T35" fmla="*/ 9 h 1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
                  <a:gd name="T55" fmla="*/ 0 h 11"/>
                  <a:gd name="T56" fmla="*/ 11 w 11"/>
                  <a:gd name="T57" fmla="*/ 11 h 1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 h="11">
                    <a:moveTo>
                      <a:pt x="2" y="9"/>
                    </a:moveTo>
                    <a:lnTo>
                      <a:pt x="4" y="11"/>
                    </a:lnTo>
                    <a:lnTo>
                      <a:pt x="5" y="11"/>
                    </a:lnTo>
                    <a:lnTo>
                      <a:pt x="7" y="9"/>
                    </a:lnTo>
                    <a:lnTo>
                      <a:pt x="9" y="7"/>
                    </a:lnTo>
                    <a:lnTo>
                      <a:pt x="11" y="6"/>
                    </a:lnTo>
                    <a:lnTo>
                      <a:pt x="11" y="4"/>
                    </a:lnTo>
                    <a:lnTo>
                      <a:pt x="9" y="2"/>
                    </a:lnTo>
                    <a:lnTo>
                      <a:pt x="7" y="0"/>
                    </a:lnTo>
                    <a:lnTo>
                      <a:pt x="5" y="0"/>
                    </a:lnTo>
                    <a:lnTo>
                      <a:pt x="4" y="0"/>
                    </a:lnTo>
                    <a:lnTo>
                      <a:pt x="2" y="0"/>
                    </a:lnTo>
                    <a:lnTo>
                      <a:pt x="0" y="2"/>
                    </a:lnTo>
                    <a:lnTo>
                      <a:pt x="0" y="4"/>
                    </a:lnTo>
                    <a:lnTo>
                      <a:pt x="0" y="6"/>
                    </a:lnTo>
                    <a:lnTo>
                      <a:pt x="0" y="7"/>
                    </a:lnTo>
                    <a:lnTo>
                      <a:pt x="2"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6909" name="Freeform 132"/>
              <p:cNvSpPr>
                <a:spLocks/>
              </p:cNvSpPr>
              <p:nvPr/>
            </p:nvSpPr>
            <p:spPr bwMode="auto">
              <a:xfrm>
                <a:off x="2150" y="2284"/>
                <a:ext cx="10" cy="10"/>
              </a:xfrm>
              <a:custGeom>
                <a:avLst/>
                <a:gdLst>
                  <a:gd name="T0" fmla="*/ 3 w 10"/>
                  <a:gd name="T1" fmla="*/ 9 h 10"/>
                  <a:gd name="T2" fmla="*/ 5 w 10"/>
                  <a:gd name="T3" fmla="*/ 10 h 10"/>
                  <a:gd name="T4" fmla="*/ 7 w 10"/>
                  <a:gd name="T5" fmla="*/ 10 h 10"/>
                  <a:gd name="T6" fmla="*/ 9 w 10"/>
                  <a:gd name="T7" fmla="*/ 9 h 10"/>
                  <a:gd name="T8" fmla="*/ 10 w 10"/>
                  <a:gd name="T9" fmla="*/ 7 h 10"/>
                  <a:gd name="T10" fmla="*/ 10 w 10"/>
                  <a:gd name="T11" fmla="*/ 5 h 10"/>
                  <a:gd name="T12" fmla="*/ 10 w 10"/>
                  <a:gd name="T13" fmla="*/ 3 h 10"/>
                  <a:gd name="T14" fmla="*/ 10 w 10"/>
                  <a:gd name="T15" fmla="*/ 2 h 10"/>
                  <a:gd name="T16" fmla="*/ 9 w 10"/>
                  <a:gd name="T17" fmla="*/ 0 h 10"/>
                  <a:gd name="T18" fmla="*/ 9 w 10"/>
                  <a:gd name="T19" fmla="*/ 0 h 10"/>
                  <a:gd name="T20" fmla="*/ 7 w 10"/>
                  <a:gd name="T21" fmla="*/ 0 h 10"/>
                  <a:gd name="T22" fmla="*/ 5 w 10"/>
                  <a:gd name="T23" fmla="*/ 0 h 10"/>
                  <a:gd name="T24" fmla="*/ 3 w 10"/>
                  <a:gd name="T25" fmla="*/ 0 h 10"/>
                  <a:gd name="T26" fmla="*/ 2 w 10"/>
                  <a:gd name="T27" fmla="*/ 2 h 10"/>
                  <a:gd name="T28" fmla="*/ 0 w 10"/>
                  <a:gd name="T29" fmla="*/ 3 h 10"/>
                  <a:gd name="T30" fmla="*/ 0 w 10"/>
                  <a:gd name="T31" fmla="*/ 5 h 10"/>
                  <a:gd name="T32" fmla="*/ 2 w 10"/>
                  <a:gd name="T33" fmla="*/ 7 h 10"/>
                  <a:gd name="T34" fmla="*/ 3 w 10"/>
                  <a:gd name="T35" fmla="*/ 9 h 1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
                  <a:gd name="T55" fmla="*/ 0 h 10"/>
                  <a:gd name="T56" fmla="*/ 10 w 10"/>
                  <a:gd name="T57" fmla="*/ 10 h 1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 h="10">
                    <a:moveTo>
                      <a:pt x="3" y="9"/>
                    </a:moveTo>
                    <a:lnTo>
                      <a:pt x="5" y="10"/>
                    </a:lnTo>
                    <a:lnTo>
                      <a:pt x="7" y="10"/>
                    </a:lnTo>
                    <a:lnTo>
                      <a:pt x="9" y="9"/>
                    </a:lnTo>
                    <a:lnTo>
                      <a:pt x="10" y="7"/>
                    </a:lnTo>
                    <a:lnTo>
                      <a:pt x="10" y="5"/>
                    </a:lnTo>
                    <a:lnTo>
                      <a:pt x="10" y="3"/>
                    </a:lnTo>
                    <a:lnTo>
                      <a:pt x="10" y="2"/>
                    </a:lnTo>
                    <a:lnTo>
                      <a:pt x="9" y="0"/>
                    </a:lnTo>
                    <a:lnTo>
                      <a:pt x="7" y="0"/>
                    </a:lnTo>
                    <a:lnTo>
                      <a:pt x="5" y="0"/>
                    </a:lnTo>
                    <a:lnTo>
                      <a:pt x="3" y="0"/>
                    </a:lnTo>
                    <a:lnTo>
                      <a:pt x="2" y="2"/>
                    </a:lnTo>
                    <a:lnTo>
                      <a:pt x="0" y="3"/>
                    </a:lnTo>
                    <a:lnTo>
                      <a:pt x="0" y="5"/>
                    </a:lnTo>
                    <a:lnTo>
                      <a:pt x="2" y="7"/>
                    </a:lnTo>
                    <a:lnTo>
                      <a:pt x="3"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6910" name="Freeform 133"/>
              <p:cNvSpPr>
                <a:spLocks/>
              </p:cNvSpPr>
              <p:nvPr/>
            </p:nvSpPr>
            <p:spPr bwMode="auto">
              <a:xfrm>
                <a:off x="2133" y="2273"/>
                <a:ext cx="10" cy="11"/>
              </a:xfrm>
              <a:custGeom>
                <a:avLst/>
                <a:gdLst>
                  <a:gd name="T0" fmla="*/ 1 w 10"/>
                  <a:gd name="T1" fmla="*/ 9 h 11"/>
                  <a:gd name="T2" fmla="*/ 3 w 10"/>
                  <a:gd name="T3" fmla="*/ 11 h 11"/>
                  <a:gd name="T4" fmla="*/ 5 w 10"/>
                  <a:gd name="T5" fmla="*/ 11 h 11"/>
                  <a:gd name="T6" fmla="*/ 7 w 10"/>
                  <a:gd name="T7" fmla="*/ 9 h 11"/>
                  <a:gd name="T8" fmla="*/ 8 w 10"/>
                  <a:gd name="T9" fmla="*/ 7 h 11"/>
                  <a:gd name="T10" fmla="*/ 10 w 10"/>
                  <a:gd name="T11" fmla="*/ 6 h 11"/>
                  <a:gd name="T12" fmla="*/ 10 w 10"/>
                  <a:gd name="T13" fmla="*/ 4 h 11"/>
                  <a:gd name="T14" fmla="*/ 8 w 10"/>
                  <a:gd name="T15" fmla="*/ 2 h 11"/>
                  <a:gd name="T16" fmla="*/ 7 w 10"/>
                  <a:gd name="T17" fmla="*/ 0 h 11"/>
                  <a:gd name="T18" fmla="*/ 7 w 10"/>
                  <a:gd name="T19" fmla="*/ 0 h 11"/>
                  <a:gd name="T20" fmla="*/ 5 w 10"/>
                  <a:gd name="T21" fmla="*/ 0 h 11"/>
                  <a:gd name="T22" fmla="*/ 3 w 10"/>
                  <a:gd name="T23" fmla="*/ 0 h 11"/>
                  <a:gd name="T24" fmla="*/ 1 w 10"/>
                  <a:gd name="T25" fmla="*/ 0 h 11"/>
                  <a:gd name="T26" fmla="*/ 0 w 10"/>
                  <a:gd name="T27" fmla="*/ 2 h 11"/>
                  <a:gd name="T28" fmla="*/ 0 w 10"/>
                  <a:gd name="T29" fmla="*/ 4 h 11"/>
                  <a:gd name="T30" fmla="*/ 0 w 10"/>
                  <a:gd name="T31" fmla="*/ 6 h 11"/>
                  <a:gd name="T32" fmla="*/ 0 w 10"/>
                  <a:gd name="T33" fmla="*/ 7 h 11"/>
                  <a:gd name="T34" fmla="*/ 1 w 10"/>
                  <a:gd name="T35" fmla="*/ 9 h 1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
                  <a:gd name="T55" fmla="*/ 0 h 11"/>
                  <a:gd name="T56" fmla="*/ 10 w 10"/>
                  <a:gd name="T57" fmla="*/ 11 h 1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 h="11">
                    <a:moveTo>
                      <a:pt x="1" y="9"/>
                    </a:moveTo>
                    <a:lnTo>
                      <a:pt x="3" y="11"/>
                    </a:lnTo>
                    <a:lnTo>
                      <a:pt x="5" y="11"/>
                    </a:lnTo>
                    <a:lnTo>
                      <a:pt x="7" y="9"/>
                    </a:lnTo>
                    <a:lnTo>
                      <a:pt x="8" y="7"/>
                    </a:lnTo>
                    <a:lnTo>
                      <a:pt x="10" y="6"/>
                    </a:lnTo>
                    <a:lnTo>
                      <a:pt x="10" y="4"/>
                    </a:lnTo>
                    <a:lnTo>
                      <a:pt x="8" y="2"/>
                    </a:lnTo>
                    <a:lnTo>
                      <a:pt x="7" y="0"/>
                    </a:lnTo>
                    <a:lnTo>
                      <a:pt x="5" y="0"/>
                    </a:lnTo>
                    <a:lnTo>
                      <a:pt x="3" y="0"/>
                    </a:lnTo>
                    <a:lnTo>
                      <a:pt x="1" y="0"/>
                    </a:lnTo>
                    <a:lnTo>
                      <a:pt x="0" y="2"/>
                    </a:lnTo>
                    <a:lnTo>
                      <a:pt x="0" y="4"/>
                    </a:lnTo>
                    <a:lnTo>
                      <a:pt x="0" y="6"/>
                    </a:lnTo>
                    <a:lnTo>
                      <a:pt x="0" y="7"/>
                    </a:lnTo>
                    <a:lnTo>
                      <a:pt x="1"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6911" name="Freeform 134"/>
              <p:cNvSpPr>
                <a:spLocks/>
              </p:cNvSpPr>
              <p:nvPr/>
            </p:nvSpPr>
            <p:spPr bwMode="auto">
              <a:xfrm>
                <a:off x="2115" y="2263"/>
                <a:ext cx="11" cy="10"/>
              </a:xfrm>
              <a:custGeom>
                <a:avLst/>
                <a:gdLst>
                  <a:gd name="T0" fmla="*/ 2 w 11"/>
                  <a:gd name="T1" fmla="*/ 9 h 10"/>
                  <a:gd name="T2" fmla="*/ 4 w 11"/>
                  <a:gd name="T3" fmla="*/ 10 h 10"/>
                  <a:gd name="T4" fmla="*/ 5 w 11"/>
                  <a:gd name="T5" fmla="*/ 10 h 10"/>
                  <a:gd name="T6" fmla="*/ 7 w 11"/>
                  <a:gd name="T7" fmla="*/ 9 h 10"/>
                  <a:gd name="T8" fmla="*/ 9 w 11"/>
                  <a:gd name="T9" fmla="*/ 7 h 10"/>
                  <a:gd name="T10" fmla="*/ 11 w 11"/>
                  <a:gd name="T11" fmla="*/ 5 h 10"/>
                  <a:gd name="T12" fmla="*/ 11 w 11"/>
                  <a:gd name="T13" fmla="*/ 4 h 10"/>
                  <a:gd name="T14" fmla="*/ 9 w 11"/>
                  <a:gd name="T15" fmla="*/ 2 h 10"/>
                  <a:gd name="T16" fmla="*/ 7 w 11"/>
                  <a:gd name="T17" fmla="*/ 0 h 10"/>
                  <a:gd name="T18" fmla="*/ 7 w 11"/>
                  <a:gd name="T19" fmla="*/ 0 h 10"/>
                  <a:gd name="T20" fmla="*/ 5 w 11"/>
                  <a:gd name="T21" fmla="*/ 0 h 10"/>
                  <a:gd name="T22" fmla="*/ 4 w 11"/>
                  <a:gd name="T23" fmla="*/ 0 h 10"/>
                  <a:gd name="T24" fmla="*/ 2 w 11"/>
                  <a:gd name="T25" fmla="*/ 0 h 10"/>
                  <a:gd name="T26" fmla="*/ 0 w 11"/>
                  <a:gd name="T27" fmla="*/ 2 h 10"/>
                  <a:gd name="T28" fmla="*/ 0 w 11"/>
                  <a:gd name="T29" fmla="*/ 4 h 10"/>
                  <a:gd name="T30" fmla="*/ 0 w 11"/>
                  <a:gd name="T31" fmla="*/ 5 h 10"/>
                  <a:gd name="T32" fmla="*/ 0 w 11"/>
                  <a:gd name="T33" fmla="*/ 7 h 10"/>
                  <a:gd name="T34" fmla="*/ 2 w 11"/>
                  <a:gd name="T35" fmla="*/ 9 h 1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
                  <a:gd name="T55" fmla="*/ 0 h 10"/>
                  <a:gd name="T56" fmla="*/ 11 w 11"/>
                  <a:gd name="T57" fmla="*/ 10 h 1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 h="10">
                    <a:moveTo>
                      <a:pt x="2" y="9"/>
                    </a:moveTo>
                    <a:lnTo>
                      <a:pt x="4" y="10"/>
                    </a:lnTo>
                    <a:lnTo>
                      <a:pt x="5" y="10"/>
                    </a:lnTo>
                    <a:lnTo>
                      <a:pt x="7" y="9"/>
                    </a:lnTo>
                    <a:lnTo>
                      <a:pt x="9" y="7"/>
                    </a:lnTo>
                    <a:lnTo>
                      <a:pt x="11" y="5"/>
                    </a:lnTo>
                    <a:lnTo>
                      <a:pt x="11" y="4"/>
                    </a:lnTo>
                    <a:lnTo>
                      <a:pt x="9" y="2"/>
                    </a:lnTo>
                    <a:lnTo>
                      <a:pt x="7" y="0"/>
                    </a:lnTo>
                    <a:lnTo>
                      <a:pt x="5" y="0"/>
                    </a:lnTo>
                    <a:lnTo>
                      <a:pt x="4" y="0"/>
                    </a:lnTo>
                    <a:lnTo>
                      <a:pt x="2" y="0"/>
                    </a:lnTo>
                    <a:lnTo>
                      <a:pt x="0" y="2"/>
                    </a:lnTo>
                    <a:lnTo>
                      <a:pt x="0" y="4"/>
                    </a:lnTo>
                    <a:lnTo>
                      <a:pt x="0" y="5"/>
                    </a:lnTo>
                    <a:lnTo>
                      <a:pt x="0" y="7"/>
                    </a:lnTo>
                    <a:lnTo>
                      <a:pt x="2"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6912" name="Freeform 135"/>
              <p:cNvSpPr>
                <a:spLocks/>
              </p:cNvSpPr>
              <p:nvPr/>
            </p:nvSpPr>
            <p:spPr bwMode="auto">
              <a:xfrm>
                <a:off x="2096" y="2253"/>
                <a:ext cx="11" cy="10"/>
              </a:xfrm>
              <a:custGeom>
                <a:avLst/>
                <a:gdLst>
                  <a:gd name="T0" fmla="*/ 4 w 11"/>
                  <a:gd name="T1" fmla="*/ 8 h 10"/>
                  <a:gd name="T2" fmla="*/ 5 w 11"/>
                  <a:gd name="T3" fmla="*/ 10 h 10"/>
                  <a:gd name="T4" fmla="*/ 7 w 11"/>
                  <a:gd name="T5" fmla="*/ 10 h 10"/>
                  <a:gd name="T6" fmla="*/ 9 w 11"/>
                  <a:gd name="T7" fmla="*/ 8 h 10"/>
                  <a:gd name="T8" fmla="*/ 11 w 11"/>
                  <a:gd name="T9" fmla="*/ 7 h 10"/>
                  <a:gd name="T10" fmla="*/ 11 w 11"/>
                  <a:gd name="T11" fmla="*/ 5 h 10"/>
                  <a:gd name="T12" fmla="*/ 11 w 11"/>
                  <a:gd name="T13" fmla="*/ 3 h 10"/>
                  <a:gd name="T14" fmla="*/ 11 w 11"/>
                  <a:gd name="T15" fmla="*/ 1 h 10"/>
                  <a:gd name="T16" fmla="*/ 9 w 11"/>
                  <a:gd name="T17" fmla="*/ 0 h 10"/>
                  <a:gd name="T18" fmla="*/ 9 w 11"/>
                  <a:gd name="T19" fmla="*/ 0 h 10"/>
                  <a:gd name="T20" fmla="*/ 7 w 11"/>
                  <a:gd name="T21" fmla="*/ 0 h 10"/>
                  <a:gd name="T22" fmla="*/ 5 w 11"/>
                  <a:gd name="T23" fmla="*/ 0 h 10"/>
                  <a:gd name="T24" fmla="*/ 4 w 11"/>
                  <a:gd name="T25" fmla="*/ 0 h 10"/>
                  <a:gd name="T26" fmla="*/ 2 w 11"/>
                  <a:gd name="T27" fmla="*/ 1 h 10"/>
                  <a:gd name="T28" fmla="*/ 0 w 11"/>
                  <a:gd name="T29" fmla="*/ 3 h 10"/>
                  <a:gd name="T30" fmla="*/ 0 w 11"/>
                  <a:gd name="T31" fmla="*/ 5 h 10"/>
                  <a:gd name="T32" fmla="*/ 2 w 11"/>
                  <a:gd name="T33" fmla="*/ 7 h 10"/>
                  <a:gd name="T34" fmla="*/ 4 w 11"/>
                  <a:gd name="T35" fmla="*/ 8 h 1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
                  <a:gd name="T55" fmla="*/ 0 h 10"/>
                  <a:gd name="T56" fmla="*/ 11 w 11"/>
                  <a:gd name="T57" fmla="*/ 10 h 1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 h="10">
                    <a:moveTo>
                      <a:pt x="4" y="8"/>
                    </a:moveTo>
                    <a:lnTo>
                      <a:pt x="5" y="10"/>
                    </a:lnTo>
                    <a:lnTo>
                      <a:pt x="7" y="10"/>
                    </a:lnTo>
                    <a:lnTo>
                      <a:pt x="9" y="8"/>
                    </a:lnTo>
                    <a:lnTo>
                      <a:pt x="11" y="7"/>
                    </a:lnTo>
                    <a:lnTo>
                      <a:pt x="11" y="5"/>
                    </a:lnTo>
                    <a:lnTo>
                      <a:pt x="11" y="3"/>
                    </a:lnTo>
                    <a:lnTo>
                      <a:pt x="11" y="1"/>
                    </a:lnTo>
                    <a:lnTo>
                      <a:pt x="9" y="0"/>
                    </a:lnTo>
                    <a:lnTo>
                      <a:pt x="7" y="0"/>
                    </a:lnTo>
                    <a:lnTo>
                      <a:pt x="5" y="0"/>
                    </a:lnTo>
                    <a:lnTo>
                      <a:pt x="4" y="0"/>
                    </a:lnTo>
                    <a:lnTo>
                      <a:pt x="2" y="1"/>
                    </a:lnTo>
                    <a:lnTo>
                      <a:pt x="0" y="3"/>
                    </a:lnTo>
                    <a:lnTo>
                      <a:pt x="0" y="5"/>
                    </a:lnTo>
                    <a:lnTo>
                      <a:pt x="2" y="7"/>
                    </a:lnTo>
                    <a:lnTo>
                      <a:pt x="4"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6913" name="Freeform 136"/>
              <p:cNvSpPr>
                <a:spLocks/>
              </p:cNvSpPr>
              <p:nvPr/>
            </p:nvSpPr>
            <p:spPr bwMode="auto">
              <a:xfrm>
                <a:off x="2079" y="2240"/>
                <a:ext cx="10" cy="11"/>
              </a:xfrm>
              <a:custGeom>
                <a:avLst/>
                <a:gdLst>
                  <a:gd name="T0" fmla="*/ 2 w 10"/>
                  <a:gd name="T1" fmla="*/ 11 h 11"/>
                  <a:gd name="T2" fmla="*/ 3 w 10"/>
                  <a:gd name="T3" fmla="*/ 11 h 11"/>
                  <a:gd name="T4" fmla="*/ 5 w 10"/>
                  <a:gd name="T5" fmla="*/ 11 h 11"/>
                  <a:gd name="T6" fmla="*/ 7 w 10"/>
                  <a:gd name="T7" fmla="*/ 11 h 11"/>
                  <a:gd name="T8" fmla="*/ 8 w 10"/>
                  <a:gd name="T9" fmla="*/ 9 h 11"/>
                  <a:gd name="T10" fmla="*/ 10 w 10"/>
                  <a:gd name="T11" fmla="*/ 7 h 11"/>
                  <a:gd name="T12" fmla="*/ 10 w 10"/>
                  <a:gd name="T13" fmla="*/ 6 h 11"/>
                  <a:gd name="T14" fmla="*/ 8 w 10"/>
                  <a:gd name="T15" fmla="*/ 4 h 11"/>
                  <a:gd name="T16" fmla="*/ 7 w 10"/>
                  <a:gd name="T17" fmla="*/ 2 h 11"/>
                  <a:gd name="T18" fmla="*/ 7 w 10"/>
                  <a:gd name="T19" fmla="*/ 2 h 11"/>
                  <a:gd name="T20" fmla="*/ 5 w 10"/>
                  <a:gd name="T21" fmla="*/ 0 h 11"/>
                  <a:gd name="T22" fmla="*/ 3 w 10"/>
                  <a:gd name="T23" fmla="*/ 0 h 11"/>
                  <a:gd name="T24" fmla="*/ 2 w 10"/>
                  <a:gd name="T25" fmla="*/ 2 h 11"/>
                  <a:gd name="T26" fmla="*/ 0 w 10"/>
                  <a:gd name="T27" fmla="*/ 4 h 11"/>
                  <a:gd name="T28" fmla="*/ 0 w 10"/>
                  <a:gd name="T29" fmla="*/ 6 h 11"/>
                  <a:gd name="T30" fmla="*/ 0 w 10"/>
                  <a:gd name="T31" fmla="*/ 7 h 11"/>
                  <a:gd name="T32" fmla="*/ 0 w 10"/>
                  <a:gd name="T33" fmla="*/ 9 h 11"/>
                  <a:gd name="T34" fmla="*/ 2 w 10"/>
                  <a:gd name="T35" fmla="*/ 11 h 1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
                  <a:gd name="T55" fmla="*/ 0 h 11"/>
                  <a:gd name="T56" fmla="*/ 10 w 10"/>
                  <a:gd name="T57" fmla="*/ 11 h 1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 h="11">
                    <a:moveTo>
                      <a:pt x="2" y="11"/>
                    </a:moveTo>
                    <a:lnTo>
                      <a:pt x="3" y="11"/>
                    </a:lnTo>
                    <a:lnTo>
                      <a:pt x="5" y="11"/>
                    </a:lnTo>
                    <a:lnTo>
                      <a:pt x="7" y="11"/>
                    </a:lnTo>
                    <a:lnTo>
                      <a:pt x="8" y="9"/>
                    </a:lnTo>
                    <a:lnTo>
                      <a:pt x="10" y="7"/>
                    </a:lnTo>
                    <a:lnTo>
                      <a:pt x="10" y="6"/>
                    </a:lnTo>
                    <a:lnTo>
                      <a:pt x="8" y="4"/>
                    </a:lnTo>
                    <a:lnTo>
                      <a:pt x="7" y="2"/>
                    </a:lnTo>
                    <a:lnTo>
                      <a:pt x="5" y="0"/>
                    </a:lnTo>
                    <a:lnTo>
                      <a:pt x="3" y="0"/>
                    </a:lnTo>
                    <a:lnTo>
                      <a:pt x="2" y="2"/>
                    </a:lnTo>
                    <a:lnTo>
                      <a:pt x="0" y="4"/>
                    </a:lnTo>
                    <a:lnTo>
                      <a:pt x="0" y="6"/>
                    </a:lnTo>
                    <a:lnTo>
                      <a:pt x="0" y="7"/>
                    </a:lnTo>
                    <a:lnTo>
                      <a:pt x="0" y="9"/>
                    </a:lnTo>
                    <a:lnTo>
                      <a:pt x="2"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6914" name="Freeform 137"/>
              <p:cNvSpPr>
                <a:spLocks/>
              </p:cNvSpPr>
              <p:nvPr/>
            </p:nvSpPr>
            <p:spPr bwMode="auto">
              <a:xfrm>
                <a:off x="2060" y="2230"/>
                <a:ext cx="10" cy="10"/>
              </a:xfrm>
              <a:custGeom>
                <a:avLst/>
                <a:gdLst>
                  <a:gd name="T0" fmla="*/ 3 w 10"/>
                  <a:gd name="T1" fmla="*/ 10 h 10"/>
                  <a:gd name="T2" fmla="*/ 5 w 10"/>
                  <a:gd name="T3" fmla="*/ 10 h 10"/>
                  <a:gd name="T4" fmla="*/ 7 w 10"/>
                  <a:gd name="T5" fmla="*/ 10 h 10"/>
                  <a:gd name="T6" fmla="*/ 8 w 10"/>
                  <a:gd name="T7" fmla="*/ 10 h 10"/>
                  <a:gd name="T8" fmla="*/ 10 w 10"/>
                  <a:gd name="T9" fmla="*/ 9 h 10"/>
                  <a:gd name="T10" fmla="*/ 10 w 10"/>
                  <a:gd name="T11" fmla="*/ 7 h 10"/>
                  <a:gd name="T12" fmla="*/ 10 w 10"/>
                  <a:gd name="T13" fmla="*/ 5 h 10"/>
                  <a:gd name="T14" fmla="*/ 10 w 10"/>
                  <a:gd name="T15" fmla="*/ 4 h 10"/>
                  <a:gd name="T16" fmla="*/ 8 w 10"/>
                  <a:gd name="T17" fmla="*/ 2 h 10"/>
                  <a:gd name="T18" fmla="*/ 8 w 10"/>
                  <a:gd name="T19" fmla="*/ 2 h 10"/>
                  <a:gd name="T20" fmla="*/ 7 w 10"/>
                  <a:gd name="T21" fmla="*/ 0 h 10"/>
                  <a:gd name="T22" fmla="*/ 5 w 10"/>
                  <a:gd name="T23" fmla="*/ 0 h 10"/>
                  <a:gd name="T24" fmla="*/ 3 w 10"/>
                  <a:gd name="T25" fmla="*/ 2 h 10"/>
                  <a:gd name="T26" fmla="*/ 1 w 10"/>
                  <a:gd name="T27" fmla="*/ 4 h 10"/>
                  <a:gd name="T28" fmla="*/ 0 w 10"/>
                  <a:gd name="T29" fmla="*/ 5 h 10"/>
                  <a:gd name="T30" fmla="*/ 0 w 10"/>
                  <a:gd name="T31" fmla="*/ 7 h 10"/>
                  <a:gd name="T32" fmla="*/ 1 w 10"/>
                  <a:gd name="T33" fmla="*/ 9 h 10"/>
                  <a:gd name="T34" fmla="*/ 3 w 10"/>
                  <a:gd name="T35" fmla="*/ 10 h 1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
                  <a:gd name="T55" fmla="*/ 0 h 10"/>
                  <a:gd name="T56" fmla="*/ 10 w 10"/>
                  <a:gd name="T57" fmla="*/ 10 h 1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 h="10">
                    <a:moveTo>
                      <a:pt x="3" y="10"/>
                    </a:moveTo>
                    <a:lnTo>
                      <a:pt x="5" y="10"/>
                    </a:lnTo>
                    <a:lnTo>
                      <a:pt x="7" y="10"/>
                    </a:lnTo>
                    <a:lnTo>
                      <a:pt x="8" y="10"/>
                    </a:lnTo>
                    <a:lnTo>
                      <a:pt x="10" y="9"/>
                    </a:lnTo>
                    <a:lnTo>
                      <a:pt x="10" y="7"/>
                    </a:lnTo>
                    <a:lnTo>
                      <a:pt x="10" y="5"/>
                    </a:lnTo>
                    <a:lnTo>
                      <a:pt x="10" y="4"/>
                    </a:lnTo>
                    <a:lnTo>
                      <a:pt x="8" y="2"/>
                    </a:lnTo>
                    <a:lnTo>
                      <a:pt x="7" y="0"/>
                    </a:lnTo>
                    <a:lnTo>
                      <a:pt x="5" y="0"/>
                    </a:lnTo>
                    <a:lnTo>
                      <a:pt x="3" y="2"/>
                    </a:lnTo>
                    <a:lnTo>
                      <a:pt x="1" y="4"/>
                    </a:lnTo>
                    <a:lnTo>
                      <a:pt x="0" y="5"/>
                    </a:lnTo>
                    <a:lnTo>
                      <a:pt x="0" y="7"/>
                    </a:lnTo>
                    <a:lnTo>
                      <a:pt x="1" y="9"/>
                    </a:lnTo>
                    <a:lnTo>
                      <a:pt x="3"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6915" name="Freeform 138"/>
              <p:cNvSpPr>
                <a:spLocks/>
              </p:cNvSpPr>
              <p:nvPr/>
            </p:nvSpPr>
            <p:spPr bwMode="auto">
              <a:xfrm>
                <a:off x="2042" y="2220"/>
                <a:ext cx="11" cy="10"/>
              </a:xfrm>
              <a:custGeom>
                <a:avLst/>
                <a:gdLst>
                  <a:gd name="T0" fmla="*/ 4 w 11"/>
                  <a:gd name="T1" fmla="*/ 10 h 10"/>
                  <a:gd name="T2" fmla="*/ 6 w 11"/>
                  <a:gd name="T3" fmla="*/ 10 h 10"/>
                  <a:gd name="T4" fmla="*/ 7 w 11"/>
                  <a:gd name="T5" fmla="*/ 10 h 10"/>
                  <a:gd name="T6" fmla="*/ 9 w 11"/>
                  <a:gd name="T7" fmla="*/ 10 h 10"/>
                  <a:gd name="T8" fmla="*/ 11 w 11"/>
                  <a:gd name="T9" fmla="*/ 8 h 10"/>
                  <a:gd name="T10" fmla="*/ 11 w 11"/>
                  <a:gd name="T11" fmla="*/ 7 h 10"/>
                  <a:gd name="T12" fmla="*/ 11 w 11"/>
                  <a:gd name="T13" fmla="*/ 5 h 10"/>
                  <a:gd name="T14" fmla="*/ 11 w 11"/>
                  <a:gd name="T15" fmla="*/ 3 h 10"/>
                  <a:gd name="T16" fmla="*/ 9 w 11"/>
                  <a:gd name="T17" fmla="*/ 1 h 10"/>
                  <a:gd name="T18" fmla="*/ 9 w 11"/>
                  <a:gd name="T19" fmla="*/ 1 h 10"/>
                  <a:gd name="T20" fmla="*/ 7 w 11"/>
                  <a:gd name="T21" fmla="*/ 0 h 10"/>
                  <a:gd name="T22" fmla="*/ 6 w 11"/>
                  <a:gd name="T23" fmla="*/ 0 h 10"/>
                  <a:gd name="T24" fmla="*/ 4 w 11"/>
                  <a:gd name="T25" fmla="*/ 1 h 10"/>
                  <a:gd name="T26" fmla="*/ 2 w 11"/>
                  <a:gd name="T27" fmla="*/ 3 h 10"/>
                  <a:gd name="T28" fmla="*/ 0 w 11"/>
                  <a:gd name="T29" fmla="*/ 5 h 10"/>
                  <a:gd name="T30" fmla="*/ 0 w 11"/>
                  <a:gd name="T31" fmla="*/ 7 h 10"/>
                  <a:gd name="T32" fmla="*/ 2 w 11"/>
                  <a:gd name="T33" fmla="*/ 8 h 10"/>
                  <a:gd name="T34" fmla="*/ 4 w 11"/>
                  <a:gd name="T35" fmla="*/ 10 h 1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
                  <a:gd name="T55" fmla="*/ 0 h 10"/>
                  <a:gd name="T56" fmla="*/ 11 w 11"/>
                  <a:gd name="T57" fmla="*/ 10 h 1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 h="10">
                    <a:moveTo>
                      <a:pt x="4" y="10"/>
                    </a:moveTo>
                    <a:lnTo>
                      <a:pt x="6" y="10"/>
                    </a:lnTo>
                    <a:lnTo>
                      <a:pt x="7" y="10"/>
                    </a:lnTo>
                    <a:lnTo>
                      <a:pt x="9" y="10"/>
                    </a:lnTo>
                    <a:lnTo>
                      <a:pt x="11" y="8"/>
                    </a:lnTo>
                    <a:lnTo>
                      <a:pt x="11" y="7"/>
                    </a:lnTo>
                    <a:lnTo>
                      <a:pt x="11" y="5"/>
                    </a:lnTo>
                    <a:lnTo>
                      <a:pt x="11" y="3"/>
                    </a:lnTo>
                    <a:lnTo>
                      <a:pt x="9" y="1"/>
                    </a:lnTo>
                    <a:lnTo>
                      <a:pt x="7" y="0"/>
                    </a:lnTo>
                    <a:lnTo>
                      <a:pt x="6" y="0"/>
                    </a:lnTo>
                    <a:lnTo>
                      <a:pt x="4" y="1"/>
                    </a:lnTo>
                    <a:lnTo>
                      <a:pt x="2" y="3"/>
                    </a:lnTo>
                    <a:lnTo>
                      <a:pt x="0" y="5"/>
                    </a:lnTo>
                    <a:lnTo>
                      <a:pt x="0" y="7"/>
                    </a:lnTo>
                    <a:lnTo>
                      <a:pt x="2" y="8"/>
                    </a:lnTo>
                    <a:lnTo>
                      <a:pt x="4"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6916" name="Freeform 139"/>
              <p:cNvSpPr>
                <a:spLocks/>
              </p:cNvSpPr>
              <p:nvPr/>
            </p:nvSpPr>
            <p:spPr bwMode="auto">
              <a:xfrm>
                <a:off x="2025" y="2209"/>
                <a:ext cx="10" cy="11"/>
              </a:xfrm>
              <a:custGeom>
                <a:avLst/>
                <a:gdLst>
                  <a:gd name="T0" fmla="*/ 2 w 10"/>
                  <a:gd name="T1" fmla="*/ 11 h 11"/>
                  <a:gd name="T2" fmla="*/ 3 w 10"/>
                  <a:gd name="T3" fmla="*/ 11 h 11"/>
                  <a:gd name="T4" fmla="*/ 5 w 10"/>
                  <a:gd name="T5" fmla="*/ 11 h 11"/>
                  <a:gd name="T6" fmla="*/ 7 w 10"/>
                  <a:gd name="T7" fmla="*/ 11 h 11"/>
                  <a:gd name="T8" fmla="*/ 9 w 10"/>
                  <a:gd name="T9" fmla="*/ 9 h 11"/>
                  <a:gd name="T10" fmla="*/ 10 w 10"/>
                  <a:gd name="T11" fmla="*/ 7 h 11"/>
                  <a:gd name="T12" fmla="*/ 10 w 10"/>
                  <a:gd name="T13" fmla="*/ 5 h 11"/>
                  <a:gd name="T14" fmla="*/ 9 w 10"/>
                  <a:gd name="T15" fmla="*/ 4 h 11"/>
                  <a:gd name="T16" fmla="*/ 7 w 10"/>
                  <a:gd name="T17" fmla="*/ 2 h 11"/>
                  <a:gd name="T18" fmla="*/ 7 w 10"/>
                  <a:gd name="T19" fmla="*/ 2 h 11"/>
                  <a:gd name="T20" fmla="*/ 5 w 10"/>
                  <a:gd name="T21" fmla="*/ 0 h 11"/>
                  <a:gd name="T22" fmla="*/ 3 w 10"/>
                  <a:gd name="T23" fmla="*/ 0 h 11"/>
                  <a:gd name="T24" fmla="*/ 2 w 10"/>
                  <a:gd name="T25" fmla="*/ 2 h 11"/>
                  <a:gd name="T26" fmla="*/ 0 w 10"/>
                  <a:gd name="T27" fmla="*/ 4 h 11"/>
                  <a:gd name="T28" fmla="*/ 0 w 10"/>
                  <a:gd name="T29" fmla="*/ 5 h 11"/>
                  <a:gd name="T30" fmla="*/ 0 w 10"/>
                  <a:gd name="T31" fmla="*/ 7 h 11"/>
                  <a:gd name="T32" fmla="*/ 0 w 10"/>
                  <a:gd name="T33" fmla="*/ 9 h 11"/>
                  <a:gd name="T34" fmla="*/ 2 w 10"/>
                  <a:gd name="T35" fmla="*/ 11 h 1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
                  <a:gd name="T55" fmla="*/ 0 h 11"/>
                  <a:gd name="T56" fmla="*/ 10 w 10"/>
                  <a:gd name="T57" fmla="*/ 11 h 1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 h="11">
                    <a:moveTo>
                      <a:pt x="2" y="11"/>
                    </a:moveTo>
                    <a:lnTo>
                      <a:pt x="3" y="11"/>
                    </a:lnTo>
                    <a:lnTo>
                      <a:pt x="5" y="11"/>
                    </a:lnTo>
                    <a:lnTo>
                      <a:pt x="7" y="11"/>
                    </a:lnTo>
                    <a:lnTo>
                      <a:pt x="9" y="9"/>
                    </a:lnTo>
                    <a:lnTo>
                      <a:pt x="10" y="7"/>
                    </a:lnTo>
                    <a:lnTo>
                      <a:pt x="10" y="5"/>
                    </a:lnTo>
                    <a:lnTo>
                      <a:pt x="9" y="4"/>
                    </a:lnTo>
                    <a:lnTo>
                      <a:pt x="7" y="2"/>
                    </a:lnTo>
                    <a:lnTo>
                      <a:pt x="5" y="0"/>
                    </a:lnTo>
                    <a:lnTo>
                      <a:pt x="3" y="0"/>
                    </a:lnTo>
                    <a:lnTo>
                      <a:pt x="2" y="2"/>
                    </a:lnTo>
                    <a:lnTo>
                      <a:pt x="0" y="4"/>
                    </a:lnTo>
                    <a:lnTo>
                      <a:pt x="0" y="5"/>
                    </a:lnTo>
                    <a:lnTo>
                      <a:pt x="0" y="7"/>
                    </a:lnTo>
                    <a:lnTo>
                      <a:pt x="0" y="9"/>
                    </a:lnTo>
                    <a:lnTo>
                      <a:pt x="2"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6917" name="Freeform 140"/>
              <p:cNvSpPr>
                <a:spLocks/>
              </p:cNvSpPr>
              <p:nvPr/>
            </p:nvSpPr>
            <p:spPr bwMode="auto">
              <a:xfrm>
                <a:off x="2006" y="2199"/>
                <a:ext cx="10" cy="10"/>
              </a:xfrm>
              <a:custGeom>
                <a:avLst/>
                <a:gdLst>
                  <a:gd name="T0" fmla="*/ 3 w 10"/>
                  <a:gd name="T1" fmla="*/ 10 h 10"/>
                  <a:gd name="T2" fmla="*/ 5 w 10"/>
                  <a:gd name="T3" fmla="*/ 10 h 10"/>
                  <a:gd name="T4" fmla="*/ 7 w 10"/>
                  <a:gd name="T5" fmla="*/ 10 h 10"/>
                  <a:gd name="T6" fmla="*/ 9 w 10"/>
                  <a:gd name="T7" fmla="*/ 10 h 10"/>
                  <a:gd name="T8" fmla="*/ 10 w 10"/>
                  <a:gd name="T9" fmla="*/ 8 h 10"/>
                  <a:gd name="T10" fmla="*/ 10 w 10"/>
                  <a:gd name="T11" fmla="*/ 7 h 10"/>
                  <a:gd name="T12" fmla="*/ 10 w 10"/>
                  <a:gd name="T13" fmla="*/ 5 h 10"/>
                  <a:gd name="T14" fmla="*/ 10 w 10"/>
                  <a:gd name="T15" fmla="*/ 3 h 10"/>
                  <a:gd name="T16" fmla="*/ 9 w 10"/>
                  <a:gd name="T17" fmla="*/ 2 h 10"/>
                  <a:gd name="T18" fmla="*/ 9 w 10"/>
                  <a:gd name="T19" fmla="*/ 2 h 10"/>
                  <a:gd name="T20" fmla="*/ 7 w 10"/>
                  <a:gd name="T21" fmla="*/ 0 h 10"/>
                  <a:gd name="T22" fmla="*/ 5 w 10"/>
                  <a:gd name="T23" fmla="*/ 0 h 10"/>
                  <a:gd name="T24" fmla="*/ 3 w 10"/>
                  <a:gd name="T25" fmla="*/ 2 h 10"/>
                  <a:gd name="T26" fmla="*/ 2 w 10"/>
                  <a:gd name="T27" fmla="*/ 3 h 10"/>
                  <a:gd name="T28" fmla="*/ 0 w 10"/>
                  <a:gd name="T29" fmla="*/ 5 h 10"/>
                  <a:gd name="T30" fmla="*/ 0 w 10"/>
                  <a:gd name="T31" fmla="*/ 7 h 10"/>
                  <a:gd name="T32" fmla="*/ 2 w 10"/>
                  <a:gd name="T33" fmla="*/ 8 h 10"/>
                  <a:gd name="T34" fmla="*/ 3 w 10"/>
                  <a:gd name="T35" fmla="*/ 10 h 1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
                  <a:gd name="T55" fmla="*/ 0 h 10"/>
                  <a:gd name="T56" fmla="*/ 10 w 10"/>
                  <a:gd name="T57" fmla="*/ 10 h 1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 h="10">
                    <a:moveTo>
                      <a:pt x="3" y="10"/>
                    </a:moveTo>
                    <a:lnTo>
                      <a:pt x="5" y="10"/>
                    </a:lnTo>
                    <a:lnTo>
                      <a:pt x="7" y="10"/>
                    </a:lnTo>
                    <a:lnTo>
                      <a:pt x="9" y="10"/>
                    </a:lnTo>
                    <a:lnTo>
                      <a:pt x="10" y="8"/>
                    </a:lnTo>
                    <a:lnTo>
                      <a:pt x="10" y="7"/>
                    </a:lnTo>
                    <a:lnTo>
                      <a:pt x="10" y="5"/>
                    </a:lnTo>
                    <a:lnTo>
                      <a:pt x="10" y="3"/>
                    </a:lnTo>
                    <a:lnTo>
                      <a:pt x="9" y="2"/>
                    </a:lnTo>
                    <a:lnTo>
                      <a:pt x="7" y="0"/>
                    </a:lnTo>
                    <a:lnTo>
                      <a:pt x="5" y="0"/>
                    </a:lnTo>
                    <a:lnTo>
                      <a:pt x="3" y="2"/>
                    </a:lnTo>
                    <a:lnTo>
                      <a:pt x="2" y="3"/>
                    </a:lnTo>
                    <a:lnTo>
                      <a:pt x="0" y="5"/>
                    </a:lnTo>
                    <a:lnTo>
                      <a:pt x="0" y="7"/>
                    </a:lnTo>
                    <a:lnTo>
                      <a:pt x="2" y="8"/>
                    </a:lnTo>
                    <a:lnTo>
                      <a:pt x="3"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6918" name="Freeform 141"/>
              <p:cNvSpPr>
                <a:spLocks/>
              </p:cNvSpPr>
              <p:nvPr/>
            </p:nvSpPr>
            <p:spPr bwMode="auto">
              <a:xfrm>
                <a:off x="1988" y="2188"/>
                <a:ext cx="11" cy="11"/>
              </a:xfrm>
              <a:custGeom>
                <a:avLst/>
                <a:gdLst>
                  <a:gd name="T0" fmla="*/ 2 w 11"/>
                  <a:gd name="T1" fmla="*/ 11 h 11"/>
                  <a:gd name="T2" fmla="*/ 4 w 11"/>
                  <a:gd name="T3" fmla="*/ 11 h 11"/>
                  <a:gd name="T4" fmla="*/ 6 w 11"/>
                  <a:gd name="T5" fmla="*/ 11 h 11"/>
                  <a:gd name="T6" fmla="*/ 7 w 11"/>
                  <a:gd name="T7" fmla="*/ 11 h 11"/>
                  <a:gd name="T8" fmla="*/ 9 w 11"/>
                  <a:gd name="T9" fmla="*/ 9 h 11"/>
                  <a:gd name="T10" fmla="*/ 11 w 11"/>
                  <a:gd name="T11" fmla="*/ 7 h 11"/>
                  <a:gd name="T12" fmla="*/ 11 w 11"/>
                  <a:gd name="T13" fmla="*/ 6 h 11"/>
                  <a:gd name="T14" fmla="*/ 9 w 11"/>
                  <a:gd name="T15" fmla="*/ 4 h 11"/>
                  <a:gd name="T16" fmla="*/ 7 w 11"/>
                  <a:gd name="T17" fmla="*/ 2 h 11"/>
                  <a:gd name="T18" fmla="*/ 7 w 11"/>
                  <a:gd name="T19" fmla="*/ 2 h 11"/>
                  <a:gd name="T20" fmla="*/ 6 w 11"/>
                  <a:gd name="T21" fmla="*/ 0 h 11"/>
                  <a:gd name="T22" fmla="*/ 4 w 11"/>
                  <a:gd name="T23" fmla="*/ 0 h 11"/>
                  <a:gd name="T24" fmla="*/ 2 w 11"/>
                  <a:gd name="T25" fmla="*/ 2 h 11"/>
                  <a:gd name="T26" fmla="*/ 0 w 11"/>
                  <a:gd name="T27" fmla="*/ 4 h 11"/>
                  <a:gd name="T28" fmla="*/ 0 w 11"/>
                  <a:gd name="T29" fmla="*/ 6 h 11"/>
                  <a:gd name="T30" fmla="*/ 0 w 11"/>
                  <a:gd name="T31" fmla="*/ 7 h 11"/>
                  <a:gd name="T32" fmla="*/ 0 w 11"/>
                  <a:gd name="T33" fmla="*/ 9 h 11"/>
                  <a:gd name="T34" fmla="*/ 2 w 11"/>
                  <a:gd name="T35" fmla="*/ 11 h 1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
                  <a:gd name="T55" fmla="*/ 0 h 11"/>
                  <a:gd name="T56" fmla="*/ 11 w 11"/>
                  <a:gd name="T57" fmla="*/ 11 h 1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 h="11">
                    <a:moveTo>
                      <a:pt x="2" y="11"/>
                    </a:moveTo>
                    <a:lnTo>
                      <a:pt x="4" y="11"/>
                    </a:lnTo>
                    <a:lnTo>
                      <a:pt x="6" y="11"/>
                    </a:lnTo>
                    <a:lnTo>
                      <a:pt x="7" y="11"/>
                    </a:lnTo>
                    <a:lnTo>
                      <a:pt x="9" y="9"/>
                    </a:lnTo>
                    <a:lnTo>
                      <a:pt x="11" y="7"/>
                    </a:lnTo>
                    <a:lnTo>
                      <a:pt x="11" y="6"/>
                    </a:lnTo>
                    <a:lnTo>
                      <a:pt x="9" y="4"/>
                    </a:lnTo>
                    <a:lnTo>
                      <a:pt x="7" y="2"/>
                    </a:lnTo>
                    <a:lnTo>
                      <a:pt x="6" y="0"/>
                    </a:lnTo>
                    <a:lnTo>
                      <a:pt x="4" y="0"/>
                    </a:lnTo>
                    <a:lnTo>
                      <a:pt x="2" y="2"/>
                    </a:lnTo>
                    <a:lnTo>
                      <a:pt x="0" y="4"/>
                    </a:lnTo>
                    <a:lnTo>
                      <a:pt x="0" y="6"/>
                    </a:lnTo>
                    <a:lnTo>
                      <a:pt x="0" y="7"/>
                    </a:lnTo>
                    <a:lnTo>
                      <a:pt x="0" y="9"/>
                    </a:lnTo>
                    <a:lnTo>
                      <a:pt x="2"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6919" name="Freeform 142"/>
              <p:cNvSpPr>
                <a:spLocks/>
              </p:cNvSpPr>
              <p:nvPr/>
            </p:nvSpPr>
            <p:spPr bwMode="auto">
              <a:xfrm>
                <a:off x="1971" y="2178"/>
                <a:ext cx="11" cy="10"/>
              </a:xfrm>
              <a:custGeom>
                <a:avLst/>
                <a:gdLst>
                  <a:gd name="T0" fmla="*/ 2 w 11"/>
                  <a:gd name="T1" fmla="*/ 10 h 10"/>
                  <a:gd name="T2" fmla="*/ 4 w 11"/>
                  <a:gd name="T3" fmla="*/ 10 h 10"/>
                  <a:gd name="T4" fmla="*/ 5 w 11"/>
                  <a:gd name="T5" fmla="*/ 10 h 10"/>
                  <a:gd name="T6" fmla="*/ 7 w 11"/>
                  <a:gd name="T7" fmla="*/ 10 h 10"/>
                  <a:gd name="T8" fmla="*/ 9 w 11"/>
                  <a:gd name="T9" fmla="*/ 9 h 10"/>
                  <a:gd name="T10" fmla="*/ 11 w 11"/>
                  <a:gd name="T11" fmla="*/ 7 h 10"/>
                  <a:gd name="T12" fmla="*/ 11 w 11"/>
                  <a:gd name="T13" fmla="*/ 5 h 10"/>
                  <a:gd name="T14" fmla="*/ 9 w 11"/>
                  <a:gd name="T15" fmla="*/ 3 h 10"/>
                  <a:gd name="T16" fmla="*/ 7 w 11"/>
                  <a:gd name="T17" fmla="*/ 2 h 10"/>
                  <a:gd name="T18" fmla="*/ 7 w 11"/>
                  <a:gd name="T19" fmla="*/ 2 h 10"/>
                  <a:gd name="T20" fmla="*/ 5 w 11"/>
                  <a:gd name="T21" fmla="*/ 0 h 10"/>
                  <a:gd name="T22" fmla="*/ 4 w 11"/>
                  <a:gd name="T23" fmla="*/ 0 h 10"/>
                  <a:gd name="T24" fmla="*/ 2 w 11"/>
                  <a:gd name="T25" fmla="*/ 2 h 10"/>
                  <a:gd name="T26" fmla="*/ 0 w 11"/>
                  <a:gd name="T27" fmla="*/ 3 h 10"/>
                  <a:gd name="T28" fmla="*/ 0 w 11"/>
                  <a:gd name="T29" fmla="*/ 5 h 10"/>
                  <a:gd name="T30" fmla="*/ 0 w 11"/>
                  <a:gd name="T31" fmla="*/ 7 h 10"/>
                  <a:gd name="T32" fmla="*/ 0 w 11"/>
                  <a:gd name="T33" fmla="*/ 9 h 10"/>
                  <a:gd name="T34" fmla="*/ 2 w 11"/>
                  <a:gd name="T35" fmla="*/ 10 h 1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
                  <a:gd name="T55" fmla="*/ 0 h 10"/>
                  <a:gd name="T56" fmla="*/ 11 w 11"/>
                  <a:gd name="T57" fmla="*/ 10 h 1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 h="10">
                    <a:moveTo>
                      <a:pt x="2" y="10"/>
                    </a:moveTo>
                    <a:lnTo>
                      <a:pt x="4" y="10"/>
                    </a:lnTo>
                    <a:lnTo>
                      <a:pt x="5" y="10"/>
                    </a:lnTo>
                    <a:lnTo>
                      <a:pt x="7" y="10"/>
                    </a:lnTo>
                    <a:lnTo>
                      <a:pt x="9" y="9"/>
                    </a:lnTo>
                    <a:lnTo>
                      <a:pt x="11" y="7"/>
                    </a:lnTo>
                    <a:lnTo>
                      <a:pt x="11" y="5"/>
                    </a:lnTo>
                    <a:lnTo>
                      <a:pt x="9" y="3"/>
                    </a:lnTo>
                    <a:lnTo>
                      <a:pt x="7" y="2"/>
                    </a:lnTo>
                    <a:lnTo>
                      <a:pt x="5" y="0"/>
                    </a:lnTo>
                    <a:lnTo>
                      <a:pt x="4" y="0"/>
                    </a:lnTo>
                    <a:lnTo>
                      <a:pt x="2" y="2"/>
                    </a:lnTo>
                    <a:lnTo>
                      <a:pt x="0" y="3"/>
                    </a:lnTo>
                    <a:lnTo>
                      <a:pt x="0" y="5"/>
                    </a:lnTo>
                    <a:lnTo>
                      <a:pt x="0" y="7"/>
                    </a:lnTo>
                    <a:lnTo>
                      <a:pt x="0" y="9"/>
                    </a:lnTo>
                    <a:lnTo>
                      <a:pt x="2"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6920" name="Freeform 143"/>
              <p:cNvSpPr>
                <a:spLocks/>
              </p:cNvSpPr>
              <p:nvPr/>
            </p:nvSpPr>
            <p:spPr bwMode="auto">
              <a:xfrm>
                <a:off x="1952" y="2168"/>
                <a:ext cx="10" cy="10"/>
              </a:xfrm>
              <a:custGeom>
                <a:avLst/>
                <a:gdLst>
                  <a:gd name="T0" fmla="*/ 3 w 10"/>
                  <a:gd name="T1" fmla="*/ 10 h 10"/>
                  <a:gd name="T2" fmla="*/ 5 w 10"/>
                  <a:gd name="T3" fmla="*/ 10 h 10"/>
                  <a:gd name="T4" fmla="*/ 7 w 10"/>
                  <a:gd name="T5" fmla="*/ 10 h 10"/>
                  <a:gd name="T6" fmla="*/ 9 w 10"/>
                  <a:gd name="T7" fmla="*/ 10 h 10"/>
                  <a:gd name="T8" fmla="*/ 10 w 10"/>
                  <a:gd name="T9" fmla="*/ 8 h 10"/>
                  <a:gd name="T10" fmla="*/ 10 w 10"/>
                  <a:gd name="T11" fmla="*/ 6 h 10"/>
                  <a:gd name="T12" fmla="*/ 10 w 10"/>
                  <a:gd name="T13" fmla="*/ 5 h 10"/>
                  <a:gd name="T14" fmla="*/ 10 w 10"/>
                  <a:gd name="T15" fmla="*/ 3 h 10"/>
                  <a:gd name="T16" fmla="*/ 9 w 10"/>
                  <a:gd name="T17" fmla="*/ 1 h 10"/>
                  <a:gd name="T18" fmla="*/ 9 w 10"/>
                  <a:gd name="T19" fmla="*/ 1 h 10"/>
                  <a:gd name="T20" fmla="*/ 7 w 10"/>
                  <a:gd name="T21" fmla="*/ 0 h 10"/>
                  <a:gd name="T22" fmla="*/ 5 w 10"/>
                  <a:gd name="T23" fmla="*/ 0 h 10"/>
                  <a:gd name="T24" fmla="*/ 3 w 10"/>
                  <a:gd name="T25" fmla="*/ 1 h 10"/>
                  <a:gd name="T26" fmla="*/ 2 w 10"/>
                  <a:gd name="T27" fmla="*/ 3 h 10"/>
                  <a:gd name="T28" fmla="*/ 0 w 10"/>
                  <a:gd name="T29" fmla="*/ 5 h 10"/>
                  <a:gd name="T30" fmla="*/ 0 w 10"/>
                  <a:gd name="T31" fmla="*/ 6 h 10"/>
                  <a:gd name="T32" fmla="*/ 2 w 10"/>
                  <a:gd name="T33" fmla="*/ 8 h 10"/>
                  <a:gd name="T34" fmla="*/ 3 w 10"/>
                  <a:gd name="T35" fmla="*/ 10 h 1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
                  <a:gd name="T55" fmla="*/ 0 h 10"/>
                  <a:gd name="T56" fmla="*/ 10 w 10"/>
                  <a:gd name="T57" fmla="*/ 10 h 1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 h="10">
                    <a:moveTo>
                      <a:pt x="3" y="10"/>
                    </a:moveTo>
                    <a:lnTo>
                      <a:pt x="5" y="10"/>
                    </a:lnTo>
                    <a:lnTo>
                      <a:pt x="7" y="10"/>
                    </a:lnTo>
                    <a:lnTo>
                      <a:pt x="9" y="10"/>
                    </a:lnTo>
                    <a:lnTo>
                      <a:pt x="10" y="8"/>
                    </a:lnTo>
                    <a:lnTo>
                      <a:pt x="10" y="6"/>
                    </a:lnTo>
                    <a:lnTo>
                      <a:pt x="10" y="5"/>
                    </a:lnTo>
                    <a:lnTo>
                      <a:pt x="10" y="3"/>
                    </a:lnTo>
                    <a:lnTo>
                      <a:pt x="9" y="1"/>
                    </a:lnTo>
                    <a:lnTo>
                      <a:pt x="7" y="0"/>
                    </a:lnTo>
                    <a:lnTo>
                      <a:pt x="5" y="0"/>
                    </a:lnTo>
                    <a:lnTo>
                      <a:pt x="3" y="1"/>
                    </a:lnTo>
                    <a:lnTo>
                      <a:pt x="2" y="3"/>
                    </a:lnTo>
                    <a:lnTo>
                      <a:pt x="0" y="5"/>
                    </a:lnTo>
                    <a:lnTo>
                      <a:pt x="0" y="6"/>
                    </a:lnTo>
                    <a:lnTo>
                      <a:pt x="2" y="8"/>
                    </a:lnTo>
                    <a:lnTo>
                      <a:pt x="3"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6921" name="Freeform 144"/>
              <p:cNvSpPr>
                <a:spLocks/>
              </p:cNvSpPr>
              <p:nvPr/>
            </p:nvSpPr>
            <p:spPr bwMode="auto">
              <a:xfrm>
                <a:off x="1935" y="2157"/>
                <a:ext cx="10" cy="11"/>
              </a:xfrm>
              <a:custGeom>
                <a:avLst/>
                <a:gdLst>
                  <a:gd name="T0" fmla="*/ 1 w 10"/>
                  <a:gd name="T1" fmla="*/ 11 h 11"/>
                  <a:gd name="T2" fmla="*/ 3 w 10"/>
                  <a:gd name="T3" fmla="*/ 11 h 11"/>
                  <a:gd name="T4" fmla="*/ 5 w 10"/>
                  <a:gd name="T5" fmla="*/ 11 h 11"/>
                  <a:gd name="T6" fmla="*/ 7 w 10"/>
                  <a:gd name="T7" fmla="*/ 11 h 11"/>
                  <a:gd name="T8" fmla="*/ 8 w 10"/>
                  <a:gd name="T9" fmla="*/ 9 h 11"/>
                  <a:gd name="T10" fmla="*/ 10 w 10"/>
                  <a:gd name="T11" fmla="*/ 7 h 11"/>
                  <a:gd name="T12" fmla="*/ 10 w 10"/>
                  <a:gd name="T13" fmla="*/ 5 h 11"/>
                  <a:gd name="T14" fmla="*/ 8 w 10"/>
                  <a:gd name="T15" fmla="*/ 4 h 11"/>
                  <a:gd name="T16" fmla="*/ 7 w 10"/>
                  <a:gd name="T17" fmla="*/ 2 h 11"/>
                  <a:gd name="T18" fmla="*/ 7 w 10"/>
                  <a:gd name="T19" fmla="*/ 2 h 11"/>
                  <a:gd name="T20" fmla="*/ 5 w 10"/>
                  <a:gd name="T21" fmla="*/ 0 h 11"/>
                  <a:gd name="T22" fmla="*/ 3 w 10"/>
                  <a:gd name="T23" fmla="*/ 0 h 11"/>
                  <a:gd name="T24" fmla="*/ 1 w 10"/>
                  <a:gd name="T25" fmla="*/ 2 h 11"/>
                  <a:gd name="T26" fmla="*/ 0 w 10"/>
                  <a:gd name="T27" fmla="*/ 4 h 11"/>
                  <a:gd name="T28" fmla="*/ 0 w 10"/>
                  <a:gd name="T29" fmla="*/ 5 h 11"/>
                  <a:gd name="T30" fmla="*/ 0 w 10"/>
                  <a:gd name="T31" fmla="*/ 7 h 11"/>
                  <a:gd name="T32" fmla="*/ 0 w 10"/>
                  <a:gd name="T33" fmla="*/ 9 h 11"/>
                  <a:gd name="T34" fmla="*/ 1 w 10"/>
                  <a:gd name="T35" fmla="*/ 11 h 1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
                  <a:gd name="T55" fmla="*/ 0 h 11"/>
                  <a:gd name="T56" fmla="*/ 10 w 10"/>
                  <a:gd name="T57" fmla="*/ 11 h 1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 h="11">
                    <a:moveTo>
                      <a:pt x="1" y="11"/>
                    </a:moveTo>
                    <a:lnTo>
                      <a:pt x="3" y="11"/>
                    </a:lnTo>
                    <a:lnTo>
                      <a:pt x="5" y="11"/>
                    </a:lnTo>
                    <a:lnTo>
                      <a:pt x="7" y="11"/>
                    </a:lnTo>
                    <a:lnTo>
                      <a:pt x="8" y="9"/>
                    </a:lnTo>
                    <a:lnTo>
                      <a:pt x="10" y="7"/>
                    </a:lnTo>
                    <a:lnTo>
                      <a:pt x="10" y="5"/>
                    </a:lnTo>
                    <a:lnTo>
                      <a:pt x="8" y="4"/>
                    </a:lnTo>
                    <a:lnTo>
                      <a:pt x="7" y="2"/>
                    </a:lnTo>
                    <a:lnTo>
                      <a:pt x="5" y="0"/>
                    </a:lnTo>
                    <a:lnTo>
                      <a:pt x="3" y="0"/>
                    </a:lnTo>
                    <a:lnTo>
                      <a:pt x="1" y="2"/>
                    </a:lnTo>
                    <a:lnTo>
                      <a:pt x="0" y="4"/>
                    </a:lnTo>
                    <a:lnTo>
                      <a:pt x="0" y="5"/>
                    </a:lnTo>
                    <a:lnTo>
                      <a:pt x="0" y="7"/>
                    </a:lnTo>
                    <a:lnTo>
                      <a:pt x="0" y="9"/>
                    </a:lnTo>
                    <a:lnTo>
                      <a:pt x="1"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6922" name="Freeform 145"/>
              <p:cNvSpPr>
                <a:spLocks/>
              </p:cNvSpPr>
              <p:nvPr/>
            </p:nvSpPr>
            <p:spPr bwMode="auto">
              <a:xfrm>
                <a:off x="1916" y="2147"/>
                <a:ext cx="10" cy="10"/>
              </a:xfrm>
              <a:custGeom>
                <a:avLst/>
                <a:gdLst>
                  <a:gd name="T0" fmla="*/ 3 w 10"/>
                  <a:gd name="T1" fmla="*/ 10 h 10"/>
                  <a:gd name="T2" fmla="*/ 5 w 10"/>
                  <a:gd name="T3" fmla="*/ 10 h 10"/>
                  <a:gd name="T4" fmla="*/ 6 w 10"/>
                  <a:gd name="T5" fmla="*/ 10 h 10"/>
                  <a:gd name="T6" fmla="*/ 8 w 10"/>
                  <a:gd name="T7" fmla="*/ 10 h 10"/>
                  <a:gd name="T8" fmla="*/ 10 w 10"/>
                  <a:gd name="T9" fmla="*/ 8 h 10"/>
                  <a:gd name="T10" fmla="*/ 10 w 10"/>
                  <a:gd name="T11" fmla="*/ 7 h 10"/>
                  <a:gd name="T12" fmla="*/ 10 w 10"/>
                  <a:gd name="T13" fmla="*/ 5 h 10"/>
                  <a:gd name="T14" fmla="*/ 10 w 10"/>
                  <a:gd name="T15" fmla="*/ 3 h 10"/>
                  <a:gd name="T16" fmla="*/ 8 w 10"/>
                  <a:gd name="T17" fmla="*/ 1 h 10"/>
                  <a:gd name="T18" fmla="*/ 8 w 10"/>
                  <a:gd name="T19" fmla="*/ 1 h 10"/>
                  <a:gd name="T20" fmla="*/ 6 w 10"/>
                  <a:gd name="T21" fmla="*/ 0 h 10"/>
                  <a:gd name="T22" fmla="*/ 5 w 10"/>
                  <a:gd name="T23" fmla="*/ 0 h 10"/>
                  <a:gd name="T24" fmla="*/ 3 w 10"/>
                  <a:gd name="T25" fmla="*/ 1 h 10"/>
                  <a:gd name="T26" fmla="*/ 1 w 10"/>
                  <a:gd name="T27" fmla="*/ 3 h 10"/>
                  <a:gd name="T28" fmla="*/ 0 w 10"/>
                  <a:gd name="T29" fmla="*/ 5 h 10"/>
                  <a:gd name="T30" fmla="*/ 0 w 10"/>
                  <a:gd name="T31" fmla="*/ 7 h 10"/>
                  <a:gd name="T32" fmla="*/ 1 w 10"/>
                  <a:gd name="T33" fmla="*/ 8 h 10"/>
                  <a:gd name="T34" fmla="*/ 3 w 10"/>
                  <a:gd name="T35" fmla="*/ 10 h 1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
                  <a:gd name="T55" fmla="*/ 0 h 10"/>
                  <a:gd name="T56" fmla="*/ 10 w 10"/>
                  <a:gd name="T57" fmla="*/ 10 h 1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 h="10">
                    <a:moveTo>
                      <a:pt x="3" y="10"/>
                    </a:moveTo>
                    <a:lnTo>
                      <a:pt x="5" y="10"/>
                    </a:lnTo>
                    <a:lnTo>
                      <a:pt x="6" y="10"/>
                    </a:lnTo>
                    <a:lnTo>
                      <a:pt x="8" y="10"/>
                    </a:lnTo>
                    <a:lnTo>
                      <a:pt x="10" y="8"/>
                    </a:lnTo>
                    <a:lnTo>
                      <a:pt x="10" y="7"/>
                    </a:lnTo>
                    <a:lnTo>
                      <a:pt x="10" y="5"/>
                    </a:lnTo>
                    <a:lnTo>
                      <a:pt x="10" y="3"/>
                    </a:lnTo>
                    <a:lnTo>
                      <a:pt x="8" y="1"/>
                    </a:lnTo>
                    <a:lnTo>
                      <a:pt x="6" y="0"/>
                    </a:lnTo>
                    <a:lnTo>
                      <a:pt x="5" y="0"/>
                    </a:lnTo>
                    <a:lnTo>
                      <a:pt x="3" y="1"/>
                    </a:lnTo>
                    <a:lnTo>
                      <a:pt x="1" y="3"/>
                    </a:lnTo>
                    <a:lnTo>
                      <a:pt x="0" y="5"/>
                    </a:lnTo>
                    <a:lnTo>
                      <a:pt x="0" y="7"/>
                    </a:lnTo>
                    <a:lnTo>
                      <a:pt x="1" y="8"/>
                    </a:lnTo>
                    <a:lnTo>
                      <a:pt x="3"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6923" name="Freeform 146"/>
              <p:cNvSpPr>
                <a:spLocks/>
              </p:cNvSpPr>
              <p:nvPr/>
            </p:nvSpPr>
            <p:spPr bwMode="auto">
              <a:xfrm>
                <a:off x="1898" y="2136"/>
                <a:ext cx="11" cy="11"/>
              </a:xfrm>
              <a:custGeom>
                <a:avLst/>
                <a:gdLst>
                  <a:gd name="T0" fmla="*/ 4 w 11"/>
                  <a:gd name="T1" fmla="*/ 11 h 11"/>
                  <a:gd name="T2" fmla="*/ 5 w 11"/>
                  <a:gd name="T3" fmla="*/ 11 h 11"/>
                  <a:gd name="T4" fmla="*/ 7 w 11"/>
                  <a:gd name="T5" fmla="*/ 11 h 11"/>
                  <a:gd name="T6" fmla="*/ 9 w 11"/>
                  <a:gd name="T7" fmla="*/ 11 h 11"/>
                  <a:gd name="T8" fmla="*/ 11 w 11"/>
                  <a:gd name="T9" fmla="*/ 9 h 11"/>
                  <a:gd name="T10" fmla="*/ 11 w 11"/>
                  <a:gd name="T11" fmla="*/ 7 h 11"/>
                  <a:gd name="T12" fmla="*/ 11 w 11"/>
                  <a:gd name="T13" fmla="*/ 5 h 11"/>
                  <a:gd name="T14" fmla="*/ 11 w 11"/>
                  <a:gd name="T15" fmla="*/ 4 h 11"/>
                  <a:gd name="T16" fmla="*/ 9 w 11"/>
                  <a:gd name="T17" fmla="*/ 2 h 11"/>
                  <a:gd name="T18" fmla="*/ 9 w 11"/>
                  <a:gd name="T19" fmla="*/ 2 h 11"/>
                  <a:gd name="T20" fmla="*/ 7 w 11"/>
                  <a:gd name="T21" fmla="*/ 0 h 11"/>
                  <a:gd name="T22" fmla="*/ 5 w 11"/>
                  <a:gd name="T23" fmla="*/ 0 h 11"/>
                  <a:gd name="T24" fmla="*/ 4 w 11"/>
                  <a:gd name="T25" fmla="*/ 2 h 11"/>
                  <a:gd name="T26" fmla="*/ 2 w 11"/>
                  <a:gd name="T27" fmla="*/ 4 h 11"/>
                  <a:gd name="T28" fmla="*/ 0 w 11"/>
                  <a:gd name="T29" fmla="*/ 5 h 11"/>
                  <a:gd name="T30" fmla="*/ 0 w 11"/>
                  <a:gd name="T31" fmla="*/ 7 h 11"/>
                  <a:gd name="T32" fmla="*/ 2 w 11"/>
                  <a:gd name="T33" fmla="*/ 9 h 11"/>
                  <a:gd name="T34" fmla="*/ 4 w 11"/>
                  <a:gd name="T35" fmla="*/ 11 h 1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
                  <a:gd name="T55" fmla="*/ 0 h 11"/>
                  <a:gd name="T56" fmla="*/ 11 w 11"/>
                  <a:gd name="T57" fmla="*/ 11 h 1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 h="11">
                    <a:moveTo>
                      <a:pt x="4" y="11"/>
                    </a:moveTo>
                    <a:lnTo>
                      <a:pt x="5" y="11"/>
                    </a:lnTo>
                    <a:lnTo>
                      <a:pt x="7" y="11"/>
                    </a:lnTo>
                    <a:lnTo>
                      <a:pt x="9" y="11"/>
                    </a:lnTo>
                    <a:lnTo>
                      <a:pt x="11" y="9"/>
                    </a:lnTo>
                    <a:lnTo>
                      <a:pt x="11" y="7"/>
                    </a:lnTo>
                    <a:lnTo>
                      <a:pt x="11" y="5"/>
                    </a:lnTo>
                    <a:lnTo>
                      <a:pt x="11" y="4"/>
                    </a:lnTo>
                    <a:lnTo>
                      <a:pt x="9" y="2"/>
                    </a:lnTo>
                    <a:lnTo>
                      <a:pt x="7" y="0"/>
                    </a:lnTo>
                    <a:lnTo>
                      <a:pt x="5" y="0"/>
                    </a:lnTo>
                    <a:lnTo>
                      <a:pt x="4" y="2"/>
                    </a:lnTo>
                    <a:lnTo>
                      <a:pt x="2" y="4"/>
                    </a:lnTo>
                    <a:lnTo>
                      <a:pt x="0" y="5"/>
                    </a:lnTo>
                    <a:lnTo>
                      <a:pt x="0" y="7"/>
                    </a:lnTo>
                    <a:lnTo>
                      <a:pt x="2" y="9"/>
                    </a:lnTo>
                    <a:lnTo>
                      <a:pt x="4"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6924" name="Freeform 147"/>
              <p:cNvSpPr>
                <a:spLocks/>
              </p:cNvSpPr>
              <p:nvPr/>
            </p:nvSpPr>
            <p:spPr bwMode="auto">
              <a:xfrm>
                <a:off x="1881" y="2126"/>
                <a:ext cx="10" cy="10"/>
              </a:xfrm>
              <a:custGeom>
                <a:avLst/>
                <a:gdLst>
                  <a:gd name="T0" fmla="*/ 2 w 10"/>
                  <a:gd name="T1" fmla="*/ 10 h 10"/>
                  <a:gd name="T2" fmla="*/ 3 w 10"/>
                  <a:gd name="T3" fmla="*/ 10 h 10"/>
                  <a:gd name="T4" fmla="*/ 5 w 10"/>
                  <a:gd name="T5" fmla="*/ 10 h 10"/>
                  <a:gd name="T6" fmla="*/ 7 w 10"/>
                  <a:gd name="T7" fmla="*/ 10 h 10"/>
                  <a:gd name="T8" fmla="*/ 8 w 10"/>
                  <a:gd name="T9" fmla="*/ 9 h 10"/>
                  <a:gd name="T10" fmla="*/ 10 w 10"/>
                  <a:gd name="T11" fmla="*/ 7 h 10"/>
                  <a:gd name="T12" fmla="*/ 10 w 10"/>
                  <a:gd name="T13" fmla="*/ 5 h 10"/>
                  <a:gd name="T14" fmla="*/ 8 w 10"/>
                  <a:gd name="T15" fmla="*/ 3 h 10"/>
                  <a:gd name="T16" fmla="*/ 7 w 10"/>
                  <a:gd name="T17" fmla="*/ 2 h 10"/>
                  <a:gd name="T18" fmla="*/ 7 w 10"/>
                  <a:gd name="T19" fmla="*/ 2 h 10"/>
                  <a:gd name="T20" fmla="*/ 5 w 10"/>
                  <a:gd name="T21" fmla="*/ 0 h 10"/>
                  <a:gd name="T22" fmla="*/ 3 w 10"/>
                  <a:gd name="T23" fmla="*/ 0 h 10"/>
                  <a:gd name="T24" fmla="*/ 2 w 10"/>
                  <a:gd name="T25" fmla="*/ 2 h 10"/>
                  <a:gd name="T26" fmla="*/ 0 w 10"/>
                  <a:gd name="T27" fmla="*/ 3 h 10"/>
                  <a:gd name="T28" fmla="*/ 0 w 10"/>
                  <a:gd name="T29" fmla="*/ 5 h 10"/>
                  <a:gd name="T30" fmla="*/ 0 w 10"/>
                  <a:gd name="T31" fmla="*/ 7 h 10"/>
                  <a:gd name="T32" fmla="*/ 0 w 10"/>
                  <a:gd name="T33" fmla="*/ 9 h 10"/>
                  <a:gd name="T34" fmla="*/ 2 w 10"/>
                  <a:gd name="T35" fmla="*/ 10 h 1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
                  <a:gd name="T55" fmla="*/ 0 h 10"/>
                  <a:gd name="T56" fmla="*/ 10 w 10"/>
                  <a:gd name="T57" fmla="*/ 10 h 1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 h="10">
                    <a:moveTo>
                      <a:pt x="2" y="10"/>
                    </a:moveTo>
                    <a:lnTo>
                      <a:pt x="3" y="10"/>
                    </a:lnTo>
                    <a:lnTo>
                      <a:pt x="5" y="10"/>
                    </a:lnTo>
                    <a:lnTo>
                      <a:pt x="7" y="10"/>
                    </a:lnTo>
                    <a:lnTo>
                      <a:pt x="8" y="9"/>
                    </a:lnTo>
                    <a:lnTo>
                      <a:pt x="10" y="7"/>
                    </a:lnTo>
                    <a:lnTo>
                      <a:pt x="10" y="5"/>
                    </a:lnTo>
                    <a:lnTo>
                      <a:pt x="8" y="3"/>
                    </a:lnTo>
                    <a:lnTo>
                      <a:pt x="7" y="2"/>
                    </a:lnTo>
                    <a:lnTo>
                      <a:pt x="5" y="0"/>
                    </a:lnTo>
                    <a:lnTo>
                      <a:pt x="3" y="0"/>
                    </a:lnTo>
                    <a:lnTo>
                      <a:pt x="2" y="2"/>
                    </a:lnTo>
                    <a:lnTo>
                      <a:pt x="0" y="3"/>
                    </a:lnTo>
                    <a:lnTo>
                      <a:pt x="0" y="5"/>
                    </a:lnTo>
                    <a:lnTo>
                      <a:pt x="0" y="7"/>
                    </a:lnTo>
                    <a:lnTo>
                      <a:pt x="0" y="9"/>
                    </a:lnTo>
                    <a:lnTo>
                      <a:pt x="2"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6925" name="Freeform 148"/>
              <p:cNvSpPr>
                <a:spLocks/>
              </p:cNvSpPr>
              <p:nvPr/>
            </p:nvSpPr>
            <p:spPr bwMode="auto">
              <a:xfrm>
                <a:off x="1862" y="2115"/>
                <a:ext cx="10" cy="11"/>
              </a:xfrm>
              <a:custGeom>
                <a:avLst/>
                <a:gdLst>
                  <a:gd name="T0" fmla="*/ 3 w 10"/>
                  <a:gd name="T1" fmla="*/ 11 h 11"/>
                  <a:gd name="T2" fmla="*/ 5 w 10"/>
                  <a:gd name="T3" fmla="*/ 11 h 11"/>
                  <a:gd name="T4" fmla="*/ 7 w 10"/>
                  <a:gd name="T5" fmla="*/ 11 h 11"/>
                  <a:gd name="T6" fmla="*/ 8 w 10"/>
                  <a:gd name="T7" fmla="*/ 11 h 11"/>
                  <a:gd name="T8" fmla="*/ 10 w 10"/>
                  <a:gd name="T9" fmla="*/ 9 h 11"/>
                  <a:gd name="T10" fmla="*/ 10 w 10"/>
                  <a:gd name="T11" fmla="*/ 7 h 11"/>
                  <a:gd name="T12" fmla="*/ 10 w 10"/>
                  <a:gd name="T13" fmla="*/ 6 h 11"/>
                  <a:gd name="T14" fmla="*/ 10 w 10"/>
                  <a:gd name="T15" fmla="*/ 4 h 11"/>
                  <a:gd name="T16" fmla="*/ 8 w 10"/>
                  <a:gd name="T17" fmla="*/ 2 h 11"/>
                  <a:gd name="T18" fmla="*/ 8 w 10"/>
                  <a:gd name="T19" fmla="*/ 2 h 11"/>
                  <a:gd name="T20" fmla="*/ 7 w 10"/>
                  <a:gd name="T21" fmla="*/ 0 h 11"/>
                  <a:gd name="T22" fmla="*/ 5 w 10"/>
                  <a:gd name="T23" fmla="*/ 0 h 11"/>
                  <a:gd name="T24" fmla="*/ 3 w 10"/>
                  <a:gd name="T25" fmla="*/ 2 h 11"/>
                  <a:gd name="T26" fmla="*/ 1 w 10"/>
                  <a:gd name="T27" fmla="*/ 4 h 11"/>
                  <a:gd name="T28" fmla="*/ 0 w 10"/>
                  <a:gd name="T29" fmla="*/ 6 h 11"/>
                  <a:gd name="T30" fmla="*/ 0 w 10"/>
                  <a:gd name="T31" fmla="*/ 7 h 11"/>
                  <a:gd name="T32" fmla="*/ 1 w 10"/>
                  <a:gd name="T33" fmla="*/ 9 h 11"/>
                  <a:gd name="T34" fmla="*/ 3 w 10"/>
                  <a:gd name="T35" fmla="*/ 11 h 1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
                  <a:gd name="T55" fmla="*/ 0 h 11"/>
                  <a:gd name="T56" fmla="*/ 10 w 10"/>
                  <a:gd name="T57" fmla="*/ 11 h 1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 h="11">
                    <a:moveTo>
                      <a:pt x="3" y="11"/>
                    </a:moveTo>
                    <a:lnTo>
                      <a:pt x="5" y="11"/>
                    </a:lnTo>
                    <a:lnTo>
                      <a:pt x="7" y="11"/>
                    </a:lnTo>
                    <a:lnTo>
                      <a:pt x="8" y="11"/>
                    </a:lnTo>
                    <a:lnTo>
                      <a:pt x="10" y="9"/>
                    </a:lnTo>
                    <a:lnTo>
                      <a:pt x="10" y="7"/>
                    </a:lnTo>
                    <a:lnTo>
                      <a:pt x="10" y="6"/>
                    </a:lnTo>
                    <a:lnTo>
                      <a:pt x="10" y="4"/>
                    </a:lnTo>
                    <a:lnTo>
                      <a:pt x="8" y="2"/>
                    </a:lnTo>
                    <a:lnTo>
                      <a:pt x="7" y="0"/>
                    </a:lnTo>
                    <a:lnTo>
                      <a:pt x="5" y="0"/>
                    </a:lnTo>
                    <a:lnTo>
                      <a:pt x="3" y="2"/>
                    </a:lnTo>
                    <a:lnTo>
                      <a:pt x="1" y="4"/>
                    </a:lnTo>
                    <a:lnTo>
                      <a:pt x="0" y="6"/>
                    </a:lnTo>
                    <a:lnTo>
                      <a:pt x="0" y="7"/>
                    </a:lnTo>
                    <a:lnTo>
                      <a:pt x="1" y="9"/>
                    </a:lnTo>
                    <a:lnTo>
                      <a:pt x="3"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6926" name="Freeform 149"/>
              <p:cNvSpPr>
                <a:spLocks/>
              </p:cNvSpPr>
              <p:nvPr/>
            </p:nvSpPr>
            <p:spPr bwMode="auto">
              <a:xfrm>
                <a:off x="1844" y="2105"/>
                <a:ext cx="11" cy="10"/>
              </a:xfrm>
              <a:custGeom>
                <a:avLst/>
                <a:gdLst>
                  <a:gd name="T0" fmla="*/ 2 w 11"/>
                  <a:gd name="T1" fmla="*/ 10 h 10"/>
                  <a:gd name="T2" fmla="*/ 4 w 11"/>
                  <a:gd name="T3" fmla="*/ 10 h 10"/>
                  <a:gd name="T4" fmla="*/ 6 w 11"/>
                  <a:gd name="T5" fmla="*/ 10 h 10"/>
                  <a:gd name="T6" fmla="*/ 7 w 11"/>
                  <a:gd name="T7" fmla="*/ 10 h 10"/>
                  <a:gd name="T8" fmla="*/ 9 w 11"/>
                  <a:gd name="T9" fmla="*/ 9 h 10"/>
                  <a:gd name="T10" fmla="*/ 11 w 11"/>
                  <a:gd name="T11" fmla="*/ 7 h 10"/>
                  <a:gd name="T12" fmla="*/ 11 w 11"/>
                  <a:gd name="T13" fmla="*/ 5 h 10"/>
                  <a:gd name="T14" fmla="*/ 9 w 11"/>
                  <a:gd name="T15" fmla="*/ 3 h 10"/>
                  <a:gd name="T16" fmla="*/ 7 w 11"/>
                  <a:gd name="T17" fmla="*/ 2 h 10"/>
                  <a:gd name="T18" fmla="*/ 7 w 11"/>
                  <a:gd name="T19" fmla="*/ 2 h 10"/>
                  <a:gd name="T20" fmla="*/ 6 w 11"/>
                  <a:gd name="T21" fmla="*/ 0 h 10"/>
                  <a:gd name="T22" fmla="*/ 4 w 11"/>
                  <a:gd name="T23" fmla="*/ 0 h 10"/>
                  <a:gd name="T24" fmla="*/ 2 w 11"/>
                  <a:gd name="T25" fmla="*/ 2 h 10"/>
                  <a:gd name="T26" fmla="*/ 0 w 11"/>
                  <a:gd name="T27" fmla="*/ 3 h 10"/>
                  <a:gd name="T28" fmla="*/ 0 w 11"/>
                  <a:gd name="T29" fmla="*/ 5 h 10"/>
                  <a:gd name="T30" fmla="*/ 0 w 11"/>
                  <a:gd name="T31" fmla="*/ 7 h 10"/>
                  <a:gd name="T32" fmla="*/ 0 w 11"/>
                  <a:gd name="T33" fmla="*/ 9 h 10"/>
                  <a:gd name="T34" fmla="*/ 2 w 11"/>
                  <a:gd name="T35" fmla="*/ 10 h 1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
                  <a:gd name="T55" fmla="*/ 0 h 10"/>
                  <a:gd name="T56" fmla="*/ 11 w 11"/>
                  <a:gd name="T57" fmla="*/ 10 h 1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 h="10">
                    <a:moveTo>
                      <a:pt x="2" y="10"/>
                    </a:moveTo>
                    <a:lnTo>
                      <a:pt x="4" y="10"/>
                    </a:lnTo>
                    <a:lnTo>
                      <a:pt x="6" y="10"/>
                    </a:lnTo>
                    <a:lnTo>
                      <a:pt x="7" y="10"/>
                    </a:lnTo>
                    <a:lnTo>
                      <a:pt x="9" y="9"/>
                    </a:lnTo>
                    <a:lnTo>
                      <a:pt x="11" y="7"/>
                    </a:lnTo>
                    <a:lnTo>
                      <a:pt x="11" y="5"/>
                    </a:lnTo>
                    <a:lnTo>
                      <a:pt x="9" y="3"/>
                    </a:lnTo>
                    <a:lnTo>
                      <a:pt x="7" y="2"/>
                    </a:lnTo>
                    <a:lnTo>
                      <a:pt x="6" y="0"/>
                    </a:lnTo>
                    <a:lnTo>
                      <a:pt x="4" y="0"/>
                    </a:lnTo>
                    <a:lnTo>
                      <a:pt x="2" y="2"/>
                    </a:lnTo>
                    <a:lnTo>
                      <a:pt x="0" y="3"/>
                    </a:lnTo>
                    <a:lnTo>
                      <a:pt x="0" y="5"/>
                    </a:lnTo>
                    <a:lnTo>
                      <a:pt x="0" y="7"/>
                    </a:lnTo>
                    <a:lnTo>
                      <a:pt x="0" y="9"/>
                    </a:lnTo>
                    <a:lnTo>
                      <a:pt x="2"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6927" name="Freeform 150"/>
              <p:cNvSpPr>
                <a:spLocks/>
              </p:cNvSpPr>
              <p:nvPr/>
            </p:nvSpPr>
            <p:spPr bwMode="auto">
              <a:xfrm>
                <a:off x="1827" y="2095"/>
                <a:ext cx="10" cy="10"/>
              </a:xfrm>
              <a:custGeom>
                <a:avLst/>
                <a:gdLst>
                  <a:gd name="T0" fmla="*/ 2 w 10"/>
                  <a:gd name="T1" fmla="*/ 8 h 10"/>
                  <a:gd name="T2" fmla="*/ 3 w 10"/>
                  <a:gd name="T3" fmla="*/ 10 h 10"/>
                  <a:gd name="T4" fmla="*/ 5 w 10"/>
                  <a:gd name="T5" fmla="*/ 10 h 10"/>
                  <a:gd name="T6" fmla="*/ 7 w 10"/>
                  <a:gd name="T7" fmla="*/ 8 h 10"/>
                  <a:gd name="T8" fmla="*/ 9 w 10"/>
                  <a:gd name="T9" fmla="*/ 7 h 10"/>
                  <a:gd name="T10" fmla="*/ 10 w 10"/>
                  <a:gd name="T11" fmla="*/ 5 h 10"/>
                  <a:gd name="T12" fmla="*/ 10 w 10"/>
                  <a:gd name="T13" fmla="*/ 3 h 10"/>
                  <a:gd name="T14" fmla="*/ 9 w 10"/>
                  <a:gd name="T15" fmla="*/ 1 h 10"/>
                  <a:gd name="T16" fmla="*/ 7 w 10"/>
                  <a:gd name="T17" fmla="*/ 0 h 10"/>
                  <a:gd name="T18" fmla="*/ 7 w 10"/>
                  <a:gd name="T19" fmla="*/ 0 h 10"/>
                  <a:gd name="T20" fmla="*/ 5 w 10"/>
                  <a:gd name="T21" fmla="*/ 0 h 10"/>
                  <a:gd name="T22" fmla="*/ 3 w 10"/>
                  <a:gd name="T23" fmla="*/ 0 h 10"/>
                  <a:gd name="T24" fmla="*/ 2 w 10"/>
                  <a:gd name="T25" fmla="*/ 0 h 10"/>
                  <a:gd name="T26" fmla="*/ 0 w 10"/>
                  <a:gd name="T27" fmla="*/ 1 h 10"/>
                  <a:gd name="T28" fmla="*/ 0 w 10"/>
                  <a:gd name="T29" fmla="*/ 3 h 10"/>
                  <a:gd name="T30" fmla="*/ 0 w 10"/>
                  <a:gd name="T31" fmla="*/ 5 h 10"/>
                  <a:gd name="T32" fmla="*/ 0 w 10"/>
                  <a:gd name="T33" fmla="*/ 7 h 10"/>
                  <a:gd name="T34" fmla="*/ 2 w 10"/>
                  <a:gd name="T35" fmla="*/ 8 h 1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
                  <a:gd name="T55" fmla="*/ 0 h 10"/>
                  <a:gd name="T56" fmla="*/ 10 w 10"/>
                  <a:gd name="T57" fmla="*/ 10 h 1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 h="10">
                    <a:moveTo>
                      <a:pt x="2" y="8"/>
                    </a:moveTo>
                    <a:lnTo>
                      <a:pt x="3" y="10"/>
                    </a:lnTo>
                    <a:lnTo>
                      <a:pt x="5" y="10"/>
                    </a:lnTo>
                    <a:lnTo>
                      <a:pt x="7" y="8"/>
                    </a:lnTo>
                    <a:lnTo>
                      <a:pt x="9" y="7"/>
                    </a:lnTo>
                    <a:lnTo>
                      <a:pt x="10" y="5"/>
                    </a:lnTo>
                    <a:lnTo>
                      <a:pt x="10" y="3"/>
                    </a:lnTo>
                    <a:lnTo>
                      <a:pt x="9" y="1"/>
                    </a:lnTo>
                    <a:lnTo>
                      <a:pt x="7" y="0"/>
                    </a:lnTo>
                    <a:lnTo>
                      <a:pt x="5" y="0"/>
                    </a:lnTo>
                    <a:lnTo>
                      <a:pt x="3" y="0"/>
                    </a:lnTo>
                    <a:lnTo>
                      <a:pt x="2" y="0"/>
                    </a:lnTo>
                    <a:lnTo>
                      <a:pt x="0" y="1"/>
                    </a:lnTo>
                    <a:lnTo>
                      <a:pt x="0" y="3"/>
                    </a:lnTo>
                    <a:lnTo>
                      <a:pt x="0" y="5"/>
                    </a:lnTo>
                    <a:lnTo>
                      <a:pt x="0" y="7"/>
                    </a:lnTo>
                    <a:lnTo>
                      <a:pt x="2"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6928" name="Freeform 151"/>
              <p:cNvSpPr>
                <a:spLocks/>
              </p:cNvSpPr>
              <p:nvPr/>
            </p:nvSpPr>
            <p:spPr bwMode="auto">
              <a:xfrm>
                <a:off x="1808" y="2084"/>
                <a:ext cx="10" cy="11"/>
              </a:xfrm>
              <a:custGeom>
                <a:avLst/>
                <a:gdLst>
                  <a:gd name="T0" fmla="*/ 3 w 10"/>
                  <a:gd name="T1" fmla="*/ 9 h 11"/>
                  <a:gd name="T2" fmla="*/ 5 w 10"/>
                  <a:gd name="T3" fmla="*/ 11 h 11"/>
                  <a:gd name="T4" fmla="*/ 7 w 10"/>
                  <a:gd name="T5" fmla="*/ 11 h 11"/>
                  <a:gd name="T6" fmla="*/ 9 w 10"/>
                  <a:gd name="T7" fmla="*/ 9 h 11"/>
                  <a:gd name="T8" fmla="*/ 10 w 10"/>
                  <a:gd name="T9" fmla="*/ 7 h 11"/>
                  <a:gd name="T10" fmla="*/ 10 w 10"/>
                  <a:gd name="T11" fmla="*/ 5 h 11"/>
                  <a:gd name="T12" fmla="*/ 10 w 10"/>
                  <a:gd name="T13" fmla="*/ 4 h 11"/>
                  <a:gd name="T14" fmla="*/ 10 w 10"/>
                  <a:gd name="T15" fmla="*/ 2 h 11"/>
                  <a:gd name="T16" fmla="*/ 9 w 10"/>
                  <a:gd name="T17" fmla="*/ 0 h 11"/>
                  <a:gd name="T18" fmla="*/ 9 w 10"/>
                  <a:gd name="T19" fmla="*/ 0 h 11"/>
                  <a:gd name="T20" fmla="*/ 7 w 10"/>
                  <a:gd name="T21" fmla="*/ 0 h 11"/>
                  <a:gd name="T22" fmla="*/ 5 w 10"/>
                  <a:gd name="T23" fmla="*/ 0 h 11"/>
                  <a:gd name="T24" fmla="*/ 3 w 10"/>
                  <a:gd name="T25" fmla="*/ 0 h 11"/>
                  <a:gd name="T26" fmla="*/ 2 w 10"/>
                  <a:gd name="T27" fmla="*/ 2 h 11"/>
                  <a:gd name="T28" fmla="*/ 0 w 10"/>
                  <a:gd name="T29" fmla="*/ 4 h 11"/>
                  <a:gd name="T30" fmla="*/ 0 w 10"/>
                  <a:gd name="T31" fmla="*/ 5 h 11"/>
                  <a:gd name="T32" fmla="*/ 2 w 10"/>
                  <a:gd name="T33" fmla="*/ 7 h 11"/>
                  <a:gd name="T34" fmla="*/ 3 w 10"/>
                  <a:gd name="T35" fmla="*/ 9 h 1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
                  <a:gd name="T55" fmla="*/ 0 h 11"/>
                  <a:gd name="T56" fmla="*/ 10 w 10"/>
                  <a:gd name="T57" fmla="*/ 11 h 1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 h="11">
                    <a:moveTo>
                      <a:pt x="3" y="9"/>
                    </a:moveTo>
                    <a:lnTo>
                      <a:pt x="5" y="11"/>
                    </a:lnTo>
                    <a:lnTo>
                      <a:pt x="7" y="11"/>
                    </a:lnTo>
                    <a:lnTo>
                      <a:pt x="9" y="9"/>
                    </a:lnTo>
                    <a:lnTo>
                      <a:pt x="10" y="7"/>
                    </a:lnTo>
                    <a:lnTo>
                      <a:pt x="10" y="5"/>
                    </a:lnTo>
                    <a:lnTo>
                      <a:pt x="10" y="4"/>
                    </a:lnTo>
                    <a:lnTo>
                      <a:pt x="10" y="2"/>
                    </a:lnTo>
                    <a:lnTo>
                      <a:pt x="9" y="0"/>
                    </a:lnTo>
                    <a:lnTo>
                      <a:pt x="7" y="0"/>
                    </a:lnTo>
                    <a:lnTo>
                      <a:pt x="5" y="0"/>
                    </a:lnTo>
                    <a:lnTo>
                      <a:pt x="3" y="0"/>
                    </a:lnTo>
                    <a:lnTo>
                      <a:pt x="2" y="2"/>
                    </a:lnTo>
                    <a:lnTo>
                      <a:pt x="0" y="4"/>
                    </a:lnTo>
                    <a:lnTo>
                      <a:pt x="0" y="5"/>
                    </a:lnTo>
                    <a:lnTo>
                      <a:pt x="2" y="7"/>
                    </a:lnTo>
                    <a:lnTo>
                      <a:pt x="3"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6929" name="Freeform 152"/>
              <p:cNvSpPr>
                <a:spLocks/>
              </p:cNvSpPr>
              <p:nvPr/>
            </p:nvSpPr>
            <p:spPr bwMode="auto">
              <a:xfrm>
                <a:off x="1791" y="2074"/>
                <a:ext cx="10" cy="10"/>
              </a:xfrm>
              <a:custGeom>
                <a:avLst/>
                <a:gdLst>
                  <a:gd name="T0" fmla="*/ 1 w 10"/>
                  <a:gd name="T1" fmla="*/ 8 h 10"/>
                  <a:gd name="T2" fmla="*/ 3 w 10"/>
                  <a:gd name="T3" fmla="*/ 10 h 10"/>
                  <a:gd name="T4" fmla="*/ 5 w 10"/>
                  <a:gd name="T5" fmla="*/ 10 h 10"/>
                  <a:gd name="T6" fmla="*/ 6 w 10"/>
                  <a:gd name="T7" fmla="*/ 8 h 10"/>
                  <a:gd name="T8" fmla="*/ 8 w 10"/>
                  <a:gd name="T9" fmla="*/ 7 h 10"/>
                  <a:gd name="T10" fmla="*/ 10 w 10"/>
                  <a:gd name="T11" fmla="*/ 5 h 10"/>
                  <a:gd name="T12" fmla="*/ 10 w 10"/>
                  <a:gd name="T13" fmla="*/ 3 h 10"/>
                  <a:gd name="T14" fmla="*/ 8 w 10"/>
                  <a:gd name="T15" fmla="*/ 1 h 10"/>
                  <a:gd name="T16" fmla="*/ 6 w 10"/>
                  <a:gd name="T17" fmla="*/ 0 h 10"/>
                  <a:gd name="T18" fmla="*/ 6 w 10"/>
                  <a:gd name="T19" fmla="*/ 0 h 10"/>
                  <a:gd name="T20" fmla="*/ 5 w 10"/>
                  <a:gd name="T21" fmla="*/ 0 h 10"/>
                  <a:gd name="T22" fmla="*/ 3 w 10"/>
                  <a:gd name="T23" fmla="*/ 0 h 10"/>
                  <a:gd name="T24" fmla="*/ 1 w 10"/>
                  <a:gd name="T25" fmla="*/ 0 h 10"/>
                  <a:gd name="T26" fmla="*/ 0 w 10"/>
                  <a:gd name="T27" fmla="*/ 1 h 10"/>
                  <a:gd name="T28" fmla="*/ 0 w 10"/>
                  <a:gd name="T29" fmla="*/ 3 h 10"/>
                  <a:gd name="T30" fmla="*/ 0 w 10"/>
                  <a:gd name="T31" fmla="*/ 5 h 10"/>
                  <a:gd name="T32" fmla="*/ 0 w 10"/>
                  <a:gd name="T33" fmla="*/ 7 h 10"/>
                  <a:gd name="T34" fmla="*/ 1 w 10"/>
                  <a:gd name="T35" fmla="*/ 8 h 1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
                  <a:gd name="T55" fmla="*/ 0 h 10"/>
                  <a:gd name="T56" fmla="*/ 10 w 10"/>
                  <a:gd name="T57" fmla="*/ 10 h 1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 h="10">
                    <a:moveTo>
                      <a:pt x="1" y="8"/>
                    </a:moveTo>
                    <a:lnTo>
                      <a:pt x="3" y="10"/>
                    </a:lnTo>
                    <a:lnTo>
                      <a:pt x="5" y="10"/>
                    </a:lnTo>
                    <a:lnTo>
                      <a:pt x="6" y="8"/>
                    </a:lnTo>
                    <a:lnTo>
                      <a:pt x="8" y="7"/>
                    </a:lnTo>
                    <a:lnTo>
                      <a:pt x="10" y="5"/>
                    </a:lnTo>
                    <a:lnTo>
                      <a:pt x="10" y="3"/>
                    </a:lnTo>
                    <a:lnTo>
                      <a:pt x="8" y="1"/>
                    </a:lnTo>
                    <a:lnTo>
                      <a:pt x="6" y="0"/>
                    </a:lnTo>
                    <a:lnTo>
                      <a:pt x="5" y="0"/>
                    </a:lnTo>
                    <a:lnTo>
                      <a:pt x="3" y="0"/>
                    </a:lnTo>
                    <a:lnTo>
                      <a:pt x="1" y="0"/>
                    </a:lnTo>
                    <a:lnTo>
                      <a:pt x="0" y="1"/>
                    </a:lnTo>
                    <a:lnTo>
                      <a:pt x="0" y="3"/>
                    </a:lnTo>
                    <a:lnTo>
                      <a:pt x="0" y="5"/>
                    </a:lnTo>
                    <a:lnTo>
                      <a:pt x="0" y="7"/>
                    </a:lnTo>
                    <a:lnTo>
                      <a:pt x="1"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6930" name="Freeform 153"/>
              <p:cNvSpPr>
                <a:spLocks/>
              </p:cNvSpPr>
              <p:nvPr/>
            </p:nvSpPr>
            <p:spPr bwMode="auto">
              <a:xfrm>
                <a:off x="1771" y="2063"/>
                <a:ext cx="11" cy="11"/>
              </a:xfrm>
              <a:custGeom>
                <a:avLst/>
                <a:gdLst>
                  <a:gd name="T0" fmla="*/ 4 w 11"/>
                  <a:gd name="T1" fmla="*/ 9 h 11"/>
                  <a:gd name="T2" fmla="*/ 6 w 11"/>
                  <a:gd name="T3" fmla="*/ 11 h 11"/>
                  <a:gd name="T4" fmla="*/ 7 w 11"/>
                  <a:gd name="T5" fmla="*/ 11 h 11"/>
                  <a:gd name="T6" fmla="*/ 9 w 11"/>
                  <a:gd name="T7" fmla="*/ 9 h 11"/>
                  <a:gd name="T8" fmla="*/ 11 w 11"/>
                  <a:gd name="T9" fmla="*/ 7 h 11"/>
                  <a:gd name="T10" fmla="*/ 11 w 11"/>
                  <a:gd name="T11" fmla="*/ 6 h 11"/>
                  <a:gd name="T12" fmla="*/ 11 w 11"/>
                  <a:gd name="T13" fmla="*/ 4 h 11"/>
                  <a:gd name="T14" fmla="*/ 11 w 11"/>
                  <a:gd name="T15" fmla="*/ 2 h 11"/>
                  <a:gd name="T16" fmla="*/ 9 w 11"/>
                  <a:gd name="T17" fmla="*/ 0 h 11"/>
                  <a:gd name="T18" fmla="*/ 9 w 11"/>
                  <a:gd name="T19" fmla="*/ 0 h 11"/>
                  <a:gd name="T20" fmla="*/ 7 w 11"/>
                  <a:gd name="T21" fmla="*/ 0 h 11"/>
                  <a:gd name="T22" fmla="*/ 6 w 11"/>
                  <a:gd name="T23" fmla="*/ 0 h 11"/>
                  <a:gd name="T24" fmla="*/ 4 w 11"/>
                  <a:gd name="T25" fmla="*/ 0 h 11"/>
                  <a:gd name="T26" fmla="*/ 2 w 11"/>
                  <a:gd name="T27" fmla="*/ 2 h 11"/>
                  <a:gd name="T28" fmla="*/ 0 w 11"/>
                  <a:gd name="T29" fmla="*/ 4 h 11"/>
                  <a:gd name="T30" fmla="*/ 0 w 11"/>
                  <a:gd name="T31" fmla="*/ 6 h 11"/>
                  <a:gd name="T32" fmla="*/ 2 w 11"/>
                  <a:gd name="T33" fmla="*/ 7 h 11"/>
                  <a:gd name="T34" fmla="*/ 4 w 11"/>
                  <a:gd name="T35" fmla="*/ 9 h 1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
                  <a:gd name="T55" fmla="*/ 0 h 11"/>
                  <a:gd name="T56" fmla="*/ 11 w 11"/>
                  <a:gd name="T57" fmla="*/ 11 h 1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 h="11">
                    <a:moveTo>
                      <a:pt x="4" y="9"/>
                    </a:moveTo>
                    <a:lnTo>
                      <a:pt x="6" y="11"/>
                    </a:lnTo>
                    <a:lnTo>
                      <a:pt x="7" y="11"/>
                    </a:lnTo>
                    <a:lnTo>
                      <a:pt x="9" y="9"/>
                    </a:lnTo>
                    <a:lnTo>
                      <a:pt x="11" y="7"/>
                    </a:lnTo>
                    <a:lnTo>
                      <a:pt x="11" y="6"/>
                    </a:lnTo>
                    <a:lnTo>
                      <a:pt x="11" y="4"/>
                    </a:lnTo>
                    <a:lnTo>
                      <a:pt x="11" y="2"/>
                    </a:lnTo>
                    <a:lnTo>
                      <a:pt x="9" y="0"/>
                    </a:lnTo>
                    <a:lnTo>
                      <a:pt x="7" y="0"/>
                    </a:lnTo>
                    <a:lnTo>
                      <a:pt x="6" y="0"/>
                    </a:lnTo>
                    <a:lnTo>
                      <a:pt x="4" y="0"/>
                    </a:lnTo>
                    <a:lnTo>
                      <a:pt x="2" y="2"/>
                    </a:lnTo>
                    <a:lnTo>
                      <a:pt x="0" y="4"/>
                    </a:lnTo>
                    <a:lnTo>
                      <a:pt x="0" y="6"/>
                    </a:lnTo>
                    <a:lnTo>
                      <a:pt x="2" y="7"/>
                    </a:lnTo>
                    <a:lnTo>
                      <a:pt x="4"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6931" name="Freeform 154"/>
              <p:cNvSpPr>
                <a:spLocks/>
              </p:cNvSpPr>
              <p:nvPr/>
            </p:nvSpPr>
            <p:spPr bwMode="auto">
              <a:xfrm>
                <a:off x="1754" y="2053"/>
                <a:ext cx="10" cy="10"/>
              </a:xfrm>
              <a:custGeom>
                <a:avLst/>
                <a:gdLst>
                  <a:gd name="T0" fmla="*/ 4 w 10"/>
                  <a:gd name="T1" fmla="*/ 9 h 10"/>
                  <a:gd name="T2" fmla="*/ 5 w 10"/>
                  <a:gd name="T3" fmla="*/ 10 h 10"/>
                  <a:gd name="T4" fmla="*/ 7 w 10"/>
                  <a:gd name="T5" fmla="*/ 10 h 10"/>
                  <a:gd name="T6" fmla="*/ 9 w 10"/>
                  <a:gd name="T7" fmla="*/ 9 h 10"/>
                  <a:gd name="T8" fmla="*/ 10 w 10"/>
                  <a:gd name="T9" fmla="*/ 7 h 10"/>
                  <a:gd name="T10" fmla="*/ 10 w 10"/>
                  <a:gd name="T11" fmla="*/ 5 h 10"/>
                  <a:gd name="T12" fmla="*/ 10 w 10"/>
                  <a:gd name="T13" fmla="*/ 3 h 10"/>
                  <a:gd name="T14" fmla="*/ 10 w 10"/>
                  <a:gd name="T15" fmla="*/ 2 h 10"/>
                  <a:gd name="T16" fmla="*/ 9 w 10"/>
                  <a:gd name="T17" fmla="*/ 0 h 10"/>
                  <a:gd name="T18" fmla="*/ 9 w 10"/>
                  <a:gd name="T19" fmla="*/ 0 h 10"/>
                  <a:gd name="T20" fmla="*/ 7 w 10"/>
                  <a:gd name="T21" fmla="*/ 0 h 10"/>
                  <a:gd name="T22" fmla="*/ 5 w 10"/>
                  <a:gd name="T23" fmla="*/ 0 h 10"/>
                  <a:gd name="T24" fmla="*/ 4 w 10"/>
                  <a:gd name="T25" fmla="*/ 0 h 10"/>
                  <a:gd name="T26" fmla="*/ 2 w 10"/>
                  <a:gd name="T27" fmla="*/ 2 h 10"/>
                  <a:gd name="T28" fmla="*/ 0 w 10"/>
                  <a:gd name="T29" fmla="*/ 3 h 10"/>
                  <a:gd name="T30" fmla="*/ 0 w 10"/>
                  <a:gd name="T31" fmla="*/ 5 h 10"/>
                  <a:gd name="T32" fmla="*/ 2 w 10"/>
                  <a:gd name="T33" fmla="*/ 7 h 10"/>
                  <a:gd name="T34" fmla="*/ 4 w 10"/>
                  <a:gd name="T35" fmla="*/ 9 h 1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
                  <a:gd name="T55" fmla="*/ 0 h 10"/>
                  <a:gd name="T56" fmla="*/ 10 w 10"/>
                  <a:gd name="T57" fmla="*/ 10 h 1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 h="10">
                    <a:moveTo>
                      <a:pt x="4" y="9"/>
                    </a:moveTo>
                    <a:lnTo>
                      <a:pt x="5" y="10"/>
                    </a:lnTo>
                    <a:lnTo>
                      <a:pt x="7" y="10"/>
                    </a:lnTo>
                    <a:lnTo>
                      <a:pt x="9" y="9"/>
                    </a:lnTo>
                    <a:lnTo>
                      <a:pt x="10" y="7"/>
                    </a:lnTo>
                    <a:lnTo>
                      <a:pt x="10" y="5"/>
                    </a:lnTo>
                    <a:lnTo>
                      <a:pt x="10" y="3"/>
                    </a:lnTo>
                    <a:lnTo>
                      <a:pt x="10" y="2"/>
                    </a:lnTo>
                    <a:lnTo>
                      <a:pt x="9" y="0"/>
                    </a:lnTo>
                    <a:lnTo>
                      <a:pt x="7" y="0"/>
                    </a:lnTo>
                    <a:lnTo>
                      <a:pt x="5" y="0"/>
                    </a:lnTo>
                    <a:lnTo>
                      <a:pt x="4" y="0"/>
                    </a:lnTo>
                    <a:lnTo>
                      <a:pt x="2" y="2"/>
                    </a:lnTo>
                    <a:lnTo>
                      <a:pt x="0" y="3"/>
                    </a:lnTo>
                    <a:lnTo>
                      <a:pt x="0" y="5"/>
                    </a:lnTo>
                    <a:lnTo>
                      <a:pt x="2" y="7"/>
                    </a:lnTo>
                    <a:lnTo>
                      <a:pt x="4"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6932" name="Freeform 155"/>
              <p:cNvSpPr>
                <a:spLocks/>
              </p:cNvSpPr>
              <p:nvPr/>
            </p:nvSpPr>
            <p:spPr bwMode="auto">
              <a:xfrm>
                <a:off x="1737" y="2042"/>
                <a:ext cx="10" cy="11"/>
              </a:xfrm>
              <a:custGeom>
                <a:avLst/>
                <a:gdLst>
                  <a:gd name="T0" fmla="*/ 1 w 10"/>
                  <a:gd name="T1" fmla="*/ 9 h 11"/>
                  <a:gd name="T2" fmla="*/ 3 w 10"/>
                  <a:gd name="T3" fmla="*/ 11 h 11"/>
                  <a:gd name="T4" fmla="*/ 5 w 10"/>
                  <a:gd name="T5" fmla="*/ 11 h 11"/>
                  <a:gd name="T6" fmla="*/ 7 w 10"/>
                  <a:gd name="T7" fmla="*/ 9 h 11"/>
                  <a:gd name="T8" fmla="*/ 8 w 10"/>
                  <a:gd name="T9" fmla="*/ 7 h 11"/>
                  <a:gd name="T10" fmla="*/ 10 w 10"/>
                  <a:gd name="T11" fmla="*/ 6 h 11"/>
                  <a:gd name="T12" fmla="*/ 10 w 10"/>
                  <a:gd name="T13" fmla="*/ 4 h 11"/>
                  <a:gd name="T14" fmla="*/ 8 w 10"/>
                  <a:gd name="T15" fmla="*/ 2 h 11"/>
                  <a:gd name="T16" fmla="*/ 7 w 10"/>
                  <a:gd name="T17" fmla="*/ 0 h 11"/>
                  <a:gd name="T18" fmla="*/ 7 w 10"/>
                  <a:gd name="T19" fmla="*/ 0 h 11"/>
                  <a:gd name="T20" fmla="*/ 5 w 10"/>
                  <a:gd name="T21" fmla="*/ 0 h 11"/>
                  <a:gd name="T22" fmla="*/ 3 w 10"/>
                  <a:gd name="T23" fmla="*/ 0 h 11"/>
                  <a:gd name="T24" fmla="*/ 1 w 10"/>
                  <a:gd name="T25" fmla="*/ 0 h 11"/>
                  <a:gd name="T26" fmla="*/ 0 w 10"/>
                  <a:gd name="T27" fmla="*/ 2 h 11"/>
                  <a:gd name="T28" fmla="*/ 0 w 10"/>
                  <a:gd name="T29" fmla="*/ 4 h 11"/>
                  <a:gd name="T30" fmla="*/ 0 w 10"/>
                  <a:gd name="T31" fmla="*/ 6 h 11"/>
                  <a:gd name="T32" fmla="*/ 0 w 10"/>
                  <a:gd name="T33" fmla="*/ 7 h 11"/>
                  <a:gd name="T34" fmla="*/ 1 w 10"/>
                  <a:gd name="T35" fmla="*/ 9 h 1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
                  <a:gd name="T55" fmla="*/ 0 h 11"/>
                  <a:gd name="T56" fmla="*/ 10 w 10"/>
                  <a:gd name="T57" fmla="*/ 11 h 1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 h="11">
                    <a:moveTo>
                      <a:pt x="1" y="9"/>
                    </a:moveTo>
                    <a:lnTo>
                      <a:pt x="3" y="11"/>
                    </a:lnTo>
                    <a:lnTo>
                      <a:pt x="5" y="11"/>
                    </a:lnTo>
                    <a:lnTo>
                      <a:pt x="7" y="9"/>
                    </a:lnTo>
                    <a:lnTo>
                      <a:pt x="8" y="7"/>
                    </a:lnTo>
                    <a:lnTo>
                      <a:pt x="10" y="6"/>
                    </a:lnTo>
                    <a:lnTo>
                      <a:pt x="10" y="4"/>
                    </a:lnTo>
                    <a:lnTo>
                      <a:pt x="8" y="2"/>
                    </a:lnTo>
                    <a:lnTo>
                      <a:pt x="7" y="0"/>
                    </a:lnTo>
                    <a:lnTo>
                      <a:pt x="5" y="0"/>
                    </a:lnTo>
                    <a:lnTo>
                      <a:pt x="3" y="0"/>
                    </a:lnTo>
                    <a:lnTo>
                      <a:pt x="1" y="0"/>
                    </a:lnTo>
                    <a:lnTo>
                      <a:pt x="0" y="2"/>
                    </a:lnTo>
                    <a:lnTo>
                      <a:pt x="0" y="4"/>
                    </a:lnTo>
                    <a:lnTo>
                      <a:pt x="0" y="6"/>
                    </a:lnTo>
                    <a:lnTo>
                      <a:pt x="0" y="7"/>
                    </a:lnTo>
                    <a:lnTo>
                      <a:pt x="1"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6933" name="Freeform 156"/>
              <p:cNvSpPr>
                <a:spLocks/>
              </p:cNvSpPr>
              <p:nvPr/>
            </p:nvSpPr>
            <p:spPr bwMode="auto">
              <a:xfrm>
                <a:off x="1718" y="2032"/>
                <a:ext cx="10" cy="10"/>
              </a:xfrm>
              <a:custGeom>
                <a:avLst/>
                <a:gdLst>
                  <a:gd name="T0" fmla="*/ 3 w 10"/>
                  <a:gd name="T1" fmla="*/ 9 h 10"/>
                  <a:gd name="T2" fmla="*/ 5 w 10"/>
                  <a:gd name="T3" fmla="*/ 10 h 10"/>
                  <a:gd name="T4" fmla="*/ 7 w 10"/>
                  <a:gd name="T5" fmla="*/ 10 h 10"/>
                  <a:gd name="T6" fmla="*/ 8 w 10"/>
                  <a:gd name="T7" fmla="*/ 9 h 10"/>
                  <a:gd name="T8" fmla="*/ 10 w 10"/>
                  <a:gd name="T9" fmla="*/ 7 h 10"/>
                  <a:gd name="T10" fmla="*/ 10 w 10"/>
                  <a:gd name="T11" fmla="*/ 5 h 10"/>
                  <a:gd name="T12" fmla="*/ 10 w 10"/>
                  <a:gd name="T13" fmla="*/ 4 h 10"/>
                  <a:gd name="T14" fmla="*/ 10 w 10"/>
                  <a:gd name="T15" fmla="*/ 2 h 10"/>
                  <a:gd name="T16" fmla="*/ 8 w 10"/>
                  <a:gd name="T17" fmla="*/ 0 h 10"/>
                  <a:gd name="T18" fmla="*/ 8 w 10"/>
                  <a:gd name="T19" fmla="*/ 0 h 10"/>
                  <a:gd name="T20" fmla="*/ 7 w 10"/>
                  <a:gd name="T21" fmla="*/ 0 h 10"/>
                  <a:gd name="T22" fmla="*/ 5 w 10"/>
                  <a:gd name="T23" fmla="*/ 0 h 10"/>
                  <a:gd name="T24" fmla="*/ 3 w 10"/>
                  <a:gd name="T25" fmla="*/ 0 h 10"/>
                  <a:gd name="T26" fmla="*/ 1 w 10"/>
                  <a:gd name="T27" fmla="*/ 2 h 10"/>
                  <a:gd name="T28" fmla="*/ 0 w 10"/>
                  <a:gd name="T29" fmla="*/ 4 h 10"/>
                  <a:gd name="T30" fmla="*/ 0 w 10"/>
                  <a:gd name="T31" fmla="*/ 5 h 10"/>
                  <a:gd name="T32" fmla="*/ 1 w 10"/>
                  <a:gd name="T33" fmla="*/ 7 h 10"/>
                  <a:gd name="T34" fmla="*/ 3 w 10"/>
                  <a:gd name="T35" fmla="*/ 9 h 1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
                  <a:gd name="T55" fmla="*/ 0 h 10"/>
                  <a:gd name="T56" fmla="*/ 10 w 10"/>
                  <a:gd name="T57" fmla="*/ 10 h 1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 h="10">
                    <a:moveTo>
                      <a:pt x="3" y="9"/>
                    </a:moveTo>
                    <a:lnTo>
                      <a:pt x="5" y="10"/>
                    </a:lnTo>
                    <a:lnTo>
                      <a:pt x="7" y="10"/>
                    </a:lnTo>
                    <a:lnTo>
                      <a:pt x="8" y="9"/>
                    </a:lnTo>
                    <a:lnTo>
                      <a:pt x="10" y="7"/>
                    </a:lnTo>
                    <a:lnTo>
                      <a:pt x="10" y="5"/>
                    </a:lnTo>
                    <a:lnTo>
                      <a:pt x="10" y="4"/>
                    </a:lnTo>
                    <a:lnTo>
                      <a:pt x="10" y="2"/>
                    </a:lnTo>
                    <a:lnTo>
                      <a:pt x="8" y="0"/>
                    </a:lnTo>
                    <a:lnTo>
                      <a:pt x="7" y="0"/>
                    </a:lnTo>
                    <a:lnTo>
                      <a:pt x="5" y="0"/>
                    </a:lnTo>
                    <a:lnTo>
                      <a:pt x="3" y="0"/>
                    </a:lnTo>
                    <a:lnTo>
                      <a:pt x="1" y="2"/>
                    </a:lnTo>
                    <a:lnTo>
                      <a:pt x="0" y="4"/>
                    </a:lnTo>
                    <a:lnTo>
                      <a:pt x="0" y="5"/>
                    </a:lnTo>
                    <a:lnTo>
                      <a:pt x="1" y="7"/>
                    </a:lnTo>
                    <a:lnTo>
                      <a:pt x="3"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6934" name="Freeform 157"/>
              <p:cNvSpPr>
                <a:spLocks/>
              </p:cNvSpPr>
              <p:nvPr/>
            </p:nvSpPr>
            <p:spPr bwMode="auto">
              <a:xfrm>
                <a:off x="1700" y="2022"/>
                <a:ext cx="11" cy="10"/>
              </a:xfrm>
              <a:custGeom>
                <a:avLst/>
                <a:gdLst>
                  <a:gd name="T0" fmla="*/ 4 w 11"/>
                  <a:gd name="T1" fmla="*/ 8 h 10"/>
                  <a:gd name="T2" fmla="*/ 5 w 11"/>
                  <a:gd name="T3" fmla="*/ 10 h 10"/>
                  <a:gd name="T4" fmla="*/ 7 w 11"/>
                  <a:gd name="T5" fmla="*/ 10 h 10"/>
                  <a:gd name="T6" fmla="*/ 9 w 11"/>
                  <a:gd name="T7" fmla="*/ 8 h 10"/>
                  <a:gd name="T8" fmla="*/ 11 w 11"/>
                  <a:gd name="T9" fmla="*/ 7 h 10"/>
                  <a:gd name="T10" fmla="*/ 11 w 11"/>
                  <a:gd name="T11" fmla="*/ 5 h 10"/>
                  <a:gd name="T12" fmla="*/ 11 w 11"/>
                  <a:gd name="T13" fmla="*/ 3 h 10"/>
                  <a:gd name="T14" fmla="*/ 11 w 11"/>
                  <a:gd name="T15" fmla="*/ 1 h 10"/>
                  <a:gd name="T16" fmla="*/ 9 w 11"/>
                  <a:gd name="T17" fmla="*/ 0 h 10"/>
                  <a:gd name="T18" fmla="*/ 7 w 11"/>
                  <a:gd name="T19" fmla="*/ 0 h 10"/>
                  <a:gd name="T20" fmla="*/ 5 w 11"/>
                  <a:gd name="T21" fmla="*/ 0 h 10"/>
                  <a:gd name="T22" fmla="*/ 4 w 11"/>
                  <a:gd name="T23" fmla="*/ 0 h 10"/>
                  <a:gd name="T24" fmla="*/ 2 w 11"/>
                  <a:gd name="T25" fmla="*/ 0 h 10"/>
                  <a:gd name="T26" fmla="*/ 0 w 11"/>
                  <a:gd name="T27" fmla="*/ 1 h 10"/>
                  <a:gd name="T28" fmla="*/ 0 w 11"/>
                  <a:gd name="T29" fmla="*/ 3 h 10"/>
                  <a:gd name="T30" fmla="*/ 0 w 11"/>
                  <a:gd name="T31" fmla="*/ 5 h 10"/>
                  <a:gd name="T32" fmla="*/ 0 w 11"/>
                  <a:gd name="T33" fmla="*/ 7 h 10"/>
                  <a:gd name="T34" fmla="*/ 2 w 11"/>
                  <a:gd name="T35" fmla="*/ 8 h 10"/>
                  <a:gd name="T36" fmla="*/ 4 w 11"/>
                  <a:gd name="T37" fmla="*/ 8 h 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
                  <a:gd name="T58" fmla="*/ 0 h 10"/>
                  <a:gd name="T59" fmla="*/ 11 w 11"/>
                  <a:gd name="T60" fmla="*/ 10 h 1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 h="10">
                    <a:moveTo>
                      <a:pt x="4" y="8"/>
                    </a:moveTo>
                    <a:lnTo>
                      <a:pt x="5" y="10"/>
                    </a:lnTo>
                    <a:lnTo>
                      <a:pt x="7" y="10"/>
                    </a:lnTo>
                    <a:lnTo>
                      <a:pt x="9" y="8"/>
                    </a:lnTo>
                    <a:lnTo>
                      <a:pt x="11" y="7"/>
                    </a:lnTo>
                    <a:lnTo>
                      <a:pt x="11" y="5"/>
                    </a:lnTo>
                    <a:lnTo>
                      <a:pt x="11" y="3"/>
                    </a:lnTo>
                    <a:lnTo>
                      <a:pt x="11" y="1"/>
                    </a:lnTo>
                    <a:lnTo>
                      <a:pt x="9" y="0"/>
                    </a:lnTo>
                    <a:lnTo>
                      <a:pt x="7" y="0"/>
                    </a:lnTo>
                    <a:lnTo>
                      <a:pt x="5" y="0"/>
                    </a:lnTo>
                    <a:lnTo>
                      <a:pt x="4" y="0"/>
                    </a:lnTo>
                    <a:lnTo>
                      <a:pt x="2" y="0"/>
                    </a:lnTo>
                    <a:lnTo>
                      <a:pt x="0" y="1"/>
                    </a:lnTo>
                    <a:lnTo>
                      <a:pt x="0" y="3"/>
                    </a:lnTo>
                    <a:lnTo>
                      <a:pt x="0" y="5"/>
                    </a:lnTo>
                    <a:lnTo>
                      <a:pt x="0" y="7"/>
                    </a:lnTo>
                    <a:lnTo>
                      <a:pt x="2" y="8"/>
                    </a:lnTo>
                    <a:lnTo>
                      <a:pt x="4"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6935" name="Freeform 158"/>
              <p:cNvSpPr>
                <a:spLocks/>
              </p:cNvSpPr>
              <p:nvPr/>
            </p:nvSpPr>
            <p:spPr bwMode="auto">
              <a:xfrm>
                <a:off x="1683" y="2011"/>
                <a:ext cx="10" cy="11"/>
              </a:xfrm>
              <a:custGeom>
                <a:avLst/>
                <a:gdLst>
                  <a:gd name="T0" fmla="*/ 2 w 10"/>
                  <a:gd name="T1" fmla="*/ 9 h 11"/>
                  <a:gd name="T2" fmla="*/ 3 w 10"/>
                  <a:gd name="T3" fmla="*/ 11 h 11"/>
                  <a:gd name="T4" fmla="*/ 5 w 10"/>
                  <a:gd name="T5" fmla="*/ 11 h 11"/>
                  <a:gd name="T6" fmla="*/ 7 w 10"/>
                  <a:gd name="T7" fmla="*/ 9 h 11"/>
                  <a:gd name="T8" fmla="*/ 9 w 10"/>
                  <a:gd name="T9" fmla="*/ 7 h 11"/>
                  <a:gd name="T10" fmla="*/ 10 w 10"/>
                  <a:gd name="T11" fmla="*/ 5 h 11"/>
                  <a:gd name="T12" fmla="*/ 10 w 10"/>
                  <a:gd name="T13" fmla="*/ 4 h 11"/>
                  <a:gd name="T14" fmla="*/ 9 w 10"/>
                  <a:gd name="T15" fmla="*/ 2 h 11"/>
                  <a:gd name="T16" fmla="*/ 7 w 10"/>
                  <a:gd name="T17" fmla="*/ 0 h 11"/>
                  <a:gd name="T18" fmla="*/ 7 w 10"/>
                  <a:gd name="T19" fmla="*/ 0 h 11"/>
                  <a:gd name="T20" fmla="*/ 5 w 10"/>
                  <a:gd name="T21" fmla="*/ 0 h 11"/>
                  <a:gd name="T22" fmla="*/ 3 w 10"/>
                  <a:gd name="T23" fmla="*/ 0 h 11"/>
                  <a:gd name="T24" fmla="*/ 2 w 10"/>
                  <a:gd name="T25" fmla="*/ 0 h 11"/>
                  <a:gd name="T26" fmla="*/ 0 w 10"/>
                  <a:gd name="T27" fmla="*/ 2 h 11"/>
                  <a:gd name="T28" fmla="*/ 0 w 10"/>
                  <a:gd name="T29" fmla="*/ 4 h 11"/>
                  <a:gd name="T30" fmla="*/ 0 w 10"/>
                  <a:gd name="T31" fmla="*/ 5 h 11"/>
                  <a:gd name="T32" fmla="*/ 0 w 10"/>
                  <a:gd name="T33" fmla="*/ 7 h 11"/>
                  <a:gd name="T34" fmla="*/ 2 w 10"/>
                  <a:gd name="T35" fmla="*/ 9 h 1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
                  <a:gd name="T55" fmla="*/ 0 h 11"/>
                  <a:gd name="T56" fmla="*/ 10 w 10"/>
                  <a:gd name="T57" fmla="*/ 11 h 1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 h="11">
                    <a:moveTo>
                      <a:pt x="2" y="9"/>
                    </a:moveTo>
                    <a:lnTo>
                      <a:pt x="3" y="11"/>
                    </a:lnTo>
                    <a:lnTo>
                      <a:pt x="5" y="11"/>
                    </a:lnTo>
                    <a:lnTo>
                      <a:pt x="7" y="9"/>
                    </a:lnTo>
                    <a:lnTo>
                      <a:pt x="9" y="7"/>
                    </a:lnTo>
                    <a:lnTo>
                      <a:pt x="10" y="5"/>
                    </a:lnTo>
                    <a:lnTo>
                      <a:pt x="10" y="4"/>
                    </a:lnTo>
                    <a:lnTo>
                      <a:pt x="9" y="2"/>
                    </a:lnTo>
                    <a:lnTo>
                      <a:pt x="7" y="0"/>
                    </a:lnTo>
                    <a:lnTo>
                      <a:pt x="5" y="0"/>
                    </a:lnTo>
                    <a:lnTo>
                      <a:pt x="3" y="0"/>
                    </a:lnTo>
                    <a:lnTo>
                      <a:pt x="2" y="0"/>
                    </a:lnTo>
                    <a:lnTo>
                      <a:pt x="0" y="2"/>
                    </a:lnTo>
                    <a:lnTo>
                      <a:pt x="0" y="4"/>
                    </a:lnTo>
                    <a:lnTo>
                      <a:pt x="0" y="5"/>
                    </a:lnTo>
                    <a:lnTo>
                      <a:pt x="0" y="7"/>
                    </a:lnTo>
                    <a:lnTo>
                      <a:pt x="2"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6936" name="Freeform 159"/>
              <p:cNvSpPr>
                <a:spLocks/>
              </p:cNvSpPr>
              <p:nvPr/>
            </p:nvSpPr>
            <p:spPr bwMode="auto">
              <a:xfrm>
                <a:off x="1664" y="2001"/>
                <a:ext cx="10" cy="10"/>
              </a:xfrm>
              <a:custGeom>
                <a:avLst/>
                <a:gdLst>
                  <a:gd name="T0" fmla="*/ 3 w 10"/>
                  <a:gd name="T1" fmla="*/ 8 h 10"/>
                  <a:gd name="T2" fmla="*/ 5 w 10"/>
                  <a:gd name="T3" fmla="*/ 10 h 10"/>
                  <a:gd name="T4" fmla="*/ 7 w 10"/>
                  <a:gd name="T5" fmla="*/ 10 h 10"/>
                  <a:gd name="T6" fmla="*/ 8 w 10"/>
                  <a:gd name="T7" fmla="*/ 8 h 10"/>
                  <a:gd name="T8" fmla="*/ 10 w 10"/>
                  <a:gd name="T9" fmla="*/ 7 h 10"/>
                  <a:gd name="T10" fmla="*/ 10 w 10"/>
                  <a:gd name="T11" fmla="*/ 5 h 10"/>
                  <a:gd name="T12" fmla="*/ 10 w 10"/>
                  <a:gd name="T13" fmla="*/ 3 h 10"/>
                  <a:gd name="T14" fmla="*/ 10 w 10"/>
                  <a:gd name="T15" fmla="*/ 2 h 10"/>
                  <a:gd name="T16" fmla="*/ 8 w 10"/>
                  <a:gd name="T17" fmla="*/ 0 h 10"/>
                  <a:gd name="T18" fmla="*/ 8 w 10"/>
                  <a:gd name="T19" fmla="*/ 0 h 10"/>
                  <a:gd name="T20" fmla="*/ 7 w 10"/>
                  <a:gd name="T21" fmla="*/ 0 h 10"/>
                  <a:gd name="T22" fmla="*/ 5 w 10"/>
                  <a:gd name="T23" fmla="*/ 0 h 10"/>
                  <a:gd name="T24" fmla="*/ 3 w 10"/>
                  <a:gd name="T25" fmla="*/ 0 h 10"/>
                  <a:gd name="T26" fmla="*/ 1 w 10"/>
                  <a:gd name="T27" fmla="*/ 2 h 10"/>
                  <a:gd name="T28" fmla="*/ 0 w 10"/>
                  <a:gd name="T29" fmla="*/ 3 h 10"/>
                  <a:gd name="T30" fmla="*/ 0 w 10"/>
                  <a:gd name="T31" fmla="*/ 5 h 10"/>
                  <a:gd name="T32" fmla="*/ 1 w 10"/>
                  <a:gd name="T33" fmla="*/ 7 h 10"/>
                  <a:gd name="T34" fmla="*/ 3 w 10"/>
                  <a:gd name="T35" fmla="*/ 8 h 1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
                  <a:gd name="T55" fmla="*/ 0 h 10"/>
                  <a:gd name="T56" fmla="*/ 10 w 10"/>
                  <a:gd name="T57" fmla="*/ 10 h 1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 h="10">
                    <a:moveTo>
                      <a:pt x="3" y="8"/>
                    </a:moveTo>
                    <a:lnTo>
                      <a:pt x="5" y="10"/>
                    </a:lnTo>
                    <a:lnTo>
                      <a:pt x="7" y="10"/>
                    </a:lnTo>
                    <a:lnTo>
                      <a:pt x="8" y="8"/>
                    </a:lnTo>
                    <a:lnTo>
                      <a:pt x="10" y="7"/>
                    </a:lnTo>
                    <a:lnTo>
                      <a:pt x="10" y="5"/>
                    </a:lnTo>
                    <a:lnTo>
                      <a:pt x="10" y="3"/>
                    </a:lnTo>
                    <a:lnTo>
                      <a:pt x="10" y="2"/>
                    </a:lnTo>
                    <a:lnTo>
                      <a:pt x="8" y="0"/>
                    </a:lnTo>
                    <a:lnTo>
                      <a:pt x="7" y="0"/>
                    </a:lnTo>
                    <a:lnTo>
                      <a:pt x="5" y="0"/>
                    </a:lnTo>
                    <a:lnTo>
                      <a:pt x="3" y="0"/>
                    </a:lnTo>
                    <a:lnTo>
                      <a:pt x="1" y="2"/>
                    </a:lnTo>
                    <a:lnTo>
                      <a:pt x="0" y="3"/>
                    </a:lnTo>
                    <a:lnTo>
                      <a:pt x="0" y="5"/>
                    </a:lnTo>
                    <a:lnTo>
                      <a:pt x="1" y="7"/>
                    </a:lnTo>
                    <a:lnTo>
                      <a:pt x="3"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6937" name="Freeform 160"/>
              <p:cNvSpPr>
                <a:spLocks/>
              </p:cNvSpPr>
              <p:nvPr/>
            </p:nvSpPr>
            <p:spPr bwMode="auto">
              <a:xfrm>
                <a:off x="1646" y="1990"/>
                <a:ext cx="11" cy="11"/>
              </a:xfrm>
              <a:custGeom>
                <a:avLst/>
                <a:gdLst>
                  <a:gd name="T0" fmla="*/ 2 w 11"/>
                  <a:gd name="T1" fmla="*/ 9 h 11"/>
                  <a:gd name="T2" fmla="*/ 4 w 11"/>
                  <a:gd name="T3" fmla="*/ 11 h 11"/>
                  <a:gd name="T4" fmla="*/ 6 w 11"/>
                  <a:gd name="T5" fmla="*/ 11 h 11"/>
                  <a:gd name="T6" fmla="*/ 7 w 11"/>
                  <a:gd name="T7" fmla="*/ 9 h 11"/>
                  <a:gd name="T8" fmla="*/ 9 w 11"/>
                  <a:gd name="T9" fmla="*/ 7 h 11"/>
                  <a:gd name="T10" fmla="*/ 11 w 11"/>
                  <a:gd name="T11" fmla="*/ 6 h 11"/>
                  <a:gd name="T12" fmla="*/ 11 w 11"/>
                  <a:gd name="T13" fmla="*/ 4 h 11"/>
                  <a:gd name="T14" fmla="*/ 9 w 11"/>
                  <a:gd name="T15" fmla="*/ 2 h 11"/>
                  <a:gd name="T16" fmla="*/ 7 w 11"/>
                  <a:gd name="T17" fmla="*/ 0 h 11"/>
                  <a:gd name="T18" fmla="*/ 7 w 11"/>
                  <a:gd name="T19" fmla="*/ 0 h 11"/>
                  <a:gd name="T20" fmla="*/ 6 w 11"/>
                  <a:gd name="T21" fmla="*/ 0 h 11"/>
                  <a:gd name="T22" fmla="*/ 4 w 11"/>
                  <a:gd name="T23" fmla="*/ 0 h 11"/>
                  <a:gd name="T24" fmla="*/ 2 w 11"/>
                  <a:gd name="T25" fmla="*/ 0 h 11"/>
                  <a:gd name="T26" fmla="*/ 0 w 11"/>
                  <a:gd name="T27" fmla="*/ 2 h 11"/>
                  <a:gd name="T28" fmla="*/ 0 w 11"/>
                  <a:gd name="T29" fmla="*/ 4 h 11"/>
                  <a:gd name="T30" fmla="*/ 0 w 11"/>
                  <a:gd name="T31" fmla="*/ 6 h 11"/>
                  <a:gd name="T32" fmla="*/ 0 w 11"/>
                  <a:gd name="T33" fmla="*/ 7 h 11"/>
                  <a:gd name="T34" fmla="*/ 2 w 11"/>
                  <a:gd name="T35" fmla="*/ 9 h 1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
                  <a:gd name="T55" fmla="*/ 0 h 11"/>
                  <a:gd name="T56" fmla="*/ 11 w 11"/>
                  <a:gd name="T57" fmla="*/ 11 h 1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 h="11">
                    <a:moveTo>
                      <a:pt x="2" y="9"/>
                    </a:moveTo>
                    <a:lnTo>
                      <a:pt x="4" y="11"/>
                    </a:lnTo>
                    <a:lnTo>
                      <a:pt x="6" y="11"/>
                    </a:lnTo>
                    <a:lnTo>
                      <a:pt x="7" y="9"/>
                    </a:lnTo>
                    <a:lnTo>
                      <a:pt x="9" y="7"/>
                    </a:lnTo>
                    <a:lnTo>
                      <a:pt x="11" y="6"/>
                    </a:lnTo>
                    <a:lnTo>
                      <a:pt x="11" y="4"/>
                    </a:lnTo>
                    <a:lnTo>
                      <a:pt x="9" y="2"/>
                    </a:lnTo>
                    <a:lnTo>
                      <a:pt x="7" y="0"/>
                    </a:lnTo>
                    <a:lnTo>
                      <a:pt x="6" y="0"/>
                    </a:lnTo>
                    <a:lnTo>
                      <a:pt x="4" y="0"/>
                    </a:lnTo>
                    <a:lnTo>
                      <a:pt x="2" y="0"/>
                    </a:lnTo>
                    <a:lnTo>
                      <a:pt x="0" y="2"/>
                    </a:lnTo>
                    <a:lnTo>
                      <a:pt x="0" y="4"/>
                    </a:lnTo>
                    <a:lnTo>
                      <a:pt x="0" y="6"/>
                    </a:lnTo>
                    <a:lnTo>
                      <a:pt x="0" y="7"/>
                    </a:lnTo>
                    <a:lnTo>
                      <a:pt x="2"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6938" name="Freeform 161"/>
              <p:cNvSpPr>
                <a:spLocks/>
              </p:cNvSpPr>
              <p:nvPr/>
            </p:nvSpPr>
            <p:spPr bwMode="auto">
              <a:xfrm>
                <a:off x="1629" y="1980"/>
                <a:ext cx="10" cy="10"/>
              </a:xfrm>
              <a:custGeom>
                <a:avLst/>
                <a:gdLst>
                  <a:gd name="T0" fmla="*/ 2 w 10"/>
                  <a:gd name="T1" fmla="*/ 9 h 10"/>
                  <a:gd name="T2" fmla="*/ 3 w 10"/>
                  <a:gd name="T3" fmla="*/ 10 h 10"/>
                  <a:gd name="T4" fmla="*/ 5 w 10"/>
                  <a:gd name="T5" fmla="*/ 10 h 10"/>
                  <a:gd name="T6" fmla="*/ 7 w 10"/>
                  <a:gd name="T7" fmla="*/ 9 h 10"/>
                  <a:gd name="T8" fmla="*/ 9 w 10"/>
                  <a:gd name="T9" fmla="*/ 7 h 10"/>
                  <a:gd name="T10" fmla="*/ 10 w 10"/>
                  <a:gd name="T11" fmla="*/ 5 h 10"/>
                  <a:gd name="T12" fmla="*/ 10 w 10"/>
                  <a:gd name="T13" fmla="*/ 3 h 10"/>
                  <a:gd name="T14" fmla="*/ 9 w 10"/>
                  <a:gd name="T15" fmla="*/ 2 h 10"/>
                  <a:gd name="T16" fmla="*/ 7 w 10"/>
                  <a:gd name="T17" fmla="*/ 0 h 10"/>
                  <a:gd name="T18" fmla="*/ 7 w 10"/>
                  <a:gd name="T19" fmla="*/ 0 h 10"/>
                  <a:gd name="T20" fmla="*/ 5 w 10"/>
                  <a:gd name="T21" fmla="*/ 0 h 10"/>
                  <a:gd name="T22" fmla="*/ 3 w 10"/>
                  <a:gd name="T23" fmla="*/ 0 h 10"/>
                  <a:gd name="T24" fmla="*/ 2 w 10"/>
                  <a:gd name="T25" fmla="*/ 0 h 10"/>
                  <a:gd name="T26" fmla="*/ 0 w 10"/>
                  <a:gd name="T27" fmla="*/ 2 h 10"/>
                  <a:gd name="T28" fmla="*/ 0 w 10"/>
                  <a:gd name="T29" fmla="*/ 3 h 10"/>
                  <a:gd name="T30" fmla="*/ 0 w 10"/>
                  <a:gd name="T31" fmla="*/ 5 h 10"/>
                  <a:gd name="T32" fmla="*/ 0 w 10"/>
                  <a:gd name="T33" fmla="*/ 7 h 10"/>
                  <a:gd name="T34" fmla="*/ 2 w 10"/>
                  <a:gd name="T35" fmla="*/ 9 h 1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
                  <a:gd name="T55" fmla="*/ 0 h 10"/>
                  <a:gd name="T56" fmla="*/ 10 w 10"/>
                  <a:gd name="T57" fmla="*/ 10 h 1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 h="10">
                    <a:moveTo>
                      <a:pt x="2" y="9"/>
                    </a:moveTo>
                    <a:lnTo>
                      <a:pt x="3" y="10"/>
                    </a:lnTo>
                    <a:lnTo>
                      <a:pt x="5" y="10"/>
                    </a:lnTo>
                    <a:lnTo>
                      <a:pt x="7" y="9"/>
                    </a:lnTo>
                    <a:lnTo>
                      <a:pt x="9" y="7"/>
                    </a:lnTo>
                    <a:lnTo>
                      <a:pt x="10" y="5"/>
                    </a:lnTo>
                    <a:lnTo>
                      <a:pt x="10" y="3"/>
                    </a:lnTo>
                    <a:lnTo>
                      <a:pt x="9" y="2"/>
                    </a:lnTo>
                    <a:lnTo>
                      <a:pt x="7" y="0"/>
                    </a:lnTo>
                    <a:lnTo>
                      <a:pt x="5" y="0"/>
                    </a:lnTo>
                    <a:lnTo>
                      <a:pt x="3" y="0"/>
                    </a:lnTo>
                    <a:lnTo>
                      <a:pt x="2" y="0"/>
                    </a:lnTo>
                    <a:lnTo>
                      <a:pt x="0" y="2"/>
                    </a:lnTo>
                    <a:lnTo>
                      <a:pt x="0" y="3"/>
                    </a:lnTo>
                    <a:lnTo>
                      <a:pt x="0" y="5"/>
                    </a:lnTo>
                    <a:lnTo>
                      <a:pt x="0" y="7"/>
                    </a:lnTo>
                    <a:lnTo>
                      <a:pt x="2"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6939" name="Freeform 162"/>
              <p:cNvSpPr>
                <a:spLocks/>
              </p:cNvSpPr>
              <p:nvPr/>
            </p:nvSpPr>
            <p:spPr bwMode="auto">
              <a:xfrm>
                <a:off x="1610" y="1970"/>
                <a:ext cx="10" cy="10"/>
              </a:xfrm>
              <a:custGeom>
                <a:avLst/>
                <a:gdLst>
                  <a:gd name="T0" fmla="*/ 3 w 10"/>
                  <a:gd name="T1" fmla="*/ 8 h 10"/>
                  <a:gd name="T2" fmla="*/ 5 w 10"/>
                  <a:gd name="T3" fmla="*/ 10 h 10"/>
                  <a:gd name="T4" fmla="*/ 7 w 10"/>
                  <a:gd name="T5" fmla="*/ 10 h 10"/>
                  <a:gd name="T6" fmla="*/ 9 w 10"/>
                  <a:gd name="T7" fmla="*/ 8 h 10"/>
                  <a:gd name="T8" fmla="*/ 10 w 10"/>
                  <a:gd name="T9" fmla="*/ 6 h 10"/>
                  <a:gd name="T10" fmla="*/ 10 w 10"/>
                  <a:gd name="T11" fmla="*/ 5 h 10"/>
                  <a:gd name="T12" fmla="*/ 10 w 10"/>
                  <a:gd name="T13" fmla="*/ 3 h 10"/>
                  <a:gd name="T14" fmla="*/ 10 w 10"/>
                  <a:gd name="T15" fmla="*/ 1 h 10"/>
                  <a:gd name="T16" fmla="*/ 9 w 10"/>
                  <a:gd name="T17" fmla="*/ 0 h 10"/>
                  <a:gd name="T18" fmla="*/ 9 w 10"/>
                  <a:gd name="T19" fmla="*/ 0 h 10"/>
                  <a:gd name="T20" fmla="*/ 7 w 10"/>
                  <a:gd name="T21" fmla="*/ 0 h 10"/>
                  <a:gd name="T22" fmla="*/ 5 w 10"/>
                  <a:gd name="T23" fmla="*/ 0 h 10"/>
                  <a:gd name="T24" fmla="*/ 3 w 10"/>
                  <a:gd name="T25" fmla="*/ 0 h 10"/>
                  <a:gd name="T26" fmla="*/ 2 w 10"/>
                  <a:gd name="T27" fmla="*/ 1 h 10"/>
                  <a:gd name="T28" fmla="*/ 0 w 10"/>
                  <a:gd name="T29" fmla="*/ 3 h 10"/>
                  <a:gd name="T30" fmla="*/ 0 w 10"/>
                  <a:gd name="T31" fmla="*/ 5 h 10"/>
                  <a:gd name="T32" fmla="*/ 2 w 10"/>
                  <a:gd name="T33" fmla="*/ 6 h 10"/>
                  <a:gd name="T34" fmla="*/ 3 w 10"/>
                  <a:gd name="T35" fmla="*/ 8 h 1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
                  <a:gd name="T55" fmla="*/ 0 h 10"/>
                  <a:gd name="T56" fmla="*/ 10 w 10"/>
                  <a:gd name="T57" fmla="*/ 10 h 1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 h="10">
                    <a:moveTo>
                      <a:pt x="3" y="8"/>
                    </a:moveTo>
                    <a:lnTo>
                      <a:pt x="5" y="10"/>
                    </a:lnTo>
                    <a:lnTo>
                      <a:pt x="7" y="10"/>
                    </a:lnTo>
                    <a:lnTo>
                      <a:pt x="9" y="8"/>
                    </a:lnTo>
                    <a:lnTo>
                      <a:pt x="10" y="6"/>
                    </a:lnTo>
                    <a:lnTo>
                      <a:pt x="10" y="5"/>
                    </a:lnTo>
                    <a:lnTo>
                      <a:pt x="10" y="3"/>
                    </a:lnTo>
                    <a:lnTo>
                      <a:pt x="10" y="1"/>
                    </a:lnTo>
                    <a:lnTo>
                      <a:pt x="9" y="0"/>
                    </a:lnTo>
                    <a:lnTo>
                      <a:pt x="7" y="0"/>
                    </a:lnTo>
                    <a:lnTo>
                      <a:pt x="5" y="0"/>
                    </a:lnTo>
                    <a:lnTo>
                      <a:pt x="3" y="0"/>
                    </a:lnTo>
                    <a:lnTo>
                      <a:pt x="2" y="1"/>
                    </a:lnTo>
                    <a:lnTo>
                      <a:pt x="0" y="3"/>
                    </a:lnTo>
                    <a:lnTo>
                      <a:pt x="0" y="5"/>
                    </a:lnTo>
                    <a:lnTo>
                      <a:pt x="2" y="6"/>
                    </a:lnTo>
                    <a:lnTo>
                      <a:pt x="3"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6940" name="Freeform 163"/>
              <p:cNvSpPr>
                <a:spLocks/>
              </p:cNvSpPr>
              <p:nvPr/>
            </p:nvSpPr>
            <p:spPr bwMode="auto">
              <a:xfrm>
                <a:off x="1593" y="1959"/>
                <a:ext cx="10" cy="11"/>
              </a:xfrm>
              <a:custGeom>
                <a:avLst/>
                <a:gdLst>
                  <a:gd name="T0" fmla="*/ 1 w 10"/>
                  <a:gd name="T1" fmla="*/ 9 h 11"/>
                  <a:gd name="T2" fmla="*/ 3 w 10"/>
                  <a:gd name="T3" fmla="*/ 11 h 11"/>
                  <a:gd name="T4" fmla="*/ 5 w 10"/>
                  <a:gd name="T5" fmla="*/ 11 h 11"/>
                  <a:gd name="T6" fmla="*/ 6 w 10"/>
                  <a:gd name="T7" fmla="*/ 9 h 11"/>
                  <a:gd name="T8" fmla="*/ 8 w 10"/>
                  <a:gd name="T9" fmla="*/ 7 h 11"/>
                  <a:gd name="T10" fmla="*/ 10 w 10"/>
                  <a:gd name="T11" fmla="*/ 5 h 11"/>
                  <a:gd name="T12" fmla="*/ 10 w 10"/>
                  <a:gd name="T13" fmla="*/ 4 h 11"/>
                  <a:gd name="T14" fmla="*/ 8 w 10"/>
                  <a:gd name="T15" fmla="*/ 2 h 11"/>
                  <a:gd name="T16" fmla="*/ 6 w 10"/>
                  <a:gd name="T17" fmla="*/ 0 h 11"/>
                  <a:gd name="T18" fmla="*/ 6 w 10"/>
                  <a:gd name="T19" fmla="*/ 0 h 11"/>
                  <a:gd name="T20" fmla="*/ 5 w 10"/>
                  <a:gd name="T21" fmla="*/ 0 h 11"/>
                  <a:gd name="T22" fmla="*/ 3 w 10"/>
                  <a:gd name="T23" fmla="*/ 0 h 11"/>
                  <a:gd name="T24" fmla="*/ 1 w 10"/>
                  <a:gd name="T25" fmla="*/ 0 h 11"/>
                  <a:gd name="T26" fmla="*/ 0 w 10"/>
                  <a:gd name="T27" fmla="*/ 2 h 11"/>
                  <a:gd name="T28" fmla="*/ 0 w 10"/>
                  <a:gd name="T29" fmla="*/ 4 h 11"/>
                  <a:gd name="T30" fmla="*/ 0 w 10"/>
                  <a:gd name="T31" fmla="*/ 5 h 11"/>
                  <a:gd name="T32" fmla="*/ 0 w 10"/>
                  <a:gd name="T33" fmla="*/ 7 h 11"/>
                  <a:gd name="T34" fmla="*/ 1 w 10"/>
                  <a:gd name="T35" fmla="*/ 9 h 1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
                  <a:gd name="T55" fmla="*/ 0 h 11"/>
                  <a:gd name="T56" fmla="*/ 10 w 10"/>
                  <a:gd name="T57" fmla="*/ 11 h 1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 h="11">
                    <a:moveTo>
                      <a:pt x="1" y="9"/>
                    </a:moveTo>
                    <a:lnTo>
                      <a:pt x="3" y="11"/>
                    </a:lnTo>
                    <a:lnTo>
                      <a:pt x="5" y="11"/>
                    </a:lnTo>
                    <a:lnTo>
                      <a:pt x="6" y="9"/>
                    </a:lnTo>
                    <a:lnTo>
                      <a:pt x="8" y="7"/>
                    </a:lnTo>
                    <a:lnTo>
                      <a:pt x="10" y="5"/>
                    </a:lnTo>
                    <a:lnTo>
                      <a:pt x="10" y="4"/>
                    </a:lnTo>
                    <a:lnTo>
                      <a:pt x="8" y="2"/>
                    </a:lnTo>
                    <a:lnTo>
                      <a:pt x="6" y="0"/>
                    </a:lnTo>
                    <a:lnTo>
                      <a:pt x="5" y="0"/>
                    </a:lnTo>
                    <a:lnTo>
                      <a:pt x="3" y="0"/>
                    </a:lnTo>
                    <a:lnTo>
                      <a:pt x="1" y="0"/>
                    </a:lnTo>
                    <a:lnTo>
                      <a:pt x="0" y="2"/>
                    </a:lnTo>
                    <a:lnTo>
                      <a:pt x="0" y="4"/>
                    </a:lnTo>
                    <a:lnTo>
                      <a:pt x="0" y="5"/>
                    </a:lnTo>
                    <a:lnTo>
                      <a:pt x="0" y="7"/>
                    </a:lnTo>
                    <a:lnTo>
                      <a:pt x="1"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6941" name="Freeform 164"/>
              <p:cNvSpPr>
                <a:spLocks/>
              </p:cNvSpPr>
              <p:nvPr/>
            </p:nvSpPr>
            <p:spPr bwMode="auto">
              <a:xfrm>
                <a:off x="1573" y="1947"/>
                <a:ext cx="11" cy="10"/>
              </a:xfrm>
              <a:custGeom>
                <a:avLst/>
                <a:gdLst>
                  <a:gd name="T0" fmla="*/ 4 w 11"/>
                  <a:gd name="T1" fmla="*/ 10 h 10"/>
                  <a:gd name="T2" fmla="*/ 6 w 11"/>
                  <a:gd name="T3" fmla="*/ 10 h 10"/>
                  <a:gd name="T4" fmla="*/ 7 w 11"/>
                  <a:gd name="T5" fmla="*/ 10 h 10"/>
                  <a:gd name="T6" fmla="*/ 9 w 11"/>
                  <a:gd name="T7" fmla="*/ 10 h 10"/>
                  <a:gd name="T8" fmla="*/ 11 w 11"/>
                  <a:gd name="T9" fmla="*/ 9 h 10"/>
                  <a:gd name="T10" fmla="*/ 11 w 11"/>
                  <a:gd name="T11" fmla="*/ 7 h 10"/>
                  <a:gd name="T12" fmla="*/ 11 w 11"/>
                  <a:gd name="T13" fmla="*/ 5 h 10"/>
                  <a:gd name="T14" fmla="*/ 11 w 11"/>
                  <a:gd name="T15" fmla="*/ 3 h 10"/>
                  <a:gd name="T16" fmla="*/ 9 w 11"/>
                  <a:gd name="T17" fmla="*/ 2 h 10"/>
                  <a:gd name="T18" fmla="*/ 9 w 11"/>
                  <a:gd name="T19" fmla="*/ 2 h 10"/>
                  <a:gd name="T20" fmla="*/ 7 w 11"/>
                  <a:gd name="T21" fmla="*/ 0 h 10"/>
                  <a:gd name="T22" fmla="*/ 6 w 11"/>
                  <a:gd name="T23" fmla="*/ 0 h 10"/>
                  <a:gd name="T24" fmla="*/ 4 w 11"/>
                  <a:gd name="T25" fmla="*/ 2 h 10"/>
                  <a:gd name="T26" fmla="*/ 2 w 11"/>
                  <a:gd name="T27" fmla="*/ 3 h 10"/>
                  <a:gd name="T28" fmla="*/ 0 w 11"/>
                  <a:gd name="T29" fmla="*/ 5 h 10"/>
                  <a:gd name="T30" fmla="*/ 0 w 11"/>
                  <a:gd name="T31" fmla="*/ 7 h 10"/>
                  <a:gd name="T32" fmla="*/ 2 w 11"/>
                  <a:gd name="T33" fmla="*/ 9 h 10"/>
                  <a:gd name="T34" fmla="*/ 4 w 11"/>
                  <a:gd name="T35" fmla="*/ 10 h 1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
                  <a:gd name="T55" fmla="*/ 0 h 10"/>
                  <a:gd name="T56" fmla="*/ 11 w 11"/>
                  <a:gd name="T57" fmla="*/ 10 h 1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 h="10">
                    <a:moveTo>
                      <a:pt x="4" y="10"/>
                    </a:moveTo>
                    <a:lnTo>
                      <a:pt x="6" y="10"/>
                    </a:lnTo>
                    <a:lnTo>
                      <a:pt x="7" y="10"/>
                    </a:lnTo>
                    <a:lnTo>
                      <a:pt x="9" y="10"/>
                    </a:lnTo>
                    <a:lnTo>
                      <a:pt x="11" y="9"/>
                    </a:lnTo>
                    <a:lnTo>
                      <a:pt x="11" y="7"/>
                    </a:lnTo>
                    <a:lnTo>
                      <a:pt x="11" y="5"/>
                    </a:lnTo>
                    <a:lnTo>
                      <a:pt x="11" y="3"/>
                    </a:lnTo>
                    <a:lnTo>
                      <a:pt x="9" y="2"/>
                    </a:lnTo>
                    <a:lnTo>
                      <a:pt x="7" y="0"/>
                    </a:lnTo>
                    <a:lnTo>
                      <a:pt x="6" y="0"/>
                    </a:lnTo>
                    <a:lnTo>
                      <a:pt x="4" y="2"/>
                    </a:lnTo>
                    <a:lnTo>
                      <a:pt x="2" y="3"/>
                    </a:lnTo>
                    <a:lnTo>
                      <a:pt x="0" y="5"/>
                    </a:lnTo>
                    <a:lnTo>
                      <a:pt x="0" y="7"/>
                    </a:lnTo>
                    <a:lnTo>
                      <a:pt x="2" y="9"/>
                    </a:lnTo>
                    <a:lnTo>
                      <a:pt x="4"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6942" name="Freeform 165"/>
              <p:cNvSpPr>
                <a:spLocks/>
              </p:cNvSpPr>
              <p:nvPr/>
            </p:nvSpPr>
            <p:spPr bwMode="auto">
              <a:xfrm>
                <a:off x="1556" y="1937"/>
                <a:ext cx="10" cy="10"/>
              </a:xfrm>
              <a:custGeom>
                <a:avLst/>
                <a:gdLst>
                  <a:gd name="T0" fmla="*/ 4 w 10"/>
                  <a:gd name="T1" fmla="*/ 10 h 10"/>
                  <a:gd name="T2" fmla="*/ 5 w 10"/>
                  <a:gd name="T3" fmla="*/ 10 h 10"/>
                  <a:gd name="T4" fmla="*/ 7 w 10"/>
                  <a:gd name="T5" fmla="*/ 10 h 10"/>
                  <a:gd name="T6" fmla="*/ 9 w 10"/>
                  <a:gd name="T7" fmla="*/ 10 h 10"/>
                  <a:gd name="T8" fmla="*/ 10 w 10"/>
                  <a:gd name="T9" fmla="*/ 8 h 10"/>
                  <a:gd name="T10" fmla="*/ 10 w 10"/>
                  <a:gd name="T11" fmla="*/ 6 h 10"/>
                  <a:gd name="T12" fmla="*/ 10 w 10"/>
                  <a:gd name="T13" fmla="*/ 5 h 10"/>
                  <a:gd name="T14" fmla="*/ 10 w 10"/>
                  <a:gd name="T15" fmla="*/ 3 h 10"/>
                  <a:gd name="T16" fmla="*/ 9 w 10"/>
                  <a:gd name="T17" fmla="*/ 1 h 10"/>
                  <a:gd name="T18" fmla="*/ 9 w 10"/>
                  <a:gd name="T19" fmla="*/ 1 h 10"/>
                  <a:gd name="T20" fmla="*/ 7 w 10"/>
                  <a:gd name="T21" fmla="*/ 0 h 10"/>
                  <a:gd name="T22" fmla="*/ 5 w 10"/>
                  <a:gd name="T23" fmla="*/ 0 h 10"/>
                  <a:gd name="T24" fmla="*/ 4 w 10"/>
                  <a:gd name="T25" fmla="*/ 1 h 10"/>
                  <a:gd name="T26" fmla="*/ 2 w 10"/>
                  <a:gd name="T27" fmla="*/ 3 h 10"/>
                  <a:gd name="T28" fmla="*/ 0 w 10"/>
                  <a:gd name="T29" fmla="*/ 5 h 10"/>
                  <a:gd name="T30" fmla="*/ 0 w 10"/>
                  <a:gd name="T31" fmla="*/ 6 h 10"/>
                  <a:gd name="T32" fmla="*/ 2 w 10"/>
                  <a:gd name="T33" fmla="*/ 8 h 10"/>
                  <a:gd name="T34" fmla="*/ 4 w 10"/>
                  <a:gd name="T35" fmla="*/ 10 h 1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
                  <a:gd name="T55" fmla="*/ 0 h 10"/>
                  <a:gd name="T56" fmla="*/ 10 w 10"/>
                  <a:gd name="T57" fmla="*/ 10 h 1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 h="10">
                    <a:moveTo>
                      <a:pt x="4" y="10"/>
                    </a:moveTo>
                    <a:lnTo>
                      <a:pt x="5" y="10"/>
                    </a:lnTo>
                    <a:lnTo>
                      <a:pt x="7" y="10"/>
                    </a:lnTo>
                    <a:lnTo>
                      <a:pt x="9" y="10"/>
                    </a:lnTo>
                    <a:lnTo>
                      <a:pt x="10" y="8"/>
                    </a:lnTo>
                    <a:lnTo>
                      <a:pt x="10" y="6"/>
                    </a:lnTo>
                    <a:lnTo>
                      <a:pt x="10" y="5"/>
                    </a:lnTo>
                    <a:lnTo>
                      <a:pt x="10" y="3"/>
                    </a:lnTo>
                    <a:lnTo>
                      <a:pt x="9" y="1"/>
                    </a:lnTo>
                    <a:lnTo>
                      <a:pt x="7" y="0"/>
                    </a:lnTo>
                    <a:lnTo>
                      <a:pt x="5" y="0"/>
                    </a:lnTo>
                    <a:lnTo>
                      <a:pt x="4" y="1"/>
                    </a:lnTo>
                    <a:lnTo>
                      <a:pt x="2" y="3"/>
                    </a:lnTo>
                    <a:lnTo>
                      <a:pt x="0" y="5"/>
                    </a:lnTo>
                    <a:lnTo>
                      <a:pt x="0" y="6"/>
                    </a:lnTo>
                    <a:lnTo>
                      <a:pt x="2" y="8"/>
                    </a:lnTo>
                    <a:lnTo>
                      <a:pt x="4"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6943" name="Freeform 166"/>
              <p:cNvSpPr>
                <a:spLocks/>
              </p:cNvSpPr>
              <p:nvPr/>
            </p:nvSpPr>
            <p:spPr bwMode="auto">
              <a:xfrm>
                <a:off x="1539" y="1926"/>
                <a:ext cx="10" cy="11"/>
              </a:xfrm>
              <a:custGeom>
                <a:avLst/>
                <a:gdLst>
                  <a:gd name="T0" fmla="*/ 1 w 10"/>
                  <a:gd name="T1" fmla="*/ 11 h 11"/>
                  <a:gd name="T2" fmla="*/ 3 w 10"/>
                  <a:gd name="T3" fmla="*/ 11 h 11"/>
                  <a:gd name="T4" fmla="*/ 5 w 10"/>
                  <a:gd name="T5" fmla="*/ 11 h 11"/>
                  <a:gd name="T6" fmla="*/ 7 w 10"/>
                  <a:gd name="T7" fmla="*/ 11 h 11"/>
                  <a:gd name="T8" fmla="*/ 8 w 10"/>
                  <a:gd name="T9" fmla="*/ 9 h 11"/>
                  <a:gd name="T10" fmla="*/ 10 w 10"/>
                  <a:gd name="T11" fmla="*/ 7 h 11"/>
                  <a:gd name="T12" fmla="*/ 10 w 10"/>
                  <a:gd name="T13" fmla="*/ 5 h 11"/>
                  <a:gd name="T14" fmla="*/ 8 w 10"/>
                  <a:gd name="T15" fmla="*/ 4 h 11"/>
                  <a:gd name="T16" fmla="*/ 7 w 10"/>
                  <a:gd name="T17" fmla="*/ 2 h 11"/>
                  <a:gd name="T18" fmla="*/ 7 w 10"/>
                  <a:gd name="T19" fmla="*/ 2 h 11"/>
                  <a:gd name="T20" fmla="*/ 5 w 10"/>
                  <a:gd name="T21" fmla="*/ 0 h 11"/>
                  <a:gd name="T22" fmla="*/ 3 w 10"/>
                  <a:gd name="T23" fmla="*/ 0 h 11"/>
                  <a:gd name="T24" fmla="*/ 1 w 10"/>
                  <a:gd name="T25" fmla="*/ 2 h 11"/>
                  <a:gd name="T26" fmla="*/ 0 w 10"/>
                  <a:gd name="T27" fmla="*/ 4 h 11"/>
                  <a:gd name="T28" fmla="*/ 0 w 10"/>
                  <a:gd name="T29" fmla="*/ 5 h 11"/>
                  <a:gd name="T30" fmla="*/ 0 w 10"/>
                  <a:gd name="T31" fmla="*/ 7 h 11"/>
                  <a:gd name="T32" fmla="*/ 0 w 10"/>
                  <a:gd name="T33" fmla="*/ 9 h 11"/>
                  <a:gd name="T34" fmla="*/ 1 w 10"/>
                  <a:gd name="T35" fmla="*/ 11 h 1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
                  <a:gd name="T55" fmla="*/ 0 h 11"/>
                  <a:gd name="T56" fmla="*/ 10 w 10"/>
                  <a:gd name="T57" fmla="*/ 11 h 1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 h="11">
                    <a:moveTo>
                      <a:pt x="1" y="11"/>
                    </a:moveTo>
                    <a:lnTo>
                      <a:pt x="3" y="11"/>
                    </a:lnTo>
                    <a:lnTo>
                      <a:pt x="5" y="11"/>
                    </a:lnTo>
                    <a:lnTo>
                      <a:pt x="7" y="11"/>
                    </a:lnTo>
                    <a:lnTo>
                      <a:pt x="8" y="9"/>
                    </a:lnTo>
                    <a:lnTo>
                      <a:pt x="10" y="7"/>
                    </a:lnTo>
                    <a:lnTo>
                      <a:pt x="10" y="5"/>
                    </a:lnTo>
                    <a:lnTo>
                      <a:pt x="8" y="4"/>
                    </a:lnTo>
                    <a:lnTo>
                      <a:pt x="7" y="2"/>
                    </a:lnTo>
                    <a:lnTo>
                      <a:pt x="5" y="0"/>
                    </a:lnTo>
                    <a:lnTo>
                      <a:pt x="3" y="0"/>
                    </a:lnTo>
                    <a:lnTo>
                      <a:pt x="1" y="2"/>
                    </a:lnTo>
                    <a:lnTo>
                      <a:pt x="0" y="4"/>
                    </a:lnTo>
                    <a:lnTo>
                      <a:pt x="0" y="5"/>
                    </a:lnTo>
                    <a:lnTo>
                      <a:pt x="0" y="7"/>
                    </a:lnTo>
                    <a:lnTo>
                      <a:pt x="0" y="9"/>
                    </a:lnTo>
                    <a:lnTo>
                      <a:pt x="1"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6944" name="Freeform 167"/>
              <p:cNvSpPr>
                <a:spLocks/>
              </p:cNvSpPr>
              <p:nvPr/>
            </p:nvSpPr>
            <p:spPr bwMode="auto">
              <a:xfrm>
                <a:off x="1520" y="1916"/>
                <a:ext cx="10" cy="10"/>
              </a:xfrm>
              <a:custGeom>
                <a:avLst/>
                <a:gdLst>
                  <a:gd name="T0" fmla="*/ 3 w 10"/>
                  <a:gd name="T1" fmla="*/ 10 h 10"/>
                  <a:gd name="T2" fmla="*/ 5 w 10"/>
                  <a:gd name="T3" fmla="*/ 10 h 10"/>
                  <a:gd name="T4" fmla="*/ 7 w 10"/>
                  <a:gd name="T5" fmla="*/ 10 h 10"/>
                  <a:gd name="T6" fmla="*/ 8 w 10"/>
                  <a:gd name="T7" fmla="*/ 10 h 10"/>
                  <a:gd name="T8" fmla="*/ 10 w 10"/>
                  <a:gd name="T9" fmla="*/ 8 h 10"/>
                  <a:gd name="T10" fmla="*/ 10 w 10"/>
                  <a:gd name="T11" fmla="*/ 7 h 10"/>
                  <a:gd name="T12" fmla="*/ 10 w 10"/>
                  <a:gd name="T13" fmla="*/ 5 h 10"/>
                  <a:gd name="T14" fmla="*/ 10 w 10"/>
                  <a:gd name="T15" fmla="*/ 3 h 10"/>
                  <a:gd name="T16" fmla="*/ 8 w 10"/>
                  <a:gd name="T17" fmla="*/ 1 h 10"/>
                  <a:gd name="T18" fmla="*/ 8 w 10"/>
                  <a:gd name="T19" fmla="*/ 1 h 10"/>
                  <a:gd name="T20" fmla="*/ 7 w 10"/>
                  <a:gd name="T21" fmla="*/ 0 h 10"/>
                  <a:gd name="T22" fmla="*/ 5 w 10"/>
                  <a:gd name="T23" fmla="*/ 0 h 10"/>
                  <a:gd name="T24" fmla="*/ 3 w 10"/>
                  <a:gd name="T25" fmla="*/ 1 h 10"/>
                  <a:gd name="T26" fmla="*/ 1 w 10"/>
                  <a:gd name="T27" fmla="*/ 3 h 10"/>
                  <a:gd name="T28" fmla="*/ 0 w 10"/>
                  <a:gd name="T29" fmla="*/ 5 h 10"/>
                  <a:gd name="T30" fmla="*/ 0 w 10"/>
                  <a:gd name="T31" fmla="*/ 7 h 10"/>
                  <a:gd name="T32" fmla="*/ 1 w 10"/>
                  <a:gd name="T33" fmla="*/ 8 h 10"/>
                  <a:gd name="T34" fmla="*/ 3 w 10"/>
                  <a:gd name="T35" fmla="*/ 10 h 1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
                  <a:gd name="T55" fmla="*/ 0 h 10"/>
                  <a:gd name="T56" fmla="*/ 10 w 10"/>
                  <a:gd name="T57" fmla="*/ 10 h 1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 h="10">
                    <a:moveTo>
                      <a:pt x="3" y="10"/>
                    </a:moveTo>
                    <a:lnTo>
                      <a:pt x="5" y="10"/>
                    </a:lnTo>
                    <a:lnTo>
                      <a:pt x="7" y="10"/>
                    </a:lnTo>
                    <a:lnTo>
                      <a:pt x="8" y="10"/>
                    </a:lnTo>
                    <a:lnTo>
                      <a:pt x="10" y="8"/>
                    </a:lnTo>
                    <a:lnTo>
                      <a:pt x="10" y="7"/>
                    </a:lnTo>
                    <a:lnTo>
                      <a:pt x="10" y="5"/>
                    </a:lnTo>
                    <a:lnTo>
                      <a:pt x="10" y="3"/>
                    </a:lnTo>
                    <a:lnTo>
                      <a:pt x="8" y="1"/>
                    </a:lnTo>
                    <a:lnTo>
                      <a:pt x="7" y="0"/>
                    </a:lnTo>
                    <a:lnTo>
                      <a:pt x="5" y="0"/>
                    </a:lnTo>
                    <a:lnTo>
                      <a:pt x="3" y="1"/>
                    </a:lnTo>
                    <a:lnTo>
                      <a:pt x="1" y="3"/>
                    </a:lnTo>
                    <a:lnTo>
                      <a:pt x="0" y="5"/>
                    </a:lnTo>
                    <a:lnTo>
                      <a:pt x="0" y="7"/>
                    </a:lnTo>
                    <a:lnTo>
                      <a:pt x="1" y="8"/>
                    </a:lnTo>
                    <a:lnTo>
                      <a:pt x="3"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6945" name="Freeform 168"/>
              <p:cNvSpPr>
                <a:spLocks/>
              </p:cNvSpPr>
              <p:nvPr/>
            </p:nvSpPr>
            <p:spPr bwMode="auto">
              <a:xfrm>
                <a:off x="1502" y="1905"/>
                <a:ext cx="11" cy="11"/>
              </a:xfrm>
              <a:custGeom>
                <a:avLst/>
                <a:gdLst>
                  <a:gd name="T0" fmla="*/ 2 w 11"/>
                  <a:gd name="T1" fmla="*/ 11 h 11"/>
                  <a:gd name="T2" fmla="*/ 4 w 11"/>
                  <a:gd name="T3" fmla="*/ 11 h 11"/>
                  <a:gd name="T4" fmla="*/ 5 w 11"/>
                  <a:gd name="T5" fmla="*/ 11 h 11"/>
                  <a:gd name="T6" fmla="*/ 7 w 11"/>
                  <a:gd name="T7" fmla="*/ 11 h 11"/>
                  <a:gd name="T8" fmla="*/ 9 w 11"/>
                  <a:gd name="T9" fmla="*/ 9 h 11"/>
                  <a:gd name="T10" fmla="*/ 11 w 11"/>
                  <a:gd name="T11" fmla="*/ 7 h 11"/>
                  <a:gd name="T12" fmla="*/ 11 w 11"/>
                  <a:gd name="T13" fmla="*/ 5 h 11"/>
                  <a:gd name="T14" fmla="*/ 9 w 11"/>
                  <a:gd name="T15" fmla="*/ 4 h 11"/>
                  <a:gd name="T16" fmla="*/ 7 w 11"/>
                  <a:gd name="T17" fmla="*/ 2 h 11"/>
                  <a:gd name="T18" fmla="*/ 7 w 11"/>
                  <a:gd name="T19" fmla="*/ 2 h 11"/>
                  <a:gd name="T20" fmla="*/ 5 w 11"/>
                  <a:gd name="T21" fmla="*/ 0 h 11"/>
                  <a:gd name="T22" fmla="*/ 4 w 11"/>
                  <a:gd name="T23" fmla="*/ 0 h 11"/>
                  <a:gd name="T24" fmla="*/ 2 w 11"/>
                  <a:gd name="T25" fmla="*/ 2 h 11"/>
                  <a:gd name="T26" fmla="*/ 0 w 11"/>
                  <a:gd name="T27" fmla="*/ 4 h 11"/>
                  <a:gd name="T28" fmla="*/ 0 w 11"/>
                  <a:gd name="T29" fmla="*/ 5 h 11"/>
                  <a:gd name="T30" fmla="*/ 0 w 11"/>
                  <a:gd name="T31" fmla="*/ 7 h 11"/>
                  <a:gd name="T32" fmla="*/ 0 w 11"/>
                  <a:gd name="T33" fmla="*/ 9 h 11"/>
                  <a:gd name="T34" fmla="*/ 2 w 11"/>
                  <a:gd name="T35" fmla="*/ 11 h 1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
                  <a:gd name="T55" fmla="*/ 0 h 11"/>
                  <a:gd name="T56" fmla="*/ 11 w 11"/>
                  <a:gd name="T57" fmla="*/ 11 h 1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 h="11">
                    <a:moveTo>
                      <a:pt x="2" y="11"/>
                    </a:moveTo>
                    <a:lnTo>
                      <a:pt x="4" y="11"/>
                    </a:lnTo>
                    <a:lnTo>
                      <a:pt x="5" y="11"/>
                    </a:lnTo>
                    <a:lnTo>
                      <a:pt x="7" y="11"/>
                    </a:lnTo>
                    <a:lnTo>
                      <a:pt x="9" y="9"/>
                    </a:lnTo>
                    <a:lnTo>
                      <a:pt x="11" y="7"/>
                    </a:lnTo>
                    <a:lnTo>
                      <a:pt x="11" y="5"/>
                    </a:lnTo>
                    <a:lnTo>
                      <a:pt x="9" y="4"/>
                    </a:lnTo>
                    <a:lnTo>
                      <a:pt x="7" y="2"/>
                    </a:lnTo>
                    <a:lnTo>
                      <a:pt x="5" y="0"/>
                    </a:lnTo>
                    <a:lnTo>
                      <a:pt x="4" y="0"/>
                    </a:lnTo>
                    <a:lnTo>
                      <a:pt x="2" y="2"/>
                    </a:lnTo>
                    <a:lnTo>
                      <a:pt x="0" y="4"/>
                    </a:lnTo>
                    <a:lnTo>
                      <a:pt x="0" y="5"/>
                    </a:lnTo>
                    <a:lnTo>
                      <a:pt x="0" y="7"/>
                    </a:lnTo>
                    <a:lnTo>
                      <a:pt x="0" y="9"/>
                    </a:lnTo>
                    <a:lnTo>
                      <a:pt x="2"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6946" name="Freeform 169"/>
              <p:cNvSpPr>
                <a:spLocks/>
              </p:cNvSpPr>
              <p:nvPr/>
            </p:nvSpPr>
            <p:spPr bwMode="auto">
              <a:xfrm>
                <a:off x="1485" y="1895"/>
                <a:ext cx="10" cy="10"/>
              </a:xfrm>
              <a:custGeom>
                <a:avLst/>
                <a:gdLst>
                  <a:gd name="T0" fmla="*/ 2 w 10"/>
                  <a:gd name="T1" fmla="*/ 10 h 10"/>
                  <a:gd name="T2" fmla="*/ 3 w 10"/>
                  <a:gd name="T3" fmla="*/ 10 h 10"/>
                  <a:gd name="T4" fmla="*/ 5 w 10"/>
                  <a:gd name="T5" fmla="*/ 10 h 10"/>
                  <a:gd name="T6" fmla="*/ 7 w 10"/>
                  <a:gd name="T7" fmla="*/ 10 h 10"/>
                  <a:gd name="T8" fmla="*/ 9 w 10"/>
                  <a:gd name="T9" fmla="*/ 9 h 10"/>
                  <a:gd name="T10" fmla="*/ 10 w 10"/>
                  <a:gd name="T11" fmla="*/ 7 h 10"/>
                  <a:gd name="T12" fmla="*/ 10 w 10"/>
                  <a:gd name="T13" fmla="*/ 5 h 10"/>
                  <a:gd name="T14" fmla="*/ 9 w 10"/>
                  <a:gd name="T15" fmla="*/ 3 h 10"/>
                  <a:gd name="T16" fmla="*/ 7 w 10"/>
                  <a:gd name="T17" fmla="*/ 2 h 10"/>
                  <a:gd name="T18" fmla="*/ 7 w 10"/>
                  <a:gd name="T19" fmla="*/ 2 h 10"/>
                  <a:gd name="T20" fmla="*/ 5 w 10"/>
                  <a:gd name="T21" fmla="*/ 0 h 10"/>
                  <a:gd name="T22" fmla="*/ 3 w 10"/>
                  <a:gd name="T23" fmla="*/ 0 h 10"/>
                  <a:gd name="T24" fmla="*/ 2 w 10"/>
                  <a:gd name="T25" fmla="*/ 2 h 10"/>
                  <a:gd name="T26" fmla="*/ 0 w 10"/>
                  <a:gd name="T27" fmla="*/ 3 h 10"/>
                  <a:gd name="T28" fmla="*/ 0 w 10"/>
                  <a:gd name="T29" fmla="*/ 5 h 10"/>
                  <a:gd name="T30" fmla="*/ 0 w 10"/>
                  <a:gd name="T31" fmla="*/ 7 h 10"/>
                  <a:gd name="T32" fmla="*/ 0 w 10"/>
                  <a:gd name="T33" fmla="*/ 9 h 10"/>
                  <a:gd name="T34" fmla="*/ 2 w 10"/>
                  <a:gd name="T35" fmla="*/ 10 h 1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
                  <a:gd name="T55" fmla="*/ 0 h 10"/>
                  <a:gd name="T56" fmla="*/ 10 w 10"/>
                  <a:gd name="T57" fmla="*/ 10 h 1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 h="10">
                    <a:moveTo>
                      <a:pt x="2" y="10"/>
                    </a:moveTo>
                    <a:lnTo>
                      <a:pt x="3" y="10"/>
                    </a:lnTo>
                    <a:lnTo>
                      <a:pt x="5" y="10"/>
                    </a:lnTo>
                    <a:lnTo>
                      <a:pt x="7" y="10"/>
                    </a:lnTo>
                    <a:lnTo>
                      <a:pt x="9" y="9"/>
                    </a:lnTo>
                    <a:lnTo>
                      <a:pt x="10" y="7"/>
                    </a:lnTo>
                    <a:lnTo>
                      <a:pt x="10" y="5"/>
                    </a:lnTo>
                    <a:lnTo>
                      <a:pt x="9" y="3"/>
                    </a:lnTo>
                    <a:lnTo>
                      <a:pt x="7" y="2"/>
                    </a:lnTo>
                    <a:lnTo>
                      <a:pt x="5" y="0"/>
                    </a:lnTo>
                    <a:lnTo>
                      <a:pt x="3" y="0"/>
                    </a:lnTo>
                    <a:lnTo>
                      <a:pt x="2" y="2"/>
                    </a:lnTo>
                    <a:lnTo>
                      <a:pt x="0" y="3"/>
                    </a:lnTo>
                    <a:lnTo>
                      <a:pt x="0" y="5"/>
                    </a:lnTo>
                    <a:lnTo>
                      <a:pt x="0" y="7"/>
                    </a:lnTo>
                    <a:lnTo>
                      <a:pt x="0" y="9"/>
                    </a:lnTo>
                    <a:lnTo>
                      <a:pt x="2"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6947" name="Freeform 170"/>
              <p:cNvSpPr>
                <a:spLocks/>
              </p:cNvSpPr>
              <p:nvPr/>
            </p:nvSpPr>
            <p:spPr bwMode="auto">
              <a:xfrm>
                <a:off x="1466" y="1884"/>
                <a:ext cx="10" cy="11"/>
              </a:xfrm>
              <a:custGeom>
                <a:avLst/>
                <a:gdLst>
                  <a:gd name="T0" fmla="*/ 3 w 10"/>
                  <a:gd name="T1" fmla="*/ 11 h 11"/>
                  <a:gd name="T2" fmla="*/ 5 w 10"/>
                  <a:gd name="T3" fmla="*/ 11 h 11"/>
                  <a:gd name="T4" fmla="*/ 7 w 10"/>
                  <a:gd name="T5" fmla="*/ 11 h 11"/>
                  <a:gd name="T6" fmla="*/ 8 w 10"/>
                  <a:gd name="T7" fmla="*/ 11 h 11"/>
                  <a:gd name="T8" fmla="*/ 10 w 10"/>
                  <a:gd name="T9" fmla="*/ 9 h 11"/>
                  <a:gd name="T10" fmla="*/ 10 w 10"/>
                  <a:gd name="T11" fmla="*/ 7 h 11"/>
                  <a:gd name="T12" fmla="*/ 10 w 10"/>
                  <a:gd name="T13" fmla="*/ 6 h 11"/>
                  <a:gd name="T14" fmla="*/ 10 w 10"/>
                  <a:gd name="T15" fmla="*/ 4 h 11"/>
                  <a:gd name="T16" fmla="*/ 8 w 10"/>
                  <a:gd name="T17" fmla="*/ 2 h 11"/>
                  <a:gd name="T18" fmla="*/ 8 w 10"/>
                  <a:gd name="T19" fmla="*/ 2 h 11"/>
                  <a:gd name="T20" fmla="*/ 7 w 10"/>
                  <a:gd name="T21" fmla="*/ 0 h 11"/>
                  <a:gd name="T22" fmla="*/ 5 w 10"/>
                  <a:gd name="T23" fmla="*/ 0 h 11"/>
                  <a:gd name="T24" fmla="*/ 3 w 10"/>
                  <a:gd name="T25" fmla="*/ 2 h 11"/>
                  <a:gd name="T26" fmla="*/ 1 w 10"/>
                  <a:gd name="T27" fmla="*/ 4 h 11"/>
                  <a:gd name="T28" fmla="*/ 0 w 10"/>
                  <a:gd name="T29" fmla="*/ 6 h 11"/>
                  <a:gd name="T30" fmla="*/ 0 w 10"/>
                  <a:gd name="T31" fmla="*/ 7 h 11"/>
                  <a:gd name="T32" fmla="*/ 1 w 10"/>
                  <a:gd name="T33" fmla="*/ 9 h 11"/>
                  <a:gd name="T34" fmla="*/ 3 w 10"/>
                  <a:gd name="T35" fmla="*/ 11 h 1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
                  <a:gd name="T55" fmla="*/ 0 h 11"/>
                  <a:gd name="T56" fmla="*/ 10 w 10"/>
                  <a:gd name="T57" fmla="*/ 11 h 1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 h="11">
                    <a:moveTo>
                      <a:pt x="3" y="11"/>
                    </a:moveTo>
                    <a:lnTo>
                      <a:pt x="5" y="11"/>
                    </a:lnTo>
                    <a:lnTo>
                      <a:pt x="7" y="11"/>
                    </a:lnTo>
                    <a:lnTo>
                      <a:pt x="8" y="11"/>
                    </a:lnTo>
                    <a:lnTo>
                      <a:pt x="10" y="9"/>
                    </a:lnTo>
                    <a:lnTo>
                      <a:pt x="10" y="7"/>
                    </a:lnTo>
                    <a:lnTo>
                      <a:pt x="10" y="6"/>
                    </a:lnTo>
                    <a:lnTo>
                      <a:pt x="10" y="4"/>
                    </a:lnTo>
                    <a:lnTo>
                      <a:pt x="8" y="2"/>
                    </a:lnTo>
                    <a:lnTo>
                      <a:pt x="7" y="0"/>
                    </a:lnTo>
                    <a:lnTo>
                      <a:pt x="5" y="0"/>
                    </a:lnTo>
                    <a:lnTo>
                      <a:pt x="3" y="2"/>
                    </a:lnTo>
                    <a:lnTo>
                      <a:pt x="1" y="4"/>
                    </a:lnTo>
                    <a:lnTo>
                      <a:pt x="0" y="6"/>
                    </a:lnTo>
                    <a:lnTo>
                      <a:pt x="0" y="7"/>
                    </a:lnTo>
                    <a:lnTo>
                      <a:pt x="1" y="9"/>
                    </a:lnTo>
                    <a:lnTo>
                      <a:pt x="3"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36893" name="Group 196"/>
            <p:cNvGrpSpPr>
              <a:grpSpLocks/>
            </p:cNvGrpSpPr>
            <p:nvPr/>
          </p:nvGrpSpPr>
          <p:grpSpPr bwMode="auto">
            <a:xfrm>
              <a:off x="974" y="1954"/>
              <a:ext cx="147" cy="219"/>
              <a:chOff x="974" y="1954"/>
              <a:chExt cx="147" cy="219"/>
            </a:xfrm>
          </p:grpSpPr>
          <p:sp>
            <p:nvSpPr>
              <p:cNvPr id="36897" name="Rectangle 184"/>
              <p:cNvSpPr>
                <a:spLocks noChangeArrowheads="1"/>
              </p:cNvSpPr>
              <p:nvPr/>
            </p:nvSpPr>
            <p:spPr bwMode="auto">
              <a:xfrm>
                <a:off x="974" y="1954"/>
                <a:ext cx="88"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2200">
                    <a:solidFill>
                      <a:srgbClr val="000000"/>
                    </a:solidFill>
                    <a:latin typeface="Times New Roman" pitchFamily="18" charset="0"/>
                  </a:rPr>
                  <a:t>d</a:t>
                </a:r>
                <a:endParaRPr lang="de-DE"/>
              </a:p>
            </p:txBody>
          </p:sp>
          <p:sp>
            <p:nvSpPr>
              <p:cNvPr id="36898" name="Rectangle 185"/>
              <p:cNvSpPr>
                <a:spLocks noChangeArrowheads="1"/>
              </p:cNvSpPr>
              <p:nvPr/>
            </p:nvSpPr>
            <p:spPr bwMode="auto">
              <a:xfrm>
                <a:off x="1061" y="2029"/>
                <a:ext cx="6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500">
                    <a:solidFill>
                      <a:srgbClr val="000000"/>
                    </a:solidFill>
                    <a:latin typeface="Times New Roman" pitchFamily="18" charset="0"/>
                  </a:rPr>
                  <a:t>1</a:t>
                </a:r>
                <a:endParaRPr lang="de-DE"/>
              </a:p>
            </p:txBody>
          </p:sp>
        </p:grpSp>
        <p:grpSp>
          <p:nvGrpSpPr>
            <p:cNvPr id="36894" name="Group 197"/>
            <p:cNvGrpSpPr>
              <a:grpSpLocks/>
            </p:cNvGrpSpPr>
            <p:nvPr/>
          </p:nvGrpSpPr>
          <p:grpSpPr bwMode="auto">
            <a:xfrm>
              <a:off x="1863" y="1964"/>
              <a:ext cx="147" cy="219"/>
              <a:chOff x="1863" y="1964"/>
              <a:chExt cx="147" cy="219"/>
            </a:xfrm>
          </p:grpSpPr>
          <p:sp>
            <p:nvSpPr>
              <p:cNvPr id="36895" name="Rectangle 188"/>
              <p:cNvSpPr>
                <a:spLocks noChangeArrowheads="1"/>
              </p:cNvSpPr>
              <p:nvPr/>
            </p:nvSpPr>
            <p:spPr bwMode="auto">
              <a:xfrm>
                <a:off x="1863" y="1964"/>
                <a:ext cx="88"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2200">
                    <a:solidFill>
                      <a:srgbClr val="000000"/>
                    </a:solidFill>
                    <a:latin typeface="Times New Roman" pitchFamily="18" charset="0"/>
                  </a:rPr>
                  <a:t>d</a:t>
                </a:r>
                <a:endParaRPr lang="de-DE"/>
              </a:p>
            </p:txBody>
          </p:sp>
          <p:sp>
            <p:nvSpPr>
              <p:cNvPr id="36896" name="Rectangle 189"/>
              <p:cNvSpPr>
                <a:spLocks noChangeArrowheads="1"/>
              </p:cNvSpPr>
              <p:nvPr/>
            </p:nvSpPr>
            <p:spPr bwMode="auto">
              <a:xfrm>
                <a:off x="1950" y="2039"/>
                <a:ext cx="6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500">
                    <a:solidFill>
                      <a:srgbClr val="000000"/>
                    </a:solidFill>
                    <a:latin typeface="Times New Roman" pitchFamily="18" charset="0"/>
                  </a:rPr>
                  <a:t>2</a:t>
                </a:r>
                <a:endParaRPr lang="de-DE"/>
              </a:p>
            </p:txBody>
          </p:sp>
        </p:grpSp>
      </p:grpSp>
      <p:grpSp>
        <p:nvGrpSpPr>
          <p:cNvPr id="12" name="Group 202"/>
          <p:cNvGrpSpPr>
            <a:grpSpLocks/>
          </p:cNvGrpSpPr>
          <p:nvPr/>
        </p:nvGrpSpPr>
        <p:grpSpPr bwMode="auto">
          <a:xfrm>
            <a:off x="2503488" y="5180013"/>
            <a:ext cx="541337" cy="341312"/>
            <a:chOff x="1577" y="3263"/>
            <a:chExt cx="341" cy="215"/>
          </a:xfrm>
        </p:grpSpPr>
        <p:sp>
          <p:nvSpPr>
            <p:cNvPr id="36888" name="Rectangle 192"/>
            <p:cNvSpPr>
              <a:spLocks noChangeArrowheads="1"/>
            </p:cNvSpPr>
            <p:nvPr/>
          </p:nvSpPr>
          <p:spPr bwMode="auto">
            <a:xfrm>
              <a:off x="1577" y="3267"/>
              <a:ext cx="84"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2200">
                  <a:solidFill>
                    <a:srgbClr val="000000"/>
                  </a:solidFill>
                  <a:latin typeface="Times New Roman" pitchFamily="18" charset="0"/>
                </a:rPr>
                <a:t>{</a:t>
              </a:r>
              <a:endParaRPr lang="de-DE"/>
            </a:p>
          </p:txBody>
        </p:sp>
        <p:sp>
          <p:nvSpPr>
            <p:cNvPr id="36889" name="Rectangle 193"/>
            <p:cNvSpPr>
              <a:spLocks noChangeArrowheads="1"/>
            </p:cNvSpPr>
            <p:nvPr/>
          </p:nvSpPr>
          <p:spPr bwMode="auto">
            <a:xfrm>
              <a:off x="1660" y="3263"/>
              <a:ext cx="176"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2200" b="1">
                  <a:solidFill>
                    <a:srgbClr val="BC0000"/>
                  </a:solidFill>
                  <a:latin typeface="Times New Roman" pitchFamily="18" charset="0"/>
                </a:rPr>
                <a:t>x*</a:t>
              </a:r>
              <a:endParaRPr lang="de-DE">
                <a:solidFill>
                  <a:srgbClr val="BC0000"/>
                </a:solidFill>
              </a:endParaRPr>
            </a:p>
          </p:txBody>
        </p:sp>
        <p:sp>
          <p:nvSpPr>
            <p:cNvPr id="36890" name="Rectangle 194"/>
            <p:cNvSpPr>
              <a:spLocks noChangeArrowheads="1"/>
            </p:cNvSpPr>
            <p:nvPr/>
          </p:nvSpPr>
          <p:spPr bwMode="auto">
            <a:xfrm>
              <a:off x="1834" y="3267"/>
              <a:ext cx="84"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2200">
                  <a:solidFill>
                    <a:srgbClr val="000000"/>
                  </a:solidFill>
                  <a:latin typeface="Times New Roman" pitchFamily="18" charset="0"/>
                </a:rPr>
                <a:t>}</a:t>
              </a:r>
              <a:endParaRPr lang="de-DE"/>
            </a:p>
          </p:txBody>
        </p:sp>
      </p:grpSp>
      <p:grpSp>
        <p:nvGrpSpPr>
          <p:cNvPr id="13" name="Group 201"/>
          <p:cNvGrpSpPr>
            <a:grpSpLocks/>
          </p:cNvGrpSpPr>
          <p:nvPr/>
        </p:nvGrpSpPr>
        <p:grpSpPr bwMode="auto">
          <a:xfrm>
            <a:off x="2365375" y="3440113"/>
            <a:ext cx="392113" cy="406400"/>
            <a:chOff x="1490" y="2167"/>
            <a:chExt cx="247" cy="256"/>
          </a:xfrm>
        </p:grpSpPr>
        <p:sp>
          <p:nvSpPr>
            <p:cNvPr id="36886" name="Arc 199"/>
            <p:cNvSpPr>
              <a:spLocks/>
            </p:cNvSpPr>
            <p:nvPr/>
          </p:nvSpPr>
          <p:spPr bwMode="auto">
            <a:xfrm>
              <a:off x="1490" y="2167"/>
              <a:ext cx="247" cy="25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rgbClr val="BC0000"/>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de-DE"/>
            </a:p>
          </p:txBody>
        </p:sp>
        <p:sp>
          <p:nvSpPr>
            <p:cNvPr id="36887" name="Oval 200"/>
            <p:cNvSpPr>
              <a:spLocks noChangeArrowheads="1"/>
            </p:cNvSpPr>
            <p:nvPr/>
          </p:nvSpPr>
          <p:spPr bwMode="auto">
            <a:xfrm>
              <a:off x="1563" y="2313"/>
              <a:ext cx="56" cy="56"/>
            </a:xfrm>
            <a:prstGeom prst="ellipse">
              <a:avLst/>
            </a:prstGeom>
            <a:solidFill>
              <a:srgbClr val="FF33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spAutoFit/>
            </a:bodyPr>
            <a:lstStyle/>
            <a:p>
              <a:endParaRPr lang="de-DE"/>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275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0276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par>
                          <p:cTn id="19" fill="hold" nodeType="afterGroup">
                            <p:stCondLst>
                              <p:cond delay="0"/>
                            </p:stCondLst>
                            <p:childTnLst>
                              <p:par>
                                <p:cTn id="20" presetID="1" presetClass="entr" presetSubtype="0" fill="hold" nodeType="afterEffect">
                                  <p:stCondLst>
                                    <p:cond delay="2000"/>
                                  </p:stCondLst>
                                  <p:childTnLst>
                                    <p:set>
                                      <p:cBhvr>
                                        <p:cTn id="21" dur="1" fill="hold">
                                          <p:stCondLst>
                                            <p:cond delay="0"/>
                                          </p:stCondLst>
                                        </p:cTn>
                                        <p:tgtEl>
                                          <p:spTgt spid="13"/>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027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758" grpId="0"/>
      <p:bldP spid="202759" grpId="0"/>
      <p:bldP spid="202760" grpId="0"/>
    </p:bld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1734" name="Rectangle 6"/>
          <p:cNvSpPr>
            <a:spLocks noChangeArrowheads="1"/>
          </p:cNvSpPr>
          <p:nvPr/>
        </p:nvSpPr>
        <p:spPr bwMode="auto">
          <a:xfrm>
            <a:off x="850900" y="3679825"/>
            <a:ext cx="7988300" cy="1181100"/>
          </a:xfrm>
          <a:prstGeom prst="rect">
            <a:avLst/>
          </a:prstGeom>
          <a:solidFill>
            <a:srgbClr val="CCFFC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endParaRPr lang="de-DE"/>
          </a:p>
        </p:txBody>
      </p:sp>
      <p:sp>
        <p:nvSpPr>
          <p:cNvPr id="201735" name="Rectangle 7"/>
          <p:cNvSpPr>
            <a:spLocks noChangeArrowheads="1"/>
          </p:cNvSpPr>
          <p:nvPr/>
        </p:nvSpPr>
        <p:spPr bwMode="auto">
          <a:xfrm>
            <a:off x="838200" y="4886325"/>
            <a:ext cx="7988300" cy="1130300"/>
          </a:xfrm>
          <a:prstGeom prst="rect">
            <a:avLst/>
          </a:prstGeom>
          <a:solidFill>
            <a:srgbClr val="CC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endParaRPr lang="de-DE"/>
          </a:p>
        </p:txBody>
      </p:sp>
      <p:sp>
        <p:nvSpPr>
          <p:cNvPr id="37892" name="Rectangle 5"/>
          <p:cNvSpPr>
            <a:spLocks noChangeArrowheads="1"/>
          </p:cNvSpPr>
          <p:nvPr/>
        </p:nvSpPr>
        <p:spPr bwMode="auto">
          <a:xfrm>
            <a:off x="838200" y="2803525"/>
            <a:ext cx="7988300" cy="850900"/>
          </a:xfrm>
          <a:prstGeom prst="rect">
            <a:avLst/>
          </a:prstGeom>
          <a:solidFill>
            <a:srgbClr val="FFFF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endParaRPr lang="de-DE"/>
          </a:p>
        </p:txBody>
      </p:sp>
      <p:sp>
        <p:nvSpPr>
          <p:cNvPr id="201732" name="Rectangle 4"/>
          <p:cNvSpPr>
            <a:spLocks noChangeArrowheads="1"/>
          </p:cNvSpPr>
          <p:nvPr/>
        </p:nvSpPr>
        <p:spPr bwMode="auto">
          <a:xfrm>
            <a:off x="619125" y="1031875"/>
            <a:ext cx="8240713" cy="572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pPr indent="144463">
              <a:tabLst>
                <a:tab pos="450850" algn="l"/>
                <a:tab pos="2070100" algn="l"/>
              </a:tabLst>
              <a:defRPr/>
            </a:pPr>
            <a:r>
              <a:rPr lang="de-DE" b="1" dirty="0">
                <a:solidFill>
                  <a:srgbClr val="003399"/>
                </a:solidFill>
              </a:rPr>
              <a:t>VAR</a:t>
            </a:r>
            <a:r>
              <a:rPr lang="de-DE" dirty="0"/>
              <a:t>  w: ARRAY[1..2, 1..2] OF REAL;</a:t>
            </a:r>
          </a:p>
          <a:p>
            <a:pPr indent="144463">
              <a:lnSpc>
                <a:spcPct val="40000"/>
              </a:lnSpc>
              <a:tabLst>
                <a:tab pos="450850" algn="l"/>
                <a:tab pos="2070100" algn="l"/>
              </a:tabLst>
              <a:defRPr/>
            </a:pPr>
            <a:r>
              <a:rPr lang="de-DE" dirty="0"/>
              <a:t>	      </a:t>
            </a:r>
            <a:r>
              <a:rPr lang="en-US" dirty="0"/>
              <a:t>x: ARRAY[1..2] OF REAL;   </a:t>
            </a:r>
            <a:r>
              <a:rPr lang="de-DE" dirty="0">
                <a:sym typeface="Symbol" pitchFamily="18" charset="2"/>
              </a:rPr>
              <a:t></a:t>
            </a:r>
            <a:r>
              <a:rPr lang="en-US" dirty="0"/>
              <a:t>: REAL; </a:t>
            </a:r>
            <a:r>
              <a:rPr lang="en-US" dirty="0" err="1"/>
              <a:t>t,k,i:INTEGER</a:t>
            </a:r>
            <a:r>
              <a:rPr lang="en-US" dirty="0"/>
              <a:t>;</a:t>
            </a:r>
            <a:endParaRPr lang="de-DE" dirty="0">
              <a:sym typeface="Symbol" pitchFamily="18" charset="2"/>
            </a:endParaRPr>
          </a:p>
          <a:p>
            <a:pPr indent="144463">
              <a:lnSpc>
                <a:spcPct val="40000"/>
              </a:lnSpc>
              <a:spcBef>
                <a:spcPts val="1800"/>
              </a:spcBef>
              <a:tabLst>
                <a:tab pos="450850" algn="l"/>
                <a:tab pos="2070100" algn="l"/>
              </a:tabLst>
              <a:defRPr/>
            </a:pPr>
            <a:r>
              <a:rPr lang="de-DE" b="1" dirty="0">
                <a:solidFill>
                  <a:srgbClr val="003399"/>
                </a:solidFill>
                <a:sym typeface="Symbol" pitchFamily="18" charset="2"/>
              </a:rPr>
              <a:t>BEGIN</a:t>
            </a:r>
          </a:p>
          <a:p>
            <a:pPr indent="144463">
              <a:lnSpc>
                <a:spcPct val="40000"/>
              </a:lnSpc>
              <a:tabLst>
                <a:tab pos="450850" algn="l"/>
                <a:tab pos="2070100" algn="l"/>
              </a:tabLst>
              <a:defRPr/>
            </a:pPr>
            <a:r>
              <a:rPr lang="de-DE" dirty="0">
                <a:sym typeface="Symbol" pitchFamily="18" charset="2"/>
              </a:rPr>
              <a:t>	t:=1;		(* erster Zeitschritt *)</a:t>
            </a:r>
          </a:p>
          <a:p>
            <a:pPr indent="144463">
              <a:spcBef>
                <a:spcPts val="600"/>
              </a:spcBef>
              <a:spcAft>
                <a:spcPts val="0"/>
              </a:spcAft>
              <a:tabLst>
                <a:tab pos="450850" algn="l"/>
                <a:tab pos="2070100" algn="l"/>
              </a:tabLst>
              <a:defRPr/>
            </a:pPr>
            <a:r>
              <a:rPr lang="de-DE" b="1" dirty="0">
                <a:solidFill>
                  <a:srgbClr val="003399"/>
                </a:solidFill>
                <a:sym typeface="Symbol" pitchFamily="18" charset="2"/>
              </a:rPr>
              <a:t>REPEAT</a:t>
            </a:r>
          </a:p>
          <a:p>
            <a:pPr indent="144463">
              <a:spcBef>
                <a:spcPct val="10000"/>
              </a:spcBef>
              <a:tabLst>
                <a:tab pos="450850" algn="l"/>
                <a:tab pos="2070100" algn="l"/>
              </a:tabLst>
              <a:defRPr/>
            </a:pPr>
            <a:r>
              <a:rPr lang="de-DE" sz="1800" i="1" dirty="0">
                <a:sym typeface="Symbol" pitchFamily="18" charset="2"/>
              </a:rPr>
              <a:t>(* </a:t>
            </a:r>
            <a:r>
              <a:rPr lang="de-DE" sz="1800" b="1" i="1" dirty="0">
                <a:sym typeface="Symbol" pitchFamily="18" charset="2"/>
              </a:rPr>
              <a:t>Eingabe</a:t>
            </a:r>
            <a:r>
              <a:rPr lang="de-DE" sz="1800" i="1" dirty="0">
                <a:sym typeface="Symbol" pitchFamily="18" charset="2"/>
              </a:rPr>
              <a:t> oder Generation des Trainingsmusters *)</a:t>
            </a:r>
          </a:p>
          <a:p>
            <a:pPr indent="144463">
              <a:lnSpc>
                <a:spcPct val="85000"/>
              </a:lnSpc>
              <a:spcBef>
                <a:spcPct val="10000"/>
              </a:spcBef>
              <a:tabLst>
                <a:tab pos="450850" algn="l"/>
                <a:tab pos="2070100" algn="l"/>
              </a:tabLst>
              <a:defRPr/>
            </a:pPr>
            <a:r>
              <a:rPr lang="de-DE" sz="1800" dirty="0">
                <a:sym typeface="Symbol" pitchFamily="18" charset="2"/>
              </a:rPr>
              <a:t>	 Read(</a:t>
            </a:r>
            <a:r>
              <a:rPr lang="de-DE" sz="1800" dirty="0" err="1">
                <a:sym typeface="Symbol" pitchFamily="18" charset="2"/>
              </a:rPr>
              <a:t>PatternFile</a:t>
            </a:r>
            <a:r>
              <a:rPr lang="de-DE" sz="1800" dirty="0">
                <a:sym typeface="Symbol" pitchFamily="18" charset="2"/>
              </a:rPr>
              <a:t>, x);</a:t>
            </a:r>
          </a:p>
          <a:p>
            <a:pPr indent="144463">
              <a:lnSpc>
                <a:spcPct val="85000"/>
              </a:lnSpc>
              <a:spcBef>
                <a:spcPct val="10000"/>
              </a:spcBef>
              <a:tabLst>
                <a:tab pos="450850" algn="l"/>
                <a:tab pos="2070100" algn="l"/>
              </a:tabLst>
              <a:defRPr/>
            </a:pPr>
            <a:r>
              <a:rPr lang="de-DE" sz="1800" dirty="0">
                <a:sym typeface="Symbol" pitchFamily="18" charset="2"/>
              </a:rPr>
              <a:t>	  </a:t>
            </a:r>
            <a:r>
              <a:rPr lang="de-DE" sz="1800" dirty="0"/>
              <a:t> := 1/t;</a:t>
            </a:r>
            <a:r>
              <a:rPr lang="de-DE" sz="1800" dirty="0">
                <a:sym typeface="Symbol" pitchFamily="18" charset="2"/>
              </a:rPr>
              <a:t>	</a:t>
            </a:r>
            <a:r>
              <a:rPr lang="de-DE" sz="1800" dirty="0">
                <a:solidFill>
                  <a:schemeClr val="bg1">
                    <a:lumMod val="65000"/>
                  </a:schemeClr>
                </a:solidFill>
                <a:sym typeface="Symbol" pitchFamily="18" charset="2"/>
              </a:rPr>
              <a:t>(* </a:t>
            </a:r>
            <a:r>
              <a:rPr lang="de-DE" sz="1800" dirty="0" err="1">
                <a:solidFill>
                  <a:schemeClr val="bg1">
                    <a:lumMod val="65000"/>
                  </a:schemeClr>
                </a:solidFill>
                <a:sym typeface="Symbol" pitchFamily="18" charset="2"/>
              </a:rPr>
              <a:t>zeitabh</a:t>
            </a:r>
            <a:r>
              <a:rPr lang="de-DE" sz="1800" dirty="0">
                <a:solidFill>
                  <a:schemeClr val="bg1">
                    <a:lumMod val="65000"/>
                  </a:schemeClr>
                </a:solidFill>
                <a:sym typeface="Symbol" pitchFamily="18" charset="2"/>
              </a:rPr>
              <a:t>. </a:t>
            </a:r>
            <a:r>
              <a:rPr lang="de-DE" sz="1800" dirty="0" err="1">
                <a:solidFill>
                  <a:schemeClr val="bg1">
                    <a:lumMod val="65000"/>
                  </a:schemeClr>
                </a:solidFill>
                <a:sym typeface="Symbol" pitchFamily="18" charset="2"/>
              </a:rPr>
              <a:t>Lernrate</a:t>
            </a:r>
            <a:r>
              <a:rPr lang="de-DE" sz="1800" dirty="0">
                <a:solidFill>
                  <a:schemeClr val="bg1">
                    <a:lumMod val="65000"/>
                  </a:schemeClr>
                </a:solidFill>
                <a:sym typeface="Symbol" pitchFamily="18" charset="2"/>
              </a:rPr>
              <a:t>  *)</a:t>
            </a:r>
          </a:p>
          <a:p>
            <a:pPr indent="144463">
              <a:lnSpc>
                <a:spcPct val="95000"/>
              </a:lnSpc>
              <a:spcBef>
                <a:spcPts val="1200"/>
              </a:spcBef>
              <a:tabLst>
                <a:tab pos="450850" algn="l"/>
                <a:tab pos="2070100" algn="l"/>
              </a:tabLst>
              <a:defRPr/>
            </a:pPr>
            <a:r>
              <a:rPr lang="de-DE" sz="1800" i="1" dirty="0">
                <a:sym typeface="Symbol" pitchFamily="18" charset="2"/>
              </a:rPr>
              <a:t>(*</a:t>
            </a:r>
            <a:r>
              <a:rPr lang="de-DE" sz="1800" b="1" i="1" dirty="0">
                <a:sym typeface="Symbol" pitchFamily="18" charset="2"/>
              </a:rPr>
              <a:t>suche</a:t>
            </a:r>
            <a:r>
              <a:rPr lang="de-DE" sz="1800" i="1" dirty="0">
                <a:sym typeface="Symbol" pitchFamily="18" charset="2"/>
              </a:rPr>
              <a:t> </a:t>
            </a:r>
            <a:r>
              <a:rPr lang="de-DE" sz="1800" b="1" i="1" dirty="0">
                <a:sym typeface="Symbol" pitchFamily="18" charset="2"/>
              </a:rPr>
              <a:t>Klasse</a:t>
            </a:r>
            <a:r>
              <a:rPr lang="de-DE" sz="1800" i="1" dirty="0">
                <a:sym typeface="Symbol" pitchFamily="18" charset="2"/>
              </a:rPr>
              <a:t> mit minimalem Abstand *)</a:t>
            </a:r>
          </a:p>
          <a:p>
            <a:pPr indent="144463">
              <a:lnSpc>
                <a:spcPct val="85000"/>
              </a:lnSpc>
              <a:spcBef>
                <a:spcPct val="10000"/>
              </a:spcBef>
              <a:tabLst>
                <a:tab pos="450850" algn="l"/>
                <a:tab pos="2070100" algn="l"/>
              </a:tabLst>
              <a:defRPr/>
            </a:pPr>
            <a:r>
              <a:rPr lang="de-DE" sz="1800" dirty="0">
                <a:sym typeface="Symbol" pitchFamily="18" charset="2"/>
              </a:rPr>
              <a:t>	</a:t>
            </a:r>
            <a:r>
              <a:rPr lang="en-US" sz="1800" b="1" dirty="0">
                <a:solidFill>
                  <a:srgbClr val="003399"/>
                </a:solidFill>
                <a:sym typeface="Symbol" pitchFamily="18" charset="2"/>
              </a:rPr>
              <a:t>IF</a:t>
            </a:r>
            <a:r>
              <a:rPr lang="en-US" sz="1800" dirty="0">
                <a:sym typeface="Symbol" pitchFamily="18" charset="2"/>
              </a:rPr>
              <a:t> </a:t>
            </a:r>
            <a:r>
              <a:rPr lang="en-US" sz="1800" dirty="0" err="1">
                <a:sym typeface="Symbol" pitchFamily="18" charset="2"/>
              </a:rPr>
              <a:t>Abstand</a:t>
            </a:r>
            <a:r>
              <a:rPr lang="en-US" sz="1800" dirty="0">
                <a:sym typeface="Symbol" pitchFamily="18" charset="2"/>
              </a:rPr>
              <a:t>(</a:t>
            </a:r>
            <a:r>
              <a:rPr lang="en-US" sz="1800" dirty="0" err="1">
                <a:sym typeface="Symbol" pitchFamily="18" charset="2"/>
              </a:rPr>
              <a:t>x,w</a:t>
            </a:r>
            <a:r>
              <a:rPr lang="en-US" sz="1800" dirty="0">
                <a:sym typeface="Symbol" pitchFamily="18" charset="2"/>
              </a:rPr>
              <a:t>[1]) &gt; </a:t>
            </a:r>
            <a:r>
              <a:rPr lang="en-US" sz="1800" dirty="0" err="1">
                <a:sym typeface="Symbol" pitchFamily="18" charset="2"/>
              </a:rPr>
              <a:t>Abstand</a:t>
            </a:r>
            <a:r>
              <a:rPr lang="en-US" sz="1800" dirty="0">
                <a:sym typeface="Symbol" pitchFamily="18" charset="2"/>
              </a:rPr>
              <a:t>(</a:t>
            </a:r>
            <a:r>
              <a:rPr lang="en-US" sz="1800" dirty="0" err="1">
                <a:sym typeface="Symbol" pitchFamily="18" charset="2"/>
              </a:rPr>
              <a:t>x,w</a:t>
            </a:r>
            <a:r>
              <a:rPr lang="en-US" sz="1800" dirty="0">
                <a:sym typeface="Symbol" pitchFamily="18" charset="2"/>
              </a:rPr>
              <a:t>[2])  </a:t>
            </a:r>
            <a:endParaRPr lang="de-DE" sz="1800" dirty="0">
              <a:sym typeface="Symbol" pitchFamily="18" charset="2"/>
            </a:endParaRPr>
          </a:p>
          <a:p>
            <a:pPr indent="144463">
              <a:lnSpc>
                <a:spcPct val="85000"/>
              </a:lnSpc>
              <a:spcBef>
                <a:spcPct val="10000"/>
              </a:spcBef>
              <a:tabLst>
                <a:tab pos="450850" algn="l"/>
                <a:tab pos="2070100" algn="l"/>
              </a:tabLst>
              <a:defRPr/>
            </a:pPr>
            <a:r>
              <a:rPr lang="en-US" sz="1800" dirty="0">
                <a:sym typeface="Symbol" pitchFamily="18" charset="2"/>
              </a:rPr>
              <a:t>	</a:t>
            </a:r>
            <a:r>
              <a:rPr lang="en-US" sz="1800" b="1" dirty="0">
                <a:solidFill>
                  <a:srgbClr val="003399"/>
                </a:solidFill>
                <a:sym typeface="Symbol" pitchFamily="18" charset="2"/>
              </a:rPr>
              <a:t>THEN</a:t>
            </a:r>
            <a:r>
              <a:rPr lang="en-US" sz="1800" dirty="0">
                <a:sym typeface="Symbol" pitchFamily="18" charset="2"/>
              </a:rPr>
              <a:t> k:=2	</a:t>
            </a:r>
            <a:r>
              <a:rPr lang="en-US" sz="1800" b="1" dirty="0">
                <a:solidFill>
                  <a:srgbClr val="003399"/>
                </a:solidFill>
                <a:sym typeface="Symbol" pitchFamily="18" charset="2"/>
              </a:rPr>
              <a:t>ELSE</a:t>
            </a:r>
            <a:r>
              <a:rPr lang="en-US" sz="1800" dirty="0">
                <a:sym typeface="Symbol" pitchFamily="18" charset="2"/>
              </a:rPr>
              <a:t> k:= 1</a:t>
            </a:r>
            <a:endParaRPr lang="de-DE" sz="1800" dirty="0">
              <a:sym typeface="Symbol" pitchFamily="18" charset="2"/>
            </a:endParaRPr>
          </a:p>
          <a:p>
            <a:pPr indent="144463">
              <a:lnSpc>
                <a:spcPct val="85000"/>
              </a:lnSpc>
              <a:spcBef>
                <a:spcPct val="10000"/>
              </a:spcBef>
              <a:tabLst>
                <a:tab pos="450850" algn="l"/>
                <a:tab pos="2070100" algn="l"/>
              </a:tabLst>
              <a:defRPr/>
            </a:pPr>
            <a:r>
              <a:rPr lang="en-US" sz="1800" dirty="0">
                <a:sym typeface="Symbol" pitchFamily="18" charset="2"/>
              </a:rPr>
              <a:t>	</a:t>
            </a:r>
            <a:r>
              <a:rPr lang="de-DE" sz="1800" b="1" dirty="0">
                <a:solidFill>
                  <a:srgbClr val="003399"/>
                </a:solidFill>
                <a:sym typeface="Symbol" pitchFamily="18" charset="2"/>
              </a:rPr>
              <a:t>ENDIF</a:t>
            </a:r>
            <a:r>
              <a:rPr lang="de-DE" sz="1800" dirty="0">
                <a:sym typeface="Symbol" pitchFamily="18" charset="2"/>
              </a:rPr>
              <a:t>;</a:t>
            </a:r>
          </a:p>
          <a:p>
            <a:pPr indent="144463">
              <a:lnSpc>
                <a:spcPct val="95000"/>
              </a:lnSpc>
              <a:spcBef>
                <a:spcPts val="1200"/>
              </a:spcBef>
              <a:tabLst>
                <a:tab pos="450850" algn="l"/>
                <a:tab pos="2070100" algn="l"/>
              </a:tabLst>
              <a:defRPr/>
            </a:pPr>
            <a:r>
              <a:rPr lang="de-DE" sz="1800" dirty="0">
                <a:sym typeface="Symbol" pitchFamily="18" charset="2"/>
              </a:rPr>
              <a:t> </a:t>
            </a:r>
            <a:r>
              <a:rPr lang="de-DE" sz="1800" i="1" dirty="0">
                <a:sym typeface="Symbol" pitchFamily="18" charset="2"/>
              </a:rPr>
              <a:t>(* </a:t>
            </a:r>
            <a:r>
              <a:rPr lang="de-DE" sz="1800" b="1" i="1" dirty="0">
                <a:sym typeface="Symbol" pitchFamily="18" charset="2"/>
              </a:rPr>
              <a:t>verändere</a:t>
            </a:r>
            <a:r>
              <a:rPr lang="de-DE" sz="1800" i="1" dirty="0">
                <a:sym typeface="Symbol" pitchFamily="18" charset="2"/>
              </a:rPr>
              <a:t> den Gewichtsvektor *)</a:t>
            </a:r>
          </a:p>
          <a:p>
            <a:pPr indent="144463">
              <a:lnSpc>
                <a:spcPct val="85000"/>
              </a:lnSpc>
              <a:spcBef>
                <a:spcPct val="10000"/>
              </a:spcBef>
              <a:tabLst>
                <a:tab pos="450850" algn="l"/>
                <a:tab pos="2070100" algn="l"/>
              </a:tabLst>
              <a:defRPr/>
            </a:pPr>
            <a:r>
              <a:rPr lang="de-DE" sz="1800" dirty="0">
                <a:sym typeface="Symbol" pitchFamily="18" charset="2"/>
              </a:rPr>
              <a:t>	</a:t>
            </a:r>
            <a:r>
              <a:rPr lang="de-DE" sz="1800" b="1" dirty="0">
                <a:solidFill>
                  <a:srgbClr val="003399"/>
                </a:solidFill>
                <a:sym typeface="Symbol" pitchFamily="18" charset="2"/>
              </a:rPr>
              <a:t>FOR</a:t>
            </a:r>
            <a:r>
              <a:rPr lang="de-DE" sz="1800" dirty="0">
                <a:sym typeface="Symbol" pitchFamily="18" charset="2"/>
              </a:rPr>
              <a:t> i:=1 </a:t>
            </a:r>
            <a:r>
              <a:rPr lang="de-DE" sz="1800" b="1" dirty="0">
                <a:solidFill>
                  <a:srgbClr val="003399"/>
                </a:solidFill>
                <a:sym typeface="Symbol" pitchFamily="18" charset="2"/>
              </a:rPr>
              <a:t>TO</a:t>
            </a:r>
            <a:r>
              <a:rPr lang="de-DE" sz="1800" dirty="0">
                <a:sym typeface="Symbol" pitchFamily="18" charset="2"/>
              </a:rPr>
              <a:t> 2 </a:t>
            </a:r>
            <a:r>
              <a:rPr lang="de-DE" sz="1800" b="1" dirty="0">
                <a:solidFill>
                  <a:srgbClr val="003399"/>
                </a:solidFill>
                <a:sym typeface="Symbol" pitchFamily="18" charset="2"/>
              </a:rPr>
              <a:t>DO </a:t>
            </a:r>
            <a:r>
              <a:rPr lang="de-DE" sz="1800" dirty="0">
                <a:solidFill>
                  <a:schemeClr val="bg1">
                    <a:lumMod val="65000"/>
                  </a:schemeClr>
                </a:solidFill>
                <a:sym typeface="Symbol" pitchFamily="18" charset="2"/>
              </a:rPr>
              <a:t>(* Approximation des Mittelwerts *)</a:t>
            </a:r>
          </a:p>
          <a:p>
            <a:pPr indent="144463">
              <a:lnSpc>
                <a:spcPct val="85000"/>
              </a:lnSpc>
              <a:spcBef>
                <a:spcPct val="10000"/>
              </a:spcBef>
              <a:tabLst>
                <a:tab pos="450850" algn="l"/>
                <a:tab pos="2070100" algn="l"/>
              </a:tabLst>
              <a:defRPr/>
            </a:pPr>
            <a:r>
              <a:rPr lang="de-DE" sz="1800" dirty="0">
                <a:sym typeface="Symbol" pitchFamily="18" charset="2"/>
              </a:rPr>
              <a:t>	    </a:t>
            </a:r>
            <a:r>
              <a:rPr lang="pl-PL" sz="1800" dirty="0">
                <a:sym typeface="Symbol" pitchFamily="18" charset="2"/>
              </a:rPr>
              <a:t>w[k,i]:= w[k,i] - </a:t>
            </a:r>
            <a:r>
              <a:rPr lang="de-DE" sz="1800" dirty="0">
                <a:sym typeface="Symbol" pitchFamily="18" charset="2"/>
              </a:rPr>
              <a:t></a:t>
            </a:r>
            <a:r>
              <a:rPr lang="pl-PL" sz="1800" dirty="0"/>
              <a:t> </a:t>
            </a:r>
            <a:r>
              <a:rPr lang="pl-PL" sz="1800" dirty="0">
                <a:sym typeface="Symbol" pitchFamily="18" charset="2"/>
              </a:rPr>
              <a:t>*(w[k,i]-x[i]);</a:t>
            </a:r>
            <a:endParaRPr lang="de-DE" sz="1800" dirty="0">
              <a:sym typeface="Symbol" pitchFamily="18" charset="2"/>
            </a:endParaRPr>
          </a:p>
          <a:p>
            <a:pPr indent="144463">
              <a:lnSpc>
                <a:spcPct val="85000"/>
              </a:lnSpc>
              <a:spcBef>
                <a:spcPct val="10000"/>
              </a:spcBef>
              <a:tabLst>
                <a:tab pos="450850" algn="l"/>
                <a:tab pos="2070100" algn="l"/>
              </a:tabLst>
              <a:defRPr/>
            </a:pPr>
            <a:r>
              <a:rPr lang="pl-PL" sz="1800" dirty="0">
                <a:sym typeface="Symbol" pitchFamily="18" charset="2"/>
              </a:rPr>
              <a:t>	</a:t>
            </a:r>
            <a:r>
              <a:rPr lang="de-DE" sz="1800" b="1" dirty="0">
                <a:solidFill>
                  <a:srgbClr val="003399"/>
                </a:solidFill>
                <a:sym typeface="Symbol" pitchFamily="18" charset="2"/>
              </a:rPr>
              <a:t>ENDFOR</a:t>
            </a:r>
            <a:r>
              <a:rPr lang="de-DE" sz="1800" dirty="0">
                <a:sym typeface="Symbol" pitchFamily="18" charset="2"/>
              </a:rPr>
              <a:t>;</a:t>
            </a:r>
          </a:p>
          <a:p>
            <a:pPr indent="144463">
              <a:lnSpc>
                <a:spcPct val="95000"/>
              </a:lnSpc>
              <a:spcBef>
                <a:spcPct val="10000"/>
              </a:spcBef>
              <a:tabLst>
                <a:tab pos="450850" algn="l"/>
                <a:tab pos="2070100" algn="l"/>
              </a:tabLst>
              <a:defRPr/>
            </a:pPr>
            <a:r>
              <a:rPr lang="de-DE" sz="1800" dirty="0">
                <a:sym typeface="Symbol" pitchFamily="18" charset="2"/>
              </a:rPr>
              <a:t>	t:= t+1;		(* nächster Zeitschritt, nächstes Muster *)</a:t>
            </a:r>
            <a:endParaRPr lang="de-DE" dirty="0">
              <a:sym typeface="Symbol" pitchFamily="18" charset="2"/>
            </a:endParaRPr>
          </a:p>
          <a:p>
            <a:pPr indent="144463">
              <a:lnSpc>
                <a:spcPct val="60000"/>
              </a:lnSpc>
              <a:tabLst>
                <a:tab pos="450850" algn="l"/>
                <a:tab pos="2070100" algn="l"/>
              </a:tabLst>
              <a:defRPr/>
            </a:pPr>
            <a:r>
              <a:rPr lang="de-DE" b="1" dirty="0">
                <a:solidFill>
                  <a:srgbClr val="003399"/>
                </a:solidFill>
                <a:sym typeface="Symbol" pitchFamily="18" charset="2"/>
              </a:rPr>
              <a:t>UNTIL</a:t>
            </a:r>
            <a:r>
              <a:rPr lang="de-DE" dirty="0">
                <a:sym typeface="Symbol" pitchFamily="18" charset="2"/>
              </a:rPr>
              <a:t> </a:t>
            </a:r>
            <a:r>
              <a:rPr lang="de-DE" dirty="0" err="1">
                <a:sym typeface="Symbol" pitchFamily="18" charset="2"/>
              </a:rPr>
              <a:t>EndOf</a:t>
            </a:r>
            <a:r>
              <a:rPr lang="de-DE" dirty="0">
                <a:sym typeface="Symbol" pitchFamily="18" charset="2"/>
              </a:rPr>
              <a:t> (</a:t>
            </a:r>
            <a:r>
              <a:rPr lang="de-DE" dirty="0" err="1">
                <a:sym typeface="Symbol" pitchFamily="18" charset="2"/>
              </a:rPr>
              <a:t>PatternFile</a:t>
            </a:r>
            <a:r>
              <a:rPr lang="de-DE" dirty="0">
                <a:sym typeface="Symbol" pitchFamily="18" charset="2"/>
              </a:rPr>
              <a:t>);</a:t>
            </a:r>
          </a:p>
        </p:txBody>
      </p:sp>
      <p:sp>
        <p:nvSpPr>
          <p:cNvPr id="37894" name="Rectangle 5"/>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1000" smtClean="0">
                <a:latin typeface="Tahoma" pitchFamily="34" charset="0"/>
              </a:rPr>
              <a:t>Rüdiger Brause: Adaptive Systeme AS-1, WS 2013</a:t>
            </a:r>
            <a:endParaRPr lang="de-DE" sz="1000">
              <a:latin typeface="Tahoma" pitchFamily="34" charset="0"/>
            </a:endParaRPr>
          </a:p>
        </p:txBody>
      </p:sp>
      <p:sp>
        <p:nvSpPr>
          <p:cNvPr id="37895" name="Foliennummernplatzhalt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1000" smtClean="0"/>
              <a:t>- </a:t>
            </a:r>
            <a:fld id="{E711FE29-DB2A-47DC-952F-DAF84F416760}" type="slidenum">
              <a:rPr lang="de-DE" sz="1000" smtClean="0"/>
              <a:pPr/>
              <a:t>48</a:t>
            </a:fld>
            <a:r>
              <a:rPr lang="de-DE" sz="1000" smtClean="0"/>
              <a:t> -</a:t>
            </a:r>
          </a:p>
        </p:txBody>
      </p:sp>
      <p:sp>
        <p:nvSpPr>
          <p:cNvPr id="37896" name="Rectangle 2"/>
          <p:cNvSpPr>
            <a:spLocks noGrp="1" noChangeArrowheads="1"/>
          </p:cNvSpPr>
          <p:nvPr>
            <p:ph type="title"/>
          </p:nvPr>
        </p:nvSpPr>
        <p:spPr/>
        <p:txBody>
          <a:bodyPr/>
          <a:lstStyle/>
          <a:p>
            <a:r>
              <a:rPr lang="de-DE" smtClean="0"/>
              <a:t>Codebeispiel Klassentrennung</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1732">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1732">
                                            <p:txEl>
                                              <p:pRg st="9" end="9"/>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1732">
                                            <p:txEl>
                                              <p:pRg st="10" end="1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1732">
                                            <p:txEl>
                                              <p:pRg st="11" end="1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173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01732">
                                            <p:txEl>
                                              <p:pRg st="12" end="1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1732">
                                            <p:txEl>
                                              <p:pRg st="13" end="1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1732">
                                            <p:txEl>
                                              <p:pRg st="14" end="1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1732">
                                            <p:txEl>
                                              <p:pRg st="15" end="1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17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734" grpId="0" animBg="1"/>
      <p:bldP spid="201735"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4" name="Rectangle 6"/>
          <p:cNvSpPr>
            <a:spLocks noChangeArrowheads="1"/>
          </p:cNvSpPr>
          <p:nvPr/>
        </p:nvSpPr>
        <p:spPr bwMode="auto">
          <a:xfrm>
            <a:off x="850900" y="3330575"/>
            <a:ext cx="7988300" cy="1181100"/>
          </a:xfrm>
          <a:prstGeom prst="rect">
            <a:avLst/>
          </a:prstGeom>
          <a:solidFill>
            <a:srgbClr val="CCFFC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endParaRPr lang="de-DE"/>
          </a:p>
        </p:txBody>
      </p:sp>
      <p:sp>
        <p:nvSpPr>
          <p:cNvPr id="201735" name="Rectangle 7"/>
          <p:cNvSpPr>
            <a:spLocks noChangeArrowheads="1"/>
          </p:cNvSpPr>
          <p:nvPr/>
        </p:nvSpPr>
        <p:spPr bwMode="auto">
          <a:xfrm>
            <a:off x="838200" y="4537075"/>
            <a:ext cx="7988300" cy="1130300"/>
          </a:xfrm>
          <a:prstGeom prst="rect">
            <a:avLst/>
          </a:prstGeom>
          <a:solidFill>
            <a:srgbClr val="CC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endParaRPr lang="de-DE"/>
          </a:p>
        </p:txBody>
      </p:sp>
      <p:sp>
        <p:nvSpPr>
          <p:cNvPr id="38916" name="Rectangle 5"/>
          <p:cNvSpPr>
            <a:spLocks noChangeArrowheads="1"/>
          </p:cNvSpPr>
          <p:nvPr/>
        </p:nvSpPr>
        <p:spPr bwMode="auto">
          <a:xfrm>
            <a:off x="838200" y="2454275"/>
            <a:ext cx="7988300" cy="850900"/>
          </a:xfrm>
          <a:prstGeom prst="rect">
            <a:avLst/>
          </a:prstGeom>
          <a:solidFill>
            <a:srgbClr val="FFFF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endParaRPr lang="de-DE"/>
          </a:p>
        </p:txBody>
      </p:sp>
      <p:sp>
        <p:nvSpPr>
          <p:cNvPr id="201732" name="Rectangle 4"/>
          <p:cNvSpPr>
            <a:spLocks noChangeArrowheads="1"/>
          </p:cNvSpPr>
          <p:nvPr/>
        </p:nvSpPr>
        <p:spPr bwMode="auto">
          <a:xfrm>
            <a:off x="711200" y="1171575"/>
            <a:ext cx="8240713" cy="521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pPr indent="144463">
              <a:tabLst>
                <a:tab pos="450850" algn="l"/>
                <a:tab pos="2070100" algn="l"/>
              </a:tabLst>
              <a:defRPr/>
            </a:pPr>
            <a:r>
              <a:rPr lang="de-DE" dirty="0" err="1"/>
              <a:t>float</a:t>
            </a:r>
            <a:r>
              <a:rPr lang="de-DE" dirty="0"/>
              <a:t> w</a:t>
            </a:r>
            <a:r>
              <a:rPr lang="de-DE" dirty="0" smtClean="0"/>
              <a:t>[ ][ ] </a:t>
            </a:r>
            <a:r>
              <a:rPr lang="de-DE" dirty="0"/>
              <a:t>= </a:t>
            </a:r>
            <a:r>
              <a:rPr lang="de-DE" dirty="0" err="1"/>
              <a:t>new</a:t>
            </a:r>
            <a:r>
              <a:rPr lang="de-DE" dirty="0"/>
              <a:t> </a:t>
            </a:r>
            <a:r>
              <a:rPr lang="de-DE" dirty="0" err="1"/>
              <a:t>float</a:t>
            </a:r>
            <a:r>
              <a:rPr lang="de-DE" dirty="0"/>
              <a:t>[2][2</a:t>
            </a:r>
            <a:r>
              <a:rPr lang="de-DE" dirty="0" smtClean="0"/>
              <a:t>];     </a:t>
            </a:r>
            <a:r>
              <a:rPr lang="de-DE" dirty="0" err="1" smtClean="0"/>
              <a:t>float</a:t>
            </a:r>
            <a:r>
              <a:rPr lang="de-DE" dirty="0" smtClean="0"/>
              <a:t> </a:t>
            </a:r>
            <a:r>
              <a:rPr lang="en-US" dirty="0"/>
              <a:t>x[2];   float </a:t>
            </a:r>
            <a:r>
              <a:rPr lang="de-DE" dirty="0">
                <a:sym typeface="Symbol" pitchFamily="18" charset="2"/>
              </a:rPr>
              <a:t></a:t>
            </a:r>
            <a:r>
              <a:rPr lang="en-US" dirty="0"/>
              <a:t>;  </a:t>
            </a:r>
            <a:r>
              <a:rPr lang="en-US" dirty="0" err="1"/>
              <a:t>int</a:t>
            </a:r>
            <a:r>
              <a:rPr lang="en-US" dirty="0"/>
              <a:t> t, k;</a:t>
            </a:r>
            <a:endParaRPr lang="de-DE" dirty="0">
              <a:sym typeface="Symbol" pitchFamily="18" charset="2"/>
            </a:endParaRPr>
          </a:p>
          <a:p>
            <a:pPr indent="144463">
              <a:lnSpc>
                <a:spcPct val="40000"/>
              </a:lnSpc>
              <a:tabLst>
                <a:tab pos="450850" algn="l"/>
                <a:tab pos="2070100" algn="l"/>
              </a:tabLst>
              <a:defRPr/>
            </a:pPr>
            <a:endParaRPr lang="de-DE" dirty="0">
              <a:sym typeface="Symbol" pitchFamily="18" charset="2"/>
            </a:endParaRPr>
          </a:p>
          <a:p>
            <a:pPr indent="144463">
              <a:lnSpc>
                <a:spcPct val="40000"/>
              </a:lnSpc>
              <a:tabLst>
                <a:tab pos="450850" algn="l"/>
                <a:tab pos="2070100" algn="l"/>
              </a:tabLst>
              <a:defRPr/>
            </a:pPr>
            <a:r>
              <a:rPr lang="de-DE" dirty="0">
                <a:sym typeface="Symbol" pitchFamily="18" charset="2"/>
              </a:rPr>
              <a:t>t = 1;		</a:t>
            </a:r>
            <a:r>
              <a:rPr lang="de-DE" dirty="0">
                <a:solidFill>
                  <a:srgbClr val="00B050"/>
                </a:solidFill>
                <a:sym typeface="Symbol" pitchFamily="18" charset="2"/>
              </a:rPr>
              <a:t>(* erster Zeitschritt *)</a:t>
            </a:r>
          </a:p>
          <a:p>
            <a:pPr indent="144463">
              <a:spcBef>
                <a:spcPts val="600"/>
              </a:spcBef>
              <a:spcAft>
                <a:spcPts val="0"/>
              </a:spcAft>
              <a:tabLst>
                <a:tab pos="450850" algn="l"/>
                <a:tab pos="2070100" algn="l"/>
              </a:tabLst>
              <a:defRPr/>
            </a:pPr>
            <a:r>
              <a:rPr lang="de-DE" b="1" dirty="0" smtClean="0">
                <a:solidFill>
                  <a:srgbClr val="003399"/>
                </a:solidFill>
                <a:sym typeface="Symbol" pitchFamily="18" charset="2"/>
              </a:rPr>
              <a:t>do {</a:t>
            </a:r>
            <a:endParaRPr lang="de-DE" b="1" dirty="0">
              <a:solidFill>
                <a:srgbClr val="003399"/>
              </a:solidFill>
              <a:sym typeface="Symbol" pitchFamily="18" charset="2"/>
            </a:endParaRPr>
          </a:p>
          <a:p>
            <a:pPr indent="144463">
              <a:spcBef>
                <a:spcPct val="10000"/>
              </a:spcBef>
              <a:tabLst>
                <a:tab pos="450850" algn="l"/>
                <a:tab pos="2070100" algn="l"/>
              </a:tabLst>
              <a:defRPr/>
            </a:pPr>
            <a:r>
              <a:rPr lang="de-DE" sz="1800" i="1" dirty="0">
                <a:sym typeface="Symbol" pitchFamily="18" charset="2"/>
              </a:rPr>
              <a:t>(* </a:t>
            </a:r>
            <a:r>
              <a:rPr lang="de-DE" sz="1800" b="1" i="1" dirty="0">
                <a:sym typeface="Symbol" pitchFamily="18" charset="2"/>
              </a:rPr>
              <a:t>Eingabe</a:t>
            </a:r>
            <a:r>
              <a:rPr lang="de-DE" sz="1800" i="1" dirty="0">
                <a:sym typeface="Symbol" pitchFamily="18" charset="2"/>
              </a:rPr>
              <a:t> oder Generation des Trainingsmusters *)</a:t>
            </a:r>
          </a:p>
          <a:p>
            <a:pPr indent="144463">
              <a:lnSpc>
                <a:spcPct val="85000"/>
              </a:lnSpc>
              <a:spcBef>
                <a:spcPct val="10000"/>
              </a:spcBef>
              <a:tabLst>
                <a:tab pos="450850" algn="l"/>
                <a:tab pos="2070100" algn="l"/>
              </a:tabLst>
              <a:defRPr/>
            </a:pPr>
            <a:r>
              <a:rPr lang="de-DE" sz="1800" dirty="0">
                <a:sym typeface="Symbol" pitchFamily="18" charset="2"/>
              </a:rPr>
              <a:t>	 </a:t>
            </a:r>
            <a:r>
              <a:rPr lang="de-DE" sz="1800" dirty="0" err="1">
                <a:sym typeface="Symbol" pitchFamily="18" charset="2"/>
              </a:rPr>
              <a:t>read</a:t>
            </a:r>
            <a:r>
              <a:rPr lang="de-DE" sz="1800" dirty="0">
                <a:sym typeface="Symbol" pitchFamily="18" charset="2"/>
              </a:rPr>
              <a:t>(</a:t>
            </a:r>
            <a:r>
              <a:rPr lang="de-DE" sz="1800" dirty="0" err="1">
                <a:sym typeface="Symbol" pitchFamily="18" charset="2"/>
              </a:rPr>
              <a:t>PatternFile</a:t>
            </a:r>
            <a:r>
              <a:rPr lang="de-DE" sz="1800" dirty="0">
                <a:sym typeface="Symbol" pitchFamily="18" charset="2"/>
              </a:rPr>
              <a:t>, x);</a:t>
            </a:r>
          </a:p>
          <a:p>
            <a:pPr indent="144463">
              <a:lnSpc>
                <a:spcPct val="85000"/>
              </a:lnSpc>
              <a:spcBef>
                <a:spcPct val="10000"/>
              </a:spcBef>
              <a:tabLst>
                <a:tab pos="450850" algn="l"/>
                <a:tab pos="2070100" algn="l"/>
              </a:tabLst>
              <a:defRPr/>
            </a:pPr>
            <a:r>
              <a:rPr lang="de-DE" sz="1800" dirty="0">
                <a:sym typeface="Symbol" pitchFamily="18" charset="2"/>
              </a:rPr>
              <a:t>	  </a:t>
            </a:r>
            <a:r>
              <a:rPr lang="de-DE" sz="1800" dirty="0"/>
              <a:t> = 1/t;</a:t>
            </a:r>
            <a:r>
              <a:rPr lang="de-DE" sz="1800" dirty="0">
                <a:sym typeface="Symbol" pitchFamily="18" charset="2"/>
              </a:rPr>
              <a:t>	</a:t>
            </a:r>
            <a:r>
              <a:rPr lang="de-DE" sz="1800" dirty="0" smtClean="0">
                <a:sym typeface="Symbol" pitchFamily="18" charset="2"/>
              </a:rPr>
              <a:t>	</a:t>
            </a:r>
            <a:r>
              <a:rPr lang="de-DE" sz="1800" dirty="0" smtClean="0">
                <a:solidFill>
                  <a:srgbClr val="00B050"/>
                </a:solidFill>
                <a:sym typeface="Symbol" pitchFamily="18" charset="2"/>
              </a:rPr>
              <a:t>(* </a:t>
            </a:r>
            <a:r>
              <a:rPr lang="de-DE" sz="1800" dirty="0" err="1">
                <a:solidFill>
                  <a:srgbClr val="00B050"/>
                </a:solidFill>
                <a:sym typeface="Symbol" pitchFamily="18" charset="2"/>
              </a:rPr>
              <a:t>zeitabh</a:t>
            </a:r>
            <a:r>
              <a:rPr lang="de-DE" sz="1800" dirty="0">
                <a:solidFill>
                  <a:srgbClr val="00B050"/>
                </a:solidFill>
                <a:sym typeface="Symbol" pitchFamily="18" charset="2"/>
              </a:rPr>
              <a:t>. </a:t>
            </a:r>
            <a:r>
              <a:rPr lang="de-DE" sz="1800" dirty="0" err="1">
                <a:solidFill>
                  <a:srgbClr val="00B050"/>
                </a:solidFill>
                <a:sym typeface="Symbol" pitchFamily="18" charset="2"/>
              </a:rPr>
              <a:t>Lernrate</a:t>
            </a:r>
            <a:r>
              <a:rPr lang="de-DE" sz="1800" dirty="0">
                <a:solidFill>
                  <a:srgbClr val="00B050"/>
                </a:solidFill>
                <a:sym typeface="Symbol" pitchFamily="18" charset="2"/>
              </a:rPr>
              <a:t>  *)</a:t>
            </a:r>
          </a:p>
          <a:p>
            <a:pPr indent="144463">
              <a:lnSpc>
                <a:spcPct val="95000"/>
              </a:lnSpc>
              <a:spcBef>
                <a:spcPts val="1200"/>
              </a:spcBef>
              <a:tabLst>
                <a:tab pos="450850" algn="l"/>
                <a:tab pos="2070100" algn="l"/>
              </a:tabLst>
              <a:defRPr/>
            </a:pPr>
            <a:r>
              <a:rPr lang="de-DE" sz="1800" i="1" dirty="0">
                <a:sym typeface="Symbol" pitchFamily="18" charset="2"/>
              </a:rPr>
              <a:t>(*</a:t>
            </a:r>
            <a:r>
              <a:rPr lang="de-DE" sz="1800" b="1" i="1" dirty="0">
                <a:sym typeface="Symbol" pitchFamily="18" charset="2"/>
              </a:rPr>
              <a:t>suche</a:t>
            </a:r>
            <a:r>
              <a:rPr lang="de-DE" sz="1800" i="1" dirty="0">
                <a:sym typeface="Symbol" pitchFamily="18" charset="2"/>
              </a:rPr>
              <a:t> </a:t>
            </a:r>
            <a:r>
              <a:rPr lang="de-DE" sz="1800" b="1" i="1" dirty="0">
                <a:sym typeface="Symbol" pitchFamily="18" charset="2"/>
              </a:rPr>
              <a:t>Klasse</a:t>
            </a:r>
            <a:r>
              <a:rPr lang="de-DE" sz="1800" i="1" dirty="0">
                <a:sym typeface="Symbol" pitchFamily="18" charset="2"/>
              </a:rPr>
              <a:t> mit minimalem Abstand *)</a:t>
            </a:r>
          </a:p>
          <a:p>
            <a:pPr indent="144463">
              <a:lnSpc>
                <a:spcPct val="85000"/>
              </a:lnSpc>
              <a:spcBef>
                <a:spcPct val="10000"/>
              </a:spcBef>
              <a:tabLst>
                <a:tab pos="450850" algn="l"/>
                <a:tab pos="2070100" algn="l"/>
              </a:tabLst>
              <a:defRPr/>
            </a:pPr>
            <a:r>
              <a:rPr lang="de-DE" sz="1800" dirty="0">
                <a:sym typeface="Symbol" pitchFamily="18" charset="2"/>
              </a:rPr>
              <a:t>	</a:t>
            </a:r>
            <a:r>
              <a:rPr lang="en-US" sz="1800" b="1" dirty="0">
                <a:solidFill>
                  <a:srgbClr val="003399"/>
                </a:solidFill>
                <a:sym typeface="Symbol" pitchFamily="18" charset="2"/>
              </a:rPr>
              <a:t>if </a:t>
            </a:r>
            <a:r>
              <a:rPr lang="en-US" sz="1800" b="1" dirty="0" smtClean="0">
                <a:solidFill>
                  <a:srgbClr val="003399"/>
                </a:solidFill>
                <a:sym typeface="Symbol" pitchFamily="18" charset="2"/>
              </a:rPr>
              <a:t>(</a:t>
            </a:r>
            <a:r>
              <a:rPr lang="en-US" sz="1800" dirty="0" err="1" smtClean="0">
                <a:sym typeface="Symbol" pitchFamily="18" charset="2"/>
              </a:rPr>
              <a:t>Abstand</a:t>
            </a:r>
            <a:r>
              <a:rPr lang="en-US" sz="1800" dirty="0" smtClean="0">
                <a:sym typeface="Symbol" pitchFamily="18" charset="2"/>
              </a:rPr>
              <a:t>(</a:t>
            </a:r>
            <a:r>
              <a:rPr lang="en-US" sz="1800" dirty="0" err="1" smtClean="0">
                <a:sym typeface="Symbol" pitchFamily="18" charset="2"/>
              </a:rPr>
              <a:t>x,w</a:t>
            </a:r>
            <a:r>
              <a:rPr lang="en-US" sz="1800" dirty="0" smtClean="0">
                <a:sym typeface="Symbol" pitchFamily="18" charset="2"/>
              </a:rPr>
              <a:t>[0</a:t>
            </a:r>
            <a:r>
              <a:rPr lang="en-US" sz="1800" dirty="0">
                <a:sym typeface="Symbol" pitchFamily="18" charset="2"/>
              </a:rPr>
              <a:t>]) &gt; </a:t>
            </a:r>
            <a:r>
              <a:rPr lang="en-US" sz="1800" dirty="0" err="1">
                <a:sym typeface="Symbol" pitchFamily="18" charset="2"/>
              </a:rPr>
              <a:t>Abstand</a:t>
            </a:r>
            <a:r>
              <a:rPr lang="en-US" sz="1800" dirty="0">
                <a:sym typeface="Symbol" pitchFamily="18" charset="2"/>
              </a:rPr>
              <a:t>(</a:t>
            </a:r>
            <a:r>
              <a:rPr lang="en-US" sz="1800" dirty="0" err="1">
                <a:sym typeface="Symbol" pitchFamily="18" charset="2"/>
              </a:rPr>
              <a:t>x,w</a:t>
            </a:r>
            <a:r>
              <a:rPr lang="en-US" sz="1800" dirty="0">
                <a:sym typeface="Symbol" pitchFamily="18" charset="2"/>
              </a:rPr>
              <a:t>[1</a:t>
            </a:r>
            <a:r>
              <a:rPr lang="en-US" sz="1800" dirty="0" smtClean="0">
                <a:sym typeface="Symbol" pitchFamily="18" charset="2"/>
              </a:rPr>
              <a:t>])</a:t>
            </a:r>
            <a:r>
              <a:rPr lang="en-US" sz="1800" b="1" dirty="0" smtClean="0">
                <a:solidFill>
                  <a:schemeClr val="accent2"/>
                </a:solidFill>
                <a:sym typeface="Symbol" pitchFamily="18" charset="2"/>
              </a:rPr>
              <a:t>)</a:t>
            </a:r>
            <a:r>
              <a:rPr lang="en-US" sz="1800" dirty="0" smtClean="0">
                <a:sym typeface="Symbol" pitchFamily="18" charset="2"/>
              </a:rPr>
              <a:t>  </a:t>
            </a:r>
            <a:endParaRPr lang="de-DE" sz="1800" dirty="0">
              <a:sym typeface="Symbol" pitchFamily="18" charset="2"/>
            </a:endParaRPr>
          </a:p>
          <a:p>
            <a:pPr indent="144463">
              <a:lnSpc>
                <a:spcPct val="85000"/>
              </a:lnSpc>
              <a:spcBef>
                <a:spcPct val="10000"/>
              </a:spcBef>
              <a:tabLst>
                <a:tab pos="450850" algn="l"/>
                <a:tab pos="2070100" algn="l"/>
              </a:tabLst>
              <a:defRPr/>
            </a:pPr>
            <a:r>
              <a:rPr lang="en-US" sz="1800" dirty="0">
                <a:sym typeface="Symbol" pitchFamily="18" charset="2"/>
              </a:rPr>
              <a:t>	             k= </a:t>
            </a:r>
            <a:r>
              <a:rPr lang="en-US" sz="1800" dirty="0" smtClean="0">
                <a:sym typeface="Symbol" pitchFamily="18" charset="2"/>
              </a:rPr>
              <a:t>1;</a:t>
            </a:r>
            <a:r>
              <a:rPr lang="en-US" sz="1800" dirty="0">
                <a:sym typeface="Symbol" pitchFamily="18" charset="2"/>
              </a:rPr>
              <a:t>	</a:t>
            </a:r>
          </a:p>
          <a:p>
            <a:pPr indent="144463">
              <a:lnSpc>
                <a:spcPct val="85000"/>
              </a:lnSpc>
              <a:spcBef>
                <a:spcPct val="10000"/>
              </a:spcBef>
              <a:tabLst>
                <a:tab pos="450850" algn="l"/>
                <a:tab pos="2070100" algn="l"/>
              </a:tabLst>
              <a:defRPr/>
            </a:pPr>
            <a:r>
              <a:rPr lang="en-US" sz="1800" b="1" dirty="0">
                <a:solidFill>
                  <a:srgbClr val="003399"/>
                </a:solidFill>
                <a:sym typeface="Symbol" pitchFamily="18" charset="2"/>
              </a:rPr>
              <a:t>	   else   </a:t>
            </a:r>
            <a:r>
              <a:rPr lang="en-US" sz="1800" dirty="0">
                <a:sym typeface="Symbol" pitchFamily="18" charset="2"/>
              </a:rPr>
              <a:t>k= </a:t>
            </a:r>
            <a:r>
              <a:rPr lang="en-US" sz="1800" dirty="0" smtClean="0">
                <a:sym typeface="Symbol" pitchFamily="18" charset="2"/>
              </a:rPr>
              <a:t>0;</a:t>
            </a:r>
            <a:endParaRPr lang="de-DE" sz="1800" dirty="0">
              <a:sym typeface="Symbol" pitchFamily="18" charset="2"/>
            </a:endParaRPr>
          </a:p>
          <a:p>
            <a:pPr indent="144463">
              <a:lnSpc>
                <a:spcPct val="95000"/>
              </a:lnSpc>
              <a:spcBef>
                <a:spcPts val="1200"/>
              </a:spcBef>
              <a:tabLst>
                <a:tab pos="450850" algn="l"/>
                <a:tab pos="2070100" algn="l"/>
              </a:tabLst>
              <a:defRPr/>
            </a:pPr>
            <a:r>
              <a:rPr lang="de-DE" sz="1800" dirty="0">
                <a:sym typeface="Symbol" pitchFamily="18" charset="2"/>
              </a:rPr>
              <a:t> </a:t>
            </a:r>
            <a:r>
              <a:rPr lang="de-DE" sz="1800" i="1" dirty="0">
                <a:sym typeface="Symbol" pitchFamily="18" charset="2"/>
              </a:rPr>
              <a:t>(* </a:t>
            </a:r>
            <a:r>
              <a:rPr lang="de-DE" sz="1800" b="1" i="1" dirty="0">
                <a:sym typeface="Symbol" pitchFamily="18" charset="2"/>
              </a:rPr>
              <a:t>verändere</a:t>
            </a:r>
            <a:r>
              <a:rPr lang="de-DE" sz="1800" i="1" dirty="0">
                <a:sym typeface="Symbol" pitchFamily="18" charset="2"/>
              </a:rPr>
              <a:t> den Gewichtsvektor *)</a:t>
            </a:r>
          </a:p>
          <a:p>
            <a:pPr indent="144463">
              <a:lnSpc>
                <a:spcPct val="85000"/>
              </a:lnSpc>
              <a:spcBef>
                <a:spcPct val="10000"/>
              </a:spcBef>
              <a:tabLst>
                <a:tab pos="450850" algn="l"/>
                <a:tab pos="2070100" algn="l"/>
              </a:tabLst>
              <a:defRPr/>
            </a:pPr>
            <a:r>
              <a:rPr lang="de-DE" sz="1800" dirty="0">
                <a:sym typeface="Symbol" pitchFamily="18" charset="2"/>
              </a:rPr>
              <a:t>	</a:t>
            </a:r>
            <a:r>
              <a:rPr lang="de-DE" sz="1800" b="1" dirty="0" err="1">
                <a:solidFill>
                  <a:srgbClr val="003399"/>
                </a:solidFill>
                <a:sym typeface="Symbol" pitchFamily="18" charset="2"/>
              </a:rPr>
              <a:t>for</a:t>
            </a:r>
            <a:r>
              <a:rPr lang="de-DE" sz="1800" dirty="0">
                <a:sym typeface="Symbol" pitchFamily="18" charset="2"/>
              </a:rPr>
              <a:t> </a:t>
            </a:r>
            <a:r>
              <a:rPr lang="de-DE" sz="1800" b="1" dirty="0">
                <a:solidFill>
                  <a:schemeClr val="accent2"/>
                </a:solidFill>
                <a:sym typeface="Symbol" pitchFamily="18" charset="2"/>
              </a:rPr>
              <a:t>(</a:t>
            </a:r>
            <a:r>
              <a:rPr lang="de-DE" sz="1800" dirty="0" err="1">
                <a:sym typeface="Symbol" pitchFamily="18" charset="2"/>
              </a:rPr>
              <a:t>int</a:t>
            </a:r>
            <a:r>
              <a:rPr lang="de-DE" sz="1800" dirty="0">
                <a:sym typeface="Symbol" pitchFamily="18" charset="2"/>
              </a:rPr>
              <a:t> </a:t>
            </a:r>
            <a:r>
              <a:rPr lang="de-DE" sz="1800" dirty="0" smtClean="0">
                <a:sym typeface="Symbol" pitchFamily="18" charset="2"/>
              </a:rPr>
              <a:t>i=0; </a:t>
            </a:r>
            <a:r>
              <a:rPr lang="de-DE" sz="1800" dirty="0">
                <a:sym typeface="Symbol" pitchFamily="18" charset="2"/>
              </a:rPr>
              <a:t>i</a:t>
            </a:r>
            <a:r>
              <a:rPr lang="de-DE" sz="1800" dirty="0" smtClean="0">
                <a:sym typeface="Symbol" pitchFamily="18" charset="2"/>
              </a:rPr>
              <a:t>&lt;=1; </a:t>
            </a:r>
            <a:r>
              <a:rPr lang="de-DE" sz="1800" dirty="0">
                <a:sym typeface="Symbol" pitchFamily="18" charset="2"/>
              </a:rPr>
              <a:t>i++</a:t>
            </a:r>
            <a:r>
              <a:rPr lang="de-DE" sz="1800" b="1" dirty="0">
                <a:solidFill>
                  <a:schemeClr val="accent2"/>
                </a:solidFill>
                <a:sym typeface="Symbol" pitchFamily="18" charset="2"/>
              </a:rPr>
              <a:t>)</a:t>
            </a:r>
            <a:r>
              <a:rPr lang="de-DE" sz="1800" dirty="0">
                <a:sym typeface="Symbol" pitchFamily="18" charset="2"/>
              </a:rPr>
              <a:t> </a:t>
            </a:r>
            <a:r>
              <a:rPr lang="de-DE" sz="1800" b="1" dirty="0">
                <a:solidFill>
                  <a:srgbClr val="003399"/>
                </a:solidFill>
                <a:sym typeface="Symbol" pitchFamily="18" charset="2"/>
              </a:rPr>
              <a:t> </a:t>
            </a:r>
            <a:r>
              <a:rPr lang="de-DE" sz="1800" dirty="0">
                <a:solidFill>
                  <a:srgbClr val="00B050"/>
                </a:solidFill>
                <a:sym typeface="Symbol" pitchFamily="18" charset="2"/>
              </a:rPr>
              <a:t>(* Approximation des Mittelwerts *)</a:t>
            </a:r>
          </a:p>
          <a:p>
            <a:pPr indent="144463">
              <a:lnSpc>
                <a:spcPct val="85000"/>
              </a:lnSpc>
              <a:spcBef>
                <a:spcPct val="10000"/>
              </a:spcBef>
              <a:tabLst>
                <a:tab pos="450850" algn="l"/>
                <a:tab pos="2070100" algn="l"/>
              </a:tabLst>
              <a:defRPr/>
            </a:pPr>
            <a:r>
              <a:rPr lang="de-DE" sz="1800" dirty="0">
                <a:sym typeface="Symbol" pitchFamily="18" charset="2"/>
              </a:rPr>
              <a:t>	    </a:t>
            </a:r>
            <a:r>
              <a:rPr lang="pl-PL" sz="1800" dirty="0">
                <a:sym typeface="Symbol" pitchFamily="18" charset="2"/>
              </a:rPr>
              <a:t>w[k,i]</a:t>
            </a:r>
            <a:r>
              <a:rPr lang="de-DE" sz="1800" dirty="0">
                <a:sym typeface="Symbol" pitchFamily="18" charset="2"/>
              </a:rPr>
              <a:t> </a:t>
            </a:r>
            <a:r>
              <a:rPr lang="pl-PL" sz="1800" dirty="0">
                <a:sym typeface="Symbol" pitchFamily="18" charset="2"/>
              </a:rPr>
              <a:t>= w[k,i] - </a:t>
            </a:r>
            <a:r>
              <a:rPr lang="de-DE" sz="1800" dirty="0">
                <a:sym typeface="Symbol" pitchFamily="18" charset="2"/>
              </a:rPr>
              <a:t></a:t>
            </a:r>
            <a:r>
              <a:rPr lang="pl-PL" sz="1800" dirty="0"/>
              <a:t> </a:t>
            </a:r>
            <a:r>
              <a:rPr lang="de-DE" sz="1800" dirty="0" smtClean="0">
                <a:sym typeface="Symbol" pitchFamily="18" charset="2"/>
              </a:rPr>
              <a:t>*</a:t>
            </a:r>
            <a:r>
              <a:rPr lang="pl-PL" sz="1800" dirty="0" smtClean="0">
                <a:sym typeface="Symbol" pitchFamily="18" charset="2"/>
              </a:rPr>
              <a:t>(</a:t>
            </a:r>
            <a:r>
              <a:rPr lang="pl-PL" sz="1800" dirty="0">
                <a:sym typeface="Symbol" pitchFamily="18" charset="2"/>
              </a:rPr>
              <a:t>w[k,i]-x[i]);</a:t>
            </a:r>
            <a:endParaRPr lang="de-DE" sz="1800" dirty="0">
              <a:sym typeface="Symbol" pitchFamily="18" charset="2"/>
            </a:endParaRPr>
          </a:p>
          <a:p>
            <a:pPr indent="144463">
              <a:lnSpc>
                <a:spcPct val="85000"/>
              </a:lnSpc>
              <a:spcBef>
                <a:spcPct val="10000"/>
              </a:spcBef>
              <a:tabLst>
                <a:tab pos="450850" algn="l"/>
                <a:tab pos="2070100" algn="l"/>
              </a:tabLst>
              <a:defRPr/>
            </a:pPr>
            <a:endParaRPr lang="de-DE" sz="1800" dirty="0">
              <a:sym typeface="Symbol" pitchFamily="18" charset="2"/>
            </a:endParaRPr>
          </a:p>
          <a:p>
            <a:pPr indent="144463">
              <a:lnSpc>
                <a:spcPct val="95000"/>
              </a:lnSpc>
              <a:spcBef>
                <a:spcPct val="10000"/>
              </a:spcBef>
              <a:tabLst>
                <a:tab pos="450850" algn="l"/>
                <a:tab pos="2070100" algn="l"/>
              </a:tabLst>
              <a:defRPr/>
            </a:pPr>
            <a:r>
              <a:rPr lang="de-DE" sz="1800" dirty="0">
                <a:sym typeface="Symbol" pitchFamily="18" charset="2"/>
              </a:rPr>
              <a:t>	t = t+1;		</a:t>
            </a:r>
            <a:r>
              <a:rPr lang="de-DE" sz="1800" dirty="0">
                <a:solidFill>
                  <a:srgbClr val="00B050"/>
                </a:solidFill>
                <a:sym typeface="Symbol" pitchFamily="18" charset="2"/>
              </a:rPr>
              <a:t>(* nächster Zeitschritt, nächstes Muster *)</a:t>
            </a:r>
            <a:endParaRPr lang="de-DE" dirty="0">
              <a:solidFill>
                <a:srgbClr val="00B050"/>
              </a:solidFill>
              <a:sym typeface="Symbol" pitchFamily="18" charset="2"/>
            </a:endParaRPr>
          </a:p>
          <a:p>
            <a:pPr indent="144463">
              <a:lnSpc>
                <a:spcPct val="60000"/>
              </a:lnSpc>
              <a:tabLst>
                <a:tab pos="450850" algn="l"/>
                <a:tab pos="2070100" algn="l"/>
              </a:tabLst>
              <a:defRPr/>
            </a:pPr>
            <a:r>
              <a:rPr lang="de-DE" b="1" dirty="0" smtClean="0">
                <a:solidFill>
                  <a:srgbClr val="003399"/>
                </a:solidFill>
                <a:sym typeface="Symbol" pitchFamily="18" charset="2"/>
              </a:rPr>
              <a:t>} </a:t>
            </a:r>
            <a:r>
              <a:rPr lang="de-DE" b="1" dirty="0" err="1" smtClean="0">
                <a:solidFill>
                  <a:srgbClr val="003399"/>
                </a:solidFill>
                <a:sym typeface="Symbol" pitchFamily="18" charset="2"/>
              </a:rPr>
              <a:t>while</a:t>
            </a:r>
            <a:r>
              <a:rPr lang="de-DE" b="1" dirty="0" smtClean="0">
                <a:solidFill>
                  <a:srgbClr val="003399"/>
                </a:solidFill>
                <a:sym typeface="Symbol" pitchFamily="18" charset="2"/>
              </a:rPr>
              <a:t> </a:t>
            </a:r>
            <a:r>
              <a:rPr lang="de-DE" b="1" dirty="0" smtClean="0">
                <a:solidFill>
                  <a:srgbClr val="336699"/>
                </a:solidFill>
                <a:sym typeface="Symbol" pitchFamily="18" charset="2"/>
              </a:rPr>
              <a:t>( </a:t>
            </a:r>
            <a:r>
              <a:rPr lang="de-DE" dirty="0" smtClean="0">
                <a:sym typeface="Symbol" pitchFamily="18" charset="2"/>
              </a:rPr>
              <a:t>!</a:t>
            </a:r>
            <a:r>
              <a:rPr lang="de-DE" dirty="0" err="1">
                <a:sym typeface="Symbol" pitchFamily="18" charset="2"/>
              </a:rPr>
              <a:t>EndOf</a:t>
            </a:r>
            <a:r>
              <a:rPr lang="de-DE" dirty="0">
                <a:sym typeface="Symbol" pitchFamily="18" charset="2"/>
              </a:rPr>
              <a:t> (</a:t>
            </a:r>
            <a:r>
              <a:rPr lang="de-DE" dirty="0" err="1">
                <a:sym typeface="Symbol" pitchFamily="18" charset="2"/>
              </a:rPr>
              <a:t>PatternFile</a:t>
            </a:r>
            <a:r>
              <a:rPr lang="de-DE" dirty="0" smtClean="0">
                <a:sym typeface="Symbol" pitchFamily="18" charset="2"/>
              </a:rPr>
              <a:t>) </a:t>
            </a:r>
            <a:r>
              <a:rPr lang="de-DE" b="1" dirty="0" smtClean="0">
                <a:solidFill>
                  <a:srgbClr val="336699"/>
                </a:solidFill>
                <a:sym typeface="Symbol" pitchFamily="18" charset="2"/>
              </a:rPr>
              <a:t>)</a:t>
            </a:r>
            <a:r>
              <a:rPr lang="de-DE" dirty="0" smtClean="0">
                <a:sym typeface="Symbol" pitchFamily="18" charset="2"/>
              </a:rPr>
              <a:t>;</a:t>
            </a:r>
            <a:endParaRPr lang="de-DE" dirty="0">
              <a:sym typeface="Symbol" pitchFamily="18" charset="2"/>
            </a:endParaRPr>
          </a:p>
        </p:txBody>
      </p:sp>
      <p:sp>
        <p:nvSpPr>
          <p:cNvPr id="38918" name="Rectangle 5"/>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1000" smtClean="0">
                <a:latin typeface="Tahoma" pitchFamily="34" charset="0"/>
              </a:rPr>
              <a:t>Rüdiger Brause: Adaptive Systeme AS-1, WS 2013</a:t>
            </a:r>
            <a:endParaRPr lang="de-DE" sz="1000">
              <a:latin typeface="Tahoma" pitchFamily="34" charset="0"/>
            </a:endParaRPr>
          </a:p>
        </p:txBody>
      </p:sp>
      <p:sp>
        <p:nvSpPr>
          <p:cNvPr id="38919" name="Foliennummernplatzhalt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1000" smtClean="0"/>
              <a:t>- </a:t>
            </a:r>
            <a:fld id="{8AACEFF0-8113-43FF-8846-27A3C7142D0C}" type="slidenum">
              <a:rPr lang="de-DE" sz="1000" smtClean="0"/>
              <a:pPr/>
              <a:t>49</a:t>
            </a:fld>
            <a:r>
              <a:rPr lang="de-DE" sz="1000" smtClean="0"/>
              <a:t> -</a:t>
            </a:r>
          </a:p>
        </p:txBody>
      </p:sp>
      <p:sp>
        <p:nvSpPr>
          <p:cNvPr id="38920" name="Rectangle 2"/>
          <p:cNvSpPr>
            <a:spLocks noGrp="1" noChangeArrowheads="1"/>
          </p:cNvSpPr>
          <p:nvPr>
            <p:ph type="title"/>
          </p:nvPr>
        </p:nvSpPr>
        <p:spPr/>
        <p:txBody>
          <a:bodyPr/>
          <a:lstStyle/>
          <a:p>
            <a:r>
              <a:rPr lang="de-DE" smtClean="0"/>
              <a:t>Codebeispiel Klassentrennung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1732">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1732">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1732">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1732">
                                            <p:txEl>
                                              <p:pRg st="10" end="1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173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01732">
                                            <p:txEl>
                                              <p:pRg st="11" end="1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1732">
                                            <p:txEl>
                                              <p:pRg st="12" end="1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1732">
                                            <p:txEl>
                                              <p:pRg st="13" end="13"/>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17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734" grpId="0" animBg="1"/>
      <p:bldP spid="20173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5"/>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1000" smtClean="0">
                <a:latin typeface="Tahoma" pitchFamily="34" charset="0"/>
              </a:rPr>
              <a:t>Rüdiger Brause: Adaptive Systeme AS-1, WS 2013</a:t>
            </a:r>
            <a:endParaRPr lang="de-DE" sz="1000">
              <a:latin typeface="Tahoma" pitchFamily="34" charset="0"/>
            </a:endParaRPr>
          </a:p>
        </p:txBody>
      </p:sp>
      <p:sp>
        <p:nvSpPr>
          <p:cNvPr id="8195" name="Foliennummernplatzhalt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1000" smtClean="0"/>
              <a:t>- </a:t>
            </a:r>
            <a:fld id="{7A19BDEF-98E5-4B18-ADB0-BB5C6776D539}" type="slidenum">
              <a:rPr lang="de-DE" sz="1000" smtClean="0"/>
              <a:pPr/>
              <a:t>5</a:t>
            </a:fld>
            <a:r>
              <a:rPr lang="de-DE" sz="1000" smtClean="0"/>
              <a:t> -</a:t>
            </a:r>
          </a:p>
        </p:txBody>
      </p:sp>
      <p:sp>
        <p:nvSpPr>
          <p:cNvPr id="8196" name="Rectangle 2"/>
          <p:cNvSpPr>
            <a:spLocks noGrp="1" noChangeArrowheads="1"/>
          </p:cNvSpPr>
          <p:nvPr>
            <p:ph type="title"/>
          </p:nvPr>
        </p:nvSpPr>
        <p:spPr/>
        <p:txBody>
          <a:bodyPr/>
          <a:lstStyle/>
          <a:p>
            <a:r>
              <a:rPr lang="de-DE" smtClean="0"/>
              <a:t>Neuro-Modell des Assoziativspeichers</a:t>
            </a:r>
          </a:p>
        </p:txBody>
      </p:sp>
      <p:pic>
        <p:nvPicPr>
          <p:cNvPr id="8197" name="Picture 4" descr="Ab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975" y="1585913"/>
            <a:ext cx="5378450" cy="402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198" name="Object 5"/>
          <p:cNvGraphicFramePr>
            <a:graphicFrameLocks noChangeAspect="1"/>
          </p:cNvGraphicFramePr>
          <p:nvPr/>
        </p:nvGraphicFramePr>
        <p:xfrm>
          <a:off x="7596188" y="3357563"/>
          <a:ext cx="1389062" cy="962025"/>
        </p:xfrm>
        <a:graphic>
          <a:graphicData uri="http://schemas.openxmlformats.org/presentationml/2006/ole">
            <mc:AlternateContent xmlns:mc="http://schemas.openxmlformats.org/markup-compatibility/2006">
              <mc:Choice xmlns:v="urn:schemas-microsoft-com:vml" Requires="v">
                <p:oleObj spid="_x0000_s8269" name="Equation" r:id="rId4" imgW="660400" imgH="457200" progId="Equation.3">
                  <p:embed/>
                </p:oleObj>
              </mc:Choice>
              <mc:Fallback>
                <p:oleObj name="Equation" r:id="rId4" imgW="660400" imgH="457200" progId="Equation.3">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96188" y="3357563"/>
                        <a:ext cx="1389062" cy="962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199" name="Rectangle 3"/>
          <p:cNvSpPr>
            <a:spLocks noGrp="1" noChangeArrowheads="1"/>
          </p:cNvSpPr>
          <p:nvPr>
            <p:ph type="body" idx="1"/>
          </p:nvPr>
        </p:nvSpPr>
        <p:spPr>
          <a:xfrm>
            <a:off x="5508625" y="1281113"/>
            <a:ext cx="3635375" cy="5172075"/>
          </a:xfrm>
        </p:spPr>
        <p:txBody>
          <a:bodyPr/>
          <a:lstStyle/>
          <a:p>
            <a:pPr marL="0" indent="0">
              <a:buFontTx/>
              <a:buNone/>
            </a:pPr>
            <a:r>
              <a:rPr lang="de-DE" sz="2800" smtClean="0"/>
              <a:t>Funktion:</a:t>
            </a:r>
            <a:r>
              <a:rPr lang="de-DE" smtClean="0"/>
              <a:t> </a:t>
            </a:r>
          </a:p>
          <a:p>
            <a:pPr marL="0" indent="0">
              <a:buFontTx/>
              <a:buNone/>
            </a:pPr>
            <a:r>
              <a:rPr lang="de-DE" sz="2000" b="0" smtClean="0"/>
              <a:t>Jede Komp.ist lin. Summe</a:t>
            </a:r>
          </a:p>
          <a:p>
            <a:pPr marL="0" indent="0">
              <a:buFontTx/>
              <a:buNone/>
            </a:pPr>
            <a:r>
              <a:rPr lang="de-DE" sz="1400" smtClean="0"/>
              <a:t>	   </a:t>
            </a:r>
            <a:r>
              <a:rPr lang="de-DE" smtClean="0"/>
              <a:t>z</a:t>
            </a:r>
            <a:r>
              <a:rPr lang="de-DE" b="0" baseline="-25000" smtClean="0"/>
              <a:t>i</a:t>
            </a:r>
            <a:r>
              <a:rPr lang="de-DE" smtClean="0"/>
              <a:t> = w</a:t>
            </a:r>
            <a:r>
              <a:rPr lang="de-DE" b="0" baseline="-25000" smtClean="0"/>
              <a:t>i</a:t>
            </a:r>
            <a:r>
              <a:rPr lang="de-DE" smtClean="0"/>
              <a:t>x</a:t>
            </a:r>
          </a:p>
          <a:p>
            <a:pPr marL="0" indent="0">
              <a:buFontTx/>
              <a:buNone/>
            </a:pPr>
            <a:endParaRPr lang="de-DE" sz="1800" smtClean="0"/>
          </a:p>
          <a:p>
            <a:pPr marL="0" indent="0">
              <a:buFontTx/>
              <a:buNone/>
            </a:pPr>
            <a:r>
              <a:rPr lang="de-DE" sz="2000" smtClean="0"/>
              <a:t>Nichtlin. Ausgabe:</a:t>
            </a:r>
          </a:p>
          <a:p>
            <a:pPr marL="0" indent="0">
              <a:lnSpc>
                <a:spcPct val="145000"/>
              </a:lnSpc>
              <a:buFontTx/>
              <a:buNone/>
            </a:pPr>
            <a:r>
              <a:rPr lang="de-DE" b="0" smtClean="0"/>
              <a:t> y</a:t>
            </a:r>
            <a:r>
              <a:rPr lang="de-DE" b="0" baseline="-25000" smtClean="0"/>
              <a:t>i</a:t>
            </a:r>
            <a:r>
              <a:rPr lang="de-DE" b="0" smtClean="0"/>
              <a:t> = S</a:t>
            </a:r>
            <a:r>
              <a:rPr lang="de-DE" b="0" baseline="-25000" smtClean="0"/>
              <a:t>B</a:t>
            </a:r>
            <a:r>
              <a:rPr lang="de-DE" b="0" smtClean="0"/>
              <a:t>(z</a:t>
            </a:r>
            <a:r>
              <a:rPr lang="de-DE" b="0" baseline="-25000" smtClean="0"/>
              <a:t>i</a:t>
            </a:r>
            <a:r>
              <a:rPr lang="de-DE" b="0" smtClean="0"/>
              <a:t>) =</a:t>
            </a:r>
            <a:r>
              <a:rPr lang="de-DE" smtClean="0"/>
              <a:t> </a:t>
            </a:r>
          </a:p>
        </p:txBody>
      </p:sp>
      <p:sp>
        <p:nvSpPr>
          <p:cNvPr id="99334" name="Text Box 6"/>
          <p:cNvSpPr txBox="1">
            <a:spLocks noChangeArrowheads="1"/>
          </p:cNvSpPr>
          <p:nvPr/>
        </p:nvSpPr>
        <p:spPr bwMode="auto">
          <a:xfrm>
            <a:off x="5580063" y="5013325"/>
            <a:ext cx="29511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2800"/>
              <a:t>Lernen von </a:t>
            </a:r>
            <a:r>
              <a:rPr lang="de-DE" sz="2800" b="1"/>
              <a:t>W</a:t>
            </a:r>
            <a:r>
              <a:rPr lang="de-DE" sz="2800"/>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99334"/>
                                        </p:tgtEl>
                                        <p:attrNameLst>
                                          <p:attrName>style.visibility</p:attrName>
                                        </p:attrNameLst>
                                      </p:cBhvr>
                                      <p:to>
                                        <p:strVal val="visible"/>
                                      </p:to>
                                    </p:set>
                                    <p:anim calcmode="lin" valueType="num">
                                      <p:cBhvr>
                                        <p:cTn id="7" dur="1000" fill="hold"/>
                                        <p:tgtEl>
                                          <p:spTgt spid="99334"/>
                                        </p:tgtEl>
                                        <p:attrNameLst>
                                          <p:attrName>ppt_w</p:attrName>
                                        </p:attrNameLst>
                                      </p:cBhvr>
                                      <p:tavLst>
                                        <p:tav tm="0">
                                          <p:val>
                                            <p:fltVal val="0"/>
                                          </p:val>
                                        </p:tav>
                                        <p:tav tm="100000">
                                          <p:val>
                                            <p:strVal val="#ppt_w"/>
                                          </p:val>
                                        </p:tav>
                                      </p:tavLst>
                                    </p:anim>
                                    <p:anim calcmode="lin" valueType="num">
                                      <p:cBhvr>
                                        <p:cTn id="8" dur="1000" fill="hold"/>
                                        <p:tgtEl>
                                          <p:spTgt spid="99334"/>
                                        </p:tgtEl>
                                        <p:attrNameLst>
                                          <p:attrName>ppt_h</p:attrName>
                                        </p:attrNameLst>
                                      </p:cBhvr>
                                      <p:tavLst>
                                        <p:tav tm="0">
                                          <p:val>
                                            <p:fltVal val="0"/>
                                          </p:val>
                                        </p:tav>
                                        <p:tav tm="100000">
                                          <p:val>
                                            <p:strVal val="#ppt_h"/>
                                          </p:val>
                                        </p:tav>
                                      </p:tavLst>
                                    </p:anim>
                                    <p:anim calcmode="lin" valueType="num">
                                      <p:cBhvr>
                                        <p:cTn id="9" dur="1000" fill="hold"/>
                                        <p:tgtEl>
                                          <p:spTgt spid="9933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9933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4"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5"/>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1000" smtClean="0">
                <a:latin typeface="Tahoma" pitchFamily="34" charset="0"/>
              </a:rPr>
              <a:t>Rüdiger Brause: Adaptive Systeme AS-1, WS 2013</a:t>
            </a:r>
            <a:endParaRPr lang="de-DE" sz="1000">
              <a:latin typeface="Tahoma" pitchFamily="34" charset="0"/>
            </a:endParaRPr>
          </a:p>
        </p:txBody>
      </p:sp>
      <p:sp>
        <p:nvSpPr>
          <p:cNvPr id="5123" name="Titel 1"/>
          <p:cNvSpPr>
            <a:spLocks noGrp="1"/>
          </p:cNvSpPr>
          <p:nvPr>
            <p:ph type="title" idx="4294967295"/>
          </p:nvPr>
        </p:nvSpPr>
        <p:spPr>
          <a:xfrm>
            <a:off x="623888" y="4313854"/>
            <a:ext cx="8520112" cy="1206500"/>
          </a:xfrm>
          <a:solidFill>
            <a:srgbClr val="FFCC66">
              <a:alpha val="50195"/>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p>
            <a:pPr marL="355600" indent="3175" eaLnBrk="1" hangingPunct="1"/>
            <a:r>
              <a:rPr kumimoji="1" lang="de-DE" sz="4000" kern="1200" dirty="0">
                <a:solidFill>
                  <a:schemeClr val="tx1"/>
                </a:solidFill>
                <a:ea typeface="+mn-ea"/>
                <a:cs typeface="Arial" pitchFamily="34" charset="0"/>
              </a:rPr>
              <a:t>Lernen in </a:t>
            </a:r>
            <a:r>
              <a:rPr kumimoji="1" lang="de-DE" sz="4000" kern="1200" dirty="0" err="1">
                <a:solidFill>
                  <a:schemeClr val="tx1"/>
                </a:solidFill>
                <a:ea typeface="+mn-ea"/>
                <a:cs typeface="Arial" pitchFamily="34" charset="0"/>
              </a:rPr>
              <a:t>Multilayer</a:t>
            </a:r>
            <a:r>
              <a:rPr kumimoji="1" lang="de-DE" sz="4000" kern="1200" dirty="0">
                <a:solidFill>
                  <a:schemeClr val="tx1"/>
                </a:solidFill>
                <a:ea typeface="+mn-ea"/>
                <a:cs typeface="Arial" pitchFamily="34" charset="0"/>
              </a:rPr>
              <a:t>-Netzen</a:t>
            </a:r>
          </a:p>
        </p:txBody>
      </p:sp>
      <p:sp>
        <p:nvSpPr>
          <p:cNvPr id="5124" name="Titel 1"/>
          <p:cNvSpPr txBox="1">
            <a:spLocks/>
          </p:cNvSpPr>
          <p:nvPr/>
        </p:nvSpPr>
        <p:spPr bwMode="auto">
          <a:xfrm>
            <a:off x="481013" y="2232129"/>
            <a:ext cx="7862887"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lvl1pPr marL="355600" indent="3175">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pPr eaLnBrk="1" hangingPunct="1">
              <a:spcBef>
                <a:spcPct val="0"/>
              </a:spcBef>
            </a:pPr>
            <a:r>
              <a:rPr lang="de-DE" sz="4000" b="1" dirty="0" smtClean="0">
                <a:solidFill>
                  <a:srgbClr val="BFBFBF"/>
                </a:solidFill>
                <a:latin typeface="Arial Black" pitchFamily="34" charset="0"/>
                <a:cs typeface="Arial" pitchFamily="34" charset="0"/>
              </a:rPr>
              <a:t>Lineare Klassifikation</a:t>
            </a:r>
            <a:endParaRPr lang="de-DE" sz="4000" b="1" dirty="0">
              <a:solidFill>
                <a:srgbClr val="BFBFBF"/>
              </a:solidFill>
              <a:latin typeface="Arial Black" pitchFamily="34" charset="0"/>
              <a:cs typeface="Arial" pitchFamily="34" charset="0"/>
            </a:endParaRPr>
          </a:p>
        </p:txBody>
      </p:sp>
      <p:sp>
        <p:nvSpPr>
          <p:cNvPr id="5125" name="Titel 1"/>
          <p:cNvSpPr txBox="1">
            <a:spLocks/>
          </p:cNvSpPr>
          <p:nvPr/>
        </p:nvSpPr>
        <p:spPr bwMode="auto">
          <a:xfrm>
            <a:off x="520342" y="1066801"/>
            <a:ext cx="8529637" cy="1165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defPPr>
              <a:defRPr lang="en-US"/>
            </a:defPPr>
            <a:lvl1pPr marL="355600" indent="3175" eaLnBrk="1" hangingPunct="1">
              <a:spcBef>
                <a:spcPct val="0"/>
              </a:spcBef>
              <a:defRPr sz="4000" b="1">
                <a:solidFill>
                  <a:srgbClr val="BFBFBF"/>
                </a:solidFill>
                <a:latin typeface="Arial Black" pitchFamily="34" charset="0"/>
                <a:cs typeface="Arial" pitchFamily="34" charset="0"/>
              </a:defRPr>
            </a:lvl1pPr>
            <a:lvl2pPr marL="742950" indent="-285750"/>
            <a:lvl3pPr marL="1143000" indent="-228600"/>
            <a:lvl4pPr marL="1600200" indent="-228600"/>
            <a:lvl5pPr marL="2057400" indent="-228600"/>
            <a:lvl6pPr marL="2514600" indent="-228600" eaLnBrk="0" fontAlgn="base" hangingPunct="0">
              <a:spcBef>
                <a:spcPct val="50000"/>
              </a:spcBef>
              <a:spcAft>
                <a:spcPct val="0"/>
              </a:spcAft>
            </a:lvl6pPr>
            <a:lvl7pPr marL="2971800" indent="-228600" eaLnBrk="0" fontAlgn="base" hangingPunct="0">
              <a:spcBef>
                <a:spcPct val="50000"/>
              </a:spcBef>
              <a:spcAft>
                <a:spcPct val="0"/>
              </a:spcAft>
            </a:lvl7pPr>
            <a:lvl8pPr marL="3429000" indent="-228600" eaLnBrk="0" fontAlgn="base" hangingPunct="0">
              <a:spcBef>
                <a:spcPct val="50000"/>
              </a:spcBef>
              <a:spcAft>
                <a:spcPct val="0"/>
              </a:spcAft>
            </a:lvl8pPr>
            <a:lvl9pPr marL="3886200" indent="-228600" eaLnBrk="0" fontAlgn="base" hangingPunct="0">
              <a:spcBef>
                <a:spcPct val="50000"/>
              </a:spcBef>
              <a:spcAft>
                <a:spcPct val="0"/>
              </a:spcAft>
            </a:lvl9pPr>
          </a:lstStyle>
          <a:p>
            <a:r>
              <a:rPr lang="de-DE" dirty="0"/>
              <a:t>Assoziatives Lernen</a:t>
            </a:r>
          </a:p>
        </p:txBody>
      </p:sp>
      <p:sp>
        <p:nvSpPr>
          <p:cNvPr id="5127" name="Titel 1"/>
          <p:cNvSpPr>
            <a:spLocks/>
          </p:cNvSpPr>
          <p:nvPr/>
        </p:nvSpPr>
        <p:spPr bwMode="auto">
          <a:xfrm>
            <a:off x="518754" y="3326351"/>
            <a:ext cx="8531225" cy="987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marL="355600" indent="3175" eaLnBrk="1" hangingPunct="1">
              <a:spcBef>
                <a:spcPct val="0"/>
              </a:spcBef>
            </a:pPr>
            <a:r>
              <a:rPr lang="de-DE" sz="3800" b="1" dirty="0">
                <a:solidFill>
                  <a:srgbClr val="BFBFBF"/>
                </a:solidFill>
                <a:latin typeface="Arial Black" pitchFamily="34" charset="0"/>
                <a:cs typeface="Arial" pitchFamily="34" charset="0"/>
              </a:rPr>
              <a:t>Lernen linearer Klassifikation</a:t>
            </a:r>
          </a:p>
        </p:txBody>
      </p:sp>
      <p:sp>
        <p:nvSpPr>
          <p:cNvPr id="5128" name="Titel 1"/>
          <p:cNvSpPr>
            <a:spLocks/>
          </p:cNvSpPr>
          <p:nvPr/>
        </p:nvSpPr>
        <p:spPr bwMode="auto">
          <a:xfrm>
            <a:off x="518754" y="5649503"/>
            <a:ext cx="8466138" cy="854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marL="355600" indent="3175" eaLnBrk="1" hangingPunct="1">
              <a:spcBef>
                <a:spcPct val="0"/>
              </a:spcBef>
            </a:pPr>
            <a:r>
              <a:rPr lang="de-DE" sz="3800" dirty="0">
                <a:solidFill>
                  <a:srgbClr val="BFBFBF"/>
                </a:solidFill>
                <a:latin typeface="Arial Black" pitchFamily="34" charset="0"/>
                <a:cs typeface="Arial" pitchFamily="34" charset="0"/>
              </a:rPr>
              <a:t>Anwendungen</a:t>
            </a:r>
          </a:p>
        </p:txBody>
      </p:sp>
      <p:sp>
        <p:nvSpPr>
          <p:cNvPr id="5129" name="Foliennummernplatzhalter 1"/>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1000" smtClean="0"/>
              <a:t>- </a:t>
            </a:r>
            <a:fld id="{31DF2526-6644-45BD-85F4-7AE87B339FB5}" type="slidenum">
              <a:rPr lang="de-DE" sz="1000" smtClean="0"/>
              <a:pPr/>
              <a:t>50</a:t>
            </a:fld>
            <a:r>
              <a:rPr lang="de-DE" sz="1000" smtClean="0"/>
              <a:t> -</a:t>
            </a:r>
          </a:p>
        </p:txBody>
      </p:sp>
    </p:spTree>
    <p:extLst>
      <p:ext uri="{BB962C8B-B14F-4D97-AF65-F5344CB8AC3E}">
        <p14:creationId xmlns:p14="http://schemas.microsoft.com/office/powerpoint/2010/main" val="3691910288"/>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5"/>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1000" smtClean="0">
                <a:latin typeface="Tahoma" pitchFamily="34" charset="0"/>
              </a:rPr>
              <a:t>Rüdiger Brause: Adaptive Systeme AS-1, WS 2013</a:t>
            </a:r>
            <a:endParaRPr lang="de-DE" sz="1000">
              <a:latin typeface="Tahoma" pitchFamily="34" charset="0"/>
            </a:endParaRPr>
          </a:p>
        </p:txBody>
      </p:sp>
      <p:sp>
        <p:nvSpPr>
          <p:cNvPr id="40963" name="Foliennummernplatzhalt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1000" smtClean="0"/>
              <a:t>- </a:t>
            </a:r>
            <a:fld id="{B9A2D694-A413-4E02-8FF1-B0D8D458D0F3}" type="slidenum">
              <a:rPr lang="de-DE" sz="1000" smtClean="0"/>
              <a:pPr/>
              <a:t>51</a:t>
            </a:fld>
            <a:r>
              <a:rPr lang="de-DE" sz="1000" smtClean="0"/>
              <a:t> -</a:t>
            </a:r>
          </a:p>
        </p:txBody>
      </p:sp>
      <p:sp>
        <p:nvSpPr>
          <p:cNvPr id="40964" name="Rectangle 2"/>
          <p:cNvSpPr>
            <a:spLocks noGrp="1" noChangeArrowheads="1"/>
          </p:cNvSpPr>
          <p:nvPr>
            <p:ph type="title"/>
          </p:nvPr>
        </p:nvSpPr>
        <p:spPr/>
        <p:txBody>
          <a:bodyPr/>
          <a:lstStyle/>
          <a:p>
            <a:r>
              <a:rPr lang="de-DE" smtClean="0"/>
              <a:t>Das XOR-Problem</a:t>
            </a:r>
          </a:p>
        </p:txBody>
      </p:sp>
      <p:sp>
        <p:nvSpPr>
          <p:cNvPr id="40965" name="Rectangle 3"/>
          <p:cNvSpPr>
            <a:spLocks noGrp="1" noChangeArrowheads="1"/>
          </p:cNvSpPr>
          <p:nvPr>
            <p:ph type="body" idx="1"/>
          </p:nvPr>
        </p:nvSpPr>
        <p:spPr>
          <a:xfrm>
            <a:off x="611188" y="1268413"/>
            <a:ext cx="8532812" cy="903287"/>
          </a:xfrm>
        </p:spPr>
        <p:txBody>
          <a:bodyPr/>
          <a:lstStyle/>
          <a:p>
            <a:pPr marL="0" indent="0">
              <a:buFontTx/>
              <a:buNone/>
            </a:pPr>
            <a:r>
              <a:rPr lang="de-DE" smtClean="0"/>
              <a:t>Aufgabe</a:t>
            </a:r>
          </a:p>
          <a:p>
            <a:pPr marL="0" indent="0">
              <a:lnSpc>
                <a:spcPct val="65000"/>
              </a:lnSpc>
              <a:buFontTx/>
              <a:buNone/>
            </a:pPr>
            <a:r>
              <a:rPr lang="de-DE" b="0" smtClean="0"/>
              <a:t>Trennung zweier Klassen durch eine Gerade – wie ?</a:t>
            </a:r>
          </a:p>
        </p:txBody>
      </p:sp>
      <p:sp>
        <p:nvSpPr>
          <p:cNvPr id="40966" name="Freeform 4"/>
          <p:cNvSpPr>
            <a:spLocks/>
          </p:cNvSpPr>
          <p:nvPr/>
        </p:nvSpPr>
        <p:spPr bwMode="auto">
          <a:xfrm>
            <a:off x="1316038" y="2484438"/>
            <a:ext cx="87312" cy="119062"/>
          </a:xfrm>
          <a:custGeom>
            <a:avLst/>
            <a:gdLst>
              <a:gd name="T0" fmla="*/ 2147483647 w 55"/>
              <a:gd name="T1" fmla="*/ 2147483647 h 75"/>
              <a:gd name="T2" fmla="*/ 2147483647 w 55"/>
              <a:gd name="T3" fmla="*/ 2147483647 h 75"/>
              <a:gd name="T4" fmla="*/ 2147483647 w 55"/>
              <a:gd name="T5" fmla="*/ 0 h 75"/>
              <a:gd name="T6" fmla="*/ 0 w 55"/>
              <a:gd name="T7" fmla="*/ 2147483647 h 75"/>
              <a:gd name="T8" fmla="*/ 2147483647 w 55"/>
              <a:gd name="T9" fmla="*/ 2147483647 h 75"/>
              <a:gd name="T10" fmla="*/ 0 60000 65536"/>
              <a:gd name="T11" fmla="*/ 0 60000 65536"/>
              <a:gd name="T12" fmla="*/ 0 60000 65536"/>
              <a:gd name="T13" fmla="*/ 0 60000 65536"/>
              <a:gd name="T14" fmla="*/ 0 60000 65536"/>
              <a:gd name="T15" fmla="*/ 0 w 55"/>
              <a:gd name="T16" fmla="*/ 0 h 75"/>
              <a:gd name="T17" fmla="*/ 55 w 55"/>
              <a:gd name="T18" fmla="*/ 75 h 75"/>
            </a:gdLst>
            <a:ahLst/>
            <a:cxnLst>
              <a:cxn ang="T10">
                <a:pos x="T0" y="T1"/>
              </a:cxn>
              <a:cxn ang="T11">
                <a:pos x="T2" y="T3"/>
              </a:cxn>
              <a:cxn ang="T12">
                <a:pos x="T4" y="T5"/>
              </a:cxn>
              <a:cxn ang="T13">
                <a:pos x="T6" y="T7"/>
              </a:cxn>
              <a:cxn ang="T14">
                <a:pos x="T8" y="T9"/>
              </a:cxn>
            </a:cxnLst>
            <a:rect l="T15" t="T16" r="T17" b="T18"/>
            <a:pathLst>
              <a:path w="55" h="75">
                <a:moveTo>
                  <a:pt x="26" y="75"/>
                </a:moveTo>
                <a:lnTo>
                  <a:pt x="55" y="75"/>
                </a:lnTo>
                <a:lnTo>
                  <a:pt x="26" y="0"/>
                </a:lnTo>
                <a:lnTo>
                  <a:pt x="0" y="75"/>
                </a:lnTo>
                <a:lnTo>
                  <a:pt x="26" y="7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0967" name="Line 5"/>
          <p:cNvSpPr>
            <a:spLocks noChangeShapeType="1"/>
          </p:cNvSpPr>
          <p:nvPr/>
        </p:nvSpPr>
        <p:spPr bwMode="auto">
          <a:xfrm>
            <a:off x="1357313" y="2603500"/>
            <a:ext cx="1587" cy="35147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0968" name="Freeform 6"/>
          <p:cNvSpPr>
            <a:spLocks/>
          </p:cNvSpPr>
          <p:nvPr/>
        </p:nvSpPr>
        <p:spPr bwMode="auto">
          <a:xfrm>
            <a:off x="5189538" y="5792788"/>
            <a:ext cx="114300" cy="92075"/>
          </a:xfrm>
          <a:custGeom>
            <a:avLst/>
            <a:gdLst>
              <a:gd name="T0" fmla="*/ 0 w 72"/>
              <a:gd name="T1" fmla="*/ 2147483647 h 58"/>
              <a:gd name="T2" fmla="*/ 0 w 72"/>
              <a:gd name="T3" fmla="*/ 2147483647 h 58"/>
              <a:gd name="T4" fmla="*/ 2147483647 w 72"/>
              <a:gd name="T5" fmla="*/ 2147483647 h 58"/>
              <a:gd name="T6" fmla="*/ 0 w 72"/>
              <a:gd name="T7" fmla="*/ 0 h 58"/>
              <a:gd name="T8" fmla="*/ 0 w 72"/>
              <a:gd name="T9" fmla="*/ 2147483647 h 58"/>
              <a:gd name="T10" fmla="*/ 0 60000 65536"/>
              <a:gd name="T11" fmla="*/ 0 60000 65536"/>
              <a:gd name="T12" fmla="*/ 0 60000 65536"/>
              <a:gd name="T13" fmla="*/ 0 60000 65536"/>
              <a:gd name="T14" fmla="*/ 0 60000 65536"/>
              <a:gd name="T15" fmla="*/ 0 w 72"/>
              <a:gd name="T16" fmla="*/ 0 h 58"/>
              <a:gd name="T17" fmla="*/ 72 w 72"/>
              <a:gd name="T18" fmla="*/ 58 h 58"/>
            </a:gdLst>
            <a:ahLst/>
            <a:cxnLst>
              <a:cxn ang="T10">
                <a:pos x="T0" y="T1"/>
              </a:cxn>
              <a:cxn ang="T11">
                <a:pos x="T2" y="T3"/>
              </a:cxn>
              <a:cxn ang="T12">
                <a:pos x="T4" y="T5"/>
              </a:cxn>
              <a:cxn ang="T13">
                <a:pos x="T6" y="T7"/>
              </a:cxn>
              <a:cxn ang="T14">
                <a:pos x="T8" y="T9"/>
              </a:cxn>
            </a:cxnLst>
            <a:rect l="T15" t="T16" r="T17" b="T18"/>
            <a:pathLst>
              <a:path w="72" h="58">
                <a:moveTo>
                  <a:pt x="0" y="29"/>
                </a:moveTo>
                <a:lnTo>
                  <a:pt x="0" y="58"/>
                </a:lnTo>
                <a:lnTo>
                  <a:pt x="72" y="29"/>
                </a:lnTo>
                <a:lnTo>
                  <a:pt x="0" y="0"/>
                </a:lnTo>
                <a:lnTo>
                  <a:pt x="0"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0969" name="Rectangle 7"/>
          <p:cNvSpPr>
            <a:spLocks noChangeArrowheads="1"/>
          </p:cNvSpPr>
          <p:nvPr/>
        </p:nvSpPr>
        <p:spPr bwMode="auto">
          <a:xfrm>
            <a:off x="4899025" y="5945188"/>
            <a:ext cx="146050"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2300">
                <a:solidFill>
                  <a:srgbClr val="000000"/>
                </a:solidFill>
                <a:latin typeface="Times New Roman" pitchFamily="18" charset="0"/>
              </a:rPr>
              <a:t>x</a:t>
            </a:r>
            <a:endParaRPr lang="de-DE"/>
          </a:p>
        </p:txBody>
      </p:sp>
      <p:sp>
        <p:nvSpPr>
          <p:cNvPr id="40970" name="Rectangle 8"/>
          <p:cNvSpPr>
            <a:spLocks noChangeArrowheads="1"/>
          </p:cNvSpPr>
          <p:nvPr/>
        </p:nvSpPr>
        <p:spPr bwMode="auto">
          <a:xfrm>
            <a:off x="5041900" y="6072188"/>
            <a:ext cx="1143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800">
                <a:solidFill>
                  <a:srgbClr val="000000"/>
                </a:solidFill>
                <a:latin typeface="Times New Roman" pitchFamily="18" charset="0"/>
              </a:rPr>
              <a:t>1</a:t>
            </a:r>
            <a:endParaRPr lang="de-DE"/>
          </a:p>
        </p:txBody>
      </p:sp>
      <p:sp>
        <p:nvSpPr>
          <p:cNvPr id="40971" name="Rectangle 9"/>
          <p:cNvSpPr>
            <a:spLocks noChangeArrowheads="1"/>
          </p:cNvSpPr>
          <p:nvPr/>
        </p:nvSpPr>
        <p:spPr bwMode="auto">
          <a:xfrm>
            <a:off x="1008063" y="2330450"/>
            <a:ext cx="146050"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2300">
                <a:solidFill>
                  <a:srgbClr val="000000"/>
                </a:solidFill>
                <a:latin typeface="Times New Roman" pitchFamily="18" charset="0"/>
              </a:rPr>
              <a:t>x</a:t>
            </a:r>
            <a:endParaRPr lang="de-DE"/>
          </a:p>
        </p:txBody>
      </p:sp>
      <p:sp>
        <p:nvSpPr>
          <p:cNvPr id="40972" name="Rectangle 10"/>
          <p:cNvSpPr>
            <a:spLocks noChangeArrowheads="1"/>
          </p:cNvSpPr>
          <p:nvPr/>
        </p:nvSpPr>
        <p:spPr bwMode="auto">
          <a:xfrm>
            <a:off x="1150938" y="2457450"/>
            <a:ext cx="114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800">
                <a:solidFill>
                  <a:srgbClr val="000000"/>
                </a:solidFill>
                <a:latin typeface="Times New Roman" pitchFamily="18" charset="0"/>
              </a:rPr>
              <a:t>2</a:t>
            </a:r>
            <a:endParaRPr lang="de-DE"/>
          </a:p>
        </p:txBody>
      </p:sp>
      <p:sp>
        <p:nvSpPr>
          <p:cNvPr id="40973" name="Rectangle 11"/>
          <p:cNvSpPr>
            <a:spLocks noChangeArrowheads="1"/>
          </p:cNvSpPr>
          <p:nvPr/>
        </p:nvSpPr>
        <p:spPr bwMode="auto">
          <a:xfrm>
            <a:off x="1449388" y="5857875"/>
            <a:ext cx="146050"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2300">
                <a:solidFill>
                  <a:srgbClr val="000000"/>
                </a:solidFill>
                <a:latin typeface="Times New Roman" pitchFamily="18" charset="0"/>
              </a:rPr>
              <a:t>0</a:t>
            </a:r>
            <a:endParaRPr lang="de-DE"/>
          </a:p>
        </p:txBody>
      </p:sp>
      <p:sp>
        <p:nvSpPr>
          <p:cNvPr id="40974" name="Rectangle 12"/>
          <p:cNvSpPr>
            <a:spLocks noChangeArrowheads="1"/>
          </p:cNvSpPr>
          <p:nvPr/>
        </p:nvSpPr>
        <p:spPr bwMode="auto">
          <a:xfrm>
            <a:off x="4105275" y="5981700"/>
            <a:ext cx="146050"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2300">
                <a:solidFill>
                  <a:srgbClr val="000000"/>
                </a:solidFill>
                <a:latin typeface="Times New Roman" pitchFamily="18" charset="0"/>
              </a:rPr>
              <a:t>1</a:t>
            </a:r>
            <a:endParaRPr lang="de-DE"/>
          </a:p>
        </p:txBody>
      </p:sp>
      <p:sp>
        <p:nvSpPr>
          <p:cNvPr id="40975" name="Rectangle 13"/>
          <p:cNvSpPr>
            <a:spLocks noChangeArrowheads="1"/>
          </p:cNvSpPr>
          <p:nvPr/>
        </p:nvSpPr>
        <p:spPr bwMode="auto">
          <a:xfrm>
            <a:off x="1095375" y="5524500"/>
            <a:ext cx="146050"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2300">
                <a:solidFill>
                  <a:srgbClr val="000000"/>
                </a:solidFill>
                <a:latin typeface="Times New Roman" pitchFamily="18" charset="0"/>
              </a:rPr>
              <a:t>0</a:t>
            </a:r>
            <a:endParaRPr lang="de-DE"/>
          </a:p>
        </p:txBody>
      </p:sp>
      <p:sp>
        <p:nvSpPr>
          <p:cNvPr id="40976" name="Rectangle 14"/>
          <p:cNvSpPr>
            <a:spLocks noChangeArrowheads="1"/>
          </p:cNvSpPr>
          <p:nvPr/>
        </p:nvSpPr>
        <p:spPr bwMode="auto">
          <a:xfrm>
            <a:off x="920750" y="2874963"/>
            <a:ext cx="146050"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2300">
                <a:solidFill>
                  <a:srgbClr val="000000"/>
                </a:solidFill>
                <a:latin typeface="Times New Roman" pitchFamily="18" charset="0"/>
              </a:rPr>
              <a:t>1</a:t>
            </a:r>
            <a:endParaRPr lang="de-DE"/>
          </a:p>
        </p:txBody>
      </p:sp>
      <p:grpSp>
        <p:nvGrpSpPr>
          <p:cNvPr id="2" name="Group 15"/>
          <p:cNvGrpSpPr>
            <a:grpSpLocks/>
          </p:cNvGrpSpPr>
          <p:nvPr/>
        </p:nvGrpSpPr>
        <p:grpSpPr bwMode="auto">
          <a:xfrm rot="-5400000">
            <a:off x="790575" y="3944938"/>
            <a:ext cx="2540000" cy="2355850"/>
            <a:chOff x="554" y="1557"/>
            <a:chExt cx="1600" cy="1484"/>
          </a:xfrm>
        </p:grpSpPr>
        <p:sp>
          <p:nvSpPr>
            <p:cNvPr id="41016" name="Line 16"/>
            <p:cNvSpPr>
              <a:spLocks noChangeShapeType="1"/>
            </p:cNvSpPr>
            <p:nvPr/>
          </p:nvSpPr>
          <p:spPr bwMode="auto">
            <a:xfrm flipV="1">
              <a:off x="554" y="2943"/>
              <a:ext cx="104" cy="98"/>
            </a:xfrm>
            <a:prstGeom prst="line">
              <a:avLst/>
            </a:prstGeom>
            <a:noFill/>
            <a:ln w="28575">
              <a:solidFill>
                <a:srgbClr val="0099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1017" name="Line 17"/>
            <p:cNvSpPr>
              <a:spLocks noChangeShapeType="1"/>
            </p:cNvSpPr>
            <p:nvPr/>
          </p:nvSpPr>
          <p:spPr bwMode="auto">
            <a:xfrm flipV="1">
              <a:off x="693" y="2813"/>
              <a:ext cx="107" cy="98"/>
            </a:xfrm>
            <a:prstGeom prst="line">
              <a:avLst/>
            </a:prstGeom>
            <a:noFill/>
            <a:ln w="28575">
              <a:solidFill>
                <a:srgbClr val="0099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1018" name="Line 18"/>
            <p:cNvSpPr>
              <a:spLocks noChangeShapeType="1"/>
            </p:cNvSpPr>
            <p:nvPr/>
          </p:nvSpPr>
          <p:spPr bwMode="auto">
            <a:xfrm flipV="1">
              <a:off x="835" y="2681"/>
              <a:ext cx="107" cy="98"/>
            </a:xfrm>
            <a:prstGeom prst="line">
              <a:avLst/>
            </a:prstGeom>
            <a:noFill/>
            <a:ln w="28575">
              <a:solidFill>
                <a:srgbClr val="0099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1019" name="Line 19"/>
            <p:cNvSpPr>
              <a:spLocks noChangeShapeType="1"/>
            </p:cNvSpPr>
            <p:nvPr/>
          </p:nvSpPr>
          <p:spPr bwMode="auto">
            <a:xfrm flipV="1">
              <a:off x="976" y="2551"/>
              <a:ext cx="108" cy="98"/>
            </a:xfrm>
            <a:prstGeom prst="line">
              <a:avLst/>
            </a:prstGeom>
            <a:noFill/>
            <a:ln w="28575">
              <a:solidFill>
                <a:srgbClr val="0099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1020" name="Line 20"/>
            <p:cNvSpPr>
              <a:spLocks noChangeShapeType="1"/>
            </p:cNvSpPr>
            <p:nvPr/>
          </p:nvSpPr>
          <p:spPr bwMode="auto">
            <a:xfrm flipV="1">
              <a:off x="1118" y="2418"/>
              <a:ext cx="104" cy="98"/>
            </a:xfrm>
            <a:prstGeom prst="line">
              <a:avLst/>
            </a:prstGeom>
            <a:noFill/>
            <a:ln w="28575">
              <a:solidFill>
                <a:srgbClr val="0099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1021" name="Line 21"/>
            <p:cNvSpPr>
              <a:spLocks noChangeShapeType="1"/>
            </p:cNvSpPr>
            <p:nvPr/>
          </p:nvSpPr>
          <p:spPr bwMode="auto">
            <a:xfrm flipV="1">
              <a:off x="1257" y="2289"/>
              <a:ext cx="107" cy="98"/>
            </a:xfrm>
            <a:prstGeom prst="line">
              <a:avLst/>
            </a:prstGeom>
            <a:noFill/>
            <a:ln w="28575">
              <a:solidFill>
                <a:srgbClr val="0099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1022" name="Line 22"/>
            <p:cNvSpPr>
              <a:spLocks noChangeShapeType="1"/>
            </p:cNvSpPr>
            <p:nvPr/>
          </p:nvSpPr>
          <p:spPr bwMode="auto">
            <a:xfrm flipV="1">
              <a:off x="1399" y="2156"/>
              <a:ext cx="107" cy="101"/>
            </a:xfrm>
            <a:prstGeom prst="line">
              <a:avLst/>
            </a:prstGeom>
            <a:noFill/>
            <a:ln w="28575">
              <a:solidFill>
                <a:srgbClr val="0099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1023" name="Line 23"/>
            <p:cNvSpPr>
              <a:spLocks noChangeShapeType="1"/>
            </p:cNvSpPr>
            <p:nvPr/>
          </p:nvSpPr>
          <p:spPr bwMode="auto">
            <a:xfrm flipV="1">
              <a:off x="1541" y="2026"/>
              <a:ext cx="107" cy="98"/>
            </a:xfrm>
            <a:prstGeom prst="line">
              <a:avLst/>
            </a:prstGeom>
            <a:noFill/>
            <a:ln w="28575">
              <a:solidFill>
                <a:srgbClr val="0099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1024" name="Line 24"/>
            <p:cNvSpPr>
              <a:spLocks noChangeShapeType="1"/>
            </p:cNvSpPr>
            <p:nvPr/>
          </p:nvSpPr>
          <p:spPr bwMode="auto">
            <a:xfrm flipV="1">
              <a:off x="1683" y="1897"/>
              <a:ext cx="104" cy="98"/>
            </a:xfrm>
            <a:prstGeom prst="line">
              <a:avLst/>
            </a:prstGeom>
            <a:noFill/>
            <a:ln w="28575">
              <a:solidFill>
                <a:srgbClr val="0099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1025" name="Line 25"/>
            <p:cNvSpPr>
              <a:spLocks noChangeShapeType="1"/>
            </p:cNvSpPr>
            <p:nvPr/>
          </p:nvSpPr>
          <p:spPr bwMode="auto">
            <a:xfrm flipV="1">
              <a:off x="1822" y="1764"/>
              <a:ext cx="107" cy="98"/>
            </a:xfrm>
            <a:prstGeom prst="line">
              <a:avLst/>
            </a:prstGeom>
            <a:noFill/>
            <a:ln w="28575">
              <a:solidFill>
                <a:srgbClr val="0099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1026" name="Line 26"/>
            <p:cNvSpPr>
              <a:spLocks noChangeShapeType="1"/>
            </p:cNvSpPr>
            <p:nvPr/>
          </p:nvSpPr>
          <p:spPr bwMode="auto">
            <a:xfrm flipV="1">
              <a:off x="1963" y="1634"/>
              <a:ext cx="107" cy="98"/>
            </a:xfrm>
            <a:prstGeom prst="line">
              <a:avLst/>
            </a:prstGeom>
            <a:noFill/>
            <a:ln w="28575">
              <a:solidFill>
                <a:srgbClr val="0099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1027" name="Line 27"/>
            <p:cNvSpPr>
              <a:spLocks noChangeShapeType="1"/>
            </p:cNvSpPr>
            <p:nvPr/>
          </p:nvSpPr>
          <p:spPr bwMode="auto">
            <a:xfrm flipV="1">
              <a:off x="2105" y="1557"/>
              <a:ext cx="49" cy="43"/>
            </a:xfrm>
            <a:prstGeom prst="line">
              <a:avLst/>
            </a:prstGeom>
            <a:noFill/>
            <a:ln w="28575">
              <a:solidFill>
                <a:srgbClr val="0099FF"/>
              </a:solidFill>
              <a:round/>
              <a:headEnd/>
              <a:tailEnd/>
            </a:ln>
            <a:extLst>
              <a:ext uri="{909E8E84-426E-40DD-AFC4-6F175D3DCCD1}">
                <a14:hiddenFill xmlns:a14="http://schemas.microsoft.com/office/drawing/2010/main">
                  <a:noFill/>
                </a14:hiddenFill>
              </a:ext>
            </a:extLst>
          </p:spPr>
          <p:txBody>
            <a:bodyPr/>
            <a:lstStyle/>
            <a:p>
              <a:endParaRPr lang="de-DE"/>
            </a:p>
          </p:txBody>
        </p:sp>
      </p:grpSp>
      <p:grpSp>
        <p:nvGrpSpPr>
          <p:cNvPr id="3" name="Group 28"/>
          <p:cNvGrpSpPr>
            <a:grpSpLocks/>
          </p:cNvGrpSpPr>
          <p:nvPr/>
        </p:nvGrpSpPr>
        <p:grpSpPr bwMode="auto">
          <a:xfrm rot="-5400000">
            <a:off x="2375694" y="2418556"/>
            <a:ext cx="2559050" cy="2465388"/>
            <a:chOff x="1385" y="2387"/>
            <a:chExt cx="1612" cy="1553"/>
          </a:xfrm>
        </p:grpSpPr>
        <p:sp>
          <p:nvSpPr>
            <p:cNvPr id="41004" name="Line 29"/>
            <p:cNvSpPr>
              <a:spLocks noChangeShapeType="1"/>
            </p:cNvSpPr>
            <p:nvPr/>
          </p:nvSpPr>
          <p:spPr bwMode="auto">
            <a:xfrm flipV="1">
              <a:off x="1385" y="3840"/>
              <a:ext cx="101" cy="100"/>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1005" name="Line 30"/>
            <p:cNvSpPr>
              <a:spLocks noChangeShapeType="1"/>
            </p:cNvSpPr>
            <p:nvPr/>
          </p:nvSpPr>
          <p:spPr bwMode="auto">
            <a:xfrm flipV="1">
              <a:off x="1521" y="3707"/>
              <a:ext cx="104" cy="101"/>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1006" name="Line 31"/>
            <p:cNvSpPr>
              <a:spLocks noChangeShapeType="1"/>
            </p:cNvSpPr>
            <p:nvPr/>
          </p:nvSpPr>
          <p:spPr bwMode="auto">
            <a:xfrm flipV="1">
              <a:off x="1659" y="3572"/>
              <a:ext cx="105" cy="100"/>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1007" name="Line 32"/>
            <p:cNvSpPr>
              <a:spLocks noChangeShapeType="1"/>
            </p:cNvSpPr>
            <p:nvPr/>
          </p:nvSpPr>
          <p:spPr bwMode="auto">
            <a:xfrm flipV="1">
              <a:off x="1798" y="3439"/>
              <a:ext cx="105" cy="101"/>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1008" name="Line 33"/>
            <p:cNvSpPr>
              <a:spLocks noChangeShapeType="1"/>
            </p:cNvSpPr>
            <p:nvPr/>
          </p:nvSpPr>
          <p:spPr bwMode="auto">
            <a:xfrm flipV="1">
              <a:off x="1937" y="3306"/>
              <a:ext cx="105" cy="101"/>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1009" name="Line 34"/>
            <p:cNvSpPr>
              <a:spLocks noChangeShapeType="1"/>
            </p:cNvSpPr>
            <p:nvPr/>
          </p:nvSpPr>
          <p:spPr bwMode="auto">
            <a:xfrm flipV="1">
              <a:off x="2076" y="3171"/>
              <a:ext cx="104" cy="101"/>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1010" name="Line 35"/>
            <p:cNvSpPr>
              <a:spLocks noChangeShapeType="1"/>
            </p:cNvSpPr>
            <p:nvPr/>
          </p:nvSpPr>
          <p:spPr bwMode="auto">
            <a:xfrm flipV="1">
              <a:off x="2215" y="3038"/>
              <a:ext cx="104" cy="101"/>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1011" name="Line 36"/>
            <p:cNvSpPr>
              <a:spLocks noChangeShapeType="1"/>
            </p:cNvSpPr>
            <p:nvPr/>
          </p:nvSpPr>
          <p:spPr bwMode="auto">
            <a:xfrm flipV="1">
              <a:off x="2354" y="2906"/>
              <a:ext cx="104" cy="101"/>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1012" name="Line 37"/>
            <p:cNvSpPr>
              <a:spLocks noChangeShapeType="1"/>
            </p:cNvSpPr>
            <p:nvPr/>
          </p:nvSpPr>
          <p:spPr bwMode="auto">
            <a:xfrm flipV="1">
              <a:off x="2493" y="2770"/>
              <a:ext cx="104" cy="101"/>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1013" name="Line 38"/>
            <p:cNvSpPr>
              <a:spLocks noChangeShapeType="1"/>
            </p:cNvSpPr>
            <p:nvPr/>
          </p:nvSpPr>
          <p:spPr bwMode="auto">
            <a:xfrm flipV="1">
              <a:off x="2632" y="2638"/>
              <a:ext cx="104" cy="100"/>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1014" name="Line 39"/>
            <p:cNvSpPr>
              <a:spLocks noChangeShapeType="1"/>
            </p:cNvSpPr>
            <p:nvPr/>
          </p:nvSpPr>
          <p:spPr bwMode="auto">
            <a:xfrm flipV="1">
              <a:off x="2771" y="2505"/>
              <a:ext cx="104" cy="101"/>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1015" name="Line 40"/>
            <p:cNvSpPr>
              <a:spLocks noChangeShapeType="1"/>
            </p:cNvSpPr>
            <p:nvPr/>
          </p:nvSpPr>
          <p:spPr bwMode="auto">
            <a:xfrm flipV="1">
              <a:off x="2910" y="2387"/>
              <a:ext cx="87" cy="83"/>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endParaRPr lang="de-DE"/>
            </a:p>
          </p:txBody>
        </p:sp>
      </p:grpSp>
      <p:sp>
        <p:nvSpPr>
          <p:cNvPr id="40979" name="Line 41"/>
          <p:cNvSpPr>
            <a:spLocks noChangeShapeType="1"/>
          </p:cNvSpPr>
          <p:nvPr/>
        </p:nvSpPr>
        <p:spPr bwMode="auto">
          <a:xfrm flipH="1">
            <a:off x="1058863" y="5838825"/>
            <a:ext cx="4130675"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0980" name="Oval 42"/>
          <p:cNvSpPr>
            <a:spLocks noChangeArrowheads="1"/>
          </p:cNvSpPr>
          <p:nvPr/>
        </p:nvSpPr>
        <p:spPr bwMode="auto">
          <a:xfrm>
            <a:off x="1293813" y="5703888"/>
            <a:ext cx="173037" cy="188912"/>
          </a:xfrm>
          <a:prstGeom prst="ellipse">
            <a:avLst/>
          </a:prstGeom>
          <a:solidFill>
            <a:srgbClr val="BC0000"/>
          </a:solidFill>
          <a:ln w="9525" algn="ctr">
            <a:solidFill>
              <a:schemeClr val="tx1"/>
            </a:solidFill>
            <a:round/>
            <a:headEnd/>
            <a:tailEnd/>
          </a:ln>
        </p:spPr>
        <p:txBody>
          <a:bodyPr wrap="none" anchor="ctr">
            <a:spAutoFit/>
          </a:bodyPr>
          <a:lstStyle/>
          <a:p>
            <a:endParaRPr lang="de-DE"/>
          </a:p>
        </p:txBody>
      </p:sp>
      <p:sp>
        <p:nvSpPr>
          <p:cNvPr id="40981" name="Oval 43"/>
          <p:cNvSpPr>
            <a:spLocks noChangeArrowheads="1"/>
          </p:cNvSpPr>
          <p:nvPr/>
        </p:nvSpPr>
        <p:spPr bwMode="auto">
          <a:xfrm>
            <a:off x="4021138" y="2932113"/>
            <a:ext cx="173037" cy="188912"/>
          </a:xfrm>
          <a:prstGeom prst="ellipse">
            <a:avLst/>
          </a:prstGeom>
          <a:solidFill>
            <a:srgbClr val="BC0000"/>
          </a:solidFill>
          <a:ln w="9525" algn="ctr">
            <a:solidFill>
              <a:schemeClr val="tx1"/>
            </a:solidFill>
            <a:round/>
            <a:headEnd/>
            <a:tailEnd/>
          </a:ln>
        </p:spPr>
        <p:txBody>
          <a:bodyPr wrap="none" anchor="ctr">
            <a:spAutoFit/>
          </a:bodyPr>
          <a:lstStyle/>
          <a:p>
            <a:endParaRPr lang="de-DE"/>
          </a:p>
        </p:txBody>
      </p:sp>
      <p:sp>
        <p:nvSpPr>
          <p:cNvPr id="40982" name="Line 44"/>
          <p:cNvSpPr>
            <a:spLocks noChangeShapeType="1"/>
          </p:cNvSpPr>
          <p:nvPr/>
        </p:nvSpPr>
        <p:spPr bwMode="auto">
          <a:xfrm>
            <a:off x="4165600" y="5834063"/>
            <a:ext cx="0" cy="1174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de-DE"/>
          </a:p>
        </p:txBody>
      </p:sp>
      <p:sp>
        <p:nvSpPr>
          <p:cNvPr id="40983" name="Line 45"/>
          <p:cNvSpPr>
            <a:spLocks noChangeShapeType="1"/>
          </p:cNvSpPr>
          <p:nvPr/>
        </p:nvSpPr>
        <p:spPr bwMode="auto">
          <a:xfrm>
            <a:off x="1190625" y="3048000"/>
            <a:ext cx="1587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de-DE"/>
          </a:p>
        </p:txBody>
      </p:sp>
      <p:sp>
        <p:nvSpPr>
          <p:cNvPr id="40984" name="Rectangle 46"/>
          <p:cNvSpPr>
            <a:spLocks noChangeArrowheads="1"/>
          </p:cNvSpPr>
          <p:nvPr/>
        </p:nvSpPr>
        <p:spPr bwMode="auto">
          <a:xfrm>
            <a:off x="4121150" y="5748338"/>
            <a:ext cx="131763" cy="144462"/>
          </a:xfrm>
          <a:prstGeom prst="rect">
            <a:avLst/>
          </a:prstGeom>
          <a:solidFill>
            <a:schemeClr val="accent1"/>
          </a:solidFill>
          <a:ln w="9525" algn="ctr">
            <a:solidFill>
              <a:schemeClr val="tx1"/>
            </a:solidFill>
            <a:miter lim="800000"/>
            <a:headEnd/>
            <a:tailEnd/>
          </a:ln>
        </p:spPr>
        <p:txBody>
          <a:bodyPr wrap="none" anchor="ctr">
            <a:spAutoFit/>
          </a:bodyPr>
          <a:lstStyle/>
          <a:p>
            <a:endParaRPr lang="de-DE"/>
          </a:p>
        </p:txBody>
      </p:sp>
      <p:sp>
        <p:nvSpPr>
          <p:cNvPr id="40985" name="Rectangle 47"/>
          <p:cNvSpPr>
            <a:spLocks noChangeArrowheads="1"/>
          </p:cNvSpPr>
          <p:nvPr/>
        </p:nvSpPr>
        <p:spPr bwMode="auto">
          <a:xfrm>
            <a:off x="1289050" y="2974975"/>
            <a:ext cx="131763" cy="144463"/>
          </a:xfrm>
          <a:prstGeom prst="rect">
            <a:avLst/>
          </a:prstGeom>
          <a:solidFill>
            <a:schemeClr val="accent1"/>
          </a:solidFill>
          <a:ln w="9525" algn="ctr">
            <a:solidFill>
              <a:schemeClr val="tx1"/>
            </a:solidFill>
            <a:miter lim="800000"/>
            <a:headEnd/>
            <a:tailEnd/>
          </a:ln>
        </p:spPr>
        <p:txBody>
          <a:bodyPr wrap="none" anchor="ctr">
            <a:spAutoFit/>
          </a:bodyPr>
          <a:lstStyle/>
          <a:p>
            <a:endParaRPr lang="de-DE"/>
          </a:p>
        </p:txBody>
      </p:sp>
      <p:sp>
        <p:nvSpPr>
          <p:cNvPr id="40986" name="Rectangle 48"/>
          <p:cNvSpPr>
            <a:spLocks noChangeArrowheads="1"/>
          </p:cNvSpPr>
          <p:nvPr/>
        </p:nvSpPr>
        <p:spPr bwMode="auto">
          <a:xfrm>
            <a:off x="7008813" y="3890963"/>
            <a:ext cx="131762" cy="144462"/>
          </a:xfrm>
          <a:prstGeom prst="rect">
            <a:avLst/>
          </a:prstGeom>
          <a:solidFill>
            <a:schemeClr val="accent1"/>
          </a:solidFill>
          <a:ln w="9525" algn="ctr">
            <a:solidFill>
              <a:schemeClr val="tx1"/>
            </a:solidFill>
            <a:miter lim="800000"/>
            <a:headEnd/>
            <a:tailEnd/>
          </a:ln>
        </p:spPr>
        <p:txBody>
          <a:bodyPr wrap="none" anchor="ctr">
            <a:spAutoFit/>
          </a:bodyPr>
          <a:lstStyle/>
          <a:p>
            <a:endParaRPr lang="de-DE"/>
          </a:p>
        </p:txBody>
      </p:sp>
      <p:sp>
        <p:nvSpPr>
          <p:cNvPr id="40987" name="Oval 49"/>
          <p:cNvSpPr>
            <a:spLocks noChangeArrowheads="1"/>
          </p:cNvSpPr>
          <p:nvPr/>
        </p:nvSpPr>
        <p:spPr bwMode="auto">
          <a:xfrm>
            <a:off x="6980238" y="2640013"/>
            <a:ext cx="173037" cy="188912"/>
          </a:xfrm>
          <a:prstGeom prst="ellipse">
            <a:avLst/>
          </a:prstGeom>
          <a:solidFill>
            <a:srgbClr val="BC0000"/>
          </a:solidFill>
          <a:ln w="9525" algn="ctr">
            <a:solidFill>
              <a:schemeClr val="tx1"/>
            </a:solidFill>
            <a:round/>
            <a:headEnd/>
            <a:tailEnd/>
          </a:ln>
        </p:spPr>
        <p:txBody>
          <a:bodyPr wrap="none" anchor="ctr">
            <a:spAutoFit/>
          </a:bodyPr>
          <a:lstStyle/>
          <a:p>
            <a:endParaRPr lang="de-DE"/>
          </a:p>
        </p:txBody>
      </p:sp>
      <p:sp>
        <p:nvSpPr>
          <p:cNvPr id="40988" name="Text Box 50"/>
          <p:cNvSpPr txBox="1">
            <a:spLocks noChangeArrowheads="1"/>
          </p:cNvSpPr>
          <p:nvPr/>
        </p:nvSpPr>
        <p:spPr bwMode="auto">
          <a:xfrm>
            <a:off x="5894388" y="2393950"/>
            <a:ext cx="2814637" cy="94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536575" indent="-536575">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2800">
                <a:sym typeface="Symbol" pitchFamily="18" charset="2"/>
              </a:rPr>
              <a:t></a:t>
            </a:r>
            <a:r>
              <a:rPr lang="de-DE" sz="2800" baseline="-25000">
                <a:sym typeface="Symbol" pitchFamily="18" charset="2"/>
              </a:rPr>
              <a:t>0</a:t>
            </a:r>
            <a:r>
              <a:rPr lang="de-DE" sz="2800">
                <a:sym typeface="Symbol" pitchFamily="18" charset="2"/>
              </a:rPr>
              <a:t> =</a:t>
            </a:r>
            <a:r>
              <a:rPr lang="de-DE">
                <a:sym typeface="Symbol" pitchFamily="18" charset="2"/>
              </a:rPr>
              <a:t> </a:t>
            </a:r>
            <a:r>
              <a:rPr lang="de-DE" sz="2800">
                <a:sym typeface="Symbol" pitchFamily="18" charset="2"/>
              </a:rPr>
              <a:t>{   }</a:t>
            </a:r>
          </a:p>
          <a:p>
            <a:pPr>
              <a:lnSpc>
                <a:spcPct val="50000"/>
              </a:lnSpc>
            </a:pPr>
            <a:r>
              <a:rPr lang="de-DE" sz="2800">
                <a:sym typeface="Symbol" pitchFamily="18" charset="2"/>
              </a:rPr>
              <a:t>	= </a:t>
            </a:r>
            <a:r>
              <a:rPr lang="de-DE" sz="2400">
                <a:sym typeface="Symbol" pitchFamily="18" charset="2"/>
              </a:rPr>
              <a:t>{(0,0), (1,1)}</a:t>
            </a:r>
          </a:p>
        </p:txBody>
      </p:sp>
      <p:sp>
        <p:nvSpPr>
          <p:cNvPr id="40989" name="Text Box 51"/>
          <p:cNvSpPr txBox="1">
            <a:spLocks noChangeArrowheads="1"/>
          </p:cNvSpPr>
          <p:nvPr/>
        </p:nvSpPr>
        <p:spPr bwMode="auto">
          <a:xfrm>
            <a:off x="5949950" y="3641725"/>
            <a:ext cx="2901950"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536575" indent="-536575">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2800">
                <a:sym typeface="Symbol" pitchFamily="18" charset="2"/>
              </a:rPr>
              <a:t></a:t>
            </a:r>
            <a:r>
              <a:rPr lang="de-DE" sz="2800" baseline="-25000">
                <a:sym typeface="Symbol" pitchFamily="18" charset="2"/>
              </a:rPr>
              <a:t>1</a:t>
            </a:r>
            <a:r>
              <a:rPr lang="de-DE" sz="2800">
                <a:sym typeface="Symbol" pitchFamily="18" charset="2"/>
              </a:rPr>
              <a:t> =</a:t>
            </a:r>
            <a:r>
              <a:rPr lang="de-DE">
                <a:sym typeface="Symbol" pitchFamily="18" charset="2"/>
              </a:rPr>
              <a:t> </a:t>
            </a:r>
            <a:r>
              <a:rPr lang="de-DE" sz="2800">
                <a:sym typeface="Symbol" pitchFamily="18" charset="2"/>
              </a:rPr>
              <a:t>{   } </a:t>
            </a:r>
            <a:r>
              <a:rPr lang="de-DE">
                <a:sym typeface="Symbol" pitchFamily="18" charset="2"/>
              </a:rPr>
              <a:t>	</a:t>
            </a:r>
          </a:p>
          <a:p>
            <a:pPr>
              <a:lnSpc>
                <a:spcPct val="60000"/>
              </a:lnSpc>
            </a:pPr>
            <a:r>
              <a:rPr lang="de-DE">
                <a:sym typeface="Symbol" pitchFamily="18" charset="2"/>
              </a:rPr>
              <a:t>	</a:t>
            </a:r>
            <a:r>
              <a:rPr lang="de-DE" sz="2400">
                <a:sym typeface="Symbol" pitchFamily="18" charset="2"/>
              </a:rPr>
              <a:t>= {(1,0), (0,1)}</a:t>
            </a:r>
            <a:endParaRPr lang="de-DE" sz="3200">
              <a:sym typeface="Symbol" pitchFamily="18" charset="2"/>
            </a:endParaRPr>
          </a:p>
        </p:txBody>
      </p:sp>
      <p:sp>
        <p:nvSpPr>
          <p:cNvPr id="205876" name="Text Box 52"/>
          <p:cNvSpPr txBox="1">
            <a:spLocks noChangeArrowheads="1"/>
          </p:cNvSpPr>
          <p:nvPr/>
        </p:nvSpPr>
        <p:spPr bwMode="auto">
          <a:xfrm>
            <a:off x="5878513" y="4918075"/>
            <a:ext cx="2830512"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2400"/>
              <a:t>Klassen </a:t>
            </a:r>
            <a:r>
              <a:rPr lang="de-DE" sz="2400" b="1"/>
              <a:t>nicht</a:t>
            </a:r>
            <a:r>
              <a:rPr lang="de-DE" sz="2400"/>
              <a:t> linear separierbar!</a:t>
            </a:r>
          </a:p>
        </p:txBody>
      </p:sp>
      <p:graphicFrame>
        <p:nvGraphicFramePr>
          <p:cNvPr id="205974" name="Group 150"/>
          <p:cNvGraphicFramePr>
            <a:graphicFrameLocks noGrp="1"/>
          </p:cNvGraphicFramePr>
          <p:nvPr>
            <p:extLst>
              <p:ext uri="{D42A27DB-BD31-4B8C-83A1-F6EECF244321}">
                <p14:modId xmlns:p14="http://schemas.microsoft.com/office/powerpoint/2010/main" val="1046174877"/>
              </p:ext>
            </p:extLst>
          </p:nvPr>
        </p:nvGraphicFramePr>
        <p:xfrm>
          <a:off x="4857751" y="2044633"/>
          <a:ext cx="1503997" cy="1597092"/>
        </p:xfrm>
        <a:graphic>
          <a:graphicData uri="http://schemas.openxmlformats.org/drawingml/2006/table">
            <a:tbl>
              <a:tblPr/>
              <a:tblGrid>
                <a:gridCol w="688564"/>
                <a:gridCol w="815433"/>
              </a:tblGrid>
              <a:tr h="298680">
                <a:tc>
                  <a:txBody>
                    <a:bodyPr/>
                    <a:lstStyle/>
                    <a:p>
                      <a:pPr marL="0" marR="0" lvl="0" indent="0" algn="l" defTabSz="914400" rtl="0" eaLnBrk="0" fontAlgn="base" latinLnBrk="0" hangingPunct="0">
                        <a:lnSpc>
                          <a:spcPct val="85000"/>
                        </a:lnSpc>
                        <a:spcBef>
                          <a:spcPct val="45000"/>
                        </a:spcBef>
                        <a:spcAft>
                          <a:spcPct val="0"/>
                        </a:spcAft>
                        <a:buClrTx/>
                        <a:buSzTx/>
                        <a:buFontTx/>
                        <a:buNone/>
                        <a:tabLst/>
                      </a:pPr>
                      <a:r>
                        <a:rPr kumimoji="0" lang="de-DE" sz="1600" b="0" i="0" u="none" strike="noStrike" cap="none" normalizeH="0" baseline="0" dirty="0" smtClean="0">
                          <a:ln>
                            <a:noFill/>
                          </a:ln>
                          <a:solidFill>
                            <a:schemeClr val="tx1"/>
                          </a:solidFill>
                          <a:effectLst/>
                          <a:latin typeface="Arial" pitchFamily="34" charset="0"/>
                        </a:rPr>
                        <a:t>x</a:t>
                      </a:r>
                      <a:r>
                        <a:rPr kumimoji="0" lang="de-DE" sz="1600" b="0" i="0" u="none" strike="noStrike" cap="none" normalizeH="0" baseline="-25000" dirty="0" smtClean="0">
                          <a:ln>
                            <a:noFill/>
                          </a:ln>
                          <a:solidFill>
                            <a:schemeClr val="tx1"/>
                          </a:solidFill>
                          <a:effectLst/>
                          <a:latin typeface="Arial" pitchFamily="34" charset="0"/>
                        </a:rPr>
                        <a:t>1</a:t>
                      </a:r>
                      <a:r>
                        <a:rPr kumimoji="0" lang="de-DE" sz="1600" b="0" i="0" u="none" strike="noStrike" cap="none" normalizeH="0" baseline="0" dirty="0" smtClean="0">
                          <a:ln>
                            <a:noFill/>
                          </a:ln>
                          <a:solidFill>
                            <a:schemeClr val="tx1"/>
                          </a:solidFill>
                          <a:effectLst/>
                          <a:latin typeface="Arial" pitchFamily="34" charset="0"/>
                        </a:rPr>
                        <a:t> x</a:t>
                      </a:r>
                      <a:r>
                        <a:rPr kumimoji="0" lang="de-DE" sz="1600" b="0" i="0" u="none" strike="noStrike" cap="none" normalizeH="0" baseline="-25000" dirty="0" smtClean="0">
                          <a:ln>
                            <a:noFill/>
                          </a:ln>
                          <a:solidFill>
                            <a:schemeClr val="tx1"/>
                          </a:solidFill>
                          <a:effectLst/>
                          <a:latin typeface="Arial" pitchFamily="34" charset="0"/>
                        </a:rPr>
                        <a:t>2</a:t>
                      </a:r>
                    </a:p>
                  </a:txBody>
                  <a:tcPr marT="45714" marB="45714" horzOverflow="overflow">
                    <a:lnL cap="flat">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5000"/>
                        </a:lnSpc>
                        <a:spcBef>
                          <a:spcPct val="45000"/>
                        </a:spcBef>
                        <a:spcAft>
                          <a:spcPct val="0"/>
                        </a:spcAft>
                        <a:buClrTx/>
                        <a:buSzTx/>
                        <a:buFontTx/>
                        <a:buNone/>
                        <a:tabLst/>
                      </a:pPr>
                      <a:r>
                        <a:rPr kumimoji="0" lang="de-DE" sz="1600" b="0" i="0" u="none" strike="noStrike" cap="none" normalizeH="0" baseline="0" smtClean="0">
                          <a:ln>
                            <a:noFill/>
                          </a:ln>
                          <a:solidFill>
                            <a:schemeClr val="tx1"/>
                          </a:solidFill>
                          <a:effectLst/>
                          <a:latin typeface="Arial" pitchFamily="34" charset="0"/>
                        </a:rPr>
                        <a:t>x</a:t>
                      </a:r>
                      <a:r>
                        <a:rPr kumimoji="0" lang="de-DE" sz="1600" b="0" i="0" u="none" strike="noStrike" cap="none" normalizeH="0" baseline="-25000" smtClean="0">
                          <a:ln>
                            <a:noFill/>
                          </a:ln>
                          <a:solidFill>
                            <a:schemeClr val="tx1"/>
                          </a:solidFill>
                          <a:effectLst/>
                          <a:latin typeface="Arial" pitchFamily="34" charset="0"/>
                        </a:rPr>
                        <a:t>1</a:t>
                      </a:r>
                      <a:r>
                        <a:rPr kumimoji="0" lang="de-DE" sz="1600" b="0" i="0" u="none" strike="noStrike" cap="none" normalizeH="0" baseline="0" smtClean="0">
                          <a:ln>
                            <a:noFill/>
                          </a:ln>
                          <a:solidFill>
                            <a:schemeClr val="tx1"/>
                          </a:solidFill>
                          <a:effectLst/>
                          <a:latin typeface="Arial" pitchFamily="34" charset="0"/>
                          <a:sym typeface="Symbol" pitchFamily="18" charset="2"/>
                        </a:rPr>
                        <a:t> </a:t>
                      </a:r>
                      <a:r>
                        <a:rPr kumimoji="0" lang="de-DE" sz="1600" b="0" i="0" u="none" strike="noStrike" cap="none" normalizeH="0" baseline="0" smtClean="0">
                          <a:ln>
                            <a:noFill/>
                          </a:ln>
                          <a:solidFill>
                            <a:schemeClr val="tx1"/>
                          </a:solidFill>
                          <a:effectLst/>
                          <a:latin typeface="Arial" pitchFamily="34" charset="0"/>
                        </a:rPr>
                        <a:t>x</a:t>
                      </a:r>
                      <a:r>
                        <a:rPr kumimoji="0" lang="de-DE" sz="1600" b="0" i="0" u="none" strike="noStrike" cap="none" normalizeH="0" baseline="-25000" smtClean="0">
                          <a:ln>
                            <a:noFill/>
                          </a:ln>
                          <a:solidFill>
                            <a:schemeClr val="tx1"/>
                          </a:solidFill>
                          <a:effectLst/>
                          <a:latin typeface="Arial" pitchFamily="34" charset="0"/>
                        </a:rPr>
                        <a:t>2</a:t>
                      </a:r>
                    </a:p>
                  </a:txBody>
                  <a:tcPr marT="45714" marB="45714" horzOverflow="overflow">
                    <a:lnL w="12700" cap="flat" cmpd="sng" algn="ctr">
                      <a:solidFill>
                        <a:schemeClr val="tx1"/>
                      </a:solidFill>
                      <a:prstDash val="solid"/>
                      <a:round/>
                      <a:headEnd type="none" w="med" len="med"/>
                      <a:tailEnd type="none" w="med" len="med"/>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r>
              <a:tr h="324586">
                <a:tc>
                  <a:txBody>
                    <a:bodyPr/>
                    <a:lstStyle/>
                    <a:p>
                      <a:pPr marL="0" marR="0" lvl="0" indent="0" algn="l" defTabSz="914400" rtl="0" eaLnBrk="0" fontAlgn="base" latinLnBrk="0" hangingPunct="0">
                        <a:lnSpc>
                          <a:spcPct val="85000"/>
                        </a:lnSpc>
                        <a:spcBef>
                          <a:spcPct val="45000"/>
                        </a:spcBef>
                        <a:spcAft>
                          <a:spcPct val="0"/>
                        </a:spcAft>
                        <a:buClrTx/>
                        <a:buSzTx/>
                        <a:buFontTx/>
                        <a:buNone/>
                        <a:tabLst/>
                      </a:pPr>
                      <a:r>
                        <a:rPr kumimoji="0" lang="de-DE" sz="1800" b="0" i="0" u="none" strike="noStrike" cap="none" normalizeH="0" baseline="0" dirty="0" smtClean="0">
                          <a:ln>
                            <a:noFill/>
                          </a:ln>
                          <a:solidFill>
                            <a:schemeClr val="tx1"/>
                          </a:solidFill>
                          <a:effectLst/>
                          <a:latin typeface="Arial" pitchFamily="34" charset="0"/>
                        </a:rPr>
                        <a:t>0 0</a:t>
                      </a:r>
                    </a:p>
                  </a:txBody>
                  <a:tcPr marT="45714" marB="45714"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85000"/>
                        </a:lnSpc>
                        <a:spcBef>
                          <a:spcPct val="45000"/>
                        </a:spcBef>
                        <a:spcAft>
                          <a:spcPct val="0"/>
                        </a:spcAft>
                        <a:buClrTx/>
                        <a:buSzTx/>
                        <a:buFontTx/>
                        <a:buNone/>
                        <a:tabLst/>
                      </a:pPr>
                      <a:r>
                        <a:rPr kumimoji="0" lang="de-DE" sz="1800" b="0" i="0" u="none" strike="noStrike" cap="none" normalizeH="0" baseline="0" smtClean="0">
                          <a:ln>
                            <a:noFill/>
                          </a:ln>
                          <a:solidFill>
                            <a:schemeClr val="tx1"/>
                          </a:solidFill>
                          <a:effectLst/>
                          <a:latin typeface="Arial" pitchFamily="34" charset="0"/>
                        </a:rPr>
                        <a:t>0</a:t>
                      </a:r>
                    </a:p>
                  </a:txBody>
                  <a:tcPr marT="45714" marB="45714"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324586">
                <a:tc>
                  <a:txBody>
                    <a:bodyPr/>
                    <a:lstStyle/>
                    <a:p>
                      <a:pPr marL="0" marR="0" lvl="0" indent="0" algn="l" defTabSz="914400" rtl="0" eaLnBrk="0" fontAlgn="base" latinLnBrk="0" hangingPunct="0">
                        <a:lnSpc>
                          <a:spcPct val="85000"/>
                        </a:lnSpc>
                        <a:spcBef>
                          <a:spcPct val="45000"/>
                        </a:spcBef>
                        <a:spcAft>
                          <a:spcPct val="0"/>
                        </a:spcAft>
                        <a:buClrTx/>
                        <a:buSzTx/>
                        <a:buFontTx/>
                        <a:buNone/>
                        <a:tabLst/>
                      </a:pPr>
                      <a:r>
                        <a:rPr kumimoji="0" lang="de-DE" sz="1800" b="0" i="0" u="none" strike="noStrike" cap="none" normalizeH="0" baseline="0" dirty="0" smtClean="0">
                          <a:ln>
                            <a:noFill/>
                          </a:ln>
                          <a:solidFill>
                            <a:schemeClr val="tx1"/>
                          </a:solidFill>
                          <a:effectLst/>
                          <a:latin typeface="Arial" pitchFamily="34" charset="0"/>
                        </a:rPr>
                        <a:t>0 1</a:t>
                      </a:r>
                    </a:p>
                  </a:txBody>
                  <a:tcPr marT="45714" marB="45714"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0" fontAlgn="base" latinLnBrk="0" hangingPunct="0">
                        <a:lnSpc>
                          <a:spcPct val="85000"/>
                        </a:lnSpc>
                        <a:spcBef>
                          <a:spcPct val="45000"/>
                        </a:spcBef>
                        <a:spcAft>
                          <a:spcPct val="0"/>
                        </a:spcAft>
                        <a:buClrTx/>
                        <a:buSzTx/>
                        <a:buFontTx/>
                        <a:buNone/>
                        <a:tabLst/>
                      </a:pPr>
                      <a:r>
                        <a:rPr kumimoji="0" lang="de-DE" sz="1800" b="0" i="0" u="none" strike="noStrike" cap="none" normalizeH="0" baseline="0" smtClean="0">
                          <a:ln>
                            <a:noFill/>
                          </a:ln>
                          <a:solidFill>
                            <a:schemeClr val="tx1"/>
                          </a:solidFill>
                          <a:effectLst/>
                          <a:latin typeface="Arial" pitchFamily="34" charset="0"/>
                        </a:rPr>
                        <a:t>1</a:t>
                      </a:r>
                    </a:p>
                  </a:txBody>
                  <a:tcPr marT="45714" marB="45714" horzOverflow="overflow">
                    <a:lnL w="12700" cap="flat" cmpd="sng" algn="ctr">
                      <a:solidFill>
                        <a:schemeClr val="tx1"/>
                      </a:solidFill>
                      <a:prstDash val="solid"/>
                      <a:round/>
                      <a:headEnd type="none" w="med" len="med"/>
                      <a:tailEnd type="none" w="med" len="med"/>
                    </a:lnL>
                    <a:lnR cap="flat">
                      <a:noFill/>
                    </a:lnR>
                    <a:lnT>
                      <a:noFill/>
                    </a:lnT>
                    <a:lnB>
                      <a:noFill/>
                    </a:lnB>
                    <a:lnTlToBr>
                      <a:noFill/>
                    </a:lnTlToBr>
                    <a:lnBlToTr>
                      <a:noFill/>
                    </a:lnBlToTr>
                    <a:noFill/>
                  </a:tcPr>
                </a:tc>
              </a:tr>
              <a:tr h="324586">
                <a:tc>
                  <a:txBody>
                    <a:bodyPr/>
                    <a:lstStyle/>
                    <a:p>
                      <a:pPr marL="0" marR="0" lvl="0" indent="0" algn="l" defTabSz="914400" rtl="0" eaLnBrk="0" fontAlgn="base" latinLnBrk="0" hangingPunct="0">
                        <a:lnSpc>
                          <a:spcPct val="85000"/>
                        </a:lnSpc>
                        <a:spcBef>
                          <a:spcPct val="45000"/>
                        </a:spcBef>
                        <a:spcAft>
                          <a:spcPct val="0"/>
                        </a:spcAft>
                        <a:buClrTx/>
                        <a:buSzTx/>
                        <a:buFontTx/>
                        <a:buNone/>
                        <a:tabLst/>
                      </a:pPr>
                      <a:r>
                        <a:rPr kumimoji="0" lang="de-DE" sz="1800" b="0" i="0" u="none" strike="noStrike" cap="none" normalizeH="0" baseline="0" dirty="0" smtClean="0">
                          <a:ln>
                            <a:noFill/>
                          </a:ln>
                          <a:solidFill>
                            <a:schemeClr val="tx1"/>
                          </a:solidFill>
                          <a:effectLst/>
                          <a:latin typeface="Arial" pitchFamily="34" charset="0"/>
                        </a:rPr>
                        <a:t>1 0</a:t>
                      </a:r>
                    </a:p>
                  </a:txBody>
                  <a:tcPr marT="45714" marB="45714"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0" fontAlgn="base" latinLnBrk="0" hangingPunct="0">
                        <a:lnSpc>
                          <a:spcPct val="85000"/>
                        </a:lnSpc>
                        <a:spcBef>
                          <a:spcPct val="45000"/>
                        </a:spcBef>
                        <a:spcAft>
                          <a:spcPct val="0"/>
                        </a:spcAft>
                        <a:buClrTx/>
                        <a:buSzTx/>
                        <a:buFontTx/>
                        <a:buNone/>
                        <a:tabLst/>
                      </a:pPr>
                      <a:r>
                        <a:rPr kumimoji="0" lang="de-DE" sz="1800" b="0" i="0" u="none" strike="noStrike" cap="none" normalizeH="0" baseline="0" smtClean="0">
                          <a:ln>
                            <a:noFill/>
                          </a:ln>
                          <a:solidFill>
                            <a:schemeClr val="tx1"/>
                          </a:solidFill>
                          <a:effectLst/>
                          <a:latin typeface="Arial" pitchFamily="34" charset="0"/>
                        </a:rPr>
                        <a:t>1</a:t>
                      </a:r>
                    </a:p>
                  </a:txBody>
                  <a:tcPr marT="45714" marB="45714" horzOverflow="overflow">
                    <a:lnL w="12700" cap="flat" cmpd="sng" algn="ctr">
                      <a:solidFill>
                        <a:schemeClr val="tx1"/>
                      </a:solidFill>
                      <a:prstDash val="solid"/>
                      <a:round/>
                      <a:headEnd type="none" w="med" len="med"/>
                      <a:tailEnd type="none" w="med" len="med"/>
                    </a:lnL>
                    <a:lnR cap="flat">
                      <a:noFill/>
                    </a:lnR>
                    <a:lnT>
                      <a:noFill/>
                    </a:lnT>
                    <a:lnB>
                      <a:noFill/>
                    </a:lnB>
                    <a:lnTlToBr>
                      <a:noFill/>
                    </a:lnTlToBr>
                    <a:lnBlToTr>
                      <a:noFill/>
                    </a:lnBlToTr>
                    <a:noFill/>
                  </a:tcPr>
                </a:tc>
              </a:tr>
              <a:tr h="324586">
                <a:tc>
                  <a:txBody>
                    <a:bodyPr/>
                    <a:lstStyle/>
                    <a:p>
                      <a:pPr marL="0" marR="0" lvl="0" indent="0" algn="l" defTabSz="914400" rtl="0" eaLnBrk="0" fontAlgn="base" latinLnBrk="0" hangingPunct="0">
                        <a:lnSpc>
                          <a:spcPct val="85000"/>
                        </a:lnSpc>
                        <a:spcBef>
                          <a:spcPct val="45000"/>
                        </a:spcBef>
                        <a:spcAft>
                          <a:spcPct val="0"/>
                        </a:spcAft>
                        <a:buClrTx/>
                        <a:buSzTx/>
                        <a:buFontTx/>
                        <a:buNone/>
                        <a:tabLst/>
                      </a:pPr>
                      <a:r>
                        <a:rPr kumimoji="0" lang="de-DE" sz="1800" b="0" i="0" u="none" strike="noStrike" cap="none" normalizeH="0" baseline="0" dirty="0" smtClean="0">
                          <a:ln>
                            <a:noFill/>
                          </a:ln>
                          <a:solidFill>
                            <a:schemeClr val="tx1"/>
                          </a:solidFill>
                          <a:effectLst/>
                          <a:latin typeface="Arial" pitchFamily="34" charset="0"/>
                        </a:rPr>
                        <a:t>1 1</a:t>
                      </a:r>
                    </a:p>
                  </a:txBody>
                  <a:tcPr marT="45714" marB="45714" horzOverflow="overflow">
                    <a:lnL cap="flat">
                      <a:noFill/>
                    </a:lnL>
                    <a:lnR w="12700" cap="flat" cmpd="sng" algn="ctr">
                      <a:solidFill>
                        <a:schemeClr val="tx1"/>
                      </a:solidFill>
                      <a:prstDash val="solid"/>
                      <a:round/>
                      <a:headEnd type="none" w="med" len="med"/>
                      <a:tailEnd type="none" w="med" len="med"/>
                    </a:lnR>
                    <a:lnT>
                      <a:noFill/>
                    </a:lnT>
                    <a:lnB cap="flat">
                      <a:noFill/>
                    </a:lnB>
                    <a:lnTlToBr>
                      <a:noFill/>
                    </a:lnTlToBr>
                    <a:lnBlToTr>
                      <a:noFill/>
                    </a:lnBlToTr>
                    <a:noFill/>
                  </a:tcPr>
                </a:tc>
                <a:tc>
                  <a:txBody>
                    <a:bodyPr/>
                    <a:lstStyle/>
                    <a:p>
                      <a:pPr marL="0" marR="0" lvl="0" indent="0" algn="l" defTabSz="914400" rtl="0" eaLnBrk="0" fontAlgn="base" latinLnBrk="0" hangingPunct="0">
                        <a:lnSpc>
                          <a:spcPct val="85000"/>
                        </a:lnSpc>
                        <a:spcBef>
                          <a:spcPct val="45000"/>
                        </a:spcBef>
                        <a:spcAft>
                          <a:spcPct val="0"/>
                        </a:spcAft>
                        <a:buClrTx/>
                        <a:buSzTx/>
                        <a:buFontTx/>
                        <a:buNone/>
                        <a:tabLst/>
                      </a:pPr>
                      <a:r>
                        <a:rPr kumimoji="0" lang="de-DE" sz="1800" b="0" i="0" u="none" strike="noStrike" cap="none" normalizeH="0" baseline="0" dirty="0" smtClean="0">
                          <a:ln>
                            <a:noFill/>
                          </a:ln>
                          <a:solidFill>
                            <a:schemeClr val="tx1"/>
                          </a:solidFill>
                          <a:effectLst/>
                          <a:latin typeface="Arial" pitchFamily="34" charset="0"/>
                        </a:rPr>
                        <a:t>0</a:t>
                      </a:r>
                    </a:p>
                  </a:txBody>
                  <a:tcPr marT="45714" marB="45714" horzOverflow="overflow">
                    <a:lnL w="12700" cap="flat" cmpd="sng" algn="ctr">
                      <a:solidFill>
                        <a:schemeClr val="tx1"/>
                      </a:solidFill>
                      <a:prstDash val="solid"/>
                      <a:round/>
                      <a:headEnd type="none" w="med" len="med"/>
                      <a:tailEnd type="none" w="med" len="med"/>
                    </a:lnL>
                    <a:lnR cap="flat">
                      <a:noFill/>
                    </a:lnR>
                    <a:lnT>
                      <a:noFill/>
                    </a:lnT>
                    <a:lnB cap="flat">
                      <a:noFill/>
                    </a:lnB>
                    <a:lnTlToBr>
                      <a:noFill/>
                    </a:lnTlToBr>
                    <a:lnBlToTr>
                      <a:noFill/>
                    </a:lnBlToTr>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34" presetClass="entr" presetSubtype="0" fill="hold" grpId="0" nodeType="clickEffect">
                                  <p:stCondLst>
                                    <p:cond delay="0"/>
                                  </p:stCondLst>
                                  <p:childTnLst>
                                    <p:set>
                                      <p:cBhvr>
                                        <p:cTn id="14" dur="1" fill="hold">
                                          <p:stCondLst>
                                            <p:cond delay="0"/>
                                          </p:stCondLst>
                                        </p:cTn>
                                        <p:tgtEl>
                                          <p:spTgt spid="205876"/>
                                        </p:tgtEl>
                                        <p:attrNameLst>
                                          <p:attrName>style.visibility</p:attrName>
                                        </p:attrNameLst>
                                      </p:cBhvr>
                                      <p:to>
                                        <p:strVal val="visible"/>
                                      </p:to>
                                    </p:set>
                                    <p:anim from="(-#ppt_w/2)" to="(#ppt_x)" calcmode="lin" valueType="num">
                                      <p:cBhvr>
                                        <p:cTn id="15" dur="600" fill="hold">
                                          <p:stCondLst>
                                            <p:cond delay="0"/>
                                          </p:stCondLst>
                                        </p:cTn>
                                        <p:tgtEl>
                                          <p:spTgt spid="205876"/>
                                        </p:tgtEl>
                                        <p:attrNameLst>
                                          <p:attrName>ppt_x</p:attrName>
                                        </p:attrNameLst>
                                      </p:cBhvr>
                                    </p:anim>
                                    <p:anim from="0" to="-1.0" calcmode="lin" valueType="num">
                                      <p:cBhvr>
                                        <p:cTn id="16" dur="200" decel="50000" autoRev="1" fill="hold">
                                          <p:stCondLst>
                                            <p:cond delay="600"/>
                                          </p:stCondLst>
                                        </p:cTn>
                                        <p:tgtEl>
                                          <p:spTgt spid="205876"/>
                                        </p:tgtEl>
                                        <p:attrNameLst>
                                          <p:attrName>xshear</p:attrName>
                                        </p:attrNameLst>
                                      </p:cBhvr>
                                    </p:anim>
                                    <p:animScale>
                                      <p:cBhvr>
                                        <p:cTn id="17" dur="200" decel="100000" autoRev="1" fill="hold">
                                          <p:stCondLst>
                                            <p:cond delay="600"/>
                                          </p:stCondLst>
                                        </p:cTn>
                                        <p:tgtEl>
                                          <p:spTgt spid="205876"/>
                                        </p:tgtEl>
                                      </p:cBhvr>
                                      <p:from x="100000" y="100000"/>
                                      <p:to x="80000" y="100000"/>
                                    </p:animScale>
                                    <p:anim by="(#ppt_h/3+#ppt_w*0.1)" calcmode="lin" valueType="num">
                                      <p:cBhvr additive="sum">
                                        <p:cTn id="18" dur="200" decel="100000" autoRev="1" fill="hold">
                                          <p:stCondLst>
                                            <p:cond delay="600"/>
                                          </p:stCondLst>
                                        </p:cTn>
                                        <p:tgtEl>
                                          <p:spTgt spid="205876"/>
                                        </p:tgtEl>
                                        <p:attrNameLst>
                                          <p:attrName>ppt_x</p:attrName>
                                        </p:attrNameLst>
                                      </p:cBhvr>
                                    </p:anim>
                                  </p:childTnLst>
                                </p:cTn>
                              </p:par>
                              <p:par>
                                <p:cTn id="19" presetID="1"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76"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5"/>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1000" smtClean="0">
                <a:latin typeface="Tahoma" pitchFamily="34" charset="0"/>
              </a:rPr>
              <a:t>Rüdiger Brause: Adaptive Systeme AS-1, WS 2013</a:t>
            </a:r>
            <a:endParaRPr lang="de-DE" sz="1000">
              <a:latin typeface="Tahoma" pitchFamily="34" charset="0"/>
            </a:endParaRPr>
          </a:p>
        </p:txBody>
      </p:sp>
      <p:sp>
        <p:nvSpPr>
          <p:cNvPr id="41987" name="Foliennummernplatzhalt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1000" smtClean="0"/>
              <a:t>- </a:t>
            </a:r>
            <a:fld id="{707144A4-B28D-4D39-A780-D64223F50E31}" type="slidenum">
              <a:rPr lang="de-DE" sz="1000" smtClean="0"/>
              <a:pPr/>
              <a:t>52</a:t>
            </a:fld>
            <a:r>
              <a:rPr lang="de-DE" sz="1000" smtClean="0"/>
              <a:t> -</a:t>
            </a:r>
          </a:p>
        </p:txBody>
      </p:sp>
      <p:sp>
        <p:nvSpPr>
          <p:cNvPr id="41988" name="Rectangle 2"/>
          <p:cNvSpPr>
            <a:spLocks noGrp="1" noChangeArrowheads="1"/>
          </p:cNvSpPr>
          <p:nvPr>
            <p:ph type="title"/>
          </p:nvPr>
        </p:nvSpPr>
        <p:spPr/>
        <p:txBody>
          <a:bodyPr/>
          <a:lstStyle/>
          <a:p>
            <a:r>
              <a:rPr lang="de-DE" smtClean="0"/>
              <a:t>Das XOR-Problem</a:t>
            </a:r>
          </a:p>
        </p:txBody>
      </p:sp>
      <p:sp>
        <p:nvSpPr>
          <p:cNvPr id="41989" name="Rectangle 3"/>
          <p:cNvSpPr>
            <a:spLocks noGrp="1" noChangeArrowheads="1"/>
          </p:cNvSpPr>
          <p:nvPr>
            <p:ph type="body" idx="1"/>
          </p:nvPr>
        </p:nvSpPr>
        <p:spPr>
          <a:xfrm>
            <a:off x="611188" y="1268413"/>
            <a:ext cx="4964112" cy="903287"/>
          </a:xfrm>
        </p:spPr>
        <p:txBody>
          <a:bodyPr/>
          <a:lstStyle/>
          <a:p>
            <a:pPr marL="0" indent="0">
              <a:buFontTx/>
              <a:buNone/>
            </a:pPr>
            <a:r>
              <a:rPr lang="de-DE" smtClean="0"/>
              <a:t>Lösung</a:t>
            </a:r>
          </a:p>
          <a:p>
            <a:pPr marL="0" indent="0">
              <a:lnSpc>
                <a:spcPct val="65000"/>
              </a:lnSpc>
              <a:buFontTx/>
              <a:buNone/>
            </a:pPr>
            <a:r>
              <a:rPr lang="de-DE" b="0" smtClean="0"/>
              <a:t>Trennung durch </a:t>
            </a:r>
            <a:r>
              <a:rPr lang="de-DE" smtClean="0">
                <a:solidFill>
                  <a:srgbClr val="3399FF"/>
                </a:solidFill>
              </a:rPr>
              <a:t>zwei</a:t>
            </a:r>
            <a:r>
              <a:rPr lang="de-DE" b="0" smtClean="0">
                <a:solidFill>
                  <a:srgbClr val="336699"/>
                </a:solidFill>
              </a:rPr>
              <a:t> </a:t>
            </a:r>
            <a:r>
              <a:rPr lang="de-DE" b="0" smtClean="0"/>
              <a:t>Schichten</a:t>
            </a:r>
          </a:p>
        </p:txBody>
      </p:sp>
      <p:sp>
        <p:nvSpPr>
          <p:cNvPr id="41990" name="Freeform 4"/>
          <p:cNvSpPr>
            <a:spLocks/>
          </p:cNvSpPr>
          <p:nvPr/>
        </p:nvSpPr>
        <p:spPr bwMode="auto">
          <a:xfrm>
            <a:off x="5783263" y="2406650"/>
            <a:ext cx="46037" cy="47625"/>
          </a:xfrm>
          <a:custGeom>
            <a:avLst/>
            <a:gdLst>
              <a:gd name="T0" fmla="*/ 2147483647 w 55"/>
              <a:gd name="T1" fmla="*/ 2147483647 h 75"/>
              <a:gd name="T2" fmla="*/ 2147483647 w 55"/>
              <a:gd name="T3" fmla="*/ 2147483647 h 75"/>
              <a:gd name="T4" fmla="*/ 2147483647 w 55"/>
              <a:gd name="T5" fmla="*/ 0 h 75"/>
              <a:gd name="T6" fmla="*/ 0 w 55"/>
              <a:gd name="T7" fmla="*/ 2147483647 h 75"/>
              <a:gd name="T8" fmla="*/ 2147483647 w 55"/>
              <a:gd name="T9" fmla="*/ 2147483647 h 75"/>
              <a:gd name="T10" fmla="*/ 0 60000 65536"/>
              <a:gd name="T11" fmla="*/ 0 60000 65536"/>
              <a:gd name="T12" fmla="*/ 0 60000 65536"/>
              <a:gd name="T13" fmla="*/ 0 60000 65536"/>
              <a:gd name="T14" fmla="*/ 0 60000 65536"/>
              <a:gd name="T15" fmla="*/ 0 w 55"/>
              <a:gd name="T16" fmla="*/ 0 h 75"/>
              <a:gd name="T17" fmla="*/ 55 w 55"/>
              <a:gd name="T18" fmla="*/ 75 h 75"/>
            </a:gdLst>
            <a:ahLst/>
            <a:cxnLst>
              <a:cxn ang="T10">
                <a:pos x="T0" y="T1"/>
              </a:cxn>
              <a:cxn ang="T11">
                <a:pos x="T2" y="T3"/>
              </a:cxn>
              <a:cxn ang="T12">
                <a:pos x="T4" y="T5"/>
              </a:cxn>
              <a:cxn ang="T13">
                <a:pos x="T6" y="T7"/>
              </a:cxn>
              <a:cxn ang="T14">
                <a:pos x="T8" y="T9"/>
              </a:cxn>
            </a:cxnLst>
            <a:rect l="T15" t="T16" r="T17" b="T18"/>
            <a:pathLst>
              <a:path w="55" h="75">
                <a:moveTo>
                  <a:pt x="26" y="75"/>
                </a:moveTo>
                <a:lnTo>
                  <a:pt x="55" y="75"/>
                </a:lnTo>
                <a:lnTo>
                  <a:pt x="26" y="0"/>
                </a:lnTo>
                <a:lnTo>
                  <a:pt x="0" y="75"/>
                </a:lnTo>
                <a:lnTo>
                  <a:pt x="26" y="7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1991" name="Line 5"/>
          <p:cNvSpPr>
            <a:spLocks noChangeShapeType="1"/>
          </p:cNvSpPr>
          <p:nvPr/>
        </p:nvSpPr>
        <p:spPr bwMode="auto">
          <a:xfrm>
            <a:off x="5805488" y="2454275"/>
            <a:ext cx="0" cy="14049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1992" name="Freeform 6"/>
          <p:cNvSpPr>
            <a:spLocks/>
          </p:cNvSpPr>
          <p:nvPr/>
        </p:nvSpPr>
        <p:spPr bwMode="auto">
          <a:xfrm>
            <a:off x="7826375" y="3729038"/>
            <a:ext cx="60325" cy="36512"/>
          </a:xfrm>
          <a:custGeom>
            <a:avLst/>
            <a:gdLst>
              <a:gd name="T0" fmla="*/ 0 w 72"/>
              <a:gd name="T1" fmla="*/ 2147483647 h 58"/>
              <a:gd name="T2" fmla="*/ 0 w 72"/>
              <a:gd name="T3" fmla="*/ 2147483647 h 58"/>
              <a:gd name="T4" fmla="*/ 2147483647 w 72"/>
              <a:gd name="T5" fmla="*/ 2147483647 h 58"/>
              <a:gd name="T6" fmla="*/ 0 w 72"/>
              <a:gd name="T7" fmla="*/ 0 h 58"/>
              <a:gd name="T8" fmla="*/ 0 w 72"/>
              <a:gd name="T9" fmla="*/ 2147483647 h 58"/>
              <a:gd name="T10" fmla="*/ 0 60000 65536"/>
              <a:gd name="T11" fmla="*/ 0 60000 65536"/>
              <a:gd name="T12" fmla="*/ 0 60000 65536"/>
              <a:gd name="T13" fmla="*/ 0 60000 65536"/>
              <a:gd name="T14" fmla="*/ 0 60000 65536"/>
              <a:gd name="T15" fmla="*/ 0 w 72"/>
              <a:gd name="T16" fmla="*/ 0 h 58"/>
              <a:gd name="T17" fmla="*/ 72 w 72"/>
              <a:gd name="T18" fmla="*/ 58 h 58"/>
            </a:gdLst>
            <a:ahLst/>
            <a:cxnLst>
              <a:cxn ang="T10">
                <a:pos x="T0" y="T1"/>
              </a:cxn>
              <a:cxn ang="T11">
                <a:pos x="T2" y="T3"/>
              </a:cxn>
              <a:cxn ang="T12">
                <a:pos x="T4" y="T5"/>
              </a:cxn>
              <a:cxn ang="T13">
                <a:pos x="T6" y="T7"/>
              </a:cxn>
              <a:cxn ang="T14">
                <a:pos x="T8" y="T9"/>
              </a:cxn>
            </a:cxnLst>
            <a:rect l="T15" t="T16" r="T17" b="T18"/>
            <a:pathLst>
              <a:path w="72" h="58">
                <a:moveTo>
                  <a:pt x="0" y="29"/>
                </a:moveTo>
                <a:lnTo>
                  <a:pt x="0" y="58"/>
                </a:lnTo>
                <a:lnTo>
                  <a:pt x="72" y="29"/>
                </a:lnTo>
                <a:lnTo>
                  <a:pt x="0" y="0"/>
                </a:lnTo>
                <a:lnTo>
                  <a:pt x="0"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1993" name="Rectangle 7"/>
          <p:cNvSpPr>
            <a:spLocks noChangeArrowheads="1"/>
          </p:cNvSpPr>
          <p:nvPr/>
        </p:nvSpPr>
        <p:spPr bwMode="auto">
          <a:xfrm>
            <a:off x="7673975" y="3790950"/>
            <a:ext cx="146050"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2300">
                <a:solidFill>
                  <a:srgbClr val="000000"/>
                </a:solidFill>
                <a:latin typeface="Times New Roman" pitchFamily="18" charset="0"/>
              </a:rPr>
              <a:t>x</a:t>
            </a:r>
            <a:endParaRPr lang="de-DE"/>
          </a:p>
        </p:txBody>
      </p:sp>
      <p:sp>
        <p:nvSpPr>
          <p:cNvPr id="41994" name="Rectangle 8"/>
          <p:cNvSpPr>
            <a:spLocks noChangeArrowheads="1"/>
          </p:cNvSpPr>
          <p:nvPr/>
        </p:nvSpPr>
        <p:spPr bwMode="auto">
          <a:xfrm>
            <a:off x="7807325" y="3898900"/>
            <a:ext cx="76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800" baseline="-25000">
                <a:solidFill>
                  <a:srgbClr val="000000"/>
                </a:solidFill>
                <a:latin typeface="Times New Roman" pitchFamily="18" charset="0"/>
              </a:rPr>
              <a:t>1</a:t>
            </a:r>
            <a:endParaRPr lang="de-DE" baseline="-25000"/>
          </a:p>
        </p:txBody>
      </p:sp>
      <p:sp>
        <p:nvSpPr>
          <p:cNvPr id="41995" name="Rectangle 9"/>
          <p:cNvSpPr>
            <a:spLocks noChangeArrowheads="1"/>
          </p:cNvSpPr>
          <p:nvPr/>
        </p:nvSpPr>
        <p:spPr bwMode="auto">
          <a:xfrm>
            <a:off x="5703702" y="1981221"/>
            <a:ext cx="146050"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2300" dirty="0">
                <a:solidFill>
                  <a:srgbClr val="000000"/>
                </a:solidFill>
                <a:latin typeface="Times New Roman" pitchFamily="18" charset="0"/>
              </a:rPr>
              <a:t>x</a:t>
            </a:r>
            <a:endParaRPr lang="de-DE" dirty="0"/>
          </a:p>
        </p:txBody>
      </p:sp>
      <p:sp>
        <p:nvSpPr>
          <p:cNvPr id="41996" name="Rectangle 10"/>
          <p:cNvSpPr>
            <a:spLocks noChangeArrowheads="1"/>
          </p:cNvSpPr>
          <p:nvPr/>
        </p:nvSpPr>
        <p:spPr bwMode="auto">
          <a:xfrm>
            <a:off x="5838825" y="2123523"/>
            <a:ext cx="76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800" baseline="-25000" dirty="0">
                <a:solidFill>
                  <a:srgbClr val="000000"/>
                </a:solidFill>
                <a:latin typeface="Times New Roman" pitchFamily="18" charset="0"/>
              </a:rPr>
              <a:t>2</a:t>
            </a:r>
            <a:endParaRPr lang="de-DE" baseline="-25000" dirty="0"/>
          </a:p>
        </p:txBody>
      </p:sp>
      <p:sp>
        <p:nvSpPr>
          <p:cNvPr id="41997" name="Rectangle 11"/>
          <p:cNvSpPr>
            <a:spLocks noChangeArrowheads="1"/>
          </p:cNvSpPr>
          <p:nvPr/>
        </p:nvSpPr>
        <p:spPr bwMode="auto">
          <a:xfrm>
            <a:off x="5761038" y="3788093"/>
            <a:ext cx="146050"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2300" dirty="0">
                <a:solidFill>
                  <a:srgbClr val="000000"/>
                </a:solidFill>
                <a:latin typeface="Times New Roman" pitchFamily="18" charset="0"/>
              </a:rPr>
              <a:t>0</a:t>
            </a:r>
            <a:endParaRPr lang="de-DE" dirty="0"/>
          </a:p>
        </p:txBody>
      </p:sp>
      <p:sp>
        <p:nvSpPr>
          <p:cNvPr id="41998" name="Rectangle 12"/>
          <p:cNvSpPr>
            <a:spLocks noChangeArrowheads="1"/>
          </p:cNvSpPr>
          <p:nvPr/>
        </p:nvSpPr>
        <p:spPr bwMode="auto">
          <a:xfrm>
            <a:off x="7254875" y="3805238"/>
            <a:ext cx="146050"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2300">
                <a:solidFill>
                  <a:srgbClr val="000000"/>
                </a:solidFill>
                <a:latin typeface="Times New Roman" pitchFamily="18" charset="0"/>
              </a:rPr>
              <a:t>1</a:t>
            </a:r>
            <a:endParaRPr lang="de-DE"/>
          </a:p>
        </p:txBody>
      </p:sp>
      <p:sp>
        <p:nvSpPr>
          <p:cNvPr id="41999" name="Rectangle 13"/>
          <p:cNvSpPr>
            <a:spLocks noChangeArrowheads="1"/>
          </p:cNvSpPr>
          <p:nvPr/>
        </p:nvSpPr>
        <p:spPr bwMode="auto">
          <a:xfrm>
            <a:off x="5502275" y="3577935"/>
            <a:ext cx="146050"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2300" dirty="0">
                <a:solidFill>
                  <a:srgbClr val="000000"/>
                </a:solidFill>
                <a:latin typeface="Times New Roman" pitchFamily="18" charset="0"/>
              </a:rPr>
              <a:t>0</a:t>
            </a:r>
            <a:endParaRPr lang="de-DE" dirty="0"/>
          </a:p>
        </p:txBody>
      </p:sp>
      <p:sp>
        <p:nvSpPr>
          <p:cNvPr id="42000" name="Rectangle 14"/>
          <p:cNvSpPr>
            <a:spLocks noChangeArrowheads="1"/>
          </p:cNvSpPr>
          <p:nvPr/>
        </p:nvSpPr>
        <p:spPr bwMode="auto">
          <a:xfrm>
            <a:off x="5575300" y="2461627"/>
            <a:ext cx="146050"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2300" dirty="0">
                <a:solidFill>
                  <a:srgbClr val="000000"/>
                </a:solidFill>
                <a:latin typeface="Times New Roman" pitchFamily="18" charset="0"/>
              </a:rPr>
              <a:t>1</a:t>
            </a:r>
            <a:endParaRPr lang="de-DE" dirty="0"/>
          </a:p>
        </p:txBody>
      </p:sp>
      <p:grpSp>
        <p:nvGrpSpPr>
          <p:cNvPr id="2" name="Group 15"/>
          <p:cNvGrpSpPr>
            <a:grpSpLocks/>
          </p:cNvGrpSpPr>
          <p:nvPr/>
        </p:nvGrpSpPr>
        <p:grpSpPr bwMode="auto">
          <a:xfrm rot="-5400000">
            <a:off x="5711032" y="2853531"/>
            <a:ext cx="1123950" cy="1296987"/>
            <a:chOff x="554" y="1557"/>
            <a:chExt cx="1600" cy="1484"/>
          </a:xfrm>
        </p:grpSpPr>
        <p:sp>
          <p:nvSpPr>
            <p:cNvPr id="42137" name="Line 16"/>
            <p:cNvSpPr>
              <a:spLocks noChangeShapeType="1"/>
            </p:cNvSpPr>
            <p:nvPr/>
          </p:nvSpPr>
          <p:spPr bwMode="auto">
            <a:xfrm flipV="1">
              <a:off x="554" y="2943"/>
              <a:ext cx="104" cy="98"/>
            </a:xfrm>
            <a:prstGeom prst="line">
              <a:avLst/>
            </a:prstGeom>
            <a:noFill/>
            <a:ln w="28575">
              <a:solidFill>
                <a:srgbClr val="009242"/>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2138" name="Line 17"/>
            <p:cNvSpPr>
              <a:spLocks noChangeShapeType="1"/>
            </p:cNvSpPr>
            <p:nvPr/>
          </p:nvSpPr>
          <p:spPr bwMode="auto">
            <a:xfrm flipV="1">
              <a:off x="693" y="2813"/>
              <a:ext cx="107" cy="98"/>
            </a:xfrm>
            <a:prstGeom prst="line">
              <a:avLst/>
            </a:prstGeom>
            <a:noFill/>
            <a:ln w="28575">
              <a:solidFill>
                <a:srgbClr val="009242"/>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2139" name="Line 18"/>
            <p:cNvSpPr>
              <a:spLocks noChangeShapeType="1"/>
            </p:cNvSpPr>
            <p:nvPr/>
          </p:nvSpPr>
          <p:spPr bwMode="auto">
            <a:xfrm flipV="1">
              <a:off x="835" y="2681"/>
              <a:ext cx="107" cy="98"/>
            </a:xfrm>
            <a:prstGeom prst="line">
              <a:avLst/>
            </a:prstGeom>
            <a:noFill/>
            <a:ln w="28575">
              <a:solidFill>
                <a:srgbClr val="009242"/>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2140" name="Line 19"/>
            <p:cNvSpPr>
              <a:spLocks noChangeShapeType="1"/>
            </p:cNvSpPr>
            <p:nvPr/>
          </p:nvSpPr>
          <p:spPr bwMode="auto">
            <a:xfrm flipV="1">
              <a:off x="976" y="2551"/>
              <a:ext cx="108" cy="98"/>
            </a:xfrm>
            <a:prstGeom prst="line">
              <a:avLst/>
            </a:prstGeom>
            <a:noFill/>
            <a:ln w="28575">
              <a:solidFill>
                <a:srgbClr val="009242"/>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2141" name="Line 20"/>
            <p:cNvSpPr>
              <a:spLocks noChangeShapeType="1"/>
            </p:cNvSpPr>
            <p:nvPr/>
          </p:nvSpPr>
          <p:spPr bwMode="auto">
            <a:xfrm flipV="1">
              <a:off x="1118" y="2418"/>
              <a:ext cx="104" cy="98"/>
            </a:xfrm>
            <a:prstGeom prst="line">
              <a:avLst/>
            </a:prstGeom>
            <a:noFill/>
            <a:ln w="28575">
              <a:solidFill>
                <a:srgbClr val="009242"/>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2142" name="Line 21"/>
            <p:cNvSpPr>
              <a:spLocks noChangeShapeType="1"/>
            </p:cNvSpPr>
            <p:nvPr/>
          </p:nvSpPr>
          <p:spPr bwMode="auto">
            <a:xfrm flipV="1">
              <a:off x="1257" y="2289"/>
              <a:ext cx="107" cy="98"/>
            </a:xfrm>
            <a:prstGeom prst="line">
              <a:avLst/>
            </a:prstGeom>
            <a:noFill/>
            <a:ln w="28575">
              <a:solidFill>
                <a:srgbClr val="009242"/>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2143" name="Line 22"/>
            <p:cNvSpPr>
              <a:spLocks noChangeShapeType="1"/>
            </p:cNvSpPr>
            <p:nvPr/>
          </p:nvSpPr>
          <p:spPr bwMode="auto">
            <a:xfrm flipV="1">
              <a:off x="1399" y="2156"/>
              <a:ext cx="107" cy="101"/>
            </a:xfrm>
            <a:prstGeom prst="line">
              <a:avLst/>
            </a:prstGeom>
            <a:noFill/>
            <a:ln w="28575">
              <a:solidFill>
                <a:srgbClr val="009242"/>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2144" name="Line 23"/>
            <p:cNvSpPr>
              <a:spLocks noChangeShapeType="1"/>
            </p:cNvSpPr>
            <p:nvPr/>
          </p:nvSpPr>
          <p:spPr bwMode="auto">
            <a:xfrm flipV="1">
              <a:off x="1541" y="2026"/>
              <a:ext cx="107" cy="98"/>
            </a:xfrm>
            <a:prstGeom prst="line">
              <a:avLst/>
            </a:prstGeom>
            <a:noFill/>
            <a:ln w="28575">
              <a:solidFill>
                <a:srgbClr val="009242"/>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2145" name="Line 24"/>
            <p:cNvSpPr>
              <a:spLocks noChangeShapeType="1"/>
            </p:cNvSpPr>
            <p:nvPr/>
          </p:nvSpPr>
          <p:spPr bwMode="auto">
            <a:xfrm flipV="1">
              <a:off x="1683" y="1897"/>
              <a:ext cx="104" cy="98"/>
            </a:xfrm>
            <a:prstGeom prst="line">
              <a:avLst/>
            </a:prstGeom>
            <a:noFill/>
            <a:ln w="28575">
              <a:solidFill>
                <a:srgbClr val="009242"/>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2146" name="Line 25"/>
            <p:cNvSpPr>
              <a:spLocks noChangeShapeType="1"/>
            </p:cNvSpPr>
            <p:nvPr/>
          </p:nvSpPr>
          <p:spPr bwMode="auto">
            <a:xfrm flipV="1">
              <a:off x="1822" y="1764"/>
              <a:ext cx="107" cy="98"/>
            </a:xfrm>
            <a:prstGeom prst="line">
              <a:avLst/>
            </a:prstGeom>
            <a:noFill/>
            <a:ln w="28575">
              <a:solidFill>
                <a:srgbClr val="009242"/>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2147" name="Line 26"/>
            <p:cNvSpPr>
              <a:spLocks noChangeShapeType="1"/>
            </p:cNvSpPr>
            <p:nvPr/>
          </p:nvSpPr>
          <p:spPr bwMode="auto">
            <a:xfrm flipV="1">
              <a:off x="1963" y="1634"/>
              <a:ext cx="107" cy="98"/>
            </a:xfrm>
            <a:prstGeom prst="line">
              <a:avLst/>
            </a:prstGeom>
            <a:noFill/>
            <a:ln w="28575">
              <a:solidFill>
                <a:srgbClr val="009242"/>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2148" name="Line 27"/>
            <p:cNvSpPr>
              <a:spLocks noChangeShapeType="1"/>
            </p:cNvSpPr>
            <p:nvPr/>
          </p:nvSpPr>
          <p:spPr bwMode="auto">
            <a:xfrm flipV="1">
              <a:off x="2105" y="1557"/>
              <a:ext cx="49" cy="43"/>
            </a:xfrm>
            <a:prstGeom prst="line">
              <a:avLst/>
            </a:prstGeom>
            <a:noFill/>
            <a:ln w="28575">
              <a:solidFill>
                <a:srgbClr val="009242"/>
              </a:solidFill>
              <a:round/>
              <a:headEnd/>
              <a:tailEnd/>
            </a:ln>
            <a:extLst>
              <a:ext uri="{909E8E84-426E-40DD-AFC4-6F175D3DCCD1}">
                <a14:hiddenFill xmlns:a14="http://schemas.microsoft.com/office/drawing/2010/main">
                  <a:noFill/>
                </a14:hiddenFill>
              </a:ext>
            </a:extLst>
          </p:spPr>
          <p:txBody>
            <a:bodyPr/>
            <a:lstStyle/>
            <a:p>
              <a:endParaRPr lang="de-DE"/>
            </a:p>
          </p:txBody>
        </p:sp>
      </p:grpSp>
      <p:grpSp>
        <p:nvGrpSpPr>
          <p:cNvPr id="3" name="Group 28"/>
          <p:cNvGrpSpPr>
            <a:grpSpLocks/>
          </p:cNvGrpSpPr>
          <p:nvPr/>
        </p:nvGrpSpPr>
        <p:grpSpPr bwMode="auto">
          <a:xfrm rot="-5400000">
            <a:off x="6286500" y="2179638"/>
            <a:ext cx="1262063" cy="1430337"/>
            <a:chOff x="1385" y="2387"/>
            <a:chExt cx="1612" cy="1553"/>
          </a:xfrm>
        </p:grpSpPr>
        <p:sp>
          <p:nvSpPr>
            <p:cNvPr id="42125" name="Line 29"/>
            <p:cNvSpPr>
              <a:spLocks noChangeShapeType="1"/>
            </p:cNvSpPr>
            <p:nvPr/>
          </p:nvSpPr>
          <p:spPr bwMode="auto">
            <a:xfrm flipV="1">
              <a:off x="1385" y="3840"/>
              <a:ext cx="101" cy="100"/>
            </a:xfrm>
            <a:prstGeom prst="line">
              <a:avLst/>
            </a:prstGeom>
            <a:noFill/>
            <a:ln w="28575">
              <a:solidFill>
                <a:srgbClr val="009242"/>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2126" name="Line 30"/>
            <p:cNvSpPr>
              <a:spLocks noChangeShapeType="1"/>
            </p:cNvSpPr>
            <p:nvPr/>
          </p:nvSpPr>
          <p:spPr bwMode="auto">
            <a:xfrm flipV="1">
              <a:off x="1521" y="3707"/>
              <a:ext cx="104" cy="101"/>
            </a:xfrm>
            <a:prstGeom prst="line">
              <a:avLst/>
            </a:prstGeom>
            <a:noFill/>
            <a:ln w="28575">
              <a:solidFill>
                <a:srgbClr val="009242"/>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2127" name="Line 31"/>
            <p:cNvSpPr>
              <a:spLocks noChangeShapeType="1"/>
            </p:cNvSpPr>
            <p:nvPr/>
          </p:nvSpPr>
          <p:spPr bwMode="auto">
            <a:xfrm flipV="1">
              <a:off x="1659" y="3572"/>
              <a:ext cx="105" cy="100"/>
            </a:xfrm>
            <a:prstGeom prst="line">
              <a:avLst/>
            </a:prstGeom>
            <a:noFill/>
            <a:ln w="28575">
              <a:solidFill>
                <a:srgbClr val="009242"/>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2128" name="Line 32"/>
            <p:cNvSpPr>
              <a:spLocks noChangeShapeType="1"/>
            </p:cNvSpPr>
            <p:nvPr/>
          </p:nvSpPr>
          <p:spPr bwMode="auto">
            <a:xfrm flipV="1">
              <a:off x="1798" y="3439"/>
              <a:ext cx="105" cy="101"/>
            </a:xfrm>
            <a:prstGeom prst="line">
              <a:avLst/>
            </a:prstGeom>
            <a:noFill/>
            <a:ln w="28575">
              <a:solidFill>
                <a:srgbClr val="009242"/>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2129" name="Line 33"/>
            <p:cNvSpPr>
              <a:spLocks noChangeShapeType="1"/>
            </p:cNvSpPr>
            <p:nvPr/>
          </p:nvSpPr>
          <p:spPr bwMode="auto">
            <a:xfrm flipV="1">
              <a:off x="1937" y="3306"/>
              <a:ext cx="105" cy="101"/>
            </a:xfrm>
            <a:prstGeom prst="line">
              <a:avLst/>
            </a:prstGeom>
            <a:noFill/>
            <a:ln w="28575">
              <a:solidFill>
                <a:srgbClr val="009242"/>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2130" name="Line 34"/>
            <p:cNvSpPr>
              <a:spLocks noChangeShapeType="1"/>
            </p:cNvSpPr>
            <p:nvPr/>
          </p:nvSpPr>
          <p:spPr bwMode="auto">
            <a:xfrm flipV="1">
              <a:off x="2076" y="3171"/>
              <a:ext cx="104" cy="101"/>
            </a:xfrm>
            <a:prstGeom prst="line">
              <a:avLst/>
            </a:prstGeom>
            <a:noFill/>
            <a:ln w="28575">
              <a:solidFill>
                <a:srgbClr val="009242"/>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2131" name="Line 35"/>
            <p:cNvSpPr>
              <a:spLocks noChangeShapeType="1"/>
            </p:cNvSpPr>
            <p:nvPr/>
          </p:nvSpPr>
          <p:spPr bwMode="auto">
            <a:xfrm flipV="1">
              <a:off x="2215" y="3038"/>
              <a:ext cx="104" cy="101"/>
            </a:xfrm>
            <a:prstGeom prst="line">
              <a:avLst/>
            </a:prstGeom>
            <a:noFill/>
            <a:ln w="28575">
              <a:solidFill>
                <a:srgbClr val="009242"/>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2132" name="Line 36"/>
            <p:cNvSpPr>
              <a:spLocks noChangeShapeType="1"/>
            </p:cNvSpPr>
            <p:nvPr/>
          </p:nvSpPr>
          <p:spPr bwMode="auto">
            <a:xfrm flipV="1">
              <a:off x="2354" y="2906"/>
              <a:ext cx="104" cy="101"/>
            </a:xfrm>
            <a:prstGeom prst="line">
              <a:avLst/>
            </a:prstGeom>
            <a:noFill/>
            <a:ln w="28575">
              <a:solidFill>
                <a:srgbClr val="009242"/>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2133" name="Line 37"/>
            <p:cNvSpPr>
              <a:spLocks noChangeShapeType="1"/>
            </p:cNvSpPr>
            <p:nvPr/>
          </p:nvSpPr>
          <p:spPr bwMode="auto">
            <a:xfrm flipV="1">
              <a:off x="2493" y="2770"/>
              <a:ext cx="104" cy="101"/>
            </a:xfrm>
            <a:prstGeom prst="line">
              <a:avLst/>
            </a:prstGeom>
            <a:noFill/>
            <a:ln w="28575">
              <a:solidFill>
                <a:srgbClr val="009242"/>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2134" name="Line 38"/>
            <p:cNvSpPr>
              <a:spLocks noChangeShapeType="1"/>
            </p:cNvSpPr>
            <p:nvPr/>
          </p:nvSpPr>
          <p:spPr bwMode="auto">
            <a:xfrm flipV="1">
              <a:off x="2632" y="2638"/>
              <a:ext cx="104" cy="100"/>
            </a:xfrm>
            <a:prstGeom prst="line">
              <a:avLst/>
            </a:prstGeom>
            <a:noFill/>
            <a:ln w="28575">
              <a:solidFill>
                <a:srgbClr val="009242"/>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2135" name="Line 39"/>
            <p:cNvSpPr>
              <a:spLocks noChangeShapeType="1"/>
            </p:cNvSpPr>
            <p:nvPr/>
          </p:nvSpPr>
          <p:spPr bwMode="auto">
            <a:xfrm flipV="1">
              <a:off x="2771" y="2505"/>
              <a:ext cx="104" cy="101"/>
            </a:xfrm>
            <a:prstGeom prst="line">
              <a:avLst/>
            </a:prstGeom>
            <a:noFill/>
            <a:ln w="28575">
              <a:solidFill>
                <a:srgbClr val="009242"/>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2136" name="Line 40"/>
            <p:cNvSpPr>
              <a:spLocks noChangeShapeType="1"/>
            </p:cNvSpPr>
            <p:nvPr/>
          </p:nvSpPr>
          <p:spPr bwMode="auto">
            <a:xfrm flipV="1">
              <a:off x="2910" y="2387"/>
              <a:ext cx="87" cy="83"/>
            </a:xfrm>
            <a:prstGeom prst="line">
              <a:avLst/>
            </a:prstGeom>
            <a:noFill/>
            <a:ln w="28575">
              <a:solidFill>
                <a:srgbClr val="009242"/>
              </a:solidFill>
              <a:round/>
              <a:headEnd/>
              <a:tailEnd/>
            </a:ln>
            <a:extLst>
              <a:ext uri="{909E8E84-426E-40DD-AFC4-6F175D3DCCD1}">
                <a14:hiddenFill xmlns:a14="http://schemas.microsoft.com/office/drawing/2010/main">
                  <a:noFill/>
                </a14:hiddenFill>
              </a:ext>
            </a:extLst>
          </p:spPr>
          <p:txBody>
            <a:bodyPr/>
            <a:lstStyle/>
            <a:p>
              <a:endParaRPr lang="de-DE"/>
            </a:p>
          </p:txBody>
        </p:sp>
      </p:grpSp>
      <p:sp>
        <p:nvSpPr>
          <p:cNvPr id="42003" name="Line 41"/>
          <p:cNvSpPr>
            <a:spLocks noChangeShapeType="1"/>
          </p:cNvSpPr>
          <p:nvPr/>
        </p:nvSpPr>
        <p:spPr bwMode="auto">
          <a:xfrm flipH="1">
            <a:off x="5648325" y="3748088"/>
            <a:ext cx="217805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2004" name="Oval 42"/>
          <p:cNvSpPr>
            <a:spLocks noChangeArrowheads="1"/>
          </p:cNvSpPr>
          <p:nvPr/>
        </p:nvSpPr>
        <p:spPr bwMode="auto">
          <a:xfrm>
            <a:off x="5734635" y="3667809"/>
            <a:ext cx="156442" cy="148542"/>
          </a:xfrm>
          <a:prstGeom prst="ellipse">
            <a:avLst/>
          </a:prstGeom>
          <a:solidFill>
            <a:srgbClr val="BC0000"/>
          </a:solidFill>
          <a:ln w="9525" algn="ctr">
            <a:solidFill>
              <a:schemeClr val="tx1"/>
            </a:solidFill>
            <a:round/>
            <a:headEnd/>
            <a:tailEnd/>
          </a:ln>
        </p:spPr>
        <p:txBody>
          <a:bodyPr wrap="square" anchor="ctr">
            <a:spAutoFit/>
          </a:bodyPr>
          <a:lstStyle/>
          <a:p>
            <a:endParaRPr lang="de-DE"/>
          </a:p>
        </p:txBody>
      </p:sp>
      <p:sp>
        <p:nvSpPr>
          <p:cNvPr id="42005" name="Oval 43"/>
          <p:cNvSpPr>
            <a:spLocks noChangeArrowheads="1"/>
          </p:cNvSpPr>
          <p:nvPr/>
        </p:nvSpPr>
        <p:spPr bwMode="auto">
          <a:xfrm>
            <a:off x="7173913" y="2586037"/>
            <a:ext cx="150426" cy="140442"/>
          </a:xfrm>
          <a:prstGeom prst="ellipse">
            <a:avLst/>
          </a:prstGeom>
          <a:solidFill>
            <a:srgbClr val="BC0000"/>
          </a:solidFill>
          <a:ln w="9525" algn="ctr">
            <a:solidFill>
              <a:schemeClr val="tx1"/>
            </a:solidFill>
            <a:round/>
            <a:headEnd/>
            <a:tailEnd/>
          </a:ln>
        </p:spPr>
        <p:txBody>
          <a:bodyPr wrap="square" anchor="ctr">
            <a:spAutoFit/>
          </a:bodyPr>
          <a:lstStyle/>
          <a:p>
            <a:endParaRPr lang="de-DE"/>
          </a:p>
        </p:txBody>
      </p:sp>
      <p:sp>
        <p:nvSpPr>
          <p:cNvPr id="42006" name="Line 44"/>
          <p:cNvSpPr>
            <a:spLocks noChangeShapeType="1"/>
          </p:cNvSpPr>
          <p:nvPr/>
        </p:nvSpPr>
        <p:spPr bwMode="auto">
          <a:xfrm>
            <a:off x="7286625" y="3746500"/>
            <a:ext cx="0" cy="460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de-DE"/>
          </a:p>
        </p:txBody>
      </p:sp>
      <p:sp>
        <p:nvSpPr>
          <p:cNvPr id="42007" name="Line 45"/>
          <p:cNvSpPr>
            <a:spLocks noChangeShapeType="1"/>
          </p:cNvSpPr>
          <p:nvPr/>
        </p:nvSpPr>
        <p:spPr bwMode="auto">
          <a:xfrm>
            <a:off x="5716588" y="2632075"/>
            <a:ext cx="8413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de-DE"/>
          </a:p>
        </p:txBody>
      </p:sp>
      <p:sp>
        <p:nvSpPr>
          <p:cNvPr id="42008" name="Rectangle 46"/>
          <p:cNvSpPr>
            <a:spLocks noChangeArrowheads="1"/>
          </p:cNvSpPr>
          <p:nvPr/>
        </p:nvSpPr>
        <p:spPr bwMode="auto">
          <a:xfrm>
            <a:off x="7262404" y="3690643"/>
            <a:ext cx="130992" cy="137428"/>
          </a:xfrm>
          <a:prstGeom prst="rect">
            <a:avLst/>
          </a:prstGeom>
          <a:solidFill>
            <a:srgbClr val="3399FF"/>
          </a:solidFill>
          <a:ln w="9525" algn="ctr">
            <a:solidFill>
              <a:schemeClr val="tx1"/>
            </a:solidFill>
            <a:miter lim="800000"/>
            <a:headEnd/>
            <a:tailEnd/>
          </a:ln>
        </p:spPr>
        <p:txBody>
          <a:bodyPr wrap="square" anchor="ctr">
            <a:spAutoFit/>
          </a:bodyPr>
          <a:lstStyle/>
          <a:p>
            <a:endParaRPr lang="de-DE"/>
          </a:p>
        </p:txBody>
      </p:sp>
      <p:sp>
        <p:nvSpPr>
          <p:cNvPr id="42009" name="Rectangle 47"/>
          <p:cNvSpPr>
            <a:spLocks noChangeArrowheads="1"/>
          </p:cNvSpPr>
          <p:nvPr/>
        </p:nvSpPr>
        <p:spPr bwMode="auto">
          <a:xfrm>
            <a:off x="5738811" y="2569791"/>
            <a:ext cx="138114" cy="124567"/>
          </a:xfrm>
          <a:prstGeom prst="rect">
            <a:avLst/>
          </a:prstGeom>
          <a:solidFill>
            <a:srgbClr val="3399FF"/>
          </a:solidFill>
          <a:ln w="9525" algn="ctr">
            <a:solidFill>
              <a:schemeClr val="tx1"/>
            </a:solidFill>
            <a:miter lim="800000"/>
            <a:headEnd/>
            <a:tailEnd/>
          </a:ln>
        </p:spPr>
        <p:txBody>
          <a:bodyPr wrap="square" anchor="ctr">
            <a:spAutoFit/>
          </a:bodyPr>
          <a:lstStyle/>
          <a:p>
            <a:endParaRPr lang="de-DE"/>
          </a:p>
        </p:txBody>
      </p:sp>
      <p:sp>
        <p:nvSpPr>
          <p:cNvPr id="42010" name="Text Box 53"/>
          <p:cNvSpPr txBox="1">
            <a:spLocks noChangeArrowheads="1"/>
          </p:cNvSpPr>
          <p:nvPr/>
        </p:nvSpPr>
        <p:spPr bwMode="auto">
          <a:xfrm>
            <a:off x="952501" y="2114173"/>
            <a:ext cx="384651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261938" indent="-261938">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b="1" dirty="0" smtClean="0"/>
              <a:t>y</a:t>
            </a:r>
            <a:r>
              <a:rPr lang="de-DE" dirty="0" smtClean="0"/>
              <a:t> </a:t>
            </a:r>
            <a:r>
              <a:rPr lang="de-DE" dirty="0"/>
              <a:t>= </a:t>
            </a:r>
            <a:r>
              <a:rPr lang="de-DE" dirty="0" smtClean="0">
                <a:sym typeface="Symbol" pitchFamily="18" charset="2"/>
              </a:rPr>
              <a:t>(</a:t>
            </a:r>
            <a:r>
              <a:rPr lang="de-DE" dirty="0" smtClean="0"/>
              <a:t>x</a:t>
            </a:r>
            <a:r>
              <a:rPr lang="de-DE" baseline="-25000" dirty="0" smtClean="0"/>
              <a:t>1</a:t>
            </a:r>
            <a:r>
              <a:rPr lang="de-DE" dirty="0">
                <a:sym typeface="Symbol" pitchFamily="18" charset="2"/>
              </a:rPr>
              <a:t> </a:t>
            </a:r>
            <a:r>
              <a:rPr lang="de-DE" dirty="0" smtClean="0"/>
              <a:t>x</a:t>
            </a:r>
            <a:r>
              <a:rPr lang="de-DE" baseline="-25000" dirty="0" smtClean="0"/>
              <a:t>2</a:t>
            </a:r>
            <a:r>
              <a:rPr lang="de-DE" dirty="0" smtClean="0"/>
              <a:t>)         </a:t>
            </a:r>
            <a:r>
              <a:rPr lang="de-DE" sz="1600" i="1" dirty="0" smtClean="0">
                <a:solidFill>
                  <a:schemeClr val="bg1">
                    <a:lumMod val="50000"/>
                  </a:schemeClr>
                </a:solidFill>
              </a:rPr>
              <a:t>negiertes XOR</a:t>
            </a:r>
            <a:endParaRPr lang="de-DE" sz="1600" i="1" dirty="0">
              <a:solidFill>
                <a:schemeClr val="bg1">
                  <a:lumMod val="50000"/>
                </a:schemeClr>
              </a:solidFill>
            </a:endParaRPr>
          </a:p>
          <a:p>
            <a:pPr>
              <a:lnSpc>
                <a:spcPct val="50000"/>
              </a:lnSpc>
            </a:pPr>
            <a:r>
              <a:rPr lang="de-DE" dirty="0" smtClean="0"/>
              <a:t>   = (x</a:t>
            </a:r>
            <a:r>
              <a:rPr lang="de-DE" baseline="-25000" dirty="0" smtClean="0"/>
              <a:t>1</a:t>
            </a:r>
            <a:r>
              <a:rPr lang="de-DE" sz="1800" dirty="0" smtClean="0">
                <a:sym typeface="Symbol" pitchFamily="18" charset="2"/>
              </a:rPr>
              <a:t>OR</a:t>
            </a:r>
            <a:r>
              <a:rPr lang="de-DE" dirty="0" smtClean="0"/>
              <a:t>x</a:t>
            </a:r>
            <a:r>
              <a:rPr lang="de-DE" baseline="-25000" dirty="0" smtClean="0"/>
              <a:t>2</a:t>
            </a:r>
            <a:r>
              <a:rPr lang="de-DE" dirty="0" smtClean="0"/>
              <a:t>) AND (</a:t>
            </a:r>
            <a:r>
              <a:rPr lang="de-DE" sz="1800" dirty="0" smtClean="0">
                <a:sym typeface="Symbol" pitchFamily="18" charset="2"/>
              </a:rPr>
              <a:t></a:t>
            </a:r>
            <a:r>
              <a:rPr lang="de-DE" dirty="0" smtClean="0"/>
              <a:t>x</a:t>
            </a:r>
            <a:r>
              <a:rPr lang="de-DE" baseline="-25000" dirty="0" smtClean="0"/>
              <a:t>1</a:t>
            </a:r>
            <a:r>
              <a:rPr lang="de-DE" sz="1800" dirty="0" smtClean="0">
                <a:sym typeface="Symbol" pitchFamily="18" charset="2"/>
              </a:rPr>
              <a:t>OR </a:t>
            </a:r>
            <a:r>
              <a:rPr lang="de-DE" dirty="0" smtClean="0"/>
              <a:t>x</a:t>
            </a:r>
            <a:r>
              <a:rPr lang="de-DE" baseline="-25000" dirty="0" smtClean="0"/>
              <a:t>2</a:t>
            </a:r>
            <a:r>
              <a:rPr lang="de-DE" dirty="0" smtClean="0"/>
              <a:t>)</a:t>
            </a:r>
            <a:endParaRPr lang="de-DE" dirty="0"/>
          </a:p>
        </p:txBody>
      </p:sp>
      <p:grpSp>
        <p:nvGrpSpPr>
          <p:cNvPr id="4" name="Group 173"/>
          <p:cNvGrpSpPr>
            <a:grpSpLocks/>
          </p:cNvGrpSpPr>
          <p:nvPr/>
        </p:nvGrpSpPr>
        <p:grpSpPr bwMode="auto">
          <a:xfrm>
            <a:off x="639763" y="2782889"/>
            <a:ext cx="2640012" cy="603250"/>
            <a:chOff x="441" y="1689"/>
            <a:chExt cx="1663" cy="380"/>
          </a:xfrm>
        </p:grpSpPr>
        <p:sp>
          <p:nvSpPr>
            <p:cNvPr id="42115" name="Rectangle 62"/>
            <p:cNvSpPr>
              <a:spLocks noChangeArrowheads="1"/>
            </p:cNvSpPr>
            <p:nvPr/>
          </p:nvSpPr>
          <p:spPr bwMode="auto">
            <a:xfrm>
              <a:off x="441" y="1807"/>
              <a:ext cx="339"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2400" dirty="0">
                  <a:solidFill>
                    <a:srgbClr val="000000"/>
                  </a:solidFill>
                  <a:latin typeface="TIMES" charset="0"/>
                </a:rPr>
                <a:t>     </a:t>
              </a:r>
              <a:r>
                <a:rPr lang="de-DE" sz="2400" dirty="0">
                  <a:solidFill>
                    <a:srgbClr val="C00000"/>
                  </a:solidFill>
                  <a:latin typeface="TIMES" charset="0"/>
                </a:rPr>
                <a:t>y</a:t>
              </a:r>
              <a:endParaRPr lang="de-DE" dirty="0">
                <a:solidFill>
                  <a:srgbClr val="C00000"/>
                </a:solidFill>
              </a:endParaRPr>
            </a:p>
          </p:txBody>
        </p:sp>
        <p:sp>
          <p:nvSpPr>
            <p:cNvPr id="42116" name="Rectangle 63"/>
            <p:cNvSpPr>
              <a:spLocks noChangeArrowheads="1"/>
            </p:cNvSpPr>
            <p:nvPr/>
          </p:nvSpPr>
          <p:spPr bwMode="auto">
            <a:xfrm>
              <a:off x="783" y="1900"/>
              <a:ext cx="65"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dirty="0">
                  <a:solidFill>
                    <a:srgbClr val="C00000"/>
                  </a:solidFill>
                  <a:latin typeface="TIMES" charset="0"/>
                </a:rPr>
                <a:t>1</a:t>
              </a:r>
              <a:endParaRPr lang="de-DE" dirty="0">
                <a:solidFill>
                  <a:srgbClr val="C00000"/>
                </a:solidFill>
              </a:endParaRPr>
            </a:p>
          </p:txBody>
        </p:sp>
        <p:sp>
          <p:nvSpPr>
            <p:cNvPr id="42117" name="Rectangle 64"/>
            <p:cNvSpPr>
              <a:spLocks noChangeArrowheads="1"/>
            </p:cNvSpPr>
            <p:nvPr/>
          </p:nvSpPr>
          <p:spPr bwMode="auto">
            <a:xfrm>
              <a:off x="846" y="1807"/>
              <a:ext cx="367"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2400" dirty="0">
                  <a:solidFill>
                    <a:srgbClr val="000000"/>
                  </a:solidFill>
                  <a:latin typeface="TIMES" charset="0"/>
                </a:rPr>
                <a:t> := x</a:t>
              </a:r>
              <a:endParaRPr lang="de-DE" dirty="0"/>
            </a:p>
          </p:txBody>
        </p:sp>
        <p:sp>
          <p:nvSpPr>
            <p:cNvPr id="42118" name="Rectangle 65"/>
            <p:cNvSpPr>
              <a:spLocks noChangeArrowheads="1"/>
            </p:cNvSpPr>
            <p:nvPr/>
          </p:nvSpPr>
          <p:spPr bwMode="auto">
            <a:xfrm>
              <a:off x="1186" y="1914"/>
              <a:ext cx="71"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dirty="0">
                  <a:solidFill>
                    <a:srgbClr val="000000"/>
                  </a:solidFill>
                  <a:latin typeface="TIMES" charset="0"/>
                </a:rPr>
                <a:t>1</a:t>
              </a:r>
              <a:endParaRPr lang="de-DE" dirty="0"/>
            </a:p>
          </p:txBody>
        </p:sp>
        <p:sp>
          <p:nvSpPr>
            <p:cNvPr id="42119" name="Rectangle 66"/>
            <p:cNvSpPr>
              <a:spLocks noChangeArrowheads="1"/>
            </p:cNvSpPr>
            <p:nvPr/>
          </p:nvSpPr>
          <p:spPr bwMode="auto">
            <a:xfrm>
              <a:off x="1354" y="1863"/>
              <a:ext cx="331"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dirty="0">
                  <a:solidFill>
                    <a:srgbClr val="000000"/>
                  </a:solidFill>
                  <a:latin typeface="+mj-lt"/>
                </a:rPr>
                <a:t> </a:t>
              </a:r>
              <a:r>
                <a:rPr lang="de-DE" dirty="0" smtClean="0">
                  <a:solidFill>
                    <a:srgbClr val="000000"/>
                  </a:solidFill>
                  <a:latin typeface="+mj-lt"/>
                </a:rPr>
                <a:t>OR </a:t>
              </a:r>
              <a:endParaRPr lang="de-DE" sz="1800" dirty="0">
                <a:latin typeface="+mj-lt"/>
              </a:endParaRPr>
            </a:p>
          </p:txBody>
        </p:sp>
        <p:grpSp>
          <p:nvGrpSpPr>
            <p:cNvPr id="42120" name="Group 70"/>
            <p:cNvGrpSpPr>
              <a:grpSpLocks/>
            </p:cNvGrpSpPr>
            <p:nvPr/>
          </p:nvGrpSpPr>
          <p:grpSpPr bwMode="auto">
            <a:xfrm>
              <a:off x="1786" y="1689"/>
              <a:ext cx="167" cy="380"/>
              <a:chOff x="1786" y="1689"/>
              <a:chExt cx="167" cy="380"/>
            </a:xfrm>
          </p:grpSpPr>
          <p:sp>
            <p:nvSpPr>
              <p:cNvPr id="42122" name="Rectangle 67"/>
              <p:cNvSpPr>
                <a:spLocks noChangeArrowheads="1"/>
              </p:cNvSpPr>
              <p:nvPr/>
            </p:nvSpPr>
            <p:spPr bwMode="auto">
              <a:xfrm>
                <a:off x="1888" y="1914"/>
                <a:ext cx="65"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dirty="0">
                    <a:solidFill>
                      <a:srgbClr val="000000"/>
                    </a:solidFill>
                    <a:latin typeface="Times New Roman" pitchFamily="18" charset="0"/>
                  </a:rPr>
                  <a:t>2</a:t>
                </a:r>
                <a:endParaRPr lang="de-DE" sz="1600" dirty="0"/>
              </a:p>
            </p:txBody>
          </p:sp>
          <p:sp>
            <p:nvSpPr>
              <p:cNvPr id="42123" name="Rectangle 68"/>
              <p:cNvSpPr>
                <a:spLocks noChangeArrowheads="1"/>
              </p:cNvSpPr>
              <p:nvPr/>
            </p:nvSpPr>
            <p:spPr bwMode="auto">
              <a:xfrm>
                <a:off x="1796" y="1689"/>
                <a:ext cx="76"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900" dirty="0">
                    <a:solidFill>
                      <a:srgbClr val="000000"/>
                    </a:solidFill>
                    <a:latin typeface="Times New Roman" pitchFamily="18" charset="0"/>
                  </a:rPr>
                  <a:t>_</a:t>
                </a:r>
                <a:endParaRPr lang="de-DE" dirty="0"/>
              </a:p>
            </p:txBody>
          </p:sp>
          <p:sp>
            <p:nvSpPr>
              <p:cNvPr id="42124" name="Rectangle 69"/>
              <p:cNvSpPr>
                <a:spLocks noChangeArrowheads="1"/>
              </p:cNvSpPr>
              <p:nvPr/>
            </p:nvSpPr>
            <p:spPr bwMode="auto">
              <a:xfrm>
                <a:off x="1786" y="1802"/>
                <a:ext cx="96"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2400" dirty="0">
                    <a:solidFill>
                      <a:srgbClr val="000000"/>
                    </a:solidFill>
                    <a:latin typeface="Times New Roman" pitchFamily="18" charset="0"/>
                  </a:rPr>
                  <a:t>x</a:t>
                </a:r>
                <a:endParaRPr lang="de-DE" dirty="0"/>
              </a:p>
            </p:txBody>
          </p:sp>
        </p:grpSp>
        <p:sp>
          <p:nvSpPr>
            <p:cNvPr id="42121" name="Rectangle 71"/>
            <p:cNvSpPr>
              <a:spLocks noChangeArrowheads="1"/>
            </p:cNvSpPr>
            <p:nvPr/>
          </p:nvSpPr>
          <p:spPr bwMode="auto">
            <a:xfrm>
              <a:off x="2051" y="1807"/>
              <a:ext cx="53"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2400">
                  <a:solidFill>
                    <a:srgbClr val="000000"/>
                  </a:solidFill>
                  <a:latin typeface="TIMES" charset="0"/>
                </a:rPr>
                <a:t> </a:t>
              </a:r>
              <a:endParaRPr lang="de-DE"/>
            </a:p>
          </p:txBody>
        </p:sp>
      </p:grpSp>
      <p:grpSp>
        <p:nvGrpSpPr>
          <p:cNvPr id="6" name="Group 184"/>
          <p:cNvGrpSpPr>
            <a:grpSpLocks/>
          </p:cNvGrpSpPr>
          <p:nvPr/>
        </p:nvGrpSpPr>
        <p:grpSpPr bwMode="auto">
          <a:xfrm>
            <a:off x="1000125" y="3281363"/>
            <a:ext cx="2039938" cy="630237"/>
            <a:chOff x="630" y="2067"/>
            <a:chExt cx="1285" cy="397"/>
          </a:xfrm>
        </p:grpSpPr>
        <p:sp>
          <p:nvSpPr>
            <p:cNvPr id="42106" name="Rectangle 72"/>
            <p:cNvSpPr>
              <a:spLocks noChangeArrowheads="1"/>
            </p:cNvSpPr>
            <p:nvPr/>
          </p:nvSpPr>
          <p:spPr bwMode="auto">
            <a:xfrm>
              <a:off x="630" y="2171"/>
              <a:ext cx="97"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2400" dirty="0">
                  <a:solidFill>
                    <a:srgbClr val="3399FF"/>
                  </a:solidFill>
                  <a:latin typeface="TIMES" charset="0"/>
                </a:rPr>
                <a:t>y</a:t>
              </a:r>
              <a:endParaRPr lang="de-DE" dirty="0">
                <a:solidFill>
                  <a:srgbClr val="3399FF"/>
                </a:solidFill>
              </a:endParaRPr>
            </a:p>
          </p:txBody>
        </p:sp>
        <p:sp>
          <p:nvSpPr>
            <p:cNvPr id="42107" name="Rectangle 73"/>
            <p:cNvSpPr>
              <a:spLocks noChangeArrowheads="1"/>
            </p:cNvSpPr>
            <p:nvPr/>
          </p:nvSpPr>
          <p:spPr bwMode="auto">
            <a:xfrm>
              <a:off x="728" y="2264"/>
              <a:ext cx="65"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dirty="0">
                  <a:solidFill>
                    <a:srgbClr val="3399FF"/>
                  </a:solidFill>
                  <a:latin typeface="TIMES" charset="0"/>
                </a:rPr>
                <a:t>2</a:t>
              </a:r>
              <a:endParaRPr lang="de-DE" dirty="0">
                <a:solidFill>
                  <a:srgbClr val="3399FF"/>
                </a:solidFill>
              </a:endParaRPr>
            </a:p>
          </p:txBody>
        </p:sp>
        <p:sp>
          <p:nvSpPr>
            <p:cNvPr id="42108" name="Rectangle 74"/>
            <p:cNvSpPr>
              <a:spLocks noChangeArrowheads="1"/>
            </p:cNvSpPr>
            <p:nvPr/>
          </p:nvSpPr>
          <p:spPr bwMode="auto">
            <a:xfrm>
              <a:off x="791" y="2171"/>
              <a:ext cx="271"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2400">
                  <a:solidFill>
                    <a:srgbClr val="000000"/>
                  </a:solidFill>
                  <a:latin typeface="TIMES" charset="0"/>
                </a:rPr>
                <a:t> := </a:t>
              </a:r>
              <a:endParaRPr lang="de-DE"/>
            </a:p>
          </p:txBody>
        </p:sp>
        <p:grpSp>
          <p:nvGrpSpPr>
            <p:cNvPr id="42109" name="Group 78"/>
            <p:cNvGrpSpPr>
              <a:grpSpLocks/>
            </p:cNvGrpSpPr>
            <p:nvPr/>
          </p:nvGrpSpPr>
          <p:grpSpPr bwMode="auto">
            <a:xfrm>
              <a:off x="1087" y="2067"/>
              <a:ext cx="164" cy="397"/>
              <a:chOff x="1119" y="1947"/>
              <a:chExt cx="164" cy="397"/>
            </a:xfrm>
          </p:grpSpPr>
          <p:sp>
            <p:nvSpPr>
              <p:cNvPr id="42112" name="Rectangle 75"/>
              <p:cNvSpPr>
                <a:spLocks noChangeArrowheads="1"/>
              </p:cNvSpPr>
              <p:nvPr/>
            </p:nvSpPr>
            <p:spPr bwMode="auto">
              <a:xfrm>
                <a:off x="1207" y="2162"/>
                <a:ext cx="76"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900" dirty="0">
                    <a:solidFill>
                      <a:srgbClr val="000000"/>
                    </a:solidFill>
                    <a:latin typeface="Times New Roman" pitchFamily="18" charset="0"/>
                  </a:rPr>
                  <a:t>1</a:t>
                </a:r>
                <a:endParaRPr lang="de-DE" dirty="0"/>
              </a:p>
            </p:txBody>
          </p:sp>
          <p:sp>
            <p:nvSpPr>
              <p:cNvPr id="42113" name="Rectangle 76"/>
              <p:cNvSpPr>
                <a:spLocks noChangeArrowheads="1"/>
              </p:cNvSpPr>
              <p:nvPr/>
            </p:nvSpPr>
            <p:spPr bwMode="auto">
              <a:xfrm>
                <a:off x="1119" y="1947"/>
                <a:ext cx="76"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900" dirty="0">
                    <a:solidFill>
                      <a:srgbClr val="000000"/>
                    </a:solidFill>
                    <a:latin typeface="Times New Roman" pitchFamily="18" charset="0"/>
                  </a:rPr>
                  <a:t>_</a:t>
                </a:r>
                <a:endParaRPr lang="de-DE" dirty="0"/>
              </a:p>
            </p:txBody>
          </p:sp>
          <p:sp>
            <p:nvSpPr>
              <p:cNvPr id="42114" name="Rectangle 77"/>
              <p:cNvSpPr>
                <a:spLocks noChangeArrowheads="1"/>
              </p:cNvSpPr>
              <p:nvPr/>
            </p:nvSpPr>
            <p:spPr bwMode="auto">
              <a:xfrm>
                <a:off x="1119" y="2056"/>
                <a:ext cx="96"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2400">
                    <a:solidFill>
                      <a:srgbClr val="000000"/>
                    </a:solidFill>
                    <a:latin typeface="Times New Roman" pitchFamily="18" charset="0"/>
                  </a:rPr>
                  <a:t>x</a:t>
                </a:r>
                <a:endParaRPr lang="de-DE"/>
              </a:p>
            </p:txBody>
          </p:sp>
        </p:grpSp>
        <p:sp>
          <p:nvSpPr>
            <p:cNvPr id="42110" name="Rectangle 79"/>
            <p:cNvSpPr>
              <a:spLocks noChangeArrowheads="1"/>
            </p:cNvSpPr>
            <p:nvPr/>
          </p:nvSpPr>
          <p:spPr bwMode="auto">
            <a:xfrm>
              <a:off x="1358" y="2171"/>
              <a:ext cx="531"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de-DE" dirty="0">
                  <a:solidFill>
                    <a:srgbClr val="000000"/>
                  </a:solidFill>
                  <a:latin typeface="+mj-lt"/>
                </a:rPr>
                <a:t>OR</a:t>
              </a:r>
              <a:r>
                <a:rPr lang="de-DE" sz="2400" dirty="0" smtClean="0">
                  <a:solidFill>
                    <a:srgbClr val="000000"/>
                  </a:solidFill>
                  <a:latin typeface="TIMES" charset="0"/>
                </a:rPr>
                <a:t>   x</a:t>
              </a:r>
              <a:endParaRPr lang="de-DE" dirty="0"/>
            </a:p>
          </p:txBody>
        </p:sp>
        <p:sp>
          <p:nvSpPr>
            <p:cNvPr id="42111" name="Rectangle 80"/>
            <p:cNvSpPr>
              <a:spLocks noChangeArrowheads="1"/>
            </p:cNvSpPr>
            <p:nvPr/>
          </p:nvSpPr>
          <p:spPr bwMode="auto">
            <a:xfrm>
              <a:off x="1844" y="2272"/>
              <a:ext cx="71"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dirty="0">
                  <a:solidFill>
                    <a:srgbClr val="000000"/>
                  </a:solidFill>
                  <a:latin typeface="TIMES" charset="0"/>
                </a:rPr>
                <a:t>2</a:t>
              </a:r>
              <a:endParaRPr lang="de-DE" dirty="0"/>
            </a:p>
          </p:txBody>
        </p:sp>
      </p:grpSp>
      <p:grpSp>
        <p:nvGrpSpPr>
          <p:cNvPr id="8" name="Group 175"/>
          <p:cNvGrpSpPr>
            <a:grpSpLocks/>
          </p:cNvGrpSpPr>
          <p:nvPr/>
        </p:nvGrpSpPr>
        <p:grpSpPr bwMode="auto">
          <a:xfrm>
            <a:off x="1050925" y="4032250"/>
            <a:ext cx="2333626" cy="430213"/>
            <a:chOff x="662" y="2284"/>
            <a:chExt cx="1470" cy="271"/>
          </a:xfrm>
        </p:grpSpPr>
        <p:sp>
          <p:nvSpPr>
            <p:cNvPr id="42099" name="Rectangle 82"/>
            <p:cNvSpPr>
              <a:spLocks noChangeArrowheads="1"/>
            </p:cNvSpPr>
            <p:nvPr/>
          </p:nvSpPr>
          <p:spPr bwMode="auto">
            <a:xfrm>
              <a:off x="662" y="2284"/>
              <a:ext cx="96"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2400">
                  <a:solidFill>
                    <a:srgbClr val="000000"/>
                  </a:solidFill>
                  <a:latin typeface="TIMES" charset="0"/>
                </a:rPr>
                <a:t>y</a:t>
              </a:r>
              <a:endParaRPr lang="de-DE"/>
            </a:p>
          </p:txBody>
        </p:sp>
        <p:sp>
          <p:nvSpPr>
            <p:cNvPr id="42100" name="Rectangle 83"/>
            <p:cNvSpPr>
              <a:spLocks noChangeArrowheads="1"/>
            </p:cNvSpPr>
            <p:nvPr/>
          </p:nvSpPr>
          <p:spPr bwMode="auto">
            <a:xfrm>
              <a:off x="760" y="2377"/>
              <a:ext cx="277"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a:solidFill>
                    <a:srgbClr val="000000"/>
                  </a:solidFill>
                  <a:latin typeface="TIMES" charset="0"/>
                </a:rPr>
                <a:t>XOR</a:t>
              </a:r>
              <a:endParaRPr lang="de-DE"/>
            </a:p>
          </p:txBody>
        </p:sp>
        <p:sp>
          <p:nvSpPr>
            <p:cNvPr id="42101" name="Rectangle 84"/>
            <p:cNvSpPr>
              <a:spLocks noChangeArrowheads="1"/>
            </p:cNvSpPr>
            <p:nvPr/>
          </p:nvSpPr>
          <p:spPr bwMode="auto">
            <a:xfrm>
              <a:off x="1025" y="2284"/>
              <a:ext cx="367"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2400">
                  <a:solidFill>
                    <a:srgbClr val="000000"/>
                  </a:solidFill>
                  <a:latin typeface="TIMES" charset="0"/>
                </a:rPr>
                <a:t> := y</a:t>
              </a:r>
              <a:endParaRPr lang="de-DE"/>
            </a:p>
          </p:txBody>
        </p:sp>
        <p:sp>
          <p:nvSpPr>
            <p:cNvPr id="42102" name="Rectangle 85"/>
            <p:cNvSpPr>
              <a:spLocks noChangeArrowheads="1"/>
            </p:cNvSpPr>
            <p:nvPr/>
          </p:nvSpPr>
          <p:spPr bwMode="auto">
            <a:xfrm>
              <a:off x="1383" y="2377"/>
              <a:ext cx="71"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a:solidFill>
                    <a:srgbClr val="000000"/>
                  </a:solidFill>
                  <a:latin typeface="TIMES" charset="0"/>
                </a:rPr>
                <a:t>1</a:t>
              </a:r>
              <a:endParaRPr lang="de-DE"/>
            </a:p>
          </p:txBody>
        </p:sp>
        <p:sp>
          <p:nvSpPr>
            <p:cNvPr id="42103" name="Rectangle 86"/>
            <p:cNvSpPr>
              <a:spLocks noChangeArrowheads="1"/>
            </p:cNvSpPr>
            <p:nvPr/>
          </p:nvSpPr>
          <p:spPr bwMode="auto">
            <a:xfrm>
              <a:off x="1446" y="2284"/>
              <a:ext cx="585"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2400" dirty="0">
                  <a:solidFill>
                    <a:srgbClr val="000000"/>
                  </a:solidFill>
                  <a:latin typeface="TIMES" charset="0"/>
                </a:rPr>
                <a:t> </a:t>
              </a:r>
              <a:r>
                <a:rPr lang="de-DE" dirty="0">
                  <a:solidFill>
                    <a:srgbClr val="000000"/>
                  </a:solidFill>
                  <a:latin typeface="+mj-lt"/>
                </a:rPr>
                <a:t>AND</a:t>
              </a:r>
              <a:r>
                <a:rPr lang="de-DE" sz="2400" dirty="0" smtClean="0">
                  <a:solidFill>
                    <a:srgbClr val="000000"/>
                  </a:solidFill>
                  <a:latin typeface="TIMES" charset="0"/>
                </a:rPr>
                <a:t>  </a:t>
              </a:r>
              <a:r>
                <a:rPr lang="de-DE" sz="2400" dirty="0">
                  <a:solidFill>
                    <a:srgbClr val="000000"/>
                  </a:solidFill>
                  <a:latin typeface="TIMES" charset="0"/>
                </a:rPr>
                <a:t>y</a:t>
              </a:r>
              <a:endParaRPr lang="de-DE" dirty="0"/>
            </a:p>
          </p:txBody>
        </p:sp>
        <p:sp>
          <p:nvSpPr>
            <p:cNvPr id="42104" name="Rectangle 87"/>
            <p:cNvSpPr>
              <a:spLocks noChangeArrowheads="1"/>
            </p:cNvSpPr>
            <p:nvPr/>
          </p:nvSpPr>
          <p:spPr bwMode="auto">
            <a:xfrm>
              <a:off x="2061" y="2401"/>
              <a:ext cx="71"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dirty="0">
                  <a:solidFill>
                    <a:srgbClr val="000000"/>
                  </a:solidFill>
                  <a:latin typeface="TIMES" charset="0"/>
                </a:rPr>
                <a:t>2</a:t>
              </a:r>
              <a:endParaRPr lang="de-DE" dirty="0"/>
            </a:p>
          </p:txBody>
        </p:sp>
        <p:sp>
          <p:nvSpPr>
            <p:cNvPr id="42105" name="Rectangle 88"/>
            <p:cNvSpPr>
              <a:spLocks noChangeArrowheads="1"/>
            </p:cNvSpPr>
            <p:nvPr/>
          </p:nvSpPr>
          <p:spPr bwMode="auto">
            <a:xfrm>
              <a:off x="1972" y="2377"/>
              <a:ext cx="3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a:solidFill>
                    <a:srgbClr val="000000"/>
                  </a:solidFill>
                  <a:latin typeface="TIMES" charset="0"/>
                </a:rPr>
                <a:t> </a:t>
              </a:r>
              <a:endParaRPr lang="de-DE"/>
            </a:p>
          </p:txBody>
        </p:sp>
      </p:grpSp>
      <p:sp>
        <p:nvSpPr>
          <p:cNvPr id="42014" name="Rectangle 89"/>
          <p:cNvSpPr>
            <a:spLocks noChangeArrowheads="1"/>
          </p:cNvSpPr>
          <p:nvPr/>
        </p:nvSpPr>
        <p:spPr bwMode="auto">
          <a:xfrm>
            <a:off x="1050925" y="3995738"/>
            <a:ext cx="841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2400">
                <a:solidFill>
                  <a:srgbClr val="000000"/>
                </a:solidFill>
                <a:latin typeface="TIMES" charset="0"/>
              </a:rPr>
              <a:t> </a:t>
            </a:r>
            <a:endParaRPr lang="de-DE"/>
          </a:p>
        </p:txBody>
      </p:sp>
      <p:grpSp>
        <p:nvGrpSpPr>
          <p:cNvPr id="9" name="Group 116"/>
          <p:cNvGrpSpPr>
            <a:grpSpLocks/>
          </p:cNvGrpSpPr>
          <p:nvPr/>
        </p:nvGrpSpPr>
        <p:grpSpPr bwMode="auto">
          <a:xfrm>
            <a:off x="719138" y="5400677"/>
            <a:ext cx="3152775" cy="1130301"/>
            <a:chOff x="441" y="2733"/>
            <a:chExt cx="1986" cy="712"/>
          </a:xfrm>
        </p:grpSpPr>
        <p:sp>
          <p:nvSpPr>
            <p:cNvPr id="42073" name="Rectangle 90"/>
            <p:cNvSpPr>
              <a:spLocks noChangeArrowheads="1"/>
            </p:cNvSpPr>
            <p:nvPr/>
          </p:nvSpPr>
          <p:spPr bwMode="auto">
            <a:xfrm>
              <a:off x="441" y="2733"/>
              <a:ext cx="14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2400">
                  <a:solidFill>
                    <a:srgbClr val="000000"/>
                  </a:solidFill>
                  <a:latin typeface="Symbol" pitchFamily="18" charset="2"/>
                </a:rPr>
                <a:t>   </a:t>
              </a:r>
              <a:endParaRPr lang="de-DE"/>
            </a:p>
          </p:txBody>
        </p:sp>
        <p:sp>
          <p:nvSpPr>
            <p:cNvPr id="42074" name="Rectangle 91"/>
            <p:cNvSpPr>
              <a:spLocks noChangeArrowheads="1"/>
            </p:cNvSpPr>
            <p:nvPr/>
          </p:nvSpPr>
          <p:spPr bwMode="auto">
            <a:xfrm>
              <a:off x="588" y="2733"/>
              <a:ext cx="189"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2400">
                  <a:solidFill>
                    <a:srgbClr val="000000"/>
                  </a:solidFill>
                  <a:latin typeface="Symbol" pitchFamily="18" charset="2"/>
                </a:rPr>
                <a:t>Þ</a:t>
              </a:r>
              <a:endParaRPr lang="de-DE"/>
            </a:p>
          </p:txBody>
        </p:sp>
        <p:sp>
          <p:nvSpPr>
            <p:cNvPr id="42075" name="Rectangle 92"/>
            <p:cNvSpPr>
              <a:spLocks noChangeArrowheads="1"/>
            </p:cNvSpPr>
            <p:nvPr/>
          </p:nvSpPr>
          <p:spPr bwMode="auto">
            <a:xfrm>
              <a:off x="815" y="2749"/>
              <a:ext cx="117"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dirty="0">
                  <a:solidFill>
                    <a:srgbClr val="000000"/>
                  </a:solidFill>
                  <a:latin typeface="+mj-lt"/>
                </a:rPr>
                <a:t>w</a:t>
              </a:r>
            </a:p>
          </p:txBody>
        </p:sp>
        <p:sp>
          <p:nvSpPr>
            <p:cNvPr id="42076" name="Rectangle 93"/>
            <p:cNvSpPr>
              <a:spLocks noChangeArrowheads="1"/>
            </p:cNvSpPr>
            <p:nvPr/>
          </p:nvSpPr>
          <p:spPr bwMode="auto">
            <a:xfrm>
              <a:off x="918" y="2843"/>
              <a:ext cx="71"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dirty="0">
                  <a:solidFill>
                    <a:srgbClr val="000000"/>
                  </a:solidFill>
                  <a:latin typeface="TIMES" charset="0"/>
                </a:rPr>
                <a:t>1</a:t>
              </a:r>
              <a:endParaRPr lang="de-DE" dirty="0"/>
            </a:p>
          </p:txBody>
        </p:sp>
        <p:sp>
          <p:nvSpPr>
            <p:cNvPr id="42077" name="Rectangle 94"/>
            <p:cNvSpPr>
              <a:spLocks noChangeArrowheads="1"/>
            </p:cNvSpPr>
            <p:nvPr/>
          </p:nvSpPr>
          <p:spPr bwMode="auto">
            <a:xfrm>
              <a:off x="992" y="2749"/>
              <a:ext cx="255"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dirty="0" smtClean="0">
                  <a:solidFill>
                    <a:srgbClr val="000000"/>
                  </a:solidFill>
                  <a:latin typeface="+mj-lt"/>
                </a:rPr>
                <a:t>= w</a:t>
              </a:r>
              <a:endParaRPr lang="de-DE" dirty="0">
                <a:solidFill>
                  <a:srgbClr val="000000"/>
                </a:solidFill>
                <a:latin typeface="+mj-lt"/>
              </a:endParaRPr>
            </a:p>
          </p:txBody>
        </p:sp>
        <p:sp>
          <p:nvSpPr>
            <p:cNvPr id="42078" name="Rectangle 95"/>
            <p:cNvSpPr>
              <a:spLocks noChangeArrowheads="1"/>
            </p:cNvSpPr>
            <p:nvPr/>
          </p:nvSpPr>
          <p:spPr bwMode="auto">
            <a:xfrm>
              <a:off x="1230" y="2843"/>
              <a:ext cx="71"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a:solidFill>
                    <a:srgbClr val="000000"/>
                  </a:solidFill>
                  <a:latin typeface="TIMES" charset="0"/>
                </a:rPr>
                <a:t>4</a:t>
              </a:r>
              <a:endParaRPr lang="de-DE"/>
            </a:p>
          </p:txBody>
        </p:sp>
        <p:sp>
          <p:nvSpPr>
            <p:cNvPr id="42079" name="Rectangle 96"/>
            <p:cNvSpPr>
              <a:spLocks noChangeArrowheads="1"/>
            </p:cNvSpPr>
            <p:nvPr/>
          </p:nvSpPr>
          <p:spPr bwMode="auto">
            <a:xfrm>
              <a:off x="1292" y="2749"/>
              <a:ext cx="255"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dirty="0" smtClean="0">
                  <a:solidFill>
                    <a:srgbClr val="000000"/>
                  </a:solidFill>
                  <a:latin typeface="+mj-lt"/>
                </a:rPr>
                <a:t>= w</a:t>
              </a:r>
              <a:endParaRPr lang="de-DE" dirty="0">
                <a:solidFill>
                  <a:srgbClr val="000000"/>
                </a:solidFill>
                <a:latin typeface="+mj-lt"/>
              </a:endParaRPr>
            </a:p>
          </p:txBody>
        </p:sp>
        <p:sp>
          <p:nvSpPr>
            <p:cNvPr id="42080" name="Rectangle 97"/>
            <p:cNvSpPr>
              <a:spLocks noChangeArrowheads="1"/>
            </p:cNvSpPr>
            <p:nvPr/>
          </p:nvSpPr>
          <p:spPr bwMode="auto">
            <a:xfrm>
              <a:off x="1541" y="2843"/>
              <a:ext cx="71"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a:solidFill>
                    <a:srgbClr val="000000"/>
                  </a:solidFill>
                  <a:latin typeface="TIMES" charset="0"/>
                </a:rPr>
                <a:t>5</a:t>
              </a:r>
              <a:endParaRPr lang="de-DE"/>
            </a:p>
          </p:txBody>
        </p:sp>
        <p:sp>
          <p:nvSpPr>
            <p:cNvPr id="42081" name="Rectangle 98"/>
            <p:cNvSpPr>
              <a:spLocks noChangeArrowheads="1"/>
            </p:cNvSpPr>
            <p:nvPr/>
          </p:nvSpPr>
          <p:spPr bwMode="auto">
            <a:xfrm>
              <a:off x="1604" y="2749"/>
              <a:ext cx="255"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dirty="0" smtClean="0">
                  <a:solidFill>
                    <a:srgbClr val="000000"/>
                  </a:solidFill>
                  <a:latin typeface="+mj-lt"/>
                </a:rPr>
                <a:t>= w</a:t>
              </a:r>
              <a:endParaRPr lang="de-DE" dirty="0">
                <a:solidFill>
                  <a:srgbClr val="000000"/>
                </a:solidFill>
                <a:latin typeface="+mj-lt"/>
              </a:endParaRPr>
            </a:p>
          </p:txBody>
        </p:sp>
        <p:sp>
          <p:nvSpPr>
            <p:cNvPr id="42082" name="Rectangle 99"/>
            <p:cNvSpPr>
              <a:spLocks noChangeArrowheads="1"/>
            </p:cNvSpPr>
            <p:nvPr/>
          </p:nvSpPr>
          <p:spPr bwMode="auto">
            <a:xfrm>
              <a:off x="1853" y="2843"/>
              <a:ext cx="71"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a:solidFill>
                    <a:srgbClr val="000000"/>
                  </a:solidFill>
                  <a:latin typeface="TIMES" charset="0"/>
                </a:rPr>
                <a:t>6</a:t>
              </a:r>
              <a:endParaRPr lang="de-DE"/>
            </a:p>
          </p:txBody>
        </p:sp>
        <p:sp>
          <p:nvSpPr>
            <p:cNvPr id="42083" name="Rectangle 100"/>
            <p:cNvSpPr>
              <a:spLocks noChangeArrowheads="1"/>
            </p:cNvSpPr>
            <p:nvPr/>
          </p:nvSpPr>
          <p:spPr bwMode="auto">
            <a:xfrm>
              <a:off x="1916" y="2749"/>
              <a:ext cx="327"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800" dirty="0">
                  <a:solidFill>
                    <a:srgbClr val="000000"/>
                  </a:solidFill>
                  <a:latin typeface="+mj-lt"/>
                </a:rPr>
                <a:t>= </a:t>
              </a:r>
              <a:r>
                <a:rPr lang="de-DE" sz="1800" dirty="0" smtClean="0">
                  <a:solidFill>
                    <a:srgbClr val="000000"/>
                  </a:solidFill>
                  <a:latin typeface="+mj-lt"/>
                </a:rPr>
                <a:t>1/3</a:t>
              </a:r>
              <a:endParaRPr lang="de-DE" sz="1800" dirty="0">
                <a:solidFill>
                  <a:srgbClr val="000000"/>
                </a:solidFill>
                <a:latin typeface="+mj-lt"/>
              </a:endParaRPr>
            </a:p>
          </p:txBody>
        </p:sp>
        <p:sp>
          <p:nvSpPr>
            <p:cNvPr id="42084" name="Rectangle 101"/>
            <p:cNvSpPr>
              <a:spLocks noChangeArrowheads="1"/>
            </p:cNvSpPr>
            <p:nvPr/>
          </p:nvSpPr>
          <p:spPr bwMode="auto">
            <a:xfrm>
              <a:off x="2323" y="2749"/>
              <a:ext cx="53"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2400">
                  <a:solidFill>
                    <a:srgbClr val="000000"/>
                  </a:solidFill>
                  <a:latin typeface="TIMES" charset="0"/>
                </a:rPr>
                <a:t> </a:t>
              </a:r>
              <a:endParaRPr lang="de-DE"/>
            </a:p>
          </p:txBody>
        </p:sp>
        <p:sp>
          <p:nvSpPr>
            <p:cNvPr id="42085" name="Rectangle 102"/>
            <p:cNvSpPr>
              <a:spLocks noChangeArrowheads="1"/>
            </p:cNvSpPr>
            <p:nvPr/>
          </p:nvSpPr>
          <p:spPr bwMode="auto">
            <a:xfrm>
              <a:off x="692" y="2982"/>
              <a:ext cx="263"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2400" dirty="0">
                  <a:solidFill>
                    <a:srgbClr val="000000"/>
                  </a:solidFill>
                  <a:latin typeface="TIMES" charset="0"/>
                </a:rPr>
                <a:t>   </a:t>
              </a:r>
              <a:r>
                <a:rPr lang="de-DE" dirty="0">
                  <a:solidFill>
                    <a:srgbClr val="000000"/>
                  </a:solidFill>
                  <a:latin typeface="+mj-lt"/>
                </a:rPr>
                <a:t>w</a:t>
              </a:r>
            </a:p>
          </p:txBody>
        </p:sp>
        <p:sp>
          <p:nvSpPr>
            <p:cNvPr id="42086" name="Rectangle 103"/>
            <p:cNvSpPr>
              <a:spLocks noChangeArrowheads="1"/>
            </p:cNvSpPr>
            <p:nvPr/>
          </p:nvSpPr>
          <p:spPr bwMode="auto">
            <a:xfrm>
              <a:off x="948" y="3075"/>
              <a:ext cx="71"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a:solidFill>
                    <a:srgbClr val="000000"/>
                  </a:solidFill>
                  <a:latin typeface="TIMES" charset="0"/>
                </a:rPr>
                <a:t>2</a:t>
              </a:r>
              <a:endParaRPr lang="de-DE"/>
            </a:p>
          </p:txBody>
        </p:sp>
        <p:sp>
          <p:nvSpPr>
            <p:cNvPr id="42087" name="Rectangle 104"/>
            <p:cNvSpPr>
              <a:spLocks noChangeArrowheads="1"/>
            </p:cNvSpPr>
            <p:nvPr/>
          </p:nvSpPr>
          <p:spPr bwMode="auto">
            <a:xfrm>
              <a:off x="1054" y="2988"/>
              <a:ext cx="308"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2400" dirty="0">
                  <a:solidFill>
                    <a:srgbClr val="000000"/>
                  </a:solidFill>
                  <a:latin typeface="TIMES" charset="0"/>
                </a:rPr>
                <a:t> </a:t>
              </a:r>
              <a:r>
                <a:rPr lang="de-DE" dirty="0">
                  <a:solidFill>
                    <a:srgbClr val="000000"/>
                  </a:solidFill>
                  <a:latin typeface="+mj-lt"/>
                </a:rPr>
                <a:t>=</a:t>
              </a:r>
              <a:r>
                <a:rPr lang="de-DE" sz="2400" dirty="0">
                  <a:solidFill>
                    <a:srgbClr val="000000"/>
                  </a:solidFill>
                  <a:latin typeface="TIMES" charset="0"/>
                </a:rPr>
                <a:t> </a:t>
              </a:r>
              <a:r>
                <a:rPr lang="de-DE" dirty="0">
                  <a:solidFill>
                    <a:srgbClr val="000000"/>
                  </a:solidFill>
                  <a:latin typeface="+mj-lt"/>
                </a:rPr>
                <a:t>w</a:t>
              </a:r>
            </a:p>
          </p:txBody>
        </p:sp>
        <p:sp>
          <p:nvSpPr>
            <p:cNvPr id="42088" name="Rectangle 105"/>
            <p:cNvSpPr>
              <a:spLocks noChangeArrowheads="1"/>
            </p:cNvSpPr>
            <p:nvPr/>
          </p:nvSpPr>
          <p:spPr bwMode="auto">
            <a:xfrm>
              <a:off x="1358" y="3075"/>
              <a:ext cx="71"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a:solidFill>
                    <a:srgbClr val="000000"/>
                  </a:solidFill>
                  <a:latin typeface="TIMES" charset="0"/>
                </a:rPr>
                <a:t>3</a:t>
              </a:r>
              <a:endParaRPr lang="de-DE"/>
            </a:p>
          </p:txBody>
        </p:sp>
        <p:sp>
          <p:nvSpPr>
            <p:cNvPr id="42089" name="Rectangle 106"/>
            <p:cNvSpPr>
              <a:spLocks noChangeArrowheads="1"/>
            </p:cNvSpPr>
            <p:nvPr/>
          </p:nvSpPr>
          <p:spPr bwMode="auto">
            <a:xfrm>
              <a:off x="1420" y="2982"/>
              <a:ext cx="21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2400">
                  <a:solidFill>
                    <a:srgbClr val="000000"/>
                  </a:solidFill>
                  <a:latin typeface="TIMES" charset="0"/>
                </a:rPr>
                <a:t> = </a:t>
              </a:r>
              <a:endParaRPr lang="de-DE"/>
            </a:p>
          </p:txBody>
        </p:sp>
        <p:sp>
          <p:nvSpPr>
            <p:cNvPr id="42090" name="Rectangle 107"/>
            <p:cNvSpPr>
              <a:spLocks noChangeArrowheads="1"/>
            </p:cNvSpPr>
            <p:nvPr/>
          </p:nvSpPr>
          <p:spPr bwMode="auto">
            <a:xfrm>
              <a:off x="1627" y="2982"/>
              <a:ext cx="6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2400" dirty="0">
                  <a:solidFill>
                    <a:srgbClr val="000000"/>
                  </a:solidFill>
                  <a:latin typeface="TIMES" charset="0"/>
                </a:rPr>
                <a:t>-</a:t>
              </a:r>
              <a:endParaRPr lang="de-DE" dirty="0"/>
            </a:p>
          </p:txBody>
        </p:sp>
        <p:sp>
          <p:nvSpPr>
            <p:cNvPr id="42091" name="Rectangle 108"/>
            <p:cNvSpPr>
              <a:spLocks noChangeArrowheads="1"/>
            </p:cNvSpPr>
            <p:nvPr/>
          </p:nvSpPr>
          <p:spPr bwMode="auto">
            <a:xfrm>
              <a:off x="1722" y="3012"/>
              <a:ext cx="202"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800" dirty="0" smtClean="0">
                  <a:solidFill>
                    <a:srgbClr val="000000"/>
                  </a:solidFill>
                  <a:latin typeface="+mj-lt"/>
                </a:rPr>
                <a:t>1/3</a:t>
              </a:r>
              <a:endParaRPr lang="de-DE" sz="1800" dirty="0">
                <a:solidFill>
                  <a:srgbClr val="000000"/>
                </a:solidFill>
                <a:latin typeface="+mj-lt"/>
              </a:endParaRPr>
            </a:p>
          </p:txBody>
        </p:sp>
        <p:sp>
          <p:nvSpPr>
            <p:cNvPr id="42092" name="Rectangle 109"/>
            <p:cNvSpPr>
              <a:spLocks noChangeArrowheads="1"/>
            </p:cNvSpPr>
            <p:nvPr/>
          </p:nvSpPr>
          <p:spPr bwMode="auto">
            <a:xfrm>
              <a:off x="1941" y="2982"/>
              <a:ext cx="53"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2400">
                  <a:solidFill>
                    <a:srgbClr val="000000"/>
                  </a:solidFill>
                  <a:latin typeface="TIMES" charset="0"/>
                </a:rPr>
                <a:t> </a:t>
              </a:r>
              <a:endParaRPr lang="de-DE"/>
            </a:p>
          </p:txBody>
        </p:sp>
        <p:sp>
          <p:nvSpPr>
            <p:cNvPr id="42097" name="Rectangle 114"/>
            <p:cNvSpPr>
              <a:spLocks noChangeArrowheads="1"/>
            </p:cNvSpPr>
            <p:nvPr/>
          </p:nvSpPr>
          <p:spPr bwMode="auto">
            <a:xfrm>
              <a:off x="816" y="3240"/>
              <a:ext cx="1179"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dirty="0" smtClean="0">
                  <a:solidFill>
                    <a:srgbClr val="000000"/>
                  </a:solidFill>
                  <a:latin typeface="+mj-lt"/>
                </a:rPr>
                <a:t>s</a:t>
              </a:r>
              <a:r>
                <a:rPr lang="de-DE" baseline="-25000" dirty="0" smtClean="0">
                  <a:solidFill>
                    <a:srgbClr val="000000"/>
                  </a:solidFill>
                  <a:latin typeface="+mj-lt"/>
                </a:rPr>
                <a:t>1</a:t>
              </a:r>
              <a:r>
                <a:rPr lang="de-DE" dirty="0" smtClean="0">
                  <a:solidFill>
                    <a:srgbClr val="000000"/>
                  </a:solidFill>
                  <a:latin typeface="+mj-lt"/>
                </a:rPr>
                <a:t>=s</a:t>
              </a:r>
              <a:r>
                <a:rPr lang="de-DE" baseline="-25000" dirty="0" smtClean="0">
                  <a:solidFill>
                    <a:srgbClr val="000000"/>
                  </a:solidFill>
                  <a:latin typeface="+mj-lt"/>
                </a:rPr>
                <a:t>2</a:t>
              </a:r>
              <a:r>
                <a:rPr lang="de-DE" dirty="0" smtClean="0">
                  <a:solidFill>
                    <a:srgbClr val="000000"/>
                  </a:solidFill>
                  <a:latin typeface="+mj-lt"/>
                </a:rPr>
                <a:t>=0, s </a:t>
              </a:r>
              <a:r>
                <a:rPr lang="de-DE" dirty="0">
                  <a:solidFill>
                    <a:srgbClr val="000000"/>
                  </a:solidFill>
                  <a:latin typeface="+mj-lt"/>
                </a:rPr>
                <a:t>= </a:t>
              </a:r>
              <a:r>
                <a:rPr lang="de-DE" dirty="0" smtClean="0">
                  <a:solidFill>
                    <a:srgbClr val="000000"/>
                  </a:solidFill>
                  <a:latin typeface="+mj-lt"/>
                </a:rPr>
                <a:t>1/2</a:t>
              </a:r>
              <a:endParaRPr lang="de-DE" dirty="0">
                <a:solidFill>
                  <a:srgbClr val="000000"/>
                </a:solidFill>
                <a:latin typeface="+mj-lt"/>
              </a:endParaRPr>
            </a:p>
          </p:txBody>
        </p:sp>
        <p:sp>
          <p:nvSpPr>
            <p:cNvPr id="42098" name="Rectangle 115"/>
            <p:cNvSpPr>
              <a:spLocks noChangeArrowheads="1"/>
            </p:cNvSpPr>
            <p:nvPr/>
          </p:nvSpPr>
          <p:spPr bwMode="auto">
            <a:xfrm>
              <a:off x="2374" y="3215"/>
              <a:ext cx="53"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2400">
                  <a:solidFill>
                    <a:srgbClr val="000000"/>
                  </a:solidFill>
                  <a:latin typeface="TIMES" charset="0"/>
                </a:rPr>
                <a:t> </a:t>
              </a:r>
              <a:endParaRPr lang="de-DE"/>
            </a:p>
          </p:txBody>
        </p:sp>
      </p:grpSp>
      <p:sp>
        <p:nvSpPr>
          <p:cNvPr id="42016" name="Rectangle 119"/>
          <p:cNvSpPr>
            <a:spLocks noChangeArrowheads="1"/>
          </p:cNvSpPr>
          <p:nvPr/>
        </p:nvSpPr>
        <p:spPr bwMode="auto">
          <a:xfrm>
            <a:off x="4848225" y="4262438"/>
            <a:ext cx="107950"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700">
                <a:solidFill>
                  <a:srgbClr val="000000"/>
                </a:solidFill>
                <a:latin typeface="Times New Roman" pitchFamily="18" charset="0"/>
              </a:rPr>
              <a:t>  </a:t>
            </a:r>
            <a:endParaRPr lang="de-DE"/>
          </a:p>
        </p:txBody>
      </p:sp>
      <p:sp>
        <p:nvSpPr>
          <p:cNvPr id="42017" name="Freeform 126"/>
          <p:cNvSpPr>
            <a:spLocks/>
          </p:cNvSpPr>
          <p:nvPr/>
        </p:nvSpPr>
        <p:spPr bwMode="auto">
          <a:xfrm>
            <a:off x="4862513" y="4886325"/>
            <a:ext cx="271462" cy="273050"/>
          </a:xfrm>
          <a:custGeom>
            <a:avLst/>
            <a:gdLst>
              <a:gd name="T0" fmla="*/ 2147483647 w 171"/>
              <a:gd name="T1" fmla="*/ 2147483647 h 172"/>
              <a:gd name="T2" fmla="*/ 2147483647 w 171"/>
              <a:gd name="T3" fmla="*/ 2147483647 h 172"/>
              <a:gd name="T4" fmla="*/ 2147483647 w 171"/>
              <a:gd name="T5" fmla="*/ 2147483647 h 172"/>
              <a:gd name="T6" fmla="*/ 2147483647 w 171"/>
              <a:gd name="T7" fmla="*/ 2147483647 h 172"/>
              <a:gd name="T8" fmla="*/ 2147483647 w 171"/>
              <a:gd name="T9" fmla="*/ 2147483647 h 172"/>
              <a:gd name="T10" fmla="*/ 2147483647 w 171"/>
              <a:gd name="T11" fmla="*/ 2147483647 h 172"/>
              <a:gd name="T12" fmla="*/ 2147483647 w 171"/>
              <a:gd name="T13" fmla="*/ 2147483647 h 172"/>
              <a:gd name="T14" fmla="*/ 2147483647 w 171"/>
              <a:gd name="T15" fmla="*/ 2147483647 h 172"/>
              <a:gd name="T16" fmla="*/ 2147483647 w 171"/>
              <a:gd name="T17" fmla="*/ 0 h 172"/>
              <a:gd name="T18" fmla="*/ 2147483647 w 171"/>
              <a:gd name="T19" fmla="*/ 2147483647 h 172"/>
              <a:gd name="T20" fmla="*/ 2147483647 w 171"/>
              <a:gd name="T21" fmla="*/ 2147483647 h 172"/>
              <a:gd name="T22" fmla="*/ 2147483647 w 171"/>
              <a:gd name="T23" fmla="*/ 2147483647 h 172"/>
              <a:gd name="T24" fmla="*/ 2147483647 w 171"/>
              <a:gd name="T25" fmla="*/ 2147483647 h 172"/>
              <a:gd name="T26" fmla="*/ 2147483647 w 171"/>
              <a:gd name="T27" fmla="*/ 2147483647 h 172"/>
              <a:gd name="T28" fmla="*/ 2147483647 w 171"/>
              <a:gd name="T29" fmla="*/ 2147483647 h 172"/>
              <a:gd name="T30" fmla="*/ 2147483647 w 171"/>
              <a:gd name="T31" fmla="*/ 2147483647 h 172"/>
              <a:gd name="T32" fmla="*/ 0 w 171"/>
              <a:gd name="T33" fmla="*/ 2147483647 h 172"/>
              <a:gd name="T34" fmla="*/ 2147483647 w 171"/>
              <a:gd name="T35" fmla="*/ 2147483647 h 172"/>
              <a:gd name="T36" fmla="*/ 2147483647 w 171"/>
              <a:gd name="T37" fmla="*/ 2147483647 h 172"/>
              <a:gd name="T38" fmla="*/ 2147483647 w 171"/>
              <a:gd name="T39" fmla="*/ 2147483647 h 172"/>
              <a:gd name="T40" fmla="*/ 2147483647 w 171"/>
              <a:gd name="T41" fmla="*/ 2147483647 h 172"/>
              <a:gd name="T42" fmla="*/ 2147483647 w 171"/>
              <a:gd name="T43" fmla="*/ 2147483647 h 172"/>
              <a:gd name="T44" fmla="*/ 2147483647 w 171"/>
              <a:gd name="T45" fmla="*/ 2147483647 h 172"/>
              <a:gd name="T46" fmla="*/ 2147483647 w 171"/>
              <a:gd name="T47" fmla="*/ 2147483647 h 172"/>
              <a:gd name="T48" fmla="*/ 2147483647 w 171"/>
              <a:gd name="T49" fmla="*/ 2147483647 h 172"/>
              <a:gd name="T50" fmla="*/ 2147483647 w 171"/>
              <a:gd name="T51" fmla="*/ 2147483647 h 172"/>
              <a:gd name="T52" fmla="*/ 2147483647 w 171"/>
              <a:gd name="T53" fmla="*/ 2147483647 h 172"/>
              <a:gd name="T54" fmla="*/ 2147483647 w 171"/>
              <a:gd name="T55" fmla="*/ 2147483647 h 172"/>
              <a:gd name="T56" fmla="*/ 2147483647 w 171"/>
              <a:gd name="T57" fmla="*/ 2147483647 h 172"/>
              <a:gd name="T58" fmla="*/ 2147483647 w 171"/>
              <a:gd name="T59" fmla="*/ 2147483647 h 172"/>
              <a:gd name="T60" fmla="*/ 2147483647 w 171"/>
              <a:gd name="T61" fmla="*/ 2147483647 h 172"/>
              <a:gd name="T62" fmla="*/ 2147483647 w 171"/>
              <a:gd name="T63" fmla="*/ 2147483647 h 172"/>
              <a:gd name="T64" fmla="*/ 2147483647 w 171"/>
              <a:gd name="T65" fmla="*/ 2147483647 h 1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1"/>
              <a:gd name="T100" fmla="*/ 0 h 172"/>
              <a:gd name="T101" fmla="*/ 171 w 171"/>
              <a:gd name="T102" fmla="*/ 172 h 1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1" h="172">
                <a:moveTo>
                  <a:pt x="171" y="86"/>
                </a:moveTo>
                <a:lnTo>
                  <a:pt x="171" y="70"/>
                </a:lnTo>
                <a:lnTo>
                  <a:pt x="167" y="53"/>
                </a:lnTo>
                <a:lnTo>
                  <a:pt x="157" y="39"/>
                </a:lnTo>
                <a:lnTo>
                  <a:pt x="148" y="27"/>
                </a:lnTo>
                <a:lnTo>
                  <a:pt x="133" y="17"/>
                </a:lnTo>
                <a:lnTo>
                  <a:pt x="119" y="8"/>
                </a:lnTo>
                <a:lnTo>
                  <a:pt x="105" y="3"/>
                </a:lnTo>
                <a:lnTo>
                  <a:pt x="86" y="0"/>
                </a:lnTo>
                <a:lnTo>
                  <a:pt x="69" y="3"/>
                </a:lnTo>
                <a:lnTo>
                  <a:pt x="53" y="8"/>
                </a:lnTo>
                <a:lnTo>
                  <a:pt x="38" y="17"/>
                </a:lnTo>
                <a:lnTo>
                  <a:pt x="27" y="27"/>
                </a:lnTo>
                <a:lnTo>
                  <a:pt x="15" y="39"/>
                </a:lnTo>
                <a:lnTo>
                  <a:pt x="8" y="53"/>
                </a:lnTo>
                <a:lnTo>
                  <a:pt x="3" y="70"/>
                </a:lnTo>
                <a:lnTo>
                  <a:pt x="0" y="86"/>
                </a:lnTo>
                <a:lnTo>
                  <a:pt x="3" y="105"/>
                </a:lnTo>
                <a:lnTo>
                  <a:pt x="8" y="120"/>
                </a:lnTo>
                <a:lnTo>
                  <a:pt x="15" y="136"/>
                </a:lnTo>
                <a:lnTo>
                  <a:pt x="27" y="148"/>
                </a:lnTo>
                <a:lnTo>
                  <a:pt x="38" y="158"/>
                </a:lnTo>
                <a:lnTo>
                  <a:pt x="53" y="167"/>
                </a:lnTo>
                <a:lnTo>
                  <a:pt x="69" y="172"/>
                </a:lnTo>
                <a:lnTo>
                  <a:pt x="86" y="172"/>
                </a:lnTo>
                <a:lnTo>
                  <a:pt x="105" y="172"/>
                </a:lnTo>
                <a:lnTo>
                  <a:pt x="119" y="167"/>
                </a:lnTo>
                <a:lnTo>
                  <a:pt x="133" y="158"/>
                </a:lnTo>
                <a:lnTo>
                  <a:pt x="148" y="148"/>
                </a:lnTo>
                <a:lnTo>
                  <a:pt x="157" y="136"/>
                </a:lnTo>
                <a:lnTo>
                  <a:pt x="167" y="120"/>
                </a:lnTo>
                <a:lnTo>
                  <a:pt x="171" y="105"/>
                </a:lnTo>
                <a:lnTo>
                  <a:pt x="171" y="86"/>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42018" name="Freeform 127"/>
          <p:cNvSpPr>
            <a:spLocks/>
          </p:cNvSpPr>
          <p:nvPr/>
        </p:nvSpPr>
        <p:spPr bwMode="auto">
          <a:xfrm>
            <a:off x="4851400" y="5472113"/>
            <a:ext cx="271463" cy="276225"/>
          </a:xfrm>
          <a:custGeom>
            <a:avLst/>
            <a:gdLst>
              <a:gd name="T0" fmla="*/ 2147483647 w 171"/>
              <a:gd name="T1" fmla="*/ 2147483647 h 174"/>
              <a:gd name="T2" fmla="*/ 2147483647 w 171"/>
              <a:gd name="T3" fmla="*/ 2147483647 h 174"/>
              <a:gd name="T4" fmla="*/ 2147483647 w 171"/>
              <a:gd name="T5" fmla="*/ 2147483647 h 174"/>
              <a:gd name="T6" fmla="*/ 2147483647 w 171"/>
              <a:gd name="T7" fmla="*/ 2147483647 h 174"/>
              <a:gd name="T8" fmla="*/ 2147483647 w 171"/>
              <a:gd name="T9" fmla="*/ 2147483647 h 174"/>
              <a:gd name="T10" fmla="*/ 2147483647 w 171"/>
              <a:gd name="T11" fmla="*/ 2147483647 h 174"/>
              <a:gd name="T12" fmla="*/ 2147483647 w 171"/>
              <a:gd name="T13" fmla="*/ 2147483647 h 174"/>
              <a:gd name="T14" fmla="*/ 2147483647 w 171"/>
              <a:gd name="T15" fmla="*/ 2147483647 h 174"/>
              <a:gd name="T16" fmla="*/ 2147483647 w 171"/>
              <a:gd name="T17" fmla="*/ 0 h 174"/>
              <a:gd name="T18" fmla="*/ 2147483647 w 171"/>
              <a:gd name="T19" fmla="*/ 2147483647 h 174"/>
              <a:gd name="T20" fmla="*/ 2147483647 w 171"/>
              <a:gd name="T21" fmla="*/ 2147483647 h 174"/>
              <a:gd name="T22" fmla="*/ 2147483647 w 171"/>
              <a:gd name="T23" fmla="*/ 2147483647 h 174"/>
              <a:gd name="T24" fmla="*/ 2147483647 w 171"/>
              <a:gd name="T25" fmla="*/ 2147483647 h 174"/>
              <a:gd name="T26" fmla="*/ 2147483647 w 171"/>
              <a:gd name="T27" fmla="*/ 2147483647 h 174"/>
              <a:gd name="T28" fmla="*/ 2147483647 w 171"/>
              <a:gd name="T29" fmla="*/ 2147483647 h 174"/>
              <a:gd name="T30" fmla="*/ 2147483647 w 171"/>
              <a:gd name="T31" fmla="*/ 2147483647 h 174"/>
              <a:gd name="T32" fmla="*/ 0 w 171"/>
              <a:gd name="T33" fmla="*/ 2147483647 h 174"/>
              <a:gd name="T34" fmla="*/ 2147483647 w 171"/>
              <a:gd name="T35" fmla="*/ 2147483647 h 174"/>
              <a:gd name="T36" fmla="*/ 2147483647 w 171"/>
              <a:gd name="T37" fmla="*/ 2147483647 h 174"/>
              <a:gd name="T38" fmla="*/ 2147483647 w 171"/>
              <a:gd name="T39" fmla="*/ 2147483647 h 174"/>
              <a:gd name="T40" fmla="*/ 2147483647 w 171"/>
              <a:gd name="T41" fmla="*/ 2147483647 h 174"/>
              <a:gd name="T42" fmla="*/ 2147483647 w 171"/>
              <a:gd name="T43" fmla="*/ 2147483647 h 174"/>
              <a:gd name="T44" fmla="*/ 2147483647 w 171"/>
              <a:gd name="T45" fmla="*/ 2147483647 h 174"/>
              <a:gd name="T46" fmla="*/ 2147483647 w 171"/>
              <a:gd name="T47" fmla="*/ 2147483647 h 174"/>
              <a:gd name="T48" fmla="*/ 2147483647 w 171"/>
              <a:gd name="T49" fmla="*/ 2147483647 h 174"/>
              <a:gd name="T50" fmla="*/ 2147483647 w 171"/>
              <a:gd name="T51" fmla="*/ 2147483647 h 174"/>
              <a:gd name="T52" fmla="*/ 2147483647 w 171"/>
              <a:gd name="T53" fmla="*/ 2147483647 h 174"/>
              <a:gd name="T54" fmla="*/ 2147483647 w 171"/>
              <a:gd name="T55" fmla="*/ 2147483647 h 174"/>
              <a:gd name="T56" fmla="*/ 2147483647 w 171"/>
              <a:gd name="T57" fmla="*/ 2147483647 h 174"/>
              <a:gd name="T58" fmla="*/ 2147483647 w 171"/>
              <a:gd name="T59" fmla="*/ 2147483647 h 174"/>
              <a:gd name="T60" fmla="*/ 2147483647 w 171"/>
              <a:gd name="T61" fmla="*/ 2147483647 h 174"/>
              <a:gd name="T62" fmla="*/ 2147483647 w 171"/>
              <a:gd name="T63" fmla="*/ 2147483647 h 174"/>
              <a:gd name="T64" fmla="*/ 2147483647 w 171"/>
              <a:gd name="T65" fmla="*/ 2147483647 h 17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1"/>
              <a:gd name="T100" fmla="*/ 0 h 174"/>
              <a:gd name="T101" fmla="*/ 171 w 171"/>
              <a:gd name="T102" fmla="*/ 174 h 17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1" h="174">
                <a:moveTo>
                  <a:pt x="171" y="86"/>
                </a:moveTo>
                <a:lnTo>
                  <a:pt x="169" y="69"/>
                </a:lnTo>
                <a:lnTo>
                  <a:pt x="164" y="53"/>
                </a:lnTo>
                <a:lnTo>
                  <a:pt x="157" y="39"/>
                </a:lnTo>
                <a:lnTo>
                  <a:pt x="145" y="27"/>
                </a:lnTo>
                <a:lnTo>
                  <a:pt x="133" y="17"/>
                </a:lnTo>
                <a:lnTo>
                  <a:pt x="119" y="8"/>
                </a:lnTo>
                <a:lnTo>
                  <a:pt x="102" y="3"/>
                </a:lnTo>
                <a:lnTo>
                  <a:pt x="86" y="0"/>
                </a:lnTo>
                <a:lnTo>
                  <a:pt x="69" y="3"/>
                </a:lnTo>
                <a:lnTo>
                  <a:pt x="53" y="8"/>
                </a:lnTo>
                <a:lnTo>
                  <a:pt x="38" y="17"/>
                </a:lnTo>
                <a:lnTo>
                  <a:pt x="26" y="27"/>
                </a:lnTo>
                <a:lnTo>
                  <a:pt x="15" y="39"/>
                </a:lnTo>
                <a:lnTo>
                  <a:pt x="7" y="53"/>
                </a:lnTo>
                <a:lnTo>
                  <a:pt x="3" y="69"/>
                </a:lnTo>
                <a:lnTo>
                  <a:pt x="0" y="86"/>
                </a:lnTo>
                <a:lnTo>
                  <a:pt x="3" y="105"/>
                </a:lnTo>
                <a:lnTo>
                  <a:pt x="7" y="119"/>
                </a:lnTo>
                <a:lnTo>
                  <a:pt x="15" y="136"/>
                </a:lnTo>
                <a:lnTo>
                  <a:pt x="26" y="148"/>
                </a:lnTo>
                <a:lnTo>
                  <a:pt x="38" y="158"/>
                </a:lnTo>
                <a:lnTo>
                  <a:pt x="53" y="167"/>
                </a:lnTo>
                <a:lnTo>
                  <a:pt x="69" y="172"/>
                </a:lnTo>
                <a:lnTo>
                  <a:pt x="86" y="174"/>
                </a:lnTo>
                <a:lnTo>
                  <a:pt x="102" y="172"/>
                </a:lnTo>
                <a:lnTo>
                  <a:pt x="119" y="167"/>
                </a:lnTo>
                <a:lnTo>
                  <a:pt x="133" y="158"/>
                </a:lnTo>
                <a:lnTo>
                  <a:pt x="145" y="148"/>
                </a:lnTo>
                <a:lnTo>
                  <a:pt x="157" y="136"/>
                </a:lnTo>
                <a:lnTo>
                  <a:pt x="164" y="119"/>
                </a:lnTo>
                <a:lnTo>
                  <a:pt x="169" y="105"/>
                </a:lnTo>
                <a:lnTo>
                  <a:pt x="171" y="86"/>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42019" name="Freeform 154"/>
          <p:cNvSpPr>
            <a:spLocks/>
          </p:cNvSpPr>
          <p:nvPr/>
        </p:nvSpPr>
        <p:spPr bwMode="auto">
          <a:xfrm>
            <a:off x="4908550" y="4735513"/>
            <a:ext cx="109538" cy="106362"/>
          </a:xfrm>
          <a:custGeom>
            <a:avLst/>
            <a:gdLst>
              <a:gd name="T0" fmla="*/ 2147483647 w 69"/>
              <a:gd name="T1" fmla="*/ 2147483647 h 67"/>
              <a:gd name="T2" fmla="*/ 2147483647 w 69"/>
              <a:gd name="T3" fmla="*/ 2147483647 h 67"/>
              <a:gd name="T4" fmla="*/ 2147483647 w 69"/>
              <a:gd name="T5" fmla="*/ 2147483647 h 67"/>
              <a:gd name="T6" fmla="*/ 2147483647 w 69"/>
              <a:gd name="T7" fmla="*/ 2147483647 h 67"/>
              <a:gd name="T8" fmla="*/ 2147483647 w 69"/>
              <a:gd name="T9" fmla="*/ 2147483647 h 67"/>
              <a:gd name="T10" fmla="*/ 2147483647 w 69"/>
              <a:gd name="T11" fmla="*/ 2147483647 h 67"/>
              <a:gd name="T12" fmla="*/ 2147483647 w 69"/>
              <a:gd name="T13" fmla="*/ 2147483647 h 67"/>
              <a:gd name="T14" fmla="*/ 2147483647 w 69"/>
              <a:gd name="T15" fmla="*/ 2147483647 h 67"/>
              <a:gd name="T16" fmla="*/ 2147483647 w 69"/>
              <a:gd name="T17" fmla="*/ 2147483647 h 67"/>
              <a:gd name="T18" fmla="*/ 2147483647 w 69"/>
              <a:gd name="T19" fmla="*/ 2147483647 h 67"/>
              <a:gd name="T20" fmla="*/ 2147483647 w 69"/>
              <a:gd name="T21" fmla="*/ 2147483647 h 67"/>
              <a:gd name="T22" fmla="*/ 2147483647 w 69"/>
              <a:gd name="T23" fmla="*/ 2147483647 h 67"/>
              <a:gd name="T24" fmla="*/ 2147483647 w 69"/>
              <a:gd name="T25" fmla="*/ 2147483647 h 67"/>
              <a:gd name="T26" fmla="*/ 2147483647 w 69"/>
              <a:gd name="T27" fmla="*/ 2147483647 h 67"/>
              <a:gd name="T28" fmla="*/ 2147483647 w 69"/>
              <a:gd name="T29" fmla="*/ 2147483647 h 67"/>
              <a:gd name="T30" fmla="*/ 2147483647 w 69"/>
              <a:gd name="T31" fmla="*/ 2147483647 h 67"/>
              <a:gd name="T32" fmla="*/ 2147483647 w 69"/>
              <a:gd name="T33" fmla="*/ 2147483647 h 67"/>
              <a:gd name="T34" fmla="*/ 2147483647 w 69"/>
              <a:gd name="T35" fmla="*/ 2147483647 h 67"/>
              <a:gd name="T36" fmla="*/ 2147483647 w 69"/>
              <a:gd name="T37" fmla="*/ 2147483647 h 67"/>
              <a:gd name="T38" fmla="*/ 2147483647 w 69"/>
              <a:gd name="T39" fmla="*/ 2147483647 h 67"/>
              <a:gd name="T40" fmla="*/ 2147483647 w 69"/>
              <a:gd name="T41" fmla="*/ 0 h 67"/>
              <a:gd name="T42" fmla="*/ 2147483647 w 69"/>
              <a:gd name="T43" fmla="*/ 2147483647 h 67"/>
              <a:gd name="T44" fmla="*/ 2147483647 w 69"/>
              <a:gd name="T45" fmla="*/ 2147483647 h 67"/>
              <a:gd name="T46" fmla="*/ 2147483647 w 69"/>
              <a:gd name="T47" fmla="*/ 2147483647 h 67"/>
              <a:gd name="T48" fmla="*/ 2147483647 w 69"/>
              <a:gd name="T49" fmla="*/ 2147483647 h 67"/>
              <a:gd name="T50" fmla="*/ 2147483647 w 69"/>
              <a:gd name="T51" fmla="*/ 2147483647 h 67"/>
              <a:gd name="T52" fmla="*/ 2147483647 w 69"/>
              <a:gd name="T53" fmla="*/ 2147483647 h 67"/>
              <a:gd name="T54" fmla="*/ 2147483647 w 69"/>
              <a:gd name="T55" fmla="*/ 2147483647 h 67"/>
              <a:gd name="T56" fmla="*/ 2147483647 w 69"/>
              <a:gd name="T57" fmla="*/ 2147483647 h 67"/>
              <a:gd name="T58" fmla="*/ 2147483647 w 69"/>
              <a:gd name="T59" fmla="*/ 2147483647 h 67"/>
              <a:gd name="T60" fmla="*/ 2147483647 w 69"/>
              <a:gd name="T61" fmla="*/ 2147483647 h 67"/>
              <a:gd name="T62" fmla="*/ 2147483647 w 69"/>
              <a:gd name="T63" fmla="*/ 2147483647 h 67"/>
              <a:gd name="T64" fmla="*/ 2147483647 w 69"/>
              <a:gd name="T65" fmla="*/ 2147483647 h 67"/>
              <a:gd name="T66" fmla="*/ 2147483647 w 69"/>
              <a:gd name="T67" fmla="*/ 2147483647 h 67"/>
              <a:gd name="T68" fmla="*/ 2147483647 w 69"/>
              <a:gd name="T69" fmla="*/ 2147483647 h 67"/>
              <a:gd name="T70" fmla="*/ 2147483647 w 69"/>
              <a:gd name="T71" fmla="*/ 2147483647 h 67"/>
              <a:gd name="T72" fmla="*/ 2147483647 w 69"/>
              <a:gd name="T73" fmla="*/ 2147483647 h 67"/>
              <a:gd name="T74" fmla="*/ 2147483647 w 69"/>
              <a:gd name="T75" fmla="*/ 2147483647 h 67"/>
              <a:gd name="T76" fmla="*/ 2147483647 w 69"/>
              <a:gd name="T77" fmla="*/ 2147483647 h 67"/>
              <a:gd name="T78" fmla="*/ 2147483647 w 69"/>
              <a:gd name="T79" fmla="*/ 2147483647 h 67"/>
              <a:gd name="T80" fmla="*/ 2147483647 w 69"/>
              <a:gd name="T81" fmla="*/ 2147483647 h 67"/>
              <a:gd name="T82" fmla="*/ 2147483647 w 69"/>
              <a:gd name="T83" fmla="*/ 2147483647 h 67"/>
              <a:gd name="T84" fmla="*/ 2147483647 w 69"/>
              <a:gd name="T85" fmla="*/ 2147483647 h 67"/>
              <a:gd name="T86" fmla="*/ 2147483647 w 69"/>
              <a:gd name="T87" fmla="*/ 2147483647 h 67"/>
              <a:gd name="T88" fmla="*/ 2147483647 w 69"/>
              <a:gd name="T89" fmla="*/ 2147483647 h 67"/>
              <a:gd name="T90" fmla="*/ 2147483647 w 69"/>
              <a:gd name="T91" fmla="*/ 2147483647 h 67"/>
              <a:gd name="T92" fmla="*/ 2147483647 w 69"/>
              <a:gd name="T93" fmla="*/ 2147483647 h 67"/>
              <a:gd name="T94" fmla="*/ 2147483647 w 69"/>
              <a:gd name="T95" fmla="*/ 2147483647 h 67"/>
              <a:gd name="T96" fmla="*/ 2147483647 w 69"/>
              <a:gd name="T97" fmla="*/ 2147483647 h 67"/>
              <a:gd name="T98" fmla="*/ 2147483647 w 69"/>
              <a:gd name="T99" fmla="*/ 2147483647 h 67"/>
              <a:gd name="T100" fmla="*/ 0 w 69"/>
              <a:gd name="T101" fmla="*/ 2147483647 h 67"/>
              <a:gd name="T102" fmla="*/ 0 w 69"/>
              <a:gd name="T103" fmla="*/ 2147483647 h 67"/>
              <a:gd name="T104" fmla="*/ 2147483647 w 69"/>
              <a:gd name="T105" fmla="*/ 2147483647 h 67"/>
              <a:gd name="T106" fmla="*/ 2147483647 w 69"/>
              <a:gd name="T107" fmla="*/ 2147483647 h 67"/>
              <a:gd name="T108" fmla="*/ 2147483647 w 69"/>
              <a:gd name="T109" fmla="*/ 2147483647 h 67"/>
              <a:gd name="T110" fmla="*/ 2147483647 w 69"/>
              <a:gd name="T111" fmla="*/ 2147483647 h 67"/>
              <a:gd name="T112" fmla="*/ 2147483647 w 69"/>
              <a:gd name="T113" fmla="*/ 2147483647 h 67"/>
              <a:gd name="T114" fmla="*/ 2147483647 w 69"/>
              <a:gd name="T115" fmla="*/ 2147483647 h 67"/>
              <a:gd name="T116" fmla="*/ 2147483647 w 69"/>
              <a:gd name="T117" fmla="*/ 2147483647 h 67"/>
              <a:gd name="T118" fmla="*/ 2147483647 w 69"/>
              <a:gd name="T119" fmla="*/ 2147483647 h 67"/>
              <a:gd name="T120" fmla="*/ 2147483647 w 69"/>
              <a:gd name="T121" fmla="*/ 2147483647 h 67"/>
              <a:gd name="T122" fmla="*/ 2147483647 w 69"/>
              <a:gd name="T123" fmla="*/ 2147483647 h 67"/>
              <a:gd name="T124" fmla="*/ 0 w 69"/>
              <a:gd name="T125" fmla="*/ 0 h 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9"/>
              <a:gd name="T190" fmla="*/ 0 h 67"/>
              <a:gd name="T191" fmla="*/ 69 w 69"/>
              <a:gd name="T192" fmla="*/ 67 h 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9" h="67">
                <a:moveTo>
                  <a:pt x="0" y="0"/>
                </a:moveTo>
                <a:lnTo>
                  <a:pt x="31" y="0"/>
                </a:lnTo>
                <a:lnTo>
                  <a:pt x="31" y="5"/>
                </a:lnTo>
                <a:lnTo>
                  <a:pt x="28" y="5"/>
                </a:lnTo>
                <a:lnTo>
                  <a:pt x="26" y="5"/>
                </a:lnTo>
                <a:lnTo>
                  <a:pt x="26" y="7"/>
                </a:lnTo>
                <a:lnTo>
                  <a:pt x="26" y="10"/>
                </a:lnTo>
                <a:lnTo>
                  <a:pt x="26" y="12"/>
                </a:lnTo>
                <a:lnTo>
                  <a:pt x="28" y="12"/>
                </a:lnTo>
                <a:lnTo>
                  <a:pt x="28" y="15"/>
                </a:lnTo>
                <a:lnTo>
                  <a:pt x="28" y="17"/>
                </a:lnTo>
                <a:lnTo>
                  <a:pt x="31" y="17"/>
                </a:lnTo>
                <a:lnTo>
                  <a:pt x="36" y="24"/>
                </a:lnTo>
                <a:lnTo>
                  <a:pt x="40" y="17"/>
                </a:lnTo>
                <a:lnTo>
                  <a:pt x="40" y="15"/>
                </a:lnTo>
                <a:lnTo>
                  <a:pt x="43" y="15"/>
                </a:lnTo>
                <a:lnTo>
                  <a:pt x="43" y="12"/>
                </a:lnTo>
                <a:lnTo>
                  <a:pt x="45" y="10"/>
                </a:lnTo>
                <a:lnTo>
                  <a:pt x="45" y="7"/>
                </a:lnTo>
                <a:lnTo>
                  <a:pt x="45" y="5"/>
                </a:lnTo>
                <a:lnTo>
                  <a:pt x="43" y="5"/>
                </a:lnTo>
                <a:lnTo>
                  <a:pt x="40" y="5"/>
                </a:lnTo>
                <a:lnTo>
                  <a:pt x="40" y="0"/>
                </a:lnTo>
                <a:lnTo>
                  <a:pt x="62" y="0"/>
                </a:lnTo>
                <a:lnTo>
                  <a:pt x="62" y="5"/>
                </a:lnTo>
                <a:lnTo>
                  <a:pt x="59" y="5"/>
                </a:lnTo>
                <a:lnTo>
                  <a:pt x="57" y="5"/>
                </a:lnTo>
                <a:lnTo>
                  <a:pt x="55" y="7"/>
                </a:lnTo>
                <a:lnTo>
                  <a:pt x="55" y="10"/>
                </a:lnTo>
                <a:lnTo>
                  <a:pt x="52" y="10"/>
                </a:lnTo>
                <a:lnTo>
                  <a:pt x="50" y="12"/>
                </a:lnTo>
                <a:lnTo>
                  <a:pt x="47" y="15"/>
                </a:lnTo>
                <a:lnTo>
                  <a:pt x="47" y="17"/>
                </a:lnTo>
                <a:lnTo>
                  <a:pt x="38" y="29"/>
                </a:lnTo>
                <a:lnTo>
                  <a:pt x="55" y="53"/>
                </a:lnTo>
                <a:lnTo>
                  <a:pt x="55" y="55"/>
                </a:lnTo>
                <a:lnTo>
                  <a:pt x="57" y="57"/>
                </a:lnTo>
                <a:lnTo>
                  <a:pt x="59" y="57"/>
                </a:lnTo>
                <a:lnTo>
                  <a:pt x="59" y="60"/>
                </a:lnTo>
                <a:lnTo>
                  <a:pt x="62" y="62"/>
                </a:lnTo>
                <a:lnTo>
                  <a:pt x="64" y="62"/>
                </a:lnTo>
                <a:lnTo>
                  <a:pt x="64" y="65"/>
                </a:lnTo>
                <a:lnTo>
                  <a:pt x="66" y="65"/>
                </a:lnTo>
                <a:lnTo>
                  <a:pt x="69" y="65"/>
                </a:lnTo>
                <a:lnTo>
                  <a:pt x="69" y="67"/>
                </a:lnTo>
                <a:lnTo>
                  <a:pt x="38" y="67"/>
                </a:lnTo>
                <a:lnTo>
                  <a:pt x="38" y="65"/>
                </a:lnTo>
                <a:lnTo>
                  <a:pt x="40" y="65"/>
                </a:lnTo>
                <a:lnTo>
                  <a:pt x="43" y="65"/>
                </a:lnTo>
                <a:lnTo>
                  <a:pt x="45" y="62"/>
                </a:lnTo>
                <a:lnTo>
                  <a:pt x="45" y="60"/>
                </a:lnTo>
                <a:lnTo>
                  <a:pt x="43" y="57"/>
                </a:lnTo>
                <a:lnTo>
                  <a:pt x="43" y="55"/>
                </a:lnTo>
                <a:lnTo>
                  <a:pt x="40" y="55"/>
                </a:lnTo>
                <a:lnTo>
                  <a:pt x="40" y="53"/>
                </a:lnTo>
                <a:lnTo>
                  <a:pt x="31" y="38"/>
                </a:lnTo>
                <a:lnTo>
                  <a:pt x="19" y="53"/>
                </a:lnTo>
                <a:lnTo>
                  <a:pt x="19" y="55"/>
                </a:lnTo>
                <a:lnTo>
                  <a:pt x="17" y="55"/>
                </a:lnTo>
                <a:lnTo>
                  <a:pt x="17" y="57"/>
                </a:lnTo>
                <a:lnTo>
                  <a:pt x="17" y="60"/>
                </a:lnTo>
                <a:lnTo>
                  <a:pt x="14" y="60"/>
                </a:lnTo>
                <a:lnTo>
                  <a:pt x="14" y="62"/>
                </a:lnTo>
                <a:lnTo>
                  <a:pt x="17" y="62"/>
                </a:lnTo>
                <a:lnTo>
                  <a:pt x="17" y="65"/>
                </a:lnTo>
                <a:lnTo>
                  <a:pt x="19" y="65"/>
                </a:lnTo>
                <a:lnTo>
                  <a:pt x="21" y="65"/>
                </a:lnTo>
                <a:lnTo>
                  <a:pt x="21" y="67"/>
                </a:lnTo>
                <a:lnTo>
                  <a:pt x="0" y="67"/>
                </a:lnTo>
                <a:lnTo>
                  <a:pt x="0" y="65"/>
                </a:lnTo>
                <a:lnTo>
                  <a:pt x="2" y="65"/>
                </a:lnTo>
                <a:lnTo>
                  <a:pt x="5" y="65"/>
                </a:lnTo>
                <a:lnTo>
                  <a:pt x="5" y="62"/>
                </a:lnTo>
                <a:lnTo>
                  <a:pt x="7" y="60"/>
                </a:lnTo>
                <a:lnTo>
                  <a:pt x="9" y="57"/>
                </a:lnTo>
                <a:lnTo>
                  <a:pt x="12" y="55"/>
                </a:lnTo>
                <a:lnTo>
                  <a:pt x="14" y="53"/>
                </a:lnTo>
                <a:lnTo>
                  <a:pt x="28" y="34"/>
                </a:lnTo>
                <a:lnTo>
                  <a:pt x="14" y="17"/>
                </a:lnTo>
                <a:lnTo>
                  <a:pt x="14" y="15"/>
                </a:lnTo>
                <a:lnTo>
                  <a:pt x="12" y="12"/>
                </a:lnTo>
                <a:lnTo>
                  <a:pt x="12" y="10"/>
                </a:lnTo>
                <a:lnTo>
                  <a:pt x="9" y="10"/>
                </a:lnTo>
                <a:lnTo>
                  <a:pt x="9" y="7"/>
                </a:lnTo>
                <a:lnTo>
                  <a:pt x="7" y="7"/>
                </a:lnTo>
                <a:lnTo>
                  <a:pt x="7" y="5"/>
                </a:lnTo>
                <a:lnTo>
                  <a:pt x="5" y="5"/>
                </a:lnTo>
                <a:lnTo>
                  <a:pt x="2" y="5"/>
                </a:lnTo>
                <a:lnTo>
                  <a:pt x="0" y="5"/>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2020" name="Freeform 155"/>
          <p:cNvSpPr>
            <a:spLocks/>
          </p:cNvSpPr>
          <p:nvPr/>
        </p:nvSpPr>
        <p:spPr bwMode="auto">
          <a:xfrm>
            <a:off x="5043488" y="4762500"/>
            <a:ext cx="49212" cy="128588"/>
          </a:xfrm>
          <a:custGeom>
            <a:avLst/>
            <a:gdLst>
              <a:gd name="T0" fmla="*/ 2147483647 w 31"/>
              <a:gd name="T1" fmla="*/ 0 h 81"/>
              <a:gd name="T2" fmla="*/ 2147483647 w 31"/>
              <a:gd name="T3" fmla="*/ 2147483647 h 81"/>
              <a:gd name="T4" fmla="*/ 2147483647 w 31"/>
              <a:gd name="T5" fmla="*/ 2147483647 h 81"/>
              <a:gd name="T6" fmla="*/ 2147483647 w 31"/>
              <a:gd name="T7" fmla="*/ 2147483647 h 81"/>
              <a:gd name="T8" fmla="*/ 2147483647 w 31"/>
              <a:gd name="T9" fmla="*/ 2147483647 h 81"/>
              <a:gd name="T10" fmla="*/ 2147483647 w 31"/>
              <a:gd name="T11" fmla="*/ 2147483647 h 81"/>
              <a:gd name="T12" fmla="*/ 2147483647 w 31"/>
              <a:gd name="T13" fmla="*/ 2147483647 h 81"/>
              <a:gd name="T14" fmla="*/ 2147483647 w 31"/>
              <a:gd name="T15" fmla="*/ 2147483647 h 81"/>
              <a:gd name="T16" fmla="*/ 2147483647 w 31"/>
              <a:gd name="T17" fmla="*/ 2147483647 h 81"/>
              <a:gd name="T18" fmla="*/ 2147483647 w 31"/>
              <a:gd name="T19" fmla="*/ 2147483647 h 81"/>
              <a:gd name="T20" fmla="*/ 2147483647 w 31"/>
              <a:gd name="T21" fmla="*/ 2147483647 h 81"/>
              <a:gd name="T22" fmla="*/ 2147483647 w 31"/>
              <a:gd name="T23" fmla="*/ 2147483647 h 81"/>
              <a:gd name="T24" fmla="*/ 2147483647 w 31"/>
              <a:gd name="T25" fmla="*/ 2147483647 h 81"/>
              <a:gd name="T26" fmla="*/ 2147483647 w 31"/>
              <a:gd name="T27" fmla="*/ 2147483647 h 81"/>
              <a:gd name="T28" fmla="*/ 0 w 31"/>
              <a:gd name="T29" fmla="*/ 2147483647 h 81"/>
              <a:gd name="T30" fmla="*/ 2147483647 w 31"/>
              <a:gd name="T31" fmla="*/ 2147483647 h 81"/>
              <a:gd name="T32" fmla="*/ 2147483647 w 31"/>
              <a:gd name="T33" fmla="*/ 2147483647 h 81"/>
              <a:gd name="T34" fmla="*/ 2147483647 w 31"/>
              <a:gd name="T35" fmla="*/ 2147483647 h 81"/>
              <a:gd name="T36" fmla="*/ 2147483647 w 31"/>
              <a:gd name="T37" fmla="*/ 2147483647 h 81"/>
              <a:gd name="T38" fmla="*/ 2147483647 w 31"/>
              <a:gd name="T39" fmla="*/ 2147483647 h 81"/>
              <a:gd name="T40" fmla="*/ 2147483647 w 31"/>
              <a:gd name="T41" fmla="*/ 2147483647 h 81"/>
              <a:gd name="T42" fmla="*/ 2147483647 w 31"/>
              <a:gd name="T43" fmla="*/ 2147483647 h 81"/>
              <a:gd name="T44" fmla="*/ 2147483647 w 31"/>
              <a:gd name="T45" fmla="*/ 2147483647 h 81"/>
              <a:gd name="T46" fmla="*/ 2147483647 w 31"/>
              <a:gd name="T47" fmla="*/ 2147483647 h 81"/>
              <a:gd name="T48" fmla="*/ 2147483647 w 31"/>
              <a:gd name="T49" fmla="*/ 2147483647 h 81"/>
              <a:gd name="T50" fmla="*/ 2147483647 w 31"/>
              <a:gd name="T51" fmla="*/ 2147483647 h 81"/>
              <a:gd name="T52" fmla="*/ 2147483647 w 31"/>
              <a:gd name="T53" fmla="*/ 2147483647 h 81"/>
              <a:gd name="T54" fmla="*/ 2147483647 w 31"/>
              <a:gd name="T55" fmla="*/ 2147483647 h 81"/>
              <a:gd name="T56" fmla="*/ 2147483647 w 31"/>
              <a:gd name="T57" fmla="*/ 2147483647 h 81"/>
              <a:gd name="T58" fmla="*/ 2147483647 w 31"/>
              <a:gd name="T59" fmla="*/ 2147483647 h 81"/>
              <a:gd name="T60" fmla="*/ 2147483647 w 31"/>
              <a:gd name="T61" fmla="*/ 2147483647 h 81"/>
              <a:gd name="T62" fmla="*/ 2147483647 w 31"/>
              <a:gd name="T63" fmla="*/ 2147483647 h 81"/>
              <a:gd name="T64" fmla="*/ 2147483647 w 31"/>
              <a:gd name="T65" fmla="*/ 2147483647 h 81"/>
              <a:gd name="T66" fmla="*/ 2147483647 w 31"/>
              <a:gd name="T67" fmla="*/ 2147483647 h 81"/>
              <a:gd name="T68" fmla="*/ 2147483647 w 31"/>
              <a:gd name="T69" fmla="*/ 2147483647 h 81"/>
              <a:gd name="T70" fmla="*/ 2147483647 w 31"/>
              <a:gd name="T71" fmla="*/ 2147483647 h 81"/>
              <a:gd name="T72" fmla="*/ 2147483647 w 31"/>
              <a:gd name="T73" fmla="*/ 2147483647 h 81"/>
              <a:gd name="T74" fmla="*/ 2147483647 w 31"/>
              <a:gd name="T75" fmla="*/ 2147483647 h 81"/>
              <a:gd name="T76" fmla="*/ 2147483647 w 31"/>
              <a:gd name="T77" fmla="*/ 2147483647 h 81"/>
              <a:gd name="T78" fmla="*/ 2147483647 w 31"/>
              <a:gd name="T79" fmla="*/ 2147483647 h 81"/>
              <a:gd name="T80" fmla="*/ 2147483647 w 31"/>
              <a:gd name="T81" fmla="*/ 2147483647 h 81"/>
              <a:gd name="T82" fmla="*/ 2147483647 w 31"/>
              <a:gd name="T83" fmla="*/ 2147483647 h 81"/>
              <a:gd name="T84" fmla="*/ 2147483647 w 31"/>
              <a:gd name="T85" fmla="*/ 2147483647 h 81"/>
              <a:gd name="T86" fmla="*/ 0 w 31"/>
              <a:gd name="T87" fmla="*/ 2147483647 h 8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1"/>
              <a:gd name="T133" fmla="*/ 0 h 81"/>
              <a:gd name="T134" fmla="*/ 31 w 31"/>
              <a:gd name="T135" fmla="*/ 81 h 8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1" h="81">
                <a:moveTo>
                  <a:pt x="0" y="9"/>
                </a:moveTo>
                <a:lnTo>
                  <a:pt x="19" y="0"/>
                </a:lnTo>
                <a:lnTo>
                  <a:pt x="22" y="0"/>
                </a:lnTo>
                <a:lnTo>
                  <a:pt x="22" y="67"/>
                </a:lnTo>
                <a:lnTo>
                  <a:pt x="22" y="69"/>
                </a:lnTo>
                <a:lnTo>
                  <a:pt x="22" y="71"/>
                </a:lnTo>
                <a:lnTo>
                  <a:pt x="22" y="74"/>
                </a:lnTo>
                <a:lnTo>
                  <a:pt x="22" y="76"/>
                </a:lnTo>
                <a:lnTo>
                  <a:pt x="24" y="76"/>
                </a:lnTo>
                <a:lnTo>
                  <a:pt x="24" y="78"/>
                </a:lnTo>
                <a:lnTo>
                  <a:pt x="27" y="78"/>
                </a:lnTo>
                <a:lnTo>
                  <a:pt x="29" y="78"/>
                </a:lnTo>
                <a:lnTo>
                  <a:pt x="31" y="78"/>
                </a:lnTo>
                <a:lnTo>
                  <a:pt x="31" y="81"/>
                </a:lnTo>
                <a:lnTo>
                  <a:pt x="0" y="81"/>
                </a:lnTo>
                <a:lnTo>
                  <a:pt x="0" y="78"/>
                </a:lnTo>
                <a:lnTo>
                  <a:pt x="3" y="78"/>
                </a:lnTo>
                <a:lnTo>
                  <a:pt x="5" y="78"/>
                </a:lnTo>
                <a:lnTo>
                  <a:pt x="8" y="78"/>
                </a:lnTo>
                <a:lnTo>
                  <a:pt x="10" y="78"/>
                </a:lnTo>
                <a:lnTo>
                  <a:pt x="10" y="76"/>
                </a:lnTo>
                <a:lnTo>
                  <a:pt x="12" y="76"/>
                </a:lnTo>
                <a:lnTo>
                  <a:pt x="12" y="74"/>
                </a:lnTo>
                <a:lnTo>
                  <a:pt x="12" y="71"/>
                </a:lnTo>
                <a:lnTo>
                  <a:pt x="12" y="69"/>
                </a:lnTo>
                <a:lnTo>
                  <a:pt x="12" y="67"/>
                </a:lnTo>
                <a:lnTo>
                  <a:pt x="12" y="24"/>
                </a:lnTo>
                <a:lnTo>
                  <a:pt x="12" y="21"/>
                </a:lnTo>
                <a:lnTo>
                  <a:pt x="12" y="19"/>
                </a:lnTo>
                <a:lnTo>
                  <a:pt x="12" y="17"/>
                </a:lnTo>
                <a:lnTo>
                  <a:pt x="12" y="14"/>
                </a:lnTo>
                <a:lnTo>
                  <a:pt x="10" y="12"/>
                </a:lnTo>
                <a:lnTo>
                  <a:pt x="10" y="9"/>
                </a:lnTo>
                <a:lnTo>
                  <a:pt x="8" y="9"/>
                </a:lnTo>
                <a:lnTo>
                  <a:pt x="5" y="9"/>
                </a:lnTo>
                <a:lnTo>
                  <a:pt x="3" y="9"/>
                </a:lnTo>
                <a:lnTo>
                  <a:pt x="3" y="12"/>
                </a:lnTo>
                <a:lnTo>
                  <a:pt x="0" y="12"/>
                </a:lnTo>
                <a:lnTo>
                  <a:pt x="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2021" name="Freeform 156"/>
          <p:cNvSpPr>
            <a:spLocks/>
          </p:cNvSpPr>
          <p:nvPr/>
        </p:nvSpPr>
        <p:spPr bwMode="auto">
          <a:xfrm>
            <a:off x="4881563" y="5310188"/>
            <a:ext cx="114300" cy="106362"/>
          </a:xfrm>
          <a:custGeom>
            <a:avLst/>
            <a:gdLst>
              <a:gd name="T0" fmla="*/ 2147483647 w 72"/>
              <a:gd name="T1" fmla="*/ 2147483647 h 67"/>
              <a:gd name="T2" fmla="*/ 2147483647 w 72"/>
              <a:gd name="T3" fmla="*/ 2147483647 h 67"/>
              <a:gd name="T4" fmla="*/ 2147483647 w 72"/>
              <a:gd name="T5" fmla="*/ 2147483647 h 67"/>
              <a:gd name="T6" fmla="*/ 2147483647 w 72"/>
              <a:gd name="T7" fmla="*/ 2147483647 h 67"/>
              <a:gd name="T8" fmla="*/ 2147483647 w 72"/>
              <a:gd name="T9" fmla="*/ 2147483647 h 67"/>
              <a:gd name="T10" fmla="*/ 2147483647 w 72"/>
              <a:gd name="T11" fmla="*/ 2147483647 h 67"/>
              <a:gd name="T12" fmla="*/ 2147483647 w 72"/>
              <a:gd name="T13" fmla="*/ 2147483647 h 67"/>
              <a:gd name="T14" fmla="*/ 2147483647 w 72"/>
              <a:gd name="T15" fmla="*/ 2147483647 h 67"/>
              <a:gd name="T16" fmla="*/ 2147483647 w 72"/>
              <a:gd name="T17" fmla="*/ 2147483647 h 67"/>
              <a:gd name="T18" fmla="*/ 2147483647 w 72"/>
              <a:gd name="T19" fmla="*/ 2147483647 h 67"/>
              <a:gd name="T20" fmla="*/ 2147483647 w 72"/>
              <a:gd name="T21" fmla="*/ 2147483647 h 67"/>
              <a:gd name="T22" fmla="*/ 2147483647 w 72"/>
              <a:gd name="T23" fmla="*/ 2147483647 h 67"/>
              <a:gd name="T24" fmla="*/ 2147483647 w 72"/>
              <a:gd name="T25" fmla="*/ 2147483647 h 67"/>
              <a:gd name="T26" fmla="*/ 2147483647 w 72"/>
              <a:gd name="T27" fmla="*/ 2147483647 h 67"/>
              <a:gd name="T28" fmla="*/ 2147483647 w 72"/>
              <a:gd name="T29" fmla="*/ 2147483647 h 67"/>
              <a:gd name="T30" fmla="*/ 2147483647 w 72"/>
              <a:gd name="T31" fmla="*/ 2147483647 h 67"/>
              <a:gd name="T32" fmla="*/ 2147483647 w 72"/>
              <a:gd name="T33" fmla="*/ 2147483647 h 67"/>
              <a:gd name="T34" fmla="*/ 2147483647 w 72"/>
              <a:gd name="T35" fmla="*/ 2147483647 h 67"/>
              <a:gd name="T36" fmla="*/ 2147483647 w 72"/>
              <a:gd name="T37" fmla="*/ 2147483647 h 67"/>
              <a:gd name="T38" fmla="*/ 2147483647 w 72"/>
              <a:gd name="T39" fmla="*/ 2147483647 h 67"/>
              <a:gd name="T40" fmla="*/ 2147483647 w 72"/>
              <a:gd name="T41" fmla="*/ 0 h 67"/>
              <a:gd name="T42" fmla="*/ 2147483647 w 72"/>
              <a:gd name="T43" fmla="*/ 2147483647 h 67"/>
              <a:gd name="T44" fmla="*/ 2147483647 w 72"/>
              <a:gd name="T45" fmla="*/ 2147483647 h 67"/>
              <a:gd name="T46" fmla="*/ 2147483647 w 72"/>
              <a:gd name="T47" fmla="*/ 2147483647 h 67"/>
              <a:gd name="T48" fmla="*/ 2147483647 w 72"/>
              <a:gd name="T49" fmla="*/ 2147483647 h 67"/>
              <a:gd name="T50" fmla="*/ 2147483647 w 72"/>
              <a:gd name="T51" fmla="*/ 2147483647 h 67"/>
              <a:gd name="T52" fmla="*/ 2147483647 w 72"/>
              <a:gd name="T53" fmla="*/ 2147483647 h 67"/>
              <a:gd name="T54" fmla="*/ 2147483647 w 72"/>
              <a:gd name="T55" fmla="*/ 2147483647 h 67"/>
              <a:gd name="T56" fmla="*/ 2147483647 w 72"/>
              <a:gd name="T57" fmla="*/ 2147483647 h 67"/>
              <a:gd name="T58" fmla="*/ 2147483647 w 72"/>
              <a:gd name="T59" fmla="*/ 2147483647 h 67"/>
              <a:gd name="T60" fmla="*/ 2147483647 w 72"/>
              <a:gd name="T61" fmla="*/ 2147483647 h 67"/>
              <a:gd name="T62" fmla="*/ 2147483647 w 72"/>
              <a:gd name="T63" fmla="*/ 2147483647 h 67"/>
              <a:gd name="T64" fmla="*/ 2147483647 w 72"/>
              <a:gd name="T65" fmla="*/ 2147483647 h 67"/>
              <a:gd name="T66" fmla="*/ 2147483647 w 72"/>
              <a:gd name="T67" fmla="*/ 2147483647 h 67"/>
              <a:gd name="T68" fmla="*/ 2147483647 w 72"/>
              <a:gd name="T69" fmla="*/ 2147483647 h 67"/>
              <a:gd name="T70" fmla="*/ 2147483647 w 72"/>
              <a:gd name="T71" fmla="*/ 2147483647 h 67"/>
              <a:gd name="T72" fmla="*/ 2147483647 w 72"/>
              <a:gd name="T73" fmla="*/ 2147483647 h 67"/>
              <a:gd name="T74" fmla="*/ 2147483647 w 72"/>
              <a:gd name="T75" fmla="*/ 2147483647 h 67"/>
              <a:gd name="T76" fmla="*/ 2147483647 w 72"/>
              <a:gd name="T77" fmla="*/ 2147483647 h 67"/>
              <a:gd name="T78" fmla="*/ 2147483647 w 72"/>
              <a:gd name="T79" fmla="*/ 2147483647 h 67"/>
              <a:gd name="T80" fmla="*/ 2147483647 w 72"/>
              <a:gd name="T81" fmla="*/ 2147483647 h 67"/>
              <a:gd name="T82" fmla="*/ 2147483647 w 72"/>
              <a:gd name="T83" fmla="*/ 2147483647 h 67"/>
              <a:gd name="T84" fmla="*/ 2147483647 w 72"/>
              <a:gd name="T85" fmla="*/ 2147483647 h 67"/>
              <a:gd name="T86" fmla="*/ 2147483647 w 72"/>
              <a:gd name="T87" fmla="*/ 2147483647 h 67"/>
              <a:gd name="T88" fmla="*/ 2147483647 w 72"/>
              <a:gd name="T89" fmla="*/ 2147483647 h 67"/>
              <a:gd name="T90" fmla="*/ 2147483647 w 72"/>
              <a:gd name="T91" fmla="*/ 2147483647 h 67"/>
              <a:gd name="T92" fmla="*/ 2147483647 w 72"/>
              <a:gd name="T93" fmla="*/ 2147483647 h 67"/>
              <a:gd name="T94" fmla="*/ 2147483647 w 72"/>
              <a:gd name="T95" fmla="*/ 2147483647 h 67"/>
              <a:gd name="T96" fmla="*/ 2147483647 w 72"/>
              <a:gd name="T97" fmla="*/ 2147483647 h 67"/>
              <a:gd name="T98" fmla="*/ 2147483647 w 72"/>
              <a:gd name="T99" fmla="*/ 2147483647 h 67"/>
              <a:gd name="T100" fmla="*/ 2147483647 w 72"/>
              <a:gd name="T101" fmla="*/ 2147483647 h 67"/>
              <a:gd name="T102" fmla="*/ 2147483647 w 72"/>
              <a:gd name="T103" fmla="*/ 2147483647 h 67"/>
              <a:gd name="T104" fmla="*/ 2147483647 w 72"/>
              <a:gd name="T105" fmla="*/ 2147483647 h 67"/>
              <a:gd name="T106" fmla="*/ 2147483647 w 72"/>
              <a:gd name="T107" fmla="*/ 2147483647 h 67"/>
              <a:gd name="T108" fmla="*/ 2147483647 w 72"/>
              <a:gd name="T109" fmla="*/ 2147483647 h 67"/>
              <a:gd name="T110" fmla="*/ 2147483647 w 72"/>
              <a:gd name="T111" fmla="*/ 2147483647 h 67"/>
              <a:gd name="T112" fmla="*/ 2147483647 w 72"/>
              <a:gd name="T113" fmla="*/ 2147483647 h 67"/>
              <a:gd name="T114" fmla="*/ 2147483647 w 72"/>
              <a:gd name="T115" fmla="*/ 2147483647 h 67"/>
              <a:gd name="T116" fmla="*/ 2147483647 w 72"/>
              <a:gd name="T117" fmla="*/ 2147483647 h 67"/>
              <a:gd name="T118" fmla="*/ 2147483647 w 72"/>
              <a:gd name="T119" fmla="*/ 2147483647 h 67"/>
              <a:gd name="T120" fmla="*/ 2147483647 w 72"/>
              <a:gd name="T121" fmla="*/ 2147483647 h 67"/>
              <a:gd name="T122" fmla="*/ 2147483647 w 72"/>
              <a:gd name="T123" fmla="*/ 2147483647 h 67"/>
              <a:gd name="T124" fmla="*/ 0 w 72"/>
              <a:gd name="T125" fmla="*/ 0 h 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2"/>
              <a:gd name="T190" fmla="*/ 0 h 67"/>
              <a:gd name="T191" fmla="*/ 72 w 72"/>
              <a:gd name="T192" fmla="*/ 67 h 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2" h="67">
                <a:moveTo>
                  <a:pt x="0" y="0"/>
                </a:moveTo>
                <a:lnTo>
                  <a:pt x="34" y="0"/>
                </a:lnTo>
                <a:lnTo>
                  <a:pt x="34" y="5"/>
                </a:lnTo>
                <a:lnTo>
                  <a:pt x="31" y="5"/>
                </a:lnTo>
                <a:lnTo>
                  <a:pt x="29" y="5"/>
                </a:lnTo>
                <a:lnTo>
                  <a:pt x="26" y="5"/>
                </a:lnTo>
                <a:lnTo>
                  <a:pt x="26" y="7"/>
                </a:lnTo>
                <a:lnTo>
                  <a:pt x="26" y="10"/>
                </a:lnTo>
                <a:lnTo>
                  <a:pt x="29" y="10"/>
                </a:lnTo>
                <a:lnTo>
                  <a:pt x="29" y="12"/>
                </a:lnTo>
                <a:lnTo>
                  <a:pt x="29" y="14"/>
                </a:lnTo>
                <a:lnTo>
                  <a:pt x="31" y="14"/>
                </a:lnTo>
                <a:lnTo>
                  <a:pt x="31" y="17"/>
                </a:lnTo>
                <a:lnTo>
                  <a:pt x="36" y="24"/>
                </a:lnTo>
                <a:lnTo>
                  <a:pt x="43" y="17"/>
                </a:lnTo>
                <a:lnTo>
                  <a:pt x="43" y="14"/>
                </a:lnTo>
                <a:lnTo>
                  <a:pt x="45" y="14"/>
                </a:lnTo>
                <a:lnTo>
                  <a:pt x="45" y="12"/>
                </a:lnTo>
                <a:lnTo>
                  <a:pt x="45" y="10"/>
                </a:lnTo>
                <a:lnTo>
                  <a:pt x="48" y="10"/>
                </a:lnTo>
                <a:lnTo>
                  <a:pt x="48" y="7"/>
                </a:lnTo>
                <a:lnTo>
                  <a:pt x="48" y="5"/>
                </a:lnTo>
                <a:lnTo>
                  <a:pt x="45" y="5"/>
                </a:lnTo>
                <a:lnTo>
                  <a:pt x="43" y="5"/>
                </a:lnTo>
                <a:lnTo>
                  <a:pt x="43" y="0"/>
                </a:lnTo>
                <a:lnTo>
                  <a:pt x="64" y="0"/>
                </a:lnTo>
                <a:lnTo>
                  <a:pt x="64" y="5"/>
                </a:lnTo>
                <a:lnTo>
                  <a:pt x="62" y="5"/>
                </a:lnTo>
                <a:lnTo>
                  <a:pt x="60" y="5"/>
                </a:lnTo>
                <a:lnTo>
                  <a:pt x="57" y="5"/>
                </a:lnTo>
                <a:lnTo>
                  <a:pt x="57" y="7"/>
                </a:lnTo>
                <a:lnTo>
                  <a:pt x="55" y="10"/>
                </a:lnTo>
                <a:lnTo>
                  <a:pt x="53" y="12"/>
                </a:lnTo>
                <a:lnTo>
                  <a:pt x="50" y="14"/>
                </a:lnTo>
                <a:lnTo>
                  <a:pt x="48" y="17"/>
                </a:lnTo>
                <a:lnTo>
                  <a:pt x="41" y="29"/>
                </a:lnTo>
                <a:lnTo>
                  <a:pt x="57" y="52"/>
                </a:lnTo>
                <a:lnTo>
                  <a:pt x="57" y="55"/>
                </a:lnTo>
                <a:lnTo>
                  <a:pt x="60" y="57"/>
                </a:lnTo>
                <a:lnTo>
                  <a:pt x="62" y="60"/>
                </a:lnTo>
                <a:lnTo>
                  <a:pt x="64" y="62"/>
                </a:lnTo>
                <a:lnTo>
                  <a:pt x="64" y="64"/>
                </a:lnTo>
                <a:lnTo>
                  <a:pt x="67" y="64"/>
                </a:lnTo>
                <a:lnTo>
                  <a:pt x="69" y="64"/>
                </a:lnTo>
                <a:lnTo>
                  <a:pt x="72" y="64"/>
                </a:lnTo>
                <a:lnTo>
                  <a:pt x="72" y="67"/>
                </a:lnTo>
                <a:lnTo>
                  <a:pt x="41" y="67"/>
                </a:lnTo>
                <a:lnTo>
                  <a:pt x="41" y="64"/>
                </a:lnTo>
                <a:lnTo>
                  <a:pt x="43" y="64"/>
                </a:lnTo>
                <a:lnTo>
                  <a:pt x="45" y="64"/>
                </a:lnTo>
                <a:lnTo>
                  <a:pt x="45" y="62"/>
                </a:lnTo>
                <a:lnTo>
                  <a:pt x="48" y="62"/>
                </a:lnTo>
                <a:lnTo>
                  <a:pt x="48" y="60"/>
                </a:lnTo>
                <a:lnTo>
                  <a:pt x="45" y="60"/>
                </a:lnTo>
                <a:lnTo>
                  <a:pt x="45" y="57"/>
                </a:lnTo>
                <a:lnTo>
                  <a:pt x="43" y="55"/>
                </a:lnTo>
                <a:lnTo>
                  <a:pt x="43" y="52"/>
                </a:lnTo>
                <a:lnTo>
                  <a:pt x="34" y="38"/>
                </a:lnTo>
                <a:lnTo>
                  <a:pt x="22" y="52"/>
                </a:lnTo>
                <a:lnTo>
                  <a:pt x="22" y="55"/>
                </a:lnTo>
                <a:lnTo>
                  <a:pt x="19" y="55"/>
                </a:lnTo>
                <a:lnTo>
                  <a:pt x="19" y="57"/>
                </a:lnTo>
                <a:lnTo>
                  <a:pt x="17" y="57"/>
                </a:lnTo>
                <a:lnTo>
                  <a:pt x="17" y="60"/>
                </a:lnTo>
                <a:lnTo>
                  <a:pt x="17" y="62"/>
                </a:lnTo>
                <a:lnTo>
                  <a:pt x="19" y="64"/>
                </a:lnTo>
                <a:lnTo>
                  <a:pt x="22" y="64"/>
                </a:lnTo>
                <a:lnTo>
                  <a:pt x="24" y="64"/>
                </a:lnTo>
                <a:lnTo>
                  <a:pt x="24" y="67"/>
                </a:lnTo>
                <a:lnTo>
                  <a:pt x="3" y="67"/>
                </a:lnTo>
                <a:lnTo>
                  <a:pt x="3" y="64"/>
                </a:lnTo>
                <a:lnTo>
                  <a:pt x="5" y="64"/>
                </a:lnTo>
                <a:lnTo>
                  <a:pt x="7" y="64"/>
                </a:lnTo>
                <a:lnTo>
                  <a:pt x="7" y="62"/>
                </a:lnTo>
                <a:lnTo>
                  <a:pt x="10" y="60"/>
                </a:lnTo>
                <a:lnTo>
                  <a:pt x="12" y="57"/>
                </a:lnTo>
                <a:lnTo>
                  <a:pt x="15" y="55"/>
                </a:lnTo>
                <a:lnTo>
                  <a:pt x="15" y="52"/>
                </a:lnTo>
                <a:lnTo>
                  <a:pt x="29" y="33"/>
                </a:lnTo>
                <a:lnTo>
                  <a:pt x="17" y="17"/>
                </a:lnTo>
                <a:lnTo>
                  <a:pt x="15" y="14"/>
                </a:lnTo>
                <a:lnTo>
                  <a:pt x="15" y="12"/>
                </a:lnTo>
                <a:lnTo>
                  <a:pt x="12" y="10"/>
                </a:lnTo>
                <a:lnTo>
                  <a:pt x="12" y="7"/>
                </a:lnTo>
                <a:lnTo>
                  <a:pt x="10" y="7"/>
                </a:lnTo>
                <a:lnTo>
                  <a:pt x="7" y="5"/>
                </a:lnTo>
                <a:lnTo>
                  <a:pt x="5" y="5"/>
                </a:lnTo>
                <a:lnTo>
                  <a:pt x="3" y="5"/>
                </a:lnTo>
                <a:lnTo>
                  <a:pt x="0" y="5"/>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2022" name="Freeform 157"/>
          <p:cNvSpPr>
            <a:spLocks/>
          </p:cNvSpPr>
          <p:nvPr/>
        </p:nvSpPr>
        <p:spPr bwMode="auto">
          <a:xfrm>
            <a:off x="5002213" y="5337175"/>
            <a:ext cx="84137" cy="128588"/>
          </a:xfrm>
          <a:custGeom>
            <a:avLst/>
            <a:gdLst>
              <a:gd name="T0" fmla="*/ 0 w 53"/>
              <a:gd name="T1" fmla="*/ 2147483647 h 81"/>
              <a:gd name="T2" fmla="*/ 2147483647 w 53"/>
              <a:gd name="T3" fmla="*/ 2147483647 h 81"/>
              <a:gd name="T4" fmla="*/ 2147483647 w 53"/>
              <a:gd name="T5" fmla="*/ 2147483647 h 81"/>
              <a:gd name="T6" fmla="*/ 2147483647 w 53"/>
              <a:gd name="T7" fmla="*/ 2147483647 h 81"/>
              <a:gd name="T8" fmla="*/ 2147483647 w 53"/>
              <a:gd name="T9" fmla="*/ 2147483647 h 81"/>
              <a:gd name="T10" fmla="*/ 2147483647 w 53"/>
              <a:gd name="T11" fmla="*/ 2147483647 h 81"/>
              <a:gd name="T12" fmla="*/ 2147483647 w 53"/>
              <a:gd name="T13" fmla="*/ 2147483647 h 81"/>
              <a:gd name="T14" fmla="*/ 2147483647 w 53"/>
              <a:gd name="T15" fmla="*/ 2147483647 h 81"/>
              <a:gd name="T16" fmla="*/ 2147483647 w 53"/>
              <a:gd name="T17" fmla="*/ 2147483647 h 81"/>
              <a:gd name="T18" fmla="*/ 2147483647 w 53"/>
              <a:gd name="T19" fmla="*/ 2147483647 h 81"/>
              <a:gd name="T20" fmla="*/ 2147483647 w 53"/>
              <a:gd name="T21" fmla="*/ 2147483647 h 81"/>
              <a:gd name="T22" fmla="*/ 2147483647 w 53"/>
              <a:gd name="T23" fmla="*/ 2147483647 h 81"/>
              <a:gd name="T24" fmla="*/ 2147483647 w 53"/>
              <a:gd name="T25" fmla="*/ 2147483647 h 81"/>
              <a:gd name="T26" fmla="*/ 2147483647 w 53"/>
              <a:gd name="T27" fmla="*/ 2147483647 h 81"/>
              <a:gd name="T28" fmla="*/ 2147483647 w 53"/>
              <a:gd name="T29" fmla="*/ 2147483647 h 81"/>
              <a:gd name="T30" fmla="*/ 2147483647 w 53"/>
              <a:gd name="T31" fmla="*/ 2147483647 h 81"/>
              <a:gd name="T32" fmla="*/ 2147483647 w 53"/>
              <a:gd name="T33" fmla="*/ 2147483647 h 81"/>
              <a:gd name="T34" fmla="*/ 2147483647 w 53"/>
              <a:gd name="T35" fmla="*/ 2147483647 h 81"/>
              <a:gd name="T36" fmla="*/ 2147483647 w 53"/>
              <a:gd name="T37" fmla="*/ 2147483647 h 81"/>
              <a:gd name="T38" fmla="*/ 2147483647 w 53"/>
              <a:gd name="T39" fmla="*/ 2147483647 h 81"/>
              <a:gd name="T40" fmla="*/ 2147483647 w 53"/>
              <a:gd name="T41" fmla="*/ 2147483647 h 81"/>
              <a:gd name="T42" fmla="*/ 2147483647 w 53"/>
              <a:gd name="T43" fmla="*/ 0 h 81"/>
              <a:gd name="T44" fmla="*/ 2147483647 w 53"/>
              <a:gd name="T45" fmla="*/ 0 h 81"/>
              <a:gd name="T46" fmla="*/ 2147483647 w 53"/>
              <a:gd name="T47" fmla="*/ 0 h 81"/>
              <a:gd name="T48" fmla="*/ 2147483647 w 53"/>
              <a:gd name="T49" fmla="*/ 2147483647 h 81"/>
              <a:gd name="T50" fmla="*/ 2147483647 w 53"/>
              <a:gd name="T51" fmla="*/ 2147483647 h 81"/>
              <a:gd name="T52" fmla="*/ 2147483647 w 53"/>
              <a:gd name="T53" fmla="*/ 2147483647 h 81"/>
              <a:gd name="T54" fmla="*/ 2147483647 w 53"/>
              <a:gd name="T55" fmla="*/ 2147483647 h 81"/>
              <a:gd name="T56" fmla="*/ 2147483647 w 53"/>
              <a:gd name="T57" fmla="*/ 2147483647 h 81"/>
              <a:gd name="T58" fmla="*/ 2147483647 w 53"/>
              <a:gd name="T59" fmla="*/ 2147483647 h 81"/>
              <a:gd name="T60" fmla="*/ 2147483647 w 53"/>
              <a:gd name="T61" fmla="*/ 2147483647 h 81"/>
              <a:gd name="T62" fmla="*/ 2147483647 w 53"/>
              <a:gd name="T63" fmla="*/ 2147483647 h 81"/>
              <a:gd name="T64" fmla="*/ 2147483647 w 53"/>
              <a:gd name="T65" fmla="*/ 2147483647 h 81"/>
              <a:gd name="T66" fmla="*/ 2147483647 w 53"/>
              <a:gd name="T67" fmla="*/ 2147483647 h 81"/>
              <a:gd name="T68" fmla="*/ 2147483647 w 53"/>
              <a:gd name="T69" fmla="*/ 2147483647 h 81"/>
              <a:gd name="T70" fmla="*/ 2147483647 w 53"/>
              <a:gd name="T71" fmla="*/ 2147483647 h 81"/>
              <a:gd name="T72" fmla="*/ 2147483647 w 53"/>
              <a:gd name="T73" fmla="*/ 2147483647 h 81"/>
              <a:gd name="T74" fmla="*/ 2147483647 w 53"/>
              <a:gd name="T75" fmla="*/ 2147483647 h 81"/>
              <a:gd name="T76" fmla="*/ 2147483647 w 53"/>
              <a:gd name="T77" fmla="*/ 2147483647 h 81"/>
              <a:gd name="T78" fmla="*/ 2147483647 w 53"/>
              <a:gd name="T79" fmla="*/ 2147483647 h 81"/>
              <a:gd name="T80" fmla="*/ 2147483647 w 53"/>
              <a:gd name="T81" fmla="*/ 2147483647 h 81"/>
              <a:gd name="T82" fmla="*/ 2147483647 w 53"/>
              <a:gd name="T83" fmla="*/ 2147483647 h 81"/>
              <a:gd name="T84" fmla="*/ 2147483647 w 53"/>
              <a:gd name="T85" fmla="*/ 2147483647 h 81"/>
              <a:gd name="T86" fmla="*/ 2147483647 w 53"/>
              <a:gd name="T87" fmla="*/ 2147483647 h 81"/>
              <a:gd name="T88" fmla="*/ 2147483647 w 53"/>
              <a:gd name="T89" fmla="*/ 2147483647 h 8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3"/>
              <a:gd name="T136" fmla="*/ 0 h 81"/>
              <a:gd name="T137" fmla="*/ 53 w 53"/>
              <a:gd name="T138" fmla="*/ 81 h 8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3" h="81">
                <a:moveTo>
                  <a:pt x="53" y="64"/>
                </a:moveTo>
                <a:lnTo>
                  <a:pt x="45" y="81"/>
                </a:lnTo>
                <a:lnTo>
                  <a:pt x="0" y="81"/>
                </a:lnTo>
                <a:lnTo>
                  <a:pt x="0" y="78"/>
                </a:lnTo>
                <a:lnTo>
                  <a:pt x="5" y="74"/>
                </a:lnTo>
                <a:lnTo>
                  <a:pt x="10" y="69"/>
                </a:lnTo>
                <a:lnTo>
                  <a:pt x="15" y="64"/>
                </a:lnTo>
                <a:lnTo>
                  <a:pt x="17" y="62"/>
                </a:lnTo>
                <a:lnTo>
                  <a:pt x="22" y="57"/>
                </a:lnTo>
                <a:lnTo>
                  <a:pt x="24" y="54"/>
                </a:lnTo>
                <a:lnTo>
                  <a:pt x="26" y="50"/>
                </a:lnTo>
                <a:lnTo>
                  <a:pt x="29" y="47"/>
                </a:lnTo>
                <a:lnTo>
                  <a:pt x="31" y="45"/>
                </a:lnTo>
                <a:lnTo>
                  <a:pt x="31" y="43"/>
                </a:lnTo>
                <a:lnTo>
                  <a:pt x="34" y="38"/>
                </a:lnTo>
                <a:lnTo>
                  <a:pt x="36" y="35"/>
                </a:lnTo>
                <a:lnTo>
                  <a:pt x="36" y="33"/>
                </a:lnTo>
                <a:lnTo>
                  <a:pt x="36" y="31"/>
                </a:lnTo>
                <a:lnTo>
                  <a:pt x="36" y="28"/>
                </a:lnTo>
                <a:lnTo>
                  <a:pt x="36" y="26"/>
                </a:lnTo>
                <a:lnTo>
                  <a:pt x="36" y="24"/>
                </a:lnTo>
                <a:lnTo>
                  <a:pt x="36" y="21"/>
                </a:lnTo>
                <a:lnTo>
                  <a:pt x="36" y="19"/>
                </a:lnTo>
                <a:lnTo>
                  <a:pt x="36" y="16"/>
                </a:lnTo>
                <a:lnTo>
                  <a:pt x="34" y="16"/>
                </a:lnTo>
                <a:lnTo>
                  <a:pt x="34" y="14"/>
                </a:lnTo>
                <a:lnTo>
                  <a:pt x="31" y="12"/>
                </a:lnTo>
                <a:lnTo>
                  <a:pt x="29" y="9"/>
                </a:lnTo>
                <a:lnTo>
                  <a:pt x="26" y="9"/>
                </a:lnTo>
                <a:lnTo>
                  <a:pt x="24" y="9"/>
                </a:lnTo>
                <a:lnTo>
                  <a:pt x="22" y="9"/>
                </a:lnTo>
                <a:lnTo>
                  <a:pt x="19" y="9"/>
                </a:lnTo>
                <a:lnTo>
                  <a:pt x="17" y="9"/>
                </a:lnTo>
                <a:lnTo>
                  <a:pt x="15" y="9"/>
                </a:lnTo>
                <a:lnTo>
                  <a:pt x="12" y="12"/>
                </a:lnTo>
                <a:lnTo>
                  <a:pt x="10" y="12"/>
                </a:lnTo>
                <a:lnTo>
                  <a:pt x="10" y="14"/>
                </a:lnTo>
                <a:lnTo>
                  <a:pt x="7" y="14"/>
                </a:lnTo>
                <a:lnTo>
                  <a:pt x="7" y="16"/>
                </a:lnTo>
                <a:lnTo>
                  <a:pt x="5" y="19"/>
                </a:lnTo>
                <a:lnTo>
                  <a:pt x="5" y="21"/>
                </a:lnTo>
                <a:lnTo>
                  <a:pt x="3" y="21"/>
                </a:lnTo>
                <a:lnTo>
                  <a:pt x="3" y="19"/>
                </a:lnTo>
                <a:lnTo>
                  <a:pt x="3" y="16"/>
                </a:lnTo>
                <a:lnTo>
                  <a:pt x="5" y="14"/>
                </a:lnTo>
                <a:lnTo>
                  <a:pt x="5" y="12"/>
                </a:lnTo>
                <a:lnTo>
                  <a:pt x="5" y="9"/>
                </a:lnTo>
                <a:lnTo>
                  <a:pt x="7" y="9"/>
                </a:lnTo>
                <a:lnTo>
                  <a:pt x="7" y="7"/>
                </a:lnTo>
                <a:lnTo>
                  <a:pt x="10" y="4"/>
                </a:lnTo>
                <a:lnTo>
                  <a:pt x="12" y="4"/>
                </a:lnTo>
                <a:lnTo>
                  <a:pt x="12" y="2"/>
                </a:lnTo>
                <a:lnTo>
                  <a:pt x="15" y="2"/>
                </a:lnTo>
                <a:lnTo>
                  <a:pt x="17" y="2"/>
                </a:lnTo>
                <a:lnTo>
                  <a:pt x="19" y="0"/>
                </a:lnTo>
                <a:lnTo>
                  <a:pt x="22" y="0"/>
                </a:lnTo>
                <a:lnTo>
                  <a:pt x="24" y="0"/>
                </a:lnTo>
                <a:lnTo>
                  <a:pt x="26" y="0"/>
                </a:lnTo>
                <a:lnTo>
                  <a:pt x="29" y="0"/>
                </a:lnTo>
                <a:lnTo>
                  <a:pt x="31" y="0"/>
                </a:lnTo>
                <a:lnTo>
                  <a:pt x="34" y="2"/>
                </a:lnTo>
                <a:lnTo>
                  <a:pt x="36" y="2"/>
                </a:lnTo>
                <a:lnTo>
                  <a:pt x="38" y="2"/>
                </a:lnTo>
                <a:lnTo>
                  <a:pt x="38" y="4"/>
                </a:lnTo>
                <a:lnTo>
                  <a:pt x="41" y="4"/>
                </a:lnTo>
                <a:lnTo>
                  <a:pt x="43" y="7"/>
                </a:lnTo>
                <a:lnTo>
                  <a:pt x="43" y="9"/>
                </a:lnTo>
                <a:lnTo>
                  <a:pt x="45" y="12"/>
                </a:lnTo>
                <a:lnTo>
                  <a:pt x="45" y="14"/>
                </a:lnTo>
                <a:lnTo>
                  <a:pt x="45" y="16"/>
                </a:lnTo>
                <a:lnTo>
                  <a:pt x="48" y="19"/>
                </a:lnTo>
                <a:lnTo>
                  <a:pt x="48" y="21"/>
                </a:lnTo>
                <a:lnTo>
                  <a:pt x="48" y="24"/>
                </a:lnTo>
                <a:lnTo>
                  <a:pt x="45" y="24"/>
                </a:lnTo>
                <a:lnTo>
                  <a:pt x="45" y="26"/>
                </a:lnTo>
                <a:lnTo>
                  <a:pt x="45" y="28"/>
                </a:lnTo>
                <a:lnTo>
                  <a:pt x="45" y="31"/>
                </a:lnTo>
                <a:lnTo>
                  <a:pt x="43" y="33"/>
                </a:lnTo>
                <a:lnTo>
                  <a:pt x="43" y="35"/>
                </a:lnTo>
                <a:lnTo>
                  <a:pt x="41" y="38"/>
                </a:lnTo>
                <a:lnTo>
                  <a:pt x="41" y="40"/>
                </a:lnTo>
                <a:lnTo>
                  <a:pt x="38" y="43"/>
                </a:lnTo>
                <a:lnTo>
                  <a:pt x="36" y="45"/>
                </a:lnTo>
                <a:lnTo>
                  <a:pt x="36" y="47"/>
                </a:lnTo>
                <a:lnTo>
                  <a:pt x="34" y="50"/>
                </a:lnTo>
                <a:lnTo>
                  <a:pt x="31" y="52"/>
                </a:lnTo>
                <a:lnTo>
                  <a:pt x="26" y="57"/>
                </a:lnTo>
                <a:lnTo>
                  <a:pt x="24" y="59"/>
                </a:lnTo>
                <a:lnTo>
                  <a:pt x="22" y="62"/>
                </a:lnTo>
                <a:lnTo>
                  <a:pt x="19" y="64"/>
                </a:lnTo>
                <a:lnTo>
                  <a:pt x="17" y="66"/>
                </a:lnTo>
                <a:lnTo>
                  <a:pt x="15" y="69"/>
                </a:lnTo>
                <a:lnTo>
                  <a:pt x="12" y="71"/>
                </a:lnTo>
                <a:lnTo>
                  <a:pt x="34" y="71"/>
                </a:lnTo>
                <a:lnTo>
                  <a:pt x="36" y="71"/>
                </a:lnTo>
                <a:lnTo>
                  <a:pt x="38" y="71"/>
                </a:lnTo>
                <a:lnTo>
                  <a:pt x="41" y="71"/>
                </a:lnTo>
                <a:lnTo>
                  <a:pt x="43" y="71"/>
                </a:lnTo>
                <a:lnTo>
                  <a:pt x="43" y="69"/>
                </a:lnTo>
                <a:lnTo>
                  <a:pt x="45" y="69"/>
                </a:lnTo>
                <a:lnTo>
                  <a:pt x="48" y="69"/>
                </a:lnTo>
                <a:lnTo>
                  <a:pt x="48" y="66"/>
                </a:lnTo>
                <a:lnTo>
                  <a:pt x="50" y="66"/>
                </a:lnTo>
                <a:lnTo>
                  <a:pt x="50" y="64"/>
                </a:lnTo>
                <a:lnTo>
                  <a:pt x="53" y="6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nvGrpSpPr>
          <p:cNvPr id="10" name="Group 178"/>
          <p:cNvGrpSpPr>
            <a:grpSpLocks/>
          </p:cNvGrpSpPr>
          <p:nvPr/>
        </p:nvGrpSpPr>
        <p:grpSpPr bwMode="auto">
          <a:xfrm>
            <a:off x="5119688" y="4497388"/>
            <a:ext cx="2551112" cy="1111250"/>
            <a:chOff x="3225" y="2833"/>
            <a:chExt cx="1607" cy="700"/>
          </a:xfrm>
        </p:grpSpPr>
        <p:sp>
          <p:nvSpPr>
            <p:cNvPr id="42057" name="Freeform 120"/>
            <p:cNvSpPr>
              <a:spLocks/>
            </p:cNvSpPr>
            <p:nvPr/>
          </p:nvSpPr>
          <p:spPr bwMode="auto">
            <a:xfrm>
              <a:off x="3804" y="2971"/>
              <a:ext cx="64" cy="46"/>
            </a:xfrm>
            <a:custGeom>
              <a:avLst/>
              <a:gdLst>
                <a:gd name="T0" fmla="*/ 7 w 64"/>
                <a:gd name="T1" fmla="*/ 22 h 46"/>
                <a:gd name="T2" fmla="*/ 14 w 64"/>
                <a:gd name="T3" fmla="*/ 46 h 46"/>
                <a:gd name="T4" fmla="*/ 64 w 64"/>
                <a:gd name="T5" fmla="*/ 5 h 46"/>
                <a:gd name="T6" fmla="*/ 0 w 64"/>
                <a:gd name="T7" fmla="*/ 0 h 46"/>
                <a:gd name="T8" fmla="*/ 7 w 64"/>
                <a:gd name="T9" fmla="*/ 22 h 46"/>
                <a:gd name="T10" fmla="*/ 0 60000 65536"/>
                <a:gd name="T11" fmla="*/ 0 60000 65536"/>
                <a:gd name="T12" fmla="*/ 0 60000 65536"/>
                <a:gd name="T13" fmla="*/ 0 60000 65536"/>
                <a:gd name="T14" fmla="*/ 0 60000 65536"/>
                <a:gd name="T15" fmla="*/ 0 w 64"/>
                <a:gd name="T16" fmla="*/ 0 h 46"/>
                <a:gd name="T17" fmla="*/ 64 w 64"/>
                <a:gd name="T18" fmla="*/ 46 h 46"/>
              </a:gdLst>
              <a:ahLst/>
              <a:cxnLst>
                <a:cxn ang="T10">
                  <a:pos x="T0" y="T1"/>
                </a:cxn>
                <a:cxn ang="T11">
                  <a:pos x="T2" y="T3"/>
                </a:cxn>
                <a:cxn ang="T12">
                  <a:pos x="T4" y="T5"/>
                </a:cxn>
                <a:cxn ang="T13">
                  <a:pos x="T6" y="T7"/>
                </a:cxn>
                <a:cxn ang="T14">
                  <a:pos x="T8" y="T9"/>
                </a:cxn>
              </a:cxnLst>
              <a:rect l="T15" t="T16" r="T17" b="T18"/>
              <a:pathLst>
                <a:path w="64" h="46">
                  <a:moveTo>
                    <a:pt x="7" y="22"/>
                  </a:moveTo>
                  <a:lnTo>
                    <a:pt x="14" y="46"/>
                  </a:lnTo>
                  <a:lnTo>
                    <a:pt x="64" y="5"/>
                  </a:lnTo>
                  <a:lnTo>
                    <a:pt x="0" y="0"/>
                  </a:lnTo>
                  <a:lnTo>
                    <a:pt x="7"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2058" name="Line 121"/>
            <p:cNvSpPr>
              <a:spLocks noChangeShapeType="1"/>
            </p:cNvSpPr>
            <p:nvPr/>
          </p:nvSpPr>
          <p:spPr bwMode="auto">
            <a:xfrm flipH="1">
              <a:off x="3225" y="2993"/>
              <a:ext cx="586" cy="17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2059" name="Freeform 122"/>
            <p:cNvSpPr>
              <a:spLocks/>
            </p:cNvSpPr>
            <p:nvPr/>
          </p:nvSpPr>
          <p:spPr bwMode="auto">
            <a:xfrm>
              <a:off x="3828" y="3067"/>
              <a:ext cx="62" cy="54"/>
            </a:xfrm>
            <a:custGeom>
              <a:avLst/>
              <a:gdLst>
                <a:gd name="T0" fmla="*/ 14 w 62"/>
                <a:gd name="T1" fmla="*/ 35 h 54"/>
                <a:gd name="T2" fmla="*/ 26 w 62"/>
                <a:gd name="T3" fmla="*/ 54 h 54"/>
                <a:gd name="T4" fmla="*/ 62 w 62"/>
                <a:gd name="T5" fmla="*/ 0 h 54"/>
                <a:gd name="T6" fmla="*/ 0 w 62"/>
                <a:gd name="T7" fmla="*/ 14 h 54"/>
                <a:gd name="T8" fmla="*/ 14 w 62"/>
                <a:gd name="T9" fmla="*/ 35 h 54"/>
                <a:gd name="T10" fmla="*/ 0 60000 65536"/>
                <a:gd name="T11" fmla="*/ 0 60000 65536"/>
                <a:gd name="T12" fmla="*/ 0 60000 65536"/>
                <a:gd name="T13" fmla="*/ 0 60000 65536"/>
                <a:gd name="T14" fmla="*/ 0 60000 65536"/>
                <a:gd name="T15" fmla="*/ 0 w 62"/>
                <a:gd name="T16" fmla="*/ 0 h 54"/>
                <a:gd name="T17" fmla="*/ 62 w 62"/>
                <a:gd name="T18" fmla="*/ 54 h 54"/>
              </a:gdLst>
              <a:ahLst/>
              <a:cxnLst>
                <a:cxn ang="T10">
                  <a:pos x="T0" y="T1"/>
                </a:cxn>
                <a:cxn ang="T11">
                  <a:pos x="T2" y="T3"/>
                </a:cxn>
                <a:cxn ang="T12">
                  <a:pos x="T4" y="T5"/>
                </a:cxn>
                <a:cxn ang="T13">
                  <a:pos x="T6" y="T7"/>
                </a:cxn>
                <a:cxn ang="T14">
                  <a:pos x="T8" y="T9"/>
                </a:cxn>
              </a:cxnLst>
              <a:rect l="T15" t="T16" r="T17" b="T18"/>
              <a:pathLst>
                <a:path w="62" h="54">
                  <a:moveTo>
                    <a:pt x="14" y="35"/>
                  </a:moveTo>
                  <a:lnTo>
                    <a:pt x="26" y="54"/>
                  </a:lnTo>
                  <a:lnTo>
                    <a:pt x="62" y="0"/>
                  </a:lnTo>
                  <a:lnTo>
                    <a:pt x="0" y="14"/>
                  </a:lnTo>
                  <a:lnTo>
                    <a:pt x="14"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2060" name="Line 123"/>
            <p:cNvSpPr>
              <a:spLocks noChangeShapeType="1"/>
            </p:cNvSpPr>
            <p:nvPr/>
          </p:nvSpPr>
          <p:spPr bwMode="auto">
            <a:xfrm flipH="1">
              <a:off x="3225" y="3102"/>
              <a:ext cx="617" cy="43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grpSp>
          <p:nvGrpSpPr>
            <p:cNvPr id="42061" name="Group 177"/>
            <p:cNvGrpSpPr>
              <a:grpSpLocks/>
            </p:cNvGrpSpPr>
            <p:nvPr/>
          </p:nvGrpSpPr>
          <p:grpSpPr bwMode="auto">
            <a:xfrm>
              <a:off x="3885" y="2833"/>
              <a:ext cx="332" cy="334"/>
              <a:chOff x="3885" y="2833"/>
              <a:chExt cx="332" cy="334"/>
            </a:xfrm>
          </p:grpSpPr>
          <p:sp>
            <p:nvSpPr>
              <p:cNvPr id="42069" name="Freeform 128"/>
              <p:cNvSpPr>
                <a:spLocks/>
              </p:cNvSpPr>
              <p:nvPr/>
            </p:nvSpPr>
            <p:spPr bwMode="auto">
              <a:xfrm>
                <a:off x="4051" y="2833"/>
                <a:ext cx="166" cy="167"/>
              </a:xfrm>
              <a:custGeom>
                <a:avLst/>
                <a:gdLst>
                  <a:gd name="T0" fmla="*/ 0 w 166"/>
                  <a:gd name="T1" fmla="*/ 19 h 167"/>
                  <a:gd name="T2" fmla="*/ 17 w 166"/>
                  <a:gd name="T3" fmla="*/ 22 h 167"/>
                  <a:gd name="T4" fmla="*/ 31 w 166"/>
                  <a:gd name="T5" fmla="*/ 24 h 167"/>
                  <a:gd name="T6" fmla="*/ 45 w 166"/>
                  <a:gd name="T7" fmla="*/ 27 h 167"/>
                  <a:gd name="T8" fmla="*/ 57 w 166"/>
                  <a:gd name="T9" fmla="*/ 31 h 167"/>
                  <a:gd name="T10" fmla="*/ 71 w 166"/>
                  <a:gd name="T11" fmla="*/ 38 h 167"/>
                  <a:gd name="T12" fmla="*/ 83 w 166"/>
                  <a:gd name="T13" fmla="*/ 46 h 167"/>
                  <a:gd name="T14" fmla="*/ 95 w 166"/>
                  <a:gd name="T15" fmla="*/ 53 h 167"/>
                  <a:gd name="T16" fmla="*/ 105 w 166"/>
                  <a:gd name="T17" fmla="*/ 62 h 167"/>
                  <a:gd name="T18" fmla="*/ 114 w 166"/>
                  <a:gd name="T19" fmla="*/ 74 h 167"/>
                  <a:gd name="T20" fmla="*/ 124 w 166"/>
                  <a:gd name="T21" fmla="*/ 84 h 167"/>
                  <a:gd name="T22" fmla="*/ 131 w 166"/>
                  <a:gd name="T23" fmla="*/ 98 h 167"/>
                  <a:gd name="T24" fmla="*/ 135 w 166"/>
                  <a:gd name="T25" fmla="*/ 110 h 167"/>
                  <a:gd name="T26" fmla="*/ 140 w 166"/>
                  <a:gd name="T27" fmla="*/ 124 h 167"/>
                  <a:gd name="T28" fmla="*/ 145 w 166"/>
                  <a:gd name="T29" fmla="*/ 136 h 167"/>
                  <a:gd name="T30" fmla="*/ 147 w 166"/>
                  <a:gd name="T31" fmla="*/ 153 h 167"/>
                  <a:gd name="T32" fmla="*/ 147 w 166"/>
                  <a:gd name="T33" fmla="*/ 167 h 167"/>
                  <a:gd name="T34" fmla="*/ 166 w 166"/>
                  <a:gd name="T35" fmla="*/ 167 h 167"/>
                  <a:gd name="T36" fmla="*/ 166 w 166"/>
                  <a:gd name="T37" fmla="*/ 150 h 167"/>
                  <a:gd name="T38" fmla="*/ 164 w 166"/>
                  <a:gd name="T39" fmla="*/ 134 h 167"/>
                  <a:gd name="T40" fmla="*/ 159 w 166"/>
                  <a:gd name="T41" fmla="*/ 117 h 167"/>
                  <a:gd name="T42" fmla="*/ 154 w 166"/>
                  <a:gd name="T43" fmla="*/ 103 h 167"/>
                  <a:gd name="T44" fmla="*/ 147 w 166"/>
                  <a:gd name="T45" fmla="*/ 88 h 167"/>
                  <a:gd name="T46" fmla="*/ 138 w 166"/>
                  <a:gd name="T47" fmla="*/ 74 h 167"/>
                  <a:gd name="T48" fmla="*/ 128 w 166"/>
                  <a:gd name="T49" fmla="*/ 60 h 167"/>
                  <a:gd name="T50" fmla="*/ 119 w 166"/>
                  <a:gd name="T51" fmla="*/ 48 h 167"/>
                  <a:gd name="T52" fmla="*/ 107 w 166"/>
                  <a:gd name="T53" fmla="*/ 38 h 167"/>
                  <a:gd name="T54" fmla="*/ 93 w 166"/>
                  <a:gd name="T55" fmla="*/ 29 h 167"/>
                  <a:gd name="T56" fmla="*/ 81 w 166"/>
                  <a:gd name="T57" fmla="*/ 19 h 167"/>
                  <a:gd name="T58" fmla="*/ 64 w 166"/>
                  <a:gd name="T59" fmla="*/ 12 h 167"/>
                  <a:gd name="T60" fmla="*/ 50 w 166"/>
                  <a:gd name="T61" fmla="*/ 7 h 167"/>
                  <a:gd name="T62" fmla="*/ 33 w 166"/>
                  <a:gd name="T63" fmla="*/ 3 h 167"/>
                  <a:gd name="T64" fmla="*/ 17 w 166"/>
                  <a:gd name="T65" fmla="*/ 0 h 167"/>
                  <a:gd name="T66" fmla="*/ 0 w 166"/>
                  <a:gd name="T67" fmla="*/ 0 h 167"/>
                  <a:gd name="T68" fmla="*/ 0 w 166"/>
                  <a:gd name="T69" fmla="*/ 19 h 16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66"/>
                  <a:gd name="T106" fmla="*/ 0 h 167"/>
                  <a:gd name="T107" fmla="*/ 166 w 166"/>
                  <a:gd name="T108" fmla="*/ 167 h 16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66" h="167">
                    <a:moveTo>
                      <a:pt x="0" y="19"/>
                    </a:moveTo>
                    <a:lnTo>
                      <a:pt x="17" y="22"/>
                    </a:lnTo>
                    <a:lnTo>
                      <a:pt x="31" y="24"/>
                    </a:lnTo>
                    <a:lnTo>
                      <a:pt x="45" y="27"/>
                    </a:lnTo>
                    <a:lnTo>
                      <a:pt x="57" y="31"/>
                    </a:lnTo>
                    <a:lnTo>
                      <a:pt x="71" y="38"/>
                    </a:lnTo>
                    <a:lnTo>
                      <a:pt x="83" y="46"/>
                    </a:lnTo>
                    <a:lnTo>
                      <a:pt x="95" y="53"/>
                    </a:lnTo>
                    <a:lnTo>
                      <a:pt x="105" y="62"/>
                    </a:lnTo>
                    <a:lnTo>
                      <a:pt x="114" y="74"/>
                    </a:lnTo>
                    <a:lnTo>
                      <a:pt x="124" y="84"/>
                    </a:lnTo>
                    <a:lnTo>
                      <a:pt x="131" y="98"/>
                    </a:lnTo>
                    <a:lnTo>
                      <a:pt x="135" y="110"/>
                    </a:lnTo>
                    <a:lnTo>
                      <a:pt x="140" y="124"/>
                    </a:lnTo>
                    <a:lnTo>
                      <a:pt x="145" y="136"/>
                    </a:lnTo>
                    <a:lnTo>
                      <a:pt x="147" y="153"/>
                    </a:lnTo>
                    <a:lnTo>
                      <a:pt x="147" y="167"/>
                    </a:lnTo>
                    <a:lnTo>
                      <a:pt x="166" y="167"/>
                    </a:lnTo>
                    <a:lnTo>
                      <a:pt x="166" y="150"/>
                    </a:lnTo>
                    <a:lnTo>
                      <a:pt x="164" y="134"/>
                    </a:lnTo>
                    <a:lnTo>
                      <a:pt x="159" y="117"/>
                    </a:lnTo>
                    <a:lnTo>
                      <a:pt x="154" y="103"/>
                    </a:lnTo>
                    <a:lnTo>
                      <a:pt x="147" y="88"/>
                    </a:lnTo>
                    <a:lnTo>
                      <a:pt x="138" y="74"/>
                    </a:lnTo>
                    <a:lnTo>
                      <a:pt x="128" y="60"/>
                    </a:lnTo>
                    <a:lnTo>
                      <a:pt x="119" y="48"/>
                    </a:lnTo>
                    <a:lnTo>
                      <a:pt x="107" y="38"/>
                    </a:lnTo>
                    <a:lnTo>
                      <a:pt x="93" y="29"/>
                    </a:lnTo>
                    <a:lnTo>
                      <a:pt x="81" y="19"/>
                    </a:lnTo>
                    <a:lnTo>
                      <a:pt x="64" y="12"/>
                    </a:lnTo>
                    <a:lnTo>
                      <a:pt x="50" y="7"/>
                    </a:lnTo>
                    <a:lnTo>
                      <a:pt x="33" y="3"/>
                    </a:lnTo>
                    <a:lnTo>
                      <a:pt x="17" y="0"/>
                    </a:lnTo>
                    <a:lnTo>
                      <a:pt x="0" y="0"/>
                    </a:lnTo>
                    <a:lnTo>
                      <a:pt x="0" y="19"/>
                    </a:lnTo>
                    <a:close/>
                  </a:path>
                </a:pathLst>
              </a:custGeom>
              <a:solidFill>
                <a:srgbClr val="C00000"/>
              </a:solidFill>
              <a:ln w="9525">
                <a:solidFill>
                  <a:srgbClr val="C00000"/>
                </a:solidFill>
                <a:round/>
                <a:headEnd/>
                <a:tailEnd/>
              </a:ln>
            </p:spPr>
            <p:txBody>
              <a:bodyPr/>
              <a:lstStyle/>
              <a:p>
                <a:endParaRPr lang="de-DE"/>
              </a:p>
            </p:txBody>
          </p:sp>
          <p:sp>
            <p:nvSpPr>
              <p:cNvPr id="42070" name="Freeform 129"/>
              <p:cNvSpPr>
                <a:spLocks/>
              </p:cNvSpPr>
              <p:nvPr/>
            </p:nvSpPr>
            <p:spPr bwMode="auto">
              <a:xfrm>
                <a:off x="3885" y="2833"/>
                <a:ext cx="166" cy="167"/>
              </a:xfrm>
              <a:custGeom>
                <a:avLst/>
                <a:gdLst>
                  <a:gd name="T0" fmla="*/ 21 w 166"/>
                  <a:gd name="T1" fmla="*/ 167 h 167"/>
                  <a:gd name="T2" fmla="*/ 21 w 166"/>
                  <a:gd name="T3" fmla="*/ 153 h 167"/>
                  <a:gd name="T4" fmla="*/ 24 w 166"/>
                  <a:gd name="T5" fmla="*/ 136 h 167"/>
                  <a:gd name="T6" fmla="*/ 26 w 166"/>
                  <a:gd name="T7" fmla="*/ 124 h 167"/>
                  <a:gd name="T8" fmla="*/ 33 w 166"/>
                  <a:gd name="T9" fmla="*/ 110 h 167"/>
                  <a:gd name="T10" fmla="*/ 38 w 166"/>
                  <a:gd name="T11" fmla="*/ 98 h 167"/>
                  <a:gd name="T12" fmla="*/ 45 w 166"/>
                  <a:gd name="T13" fmla="*/ 84 h 167"/>
                  <a:gd name="T14" fmla="*/ 55 w 166"/>
                  <a:gd name="T15" fmla="*/ 74 h 167"/>
                  <a:gd name="T16" fmla="*/ 64 w 166"/>
                  <a:gd name="T17" fmla="*/ 62 h 167"/>
                  <a:gd name="T18" fmla="*/ 73 w 166"/>
                  <a:gd name="T19" fmla="*/ 53 h 167"/>
                  <a:gd name="T20" fmla="*/ 85 w 166"/>
                  <a:gd name="T21" fmla="*/ 46 h 167"/>
                  <a:gd name="T22" fmla="*/ 97 w 166"/>
                  <a:gd name="T23" fmla="*/ 38 h 167"/>
                  <a:gd name="T24" fmla="*/ 109 w 166"/>
                  <a:gd name="T25" fmla="*/ 31 h 167"/>
                  <a:gd name="T26" fmla="*/ 123 w 166"/>
                  <a:gd name="T27" fmla="*/ 27 h 167"/>
                  <a:gd name="T28" fmla="*/ 138 w 166"/>
                  <a:gd name="T29" fmla="*/ 24 h 167"/>
                  <a:gd name="T30" fmla="*/ 152 w 166"/>
                  <a:gd name="T31" fmla="*/ 22 h 167"/>
                  <a:gd name="T32" fmla="*/ 166 w 166"/>
                  <a:gd name="T33" fmla="*/ 19 h 167"/>
                  <a:gd name="T34" fmla="*/ 166 w 166"/>
                  <a:gd name="T35" fmla="*/ 0 h 167"/>
                  <a:gd name="T36" fmla="*/ 149 w 166"/>
                  <a:gd name="T37" fmla="*/ 0 h 167"/>
                  <a:gd name="T38" fmla="*/ 133 w 166"/>
                  <a:gd name="T39" fmla="*/ 3 h 167"/>
                  <a:gd name="T40" fmla="*/ 116 w 166"/>
                  <a:gd name="T41" fmla="*/ 7 h 167"/>
                  <a:gd name="T42" fmla="*/ 102 w 166"/>
                  <a:gd name="T43" fmla="*/ 12 h 167"/>
                  <a:gd name="T44" fmla="*/ 88 w 166"/>
                  <a:gd name="T45" fmla="*/ 19 h 167"/>
                  <a:gd name="T46" fmla="*/ 73 w 166"/>
                  <a:gd name="T47" fmla="*/ 29 h 167"/>
                  <a:gd name="T48" fmla="*/ 62 w 166"/>
                  <a:gd name="T49" fmla="*/ 38 h 167"/>
                  <a:gd name="T50" fmla="*/ 50 w 166"/>
                  <a:gd name="T51" fmla="*/ 48 h 167"/>
                  <a:gd name="T52" fmla="*/ 38 w 166"/>
                  <a:gd name="T53" fmla="*/ 60 h 167"/>
                  <a:gd name="T54" fmla="*/ 28 w 166"/>
                  <a:gd name="T55" fmla="*/ 74 h 167"/>
                  <a:gd name="T56" fmla="*/ 21 w 166"/>
                  <a:gd name="T57" fmla="*/ 88 h 167"/>
                  <a:gd name="T58" fmla="*/ 14 w 166"/>
                  <a:gd name="T59" fmla="*/ 103 h 167"/>
                  <a:gd name="T60" fmla="*/ 9 w 166"/>
                  <a:gd name="T61" fmla="*/ 117 h 167"/>
                  <a:gd name="T62" fmla="*/ 5 w 166"/>
                  <a:gd name="T63" fmla="*/ 134 h 167"/>
                  <a:gd name="T64" fmla="*/ 2 w 166"/>
                  <a:gd name="T65" fmla="*/ 150 h 167"/>
                  <a:gd name="T66" fmla="*/ 0 w 166"/>
                  <a:gd name="T67" fmla="*/ 167 h 167"/>
                  <a:gd name="T68" fmla="*/ 21 w 166"/>
                  <a:gd name="T69" fmla="*/ 167 h 16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66"/>
                  <a:gd name="T106" fmla="*/ 0 h 167"/>
                  <a:gd name="T107" fmla="*/ 166 w 166"/>
                  <a:gd name="T108" fmla="*/ 167 h 16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66" h="167">
                    <a:moveTo>
                      <a:pt x="21" y="167"/>
                    </a:moveTo>
                    <a:lnTo>
                      <a:pt x="21" y="153"/>
                    </a:lnTo>
                    <a:lnTo>
                      <a:pt x="24" y="136"/>
                    </a:lnTo>
                    <a:lnTo>
                      <a:pt x="26" y="124"/>
                    </a:lnTo>
                    <a:lnTo>
                      <a:pt x="33" y="110"/>
                    </a:lnTo>
                    <a:lnTo>
                      <a:pt x="38" y="98"/>
                    </a:lnTo>
                    <a:lnTo>
                      <a:pt x="45" y="84"/>
                    </a:lnTo>
                    <a:lnTo>
                      <a:pt x="55" y="74"/>
                    </a:lnTo>
                    <a:lnTo>
                      <a:pt x="64" y="62"/>
                    </a:lnTo>
                    <a:lnTo>
                      <a:pt x="73" y="53"/>
                    </a:lnTo>
                    <a:lnTo>
                      <a:pt x="85" y="46"/>
                    </a:lnTo>
                    <a:lnTo>
                      <a:pt x="97" y="38"/>
                    </a:lnTo>
                    <a:lnTo>
                      <a:pt x="109" y="31"/>
                    </a:lnTo>
                    <a:lnTo>
                      <a:pt x="123" y="27"/>
                    </a:lnTo>
                    <a:lnTo>
                      <a:pt x="138" y="24"/>
                    </a:lnTo>
                    <a:lnTo>
                      <a:pt x="152" y="22"/>
                    </a:lnTo>
                    <a:lnTo>
                      <a:pt x="166" y="19"/>
                    </a:lnTo>
                    <a:lnTo>
                      <a:pt x="166" y="0"/>
                    </a:lnTo>
                    <a:lnTo>
                      <a:pt x="149" y="0"/>
                    </a:lnTo>
                    <a:lnTo>
                      <a:pt x="133" y="3"/>
                    </a:lnTo>
                    <a:lnTo>
                      <a:pt x="116" y="7"/>
                    </a:lnTo>
                    <a:lnTo>
                      <a:pt x="102" y="12"/>
                    </a:lnTo>
                    <a:lnTo>
                      <a:pt x="88" y="19"/>
                    </a:lnTo>
                    <a:lnTo>
                      <a:pt x="73" y="29"/>
                    </a:lnTo>
                    <a:lnTo>
                      <a:pt x="62" y="38"/>
                    </a:lnTo>
                    <a:lnTo>
                      <a:pt x="50" y="48"/>
                    </a:lnTo>
                    <a:lnTo>
                      <a:pt x="38" y="60"/>
                    </a:lnTo>
                    <a:lnTo>
                      <a:pt x="28" y="74"/>
                    </a:lnTo>
                    <a:lnTo>
                      <a:pt x="21" y="88"/>
                    </a:lnTo>
                    <a:lnTo>
                      <a:pt x="14" y="103"/>
                    </a:lnTo>
                    <a:lnTo>
                      <a:pt x="9" y="117"/>
                    </a:lnTo>
                    <a:lnTo>
                      <a:pt x="5" y="134"/>
                    </a:lnTo>
                    <a:lnTo>
                      <a:pt x="2" y="150"/>
                    </a:lnTo>
                    <a:lnTo>
                      <a:pt x="0" y="167"/>
                    </a:lnTo>
                    <a:lnTo>
                      <a:pt x="21" y="167"/>
                    </a:lnTo>
                    <a:close/>
                  </a:path>
                </a:pathLst>
              </a:custGeom>
              <a:solidFill>
                <a:srgbClr val="C00000"/>
              </a:solidFill>
              <a:ln w="9525">
                <a:solidFill>
                  <a:srgbClr val="C00000"/>
                </a:solidFill>
                <a:round/>
                <a:headEnd/>
                <a:tailEnd/>
              </a:ln>
            </p:spPr>
            <p:txBody>
              <a:bodyPr/>
              <a:lstStyle/>
              <a:p>
                <a:endParaRPr lang="de-DE"/>
              </a:p>
            </p:txBody>
          </p:sp>
          <p:sp>
            <p:nvSpPr>
              <p:cNvPr id="42071" name="Freeform 130"/>
              <p:cNvSpPr>
                <a:spLocks/>
              </p:cNvSpPr>
              <p:nvPr/>
            </p:nvSpPr>
            <p:spPr bwMode="auto">
              <a:xfrm>
                <a:off x="3885" y="3000"/>
                <a:ext cx="166" cy="167"/>
              </a:xfrm>
              <a:custGeom>
                <a:avLst/>
                <a:gdLst>
                  <a:gd name="T0" fmla="*/ 166 w 166"/>
                  <a:gd name="T1" fmla="*/ 145 h 167"/>
                  <a:gd name="T2" fmla="*/ 152 w 166"/>
                  <a:gd name="T3" fmla="*/ 145 h 167"/>
                  <a:gd name="T4" fmla="*/ 138 w 166"/>
                  <a:gd name="T5" fmla="*/ 143 h 167"/>
                  <a:gd name="T6" fmla="*/ 123 w 166"/>
                  <a:gd name="T7" fmla="*/ 140 h 167"/>
                  <a:gd name="T8" fmla="*/ 109 w 166"/>
                  <a:gd name="T9" fmla="*/ 133 h 167"/>
                  <a:gd name="T10" fmla="*/ 97 w 166"/>
                  <a:gd name="T11" fmla="*/ 128 h 167"/>
                  <a:gd name="T12" fmla="*/ 85 w 166"/>
                  <a:gd name="T13" fmla="*/ 121 h 167"/>
                  <a:gd name="T14" fmla="*/ 73 w 166"/>
                  <a:gd name="T15" fmla="*/ 112 h 167"/>
                  <a:gd name="T16" fmla="*/ 64 w 166"/>
                  <a:gd name="T17" fmla="*/ 102 h 167"/>
                  <a:gd name="T18" fmla="*/ 55 w 166"/>
                  <a:gd name="T19" fmla="*/ 93 h 167"/>
                  <a:gd name="T20" fmla="*/ 45 w 166"/>
                  <a:gd name="T21" fmla="*/ 81 h 167"/>
                  <a:gd name="T22" fmla="*/ 38 w 166"/>
                  <a:gd name="T23" fmla="*/ 69 h 167"/>
                  <a:gd name="T24" fmla="*/ 33 w 166"/>
                  <a:gd name="T25" fmla="*/ 57 h 167"/>
                  <a:gd name="T26" fmla="*/ 26 w 166"/>
                  <a:gd name="T27" fmla="*/ 43 h 167"/>
                  <a:gd name="T28" fmla="*/ 24 w 166"/>
                  <a:gd name="T29" fmla="*/ 29 h 167"/>
                  <a:gd name="T30" fmla="*/ 21 w 166"/>
                  <a:gd name="T31" fmla="*/ 14 h 167"/>
                  <a:gd name="T32" fmla="*/ 21 w 166"/>
                  <a:gd name="T33" fmla="*/ 0 h 167"/>
                  <a:gd name="T34" fmla="*/ 0 w 166"/>
                  <a:gd name="T35" fmla="*/ 0 h 167"/>
                  <a:gd name="T36" fmla="*/ 2 w 166"/>
                  <a:gd name="T37" fmla="*/ 17 h 167"/>
                  <a:gd name="T38" fmla="*/ 5 w 166"/>
                  <a:gd name="T39" fmla="*/ 33 h 167"/>
                  <a:gd name="T40" fmla="*/ 9 w 166"/>
                  <a:gd name="T41" fmla="*/ 50 h 167"/>
                  <a:gd name="T42" fmla="*/ 14 w 166"/>
                  <a:gd name="T43" fmla="*/ 64 h 167"/>
                  <a:gd name="T44" fmla="*/ 21 w 166"/>
                  <a:gd name="T45" fmla="*/ 78 h 167"/>
                  <a:gd name="T46" fmla="*/ 28 w 166"/>
                  <a:gd name="T47" fmla="*/ 93 h 167"/>
                  <a:gd name="T48" fmla="*/ 38 w 166"/>
                  <a:gd name="T49" fmla="*/ 105 h 167"/>
                  <a:gd name="T50" fmla="*/ 50 w 166"/>
                  <a:gd name="T51" fmla="*/ 117 h 167"/>
                  <a:gd name="T52" fmla="*/ 62 w 166"/>
                  <a:gd name="T53" fmla="*/ 128 h 167"/>
                  <a:gd name="T54" fmla="*/ 73 w 166"/>
                  <a:gd name="T55" fmla="*/ 138 h 167"/>
                  <a:gd name="T56" fmla="*/ 88 w 166"/>
                  <a:gd name="T57" fmla="*/ 145 h 167"/>
                  <a:gd name="T58" fmla="*/ 102 w 166"/>
                  <a:gd name="T59" fmla="*/ 152 h 167"/>
                  <a:gd name="T60" fmla="*/ 116 w 166"/>
                  <a:gd name="T61" fmla="*/ 157 h 167"/>
                  <a:gd name="T62" fmla="*/ 133 w 166"/>
                  <a:gd name="T63" fmla="*/ 162 h 167"/>
                  <a:gd name="T64" fmla="*/ 149 w 166"/>
                  <a:gd name="T65" fmla="*/ 164 h 167"/>
                  <a:gd name="T66" fmla="*/ 166 w 166"/>
                  <a:gd name="T67" fmla="*/ 167 h 167"/>
                  <a:gd name="T68" fmla="*/ 166 w 166"/>
                  <a:gd name="T69" fmla="*/ 145 h 16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66"/>
                  <a:gd name="T106" fmla="*/ 0 h 167"/>
                  <a:gd name="T107" fmla="*/ 166 w 166"/>
                  <a:gd name="T108" fmla="*/ 167 h 16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66" h="167">
                    <a:moveTo>
                      <a:pt x="166" y="145"/>
                    </a:moveTo>
                    <a:lnTo>
                      <a:pt x="152" y="145"/>
                    </a:lnTo>
                    <a:lnTo>
                      <a:pt x="138" y="143"/>
                    </a:lnTo>
                    <a:lnTo>
                      <a:pt x="123" y="140"/>
                    </a:lnTo>
                    <a:lnTo>
                      <a:pt x="109" y="133"/>
                    </a:lnTo>
                    <a:lnTo>
                      <a:pt x="97" y="128"/>
                    </a:lnTo>
                    <a:lnTo>
                      <a:pt x="85" y="121"/>
                    </a:lnTo>
                    <a:lnTo>
                      <a:pt x="73" y="112"/>
                    </a:lnTo>
                    <a:lnTo>
                      <a:pt x="64" y="102"/>
                    </a:lnTo>
                    <a:lnTo>
                      <a:pt x="55" y="93"/>
                    </a:lnTo>
                    <a:lnTo>
                      <a:pt x="45" y="81"/>
                    </a:lnTo>
                    <a:lnTo>
                      <a:pt x="38" y="69"/>
                    </a:lnTo>
                    <a:lnTo>
                      <a:pt x="33" y="57"/>
                    </a:lnTo>
                    <a:lnTo>
                      <a:pt x="26" y="43"/>
                    </a:lnTo>
                    <a:lnTo>
                      <a:pt x="24" y="29"/>
                    </a:lnTo>
                    <a:lnTo>
                      <a:pt x="21" y="14"/>
                    </a:lnTo>
                    <a:lnTo>
                      <a:pt x="21" y="0"/>
                    </a:lnTo>
                    <a:lnTo>
                      <a:pt x="0" y="0"/>
                    </a:lnTo>
                    <a:lnTo>
                      <a:pt x="2" y="17"/>
                    </a:lnTo>
                    <a:lnTo>
                      <a:pt x="5" y="33"/>
                    </a:lnTo>
                    <a:lnTo>
                      <a:pt x="9" y="50"/>
                    </a:lnTo>
                    <a:lnTo>
                      <a:pt x="14" y="64"/>
                    </a:lnTo>
                    <a:lnTo>
                      <a:pt x="21" y="78"/>
                    </a:lnTo>
                    <a:lnTo>
                      <a:pt x="28" y="93"/>
                    </a:lnTo>
                    <a:lnTo>
                      <a:pt x="38" y="105"/>
                    </a:lnTo>
                    <a:lnTo>
                      <a:pt x="50" y="117"/>
                    </a:lnTo>
                    <a:lnTo>
                      <a:pt x="62" y="128"/>
                    </a:lnTo>
                    <a:lnTo>
                      <a:pt x="73" y="138"/>
                    </a:lnTo>
                    <a:lnTo>
                      <a:pt x="88" y="145"/>
                    </a:lnTo>
                    <a:lnTo>
                      <a:pt x="102" y="152"/>
                    </a:lnTo>
                    <a:lnTo>
                      <a:pt x="116" y="157"/>
                    </a:lnTo>
                    <a:lnTo>
                      <a:pt x="133" y="162"/>
                    </a:lnTo>
                    <a:lnTo>
                      <a:pt x="149" y="164"/>
                    </a:lnTo>
                    <a:lnTo>
                      <a:pt x="166" y="167"/>
                    </a:lnTo>
                    <a:lnTo>
                      <a:pt x="166" y="145"/>
                    </a:lnTo>
                    <a:close/>
                  </a:path>
                </a:pathLst>
              </a:custGeom>
              <a:solidFill>
                <a:srgbClr val="C00000"/>
              </a:solidFill>
              <a:ln w="9525">
                <a:solidFill>
                  <a:srgbClr val="C00000"/>
                </a:solidFill>
                <a:round/>
                <a:headEnd/>
                <a:tailEnd/>
              </a:ln>
            </p:spPr>
            <p:txBody>
              <a:bodyPr/>
              <a:lstStyle/>
              <a:p>
                <a:endParaRPr lang="de-DE"/>
              </a:p>
            </p:txBody>
          </p:sp>
          <p:sp>
            <p:nvSpPr>
              <p:cNvPr id="42072" name="Freeform 131"/>
              <p:cNvSpPr>
                <a:spLocks/>
              </p:cNvSpPr>
              <p:nvPr/>
            </p:nvSpPr>
            <p:spPr bwMode="auto">
              <a:xfrm>
                <a:off x="4051" y="3000"/>
                <a:ext cx="166" cy="167"/>
              </a:xfrm>
              <a:custGeom>
                <a:avLst/>
                <a:gdLst>
                  <a:gd name="T0" fmla="*/ 147 w 166"/>
                  <a:gd name="T1" fmla="*/ 0 h 167"/>
                  <a:gd name="T2" fmla="*/ 147 w 166"/>
                  <a:gd name="T3" fmla="*/ 14 h 167"/>
                  <a:gd name="T4" fmla="*/ 145 w 166"/>
                  <a:gd name="T5" fmla="*/ 29 h 167"/>
                  <a:gd name="T6" fmla="*/ 140 w 166"/>
                  <a:gd name="T7" fmla="*/ 43 h 167"/>
                  <a:gd name="T8" fmla="*/ 135 w 166"/>
                  <a:gd name="T9" fmla="*/ 57 h 167"/>
                  <a:gd name="T10" fmla="*/ 131 w 166"/>
                  <a:gd name="T11" fmla="*/ 69 h 167"/>
                  <a:gd name="T12" fmla="*/ 124 w 166"/>
                  <a:gd name="T13" fmla="*/ 81 h 167"/>
                  <a:gd name="T14" fmla="*/ 114 w 166"/>
                  <a:gd name="T15" fmla="*/ 93 h 167"/>
                  <a:gd name="T16" fmla="*/ 105 w 166"/>
                  <a:gd name="T17" fmla="*/ 102 h 167"/>
                  <a:gd name="T18" fmla="*/ 95 w 166"/>
                  <a:gd name="T19" fmla="*/ 112 h 167"/>
                  <a:gd name="T20" fmla="*/ 83 w 166"/>
                  <a:gd name="T21" fmla="*/ 121 h 167"/>
                  <a:gd name="T22" fmla="*/ 71 w 166"/>
                  <a:gd name="T23" fmla="*/ 128 h 167"/>
                  <a:gd name="T24" fmla="*/ 57 w 166"/>
                  <a:gd name="T25" fmla="*/ 133 h 167"/>
                  <a:gd name="T26" fmla="*/ 45 w 166"/>
                  <a:gd name="T27" fmla="*/ 140 h 167"/>
                  <a:gd name="T28" fmla="*/ 31 w 166"/>
                  <a:gd name="T29" fmla="*/ 143 h 167"/>
                  <a:gd name="T30" fmla="*/ 17 w 166"/>
                  <a:gd name="T31" fmla="*/ 145 h 167"/>
                  <a:gd name="T32" fmla="*/ 0 w 166"/>
                  <a:gd name="T33" fmla="*/ 145 h 167"/>
                  <a:gd name="T34" fmla="*/ 0 w 166"/>
                  <a:gd name="T35" fmla="*/ 167 h 167"/>
                  <a:gd name="T36" fmla="*/ 17 w 166"/>
                  <a:gd name="T37" fmla="*/ 164 h 167"/>
                  <a:gd name="T38" fmla="*/ 33 w 166"/>
                  <a:gd name="T39" fmla="*/ 162 h 167"/>
                  <a:gd name="T40" fmla="*/ 50 w 166"/>
                  <a:gd name="T41" fmla="*/ 157 h 167"/>
                  <a:gd name="T42" fmla="*/ 64 w 166"/>
                  <a:gd name="T43" fmla="*/ 152 h 167"/>
                  <a:gd name="T44" fmla="*/ 81 w 166"/>
                  <a:gd name="T45" fmla="*/ 145 h 167"/>
                  <a:gd name="T46" fmla="*/ 93 w 166"/>
                  <a:gd name="T47" fmla="*/ 138 h 167"/>
                  <a:gd name="T48" fmla="*/ 107 w 166"/>
                  <a:gd name="T49" fmla="*/ 128 h 167"/>
                  <a:gd name="T50" fmla="*/ 119 w 166"/>
                  <a:gd name="T51" fmla="*/ 117 h 167"/>
                  <a:gd name="T52" fmla="*/ 128 w 166"/>
                  <a:gd name="T53" fmla="*/ 105 h 167"/>
                  <a:gd name="T54" fmla="*/ 138 w 166"/>
                  <a:gd name="T55" fmla="*/ 93 h 167"/>
                  <a:gd name="T56" fmla="*/ 147 w 166"/>
                  <a:gd name="T57" fmla="*/ 78 h 167"/>
                  <a:gd name="T58" fmla="*/ 154 w 166"/>
                  <a:gd name="T59" fmla="*/ 64 h 167"/>
                  <a:gd name="T60" fmla="*/ 159 w 166"/>
                  <a:gd name="T61" fmla="*/ 50 h 167"/>
                  <a:gd name="T62" fmla="*/ 164 w 166"/>
                  <a:gd name="T63" fmla="*/ 33 h 167"/>
                  <a:gd name="T64" fmla="*/ 166 w 166"/>
                  <a:gd name="T65" fmla="*/ 17 h 167"/>
                  <a:gd name="T66" fmla="*/ 166 w 166"/>
                  <a:gd name="T67" fmla="*/ 0 h 167"/>
                  <a:gd name="T68" fmla="*/ 147 w 166"/>
                  <a:gd name="T69" fmla="*/ 0 h 16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66"/>
                  <a:gd name="T106" fmla="*/ 0 h 167"/>
                  <a:gd name="T107" fmla="*/ 166 w 166"/>
                  <a:gd name="T108" fmla="*/ 167 h 16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66" h="167">
                    <a:moveTo>
                      <a:pt x="147" y="0"/>
                    </a:moveTo>
                    <a:lnTo>
                      <a:pt x="147" y="14"/>
                    </a:lnTo>
                    <a:lnTo>
                      <a:pt x="145" y="29"/>
                    </a:lnTo>
                    <a:lnTo>
                      <a:pt x="140" y="43"/>
                    </a:lnTo>
                    <a:lnTo>
                      <a:pt x="135" y="57"/>
                    </a:lnTo>
                    <a:lnTo>
                      <a:pt x="131" y="69"/>
                    </a:lnTo>
                    <a:lnTo>
                      <a:pt x="124" y="81"/>
                    </a:lnTo>
                    <a:lnTo>
                      <a:pt x="114" y="93"/>
                    </a:lnTo>
                    <a:lnTo>
                      <a:pt x="105" y="102"/>
                    </a:lnTo>
                    <a:lnTo>
                      <a:pt x="95" y="112"/>
                    </a:lnTo>
                    <a:lnTo>
                      <a:pt x="83" y="121"/>
                    </a:lnTo>
                    <a:lnTo>
                      <a:pt x="71" y="128"/>
                    </a:lnTo>
                    <a:lnTo>
                      <a:pt x="57" y="133"/>
                    </a:lnTo>
                    <a:lnTo>
                      <a:pt x="45" y="140"/>
                    </a:lnTo>
                    <a:lnTo>
                      <a:pt x="31" y="143"/>
                    </a:lnTo>
                    <a:lnTo>
                      <a:pt x="17" y="145"/>
                    </a:lnTo>
                    <a:lnTo>
                      <a:pt x="0" y="145"/>
                    </a:lnTo>
                    <a:lnTo>
                      <a:pt x="0" y="167"/>
                    </a:lnTo>
                    <a:lnTo>
                      <a:pt x="17" y="164"/>
                    </a:lnTo>
                    <a:lnTo>
                      <a:pt x="33" y="162"/>
                    </a:lnTo>
                    <a:lnTo>
                      <a:pt x="50" y="157"/>
                    </a:lnTo>
                    <a:lnTo>
                      <a:pt x="64" y="152"/>
                    </a:lnTo>
                    <a:lnTo>
                      <a:pt x="81" y="145"/>
                    </a:lnTo>
                    <a:lnTo>
                      <a:pt x="93" y="138"/>
                    </a:lnTo>
                    <a:lnTo>
                      <a:pt x="107" y="128"/>
                    </a:lnTo>
                    <a:lnTo>
                      <a:pt x="119" y="117"/>
                    </a:lnTo>
                    <a:lnTo>
                      <a:pt x="128" y="105"/>
                    </a:lnTo>
                    <a:lnTo>
                      <a:pt x="138" y="93"/>
                    </a:lnTo>
                    <a:lnTo>
                      <a:pt x="147" y="78"/>
                    </a:lnTo>
                    <a:lnTo>
                      <a:pt x="154" y="64"/>
                    </a:lnTo>
                    <a:lnTo>
                      <a:pt x="159" y="50"/>
                    </a:lnTo>
                    <a:lnTo>
                      <a:pt x="164" y="33"/>
                    </a:lnTo>
                    <a:lnTo>
                      <a:pt x="166" y="17"/>
                    </a:lnTo>
                    <a:lnTo>
                      <a:pt x="166" y="0"/>
                    </a:lnTo>
                    <a:lnTo>
                      <a:pt x="147" y="0"/>
                    </a:lnTo>
                    <a:close/>
                  </a:path>
                </a:pathLst>
              </a:custGeom>
              <a:solidFill>
                <a:srgbClr val="C00000"/>
              </a:solidFill>
              <a:ln w="9525">
                <a:solidFill>
                  <a:srgbClr val="C00000"/>
                </a:solidFill>
                <a:round/>
                <a:headEnd/>
                <a:tailEnd/>
              </a:ln>
            </p:spPr>
            <p:txBody>
              <a:bodyPr/>
              <a:lstStyle/>
              <a:p>
                <a:endParaRPr lang="de-DE"/>
              </a:p>
            </p:txBody>
          </p:sp>
        </p:grpSp>
        <p:sp>
          <p:nvSpPr>
            <p:cNvPr id="42062" name="Freeform 144"/>
            <p:cNvSpPr>
              <a:spLocks/>
            </p:cNvSpPr>
            <p:nvPr/>
          </p:nvSpPr>
          <p:spPr bwMode="auto">
            <a:xfrm>
              <a:off x="3721" y="2850"/>
              <a:ext cx="107" cy="67"/>
            </a:xfrm>
            <a:custGeom>
              <a:avLst/>
              <a:gdLst>
                <a:gd name="T0" fmla="*/ 29 w 107"/>
                <a:gd name="T1" fmla="*/ 2 h 67"/>
                <a:gd name="T2" fmla="*/ 26 w 107"/>
                <a:gd name="T3" fmla="*/ 2 h 67"/>
                <a:gd name="T4" fmla="*/ 24 w 107"/>
                <a:gd name="T5" fmla="*/ 2 h 67"/>
                <a:gd name="T6" fmla="*/ 24 w 107"/>
                <a:gd name="T7" fmla="*/ 2 h 67"/>
                <a:gd name="T8" fmla="*/ 24 w 107"/>
                <a:gd name="T9" fmla="*/ 5 h 67"/>
                <a:gd name="T10" fmla="*/ 24 w 107"/>
                <a:gd name="T11" fmla="*/ 5 h 67"/>
                <a:gd name="T12" fmla="*/ 24 w 107"/>
                <a:gd name="T13" fmla="*/ 7 h 67"/>
                <a:gd name="T14" fmla="*/ 24 w 107"/>
                <a:gd name="T15" fmla="*/ 10 h 67"/>
                <a:gd name="T16" fmla="*/ 24 w 107"/>
                <a:gd name="T17" fmla="*/ 12 h 67"/>
                <a:gd name="T18" fmla="*/ 48 w 107"/>
                <a:gd name="T19" fmla="*/ 10 h 67"/>
                <a:gd name="T20" fmla="*/ 48 w 107"/>
                <a:gd name="T21" fmla="*/ 5 h 67"/>
                <a:gd name="T22" fmla="*/ 45 w 107"/>
                <a:gd name="T23" fmla="*/ 5 h 67"/>
                <a:gd name="T24" fmla="*/ 43 w 107"/>
                <a:gd name="T25" fmla="*/ 2 h 67"/>
                <a:gd name="T26" fmla="*/ 43 w 107"/>
                <a:gd name="T27" fmla="*/ 2 h 67"/>
                <a:gd name="T28" fmla="*/ 38 w 107"/>
                <a:gd name="T29" fmla="*/ 2 h 67"/>
                <a:gd name="T30" fmla="*/ 69 w 107"/>
                <a:gd name="T31" fmla="*/ 0 h 67"/>
                <a:gd name="T32" fmla="*/ 67 w 107"/>
                <a:gd name="T33" fmla="*/ 2 h 67"/>
                <a:gd name="T34" fmla="*/ 64 w 107"/>
                <a:gd name="T35" fmla="*/ 2 h 67"/>
                <a:gd name="T36" fmla="*/ 62 w 107"/>
                <a:gd name="T37" fmla="*/ 2 h 67"/>
                <a:gd name="T38" fmla="*/ 62 w 107"/>
                <a:gd name="T39" fmla="*/ 5 h 67"/>
                <a:gd name="T40" fmla="*/ 62 w 107"/>
                <a:gd name="T41" fmla="*/ 5 h 67"/>
                <a:gd name="T42" fmla="*/ 62 w 107"/>
                <a:gd name="T43" fmla="*/ 7 h 67"/>
                <a:gd name="T44" fmla="*/ 62 w 107"/>
                <a:gd name="T45" fmla="*/ 10 h 67"/>
                <a:gd name="T46" fmla="*/ 62 w 107"/>
                <a:gd name="T47" fmla="*/ 10 h 67"/>
                <a:gd name="T48" fmla="*/ 90 w 107"/>
                <a:gd name="T49" fmla="*/ 12 h 67"/>
                <a:gd name="T50" fmla="*/ 90 w 107"/>
                <a:gd name="T51" fmla="*/ 10 h 67"/>
                <a:gd name="T52" fmla="*/ 93 w 107"/>
                <a:gd name="T53" fmla="*/ 7 h 67"/>
                <a:gd name="T54" fmla="*/ 93 w 107"/>
                <a:gd name="T55" fmla="*/ 5 h 67"/>
                <a:gd name="T56" fmla="*/ 93 w 107"/>
                <a:gd name="T57" fmla="*/ 5 h 67"/>
                <a:gd name="T58" fmla="*/ 90 w 107"/>
                <a:gd name="T59" fmla="*/ 2 h 67"/>
                <a:gd name="T60" fmla="*/ 90 w 107"/>
                <a:gd name="T61" fmla="*/ 2 h 67"/>
                <a:gd name="T62" fmla="*/ 88 w 107"/>
                <a:gd name="T63" fmla="*/ 2 h 67"/>
                <a:gd name="T64" fmla="*/ 86 w 107"/>
                <a:gd name="T65" fmla="*/ 2 h 67"/>
                <a:gd name="T66" fmla="*/ 107 w 107"/>
                <a:gd name="T67" fmla="*/ 2 h 67"/>
                <a:gd name="T68" fmla="*/ 102 w 107"/>
                <a:gd name="T69" fmla="*/ 2 h 67"/>
                <a:gd name="T70" fmla="*/ 97 w 107"/>
                <a:gd name="T71" fmla="*/ 7 h 67"/>
                <a:gd name="T72" fmla="*/ 74 w 107"/>
                <a:gd name="T73" fmla="*/ 67 h 67"/>
                <a:gd name="T74" fmla="*/ 36 w 107"/>
                <a:gd name="T75" fmla="*/ 67 h 67"/>
                <a:gd name="T76" fmla="*/ 12 w 107"/>
                <a:gd name="T77" fmla="*/ 10 h 67"/>
                <a:gd name="T78" fmla="*/ 10 w 107"/>
                <a:gd name="T79" fmla="*/ 7 h 67"/>
                <a:gd name="T80" fmla="*/ 7 w 107"/>
                <a:gd name="T81" fmla="*/ 5 h 67"/>
                <a:gd name="T82" fmla="*/ 7 w 107"/>
                <a:gd name="T83" fmla="*/ 2 h 67"/>
                <a:gd name="T84" fmla="*/ 5 w 107"/>
                <a:gd name="T85" fmla="*/ 2 h 67"/>
                <a:gd name="T86" fmla="*/ 0 w 107"/>
                <a:gd name="T87" fmla="*/ 2 h 6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7"/>
                <a:gd name="T133" fmla="*/ 0 h 67"/>
                <a:gd name="T134" fmla="*/ 107 w 107"/>
                <a:gd name="T135" fmla="*/ 67 h 6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7" h="67">
                  <a:moveTo>
                    <a:pt x="0" y="0"/>
                  </a:moveTo>
                  <a:lnTo>
                    <a:pt x="29" y="0"/>
                  </a:lnTo>
                  <a:lnTo>
                    <a:pt x="29" y="2"/>
                  </a:lnTo>
                  <a:lnTo>
                    <a:pt x="26" y="2"/>
                  </a:lnTo>
                  <a:lnTo>
                    <a:pt x="24" y="2"/>
                  </a:lnTo>
                  <a:lnTo>
                    <a:pt x="24" y="5"/>
                  </a:lnTo>
                  <a:lnTo>
                    <a:pt x="24" y="7"/>
                  </a:lnTo>
                  <a:lnTo>
                    <a:pt x="24" y="10"/>
                  </a:lnTo>
                  <a:lnTo>
                    <a:pt x="24" y="12"/>
                  </a:lnTo>
                  <a:lnTo>
                    <a:pt x="38" y="50"/>
                  </a:lnTo>
                  <a:lnTo>
                    <a:pt x="52" y="19"/>
                  </a:lnTo>
                  <a:lnTo>
                    <a:pt x="48" y="10"/>
                  </a:lnTo>
                  <a:lnTo>
                    <a:pt x="48" y="7"/>
                  </a:lnTo>
                  <a:lnTo>
                    <a:pt x="48" y="5"/>
                  </a:lnTo>
                  <a:lnTo>
                    <a:pt x="45" y="5"/>
                  </a:lnTo>
                  <a:lnTo>
                    <a:pt x="45" y="2"/>
                  </a:lnTo>
                  <a:lnTo>
                    <a:pt x="43" y="2"/>
                  </a:lnTo>
                  <a:lnTo>
                    <a:pt x="40" y="2"/>
                  </a:lnTo>
                  <a:lnTo>
                    <a:pt x="38" y="2"/>
                  </a:lnTo>
                  <a:lnTo>
                    <a:pt x="38" y="0"/>
                  </a:lnTo>
                  <a:lnTo>
                    <a:pt x="69" y="0"/>
                  </a:lnTo>
                  <a:lnTo>
                    <a:pt x="69" y="2"/>
                  </a:lnTo>
                  <a:lnTo>
                    <a:pt x="67" y="2"/>
                  </a:lnTo>
                  <a:lnTo>
                    <a:pt x="64" y="2"/>
                  </a:lnTo>
                  <a:lnTo>
                    <a:pt x="62" y="2"/>
                  </a:lnTo>
                  <a:lnTo>
                    <a:pt x="62" y="5"/>
                  </a:lnTo>
                  <a:lnTo>
                    <a:pt x="62" y="7"/>
                  </a:lnTo>
                  <a:lnTo>
                    <a:pt x="62" y="10"/>
                  </a:lnTo>
                  <a:lnTo>
                    <a:pt x="76" y="48"/>
                  </a:lnTo>
                  <a:lnTo>
                    <a:pt x="90" y="12"/>
                  </a:lnTo>
                  <a:lnTo>
                    <a:pt x="90" y="10"/>
                  </a:lnTo>
                  <a:lnTo>
                    <a:pt x="93" y="7"/>
                  </a:lnTo>
                  <a:lnTo>
                    <a:pt x="93" y="5"/>
                  </a:lnTo>
                  <a:lnTo>
                    <a:pt x="90" y="5"/>
                  </a:lnTo>
                  <a:lnTo>
                    <a:pt x="90" y="2"/>
                  </a:lnTo>
                  <a:lnTo>
                    <a:pt x="88" y="2"/>
                  </a:lnTo>
                  <a:lnTo>
                    <a:pt x="86" y="2"/>
                  </a:lnTo>
                  <a:lnTo>
                    <a:pt x="86" y="0"/>
                  </a:lnTo>
                  <a:lnTo>
                    <a:pt x="107" y="0"/>
                  </a:lnTo>
                  <a:lnTo>
                    <a:pt x="107" y="2"/>
                  </a:lnTo>
                  <a:lnTo>
                    <a:pt x="105" y="2"/>
                  </a:lnTo>
                  <a:lnTo>
                    <a:pt x="102" y="2"/>
                  </a:lnTo>
                  <a:lnTo>
                    <a:pt x="100" y="5"/>
                  </a:lnTo>
                  <a:lnTo>
                    <a:pt x="97" y="7"/>
                  </a:lnTo>
                  <a:lnTo>
                    <a:pt x="97" y="10"/>
                  </a:lnTo>
                  <a:lnTo>
                    <a:pt x="74" y="67"/>
                  </a:lnTo>
                  <a:lnTo>
                    <a:pt x="71" y="67"/>
                  </a:lnTo>
                  <a:lnTo>
                    <a:pt x="55" y="24"/>
                  </a:lnTo>
                  <a:lnTo>
                    <a:pt x="36" y="67"/>
                  </a:lnTo>
                  <a:lnTo>
                    <a:pt x="33" y="67"/>
                  </a:lnTo>
                  <a:lnTo>
                    <a:pt x="12" y="12"/>
                  </a:lnTo>
                  <a:lnTo>
                    <a:pt x="12" y="10"/>
                  </a:lnTo>
                  <a:lnTo>
                    <a:pt x="10" y="10"/>
                  </a:lnTo>
                  <a:lnTo>
                    <a:pt x="10" y="7"/>
                  </a:lnTo>
                  <a:lnTo>
                    <a:pt x="10" y="5"/>
                  </a:lnTo>
                  <a:lnTo>
                    <a:pt x="7" y="5"/>
                  </a:lnTo>
                  <a:lnTo>
                    <a:pt x="7" y="2"/>
                  </a:lnTo>
                  <a:lnTo>
                    <a:pt x="5" y="2"/>
                  </a:lnTo>
                  <a:lnTo>
                    <a:pt x="2" y="2"/>
                  </a:lnTo>
                  <a:lnTo>
                    <a:pt x="0" y="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2063" name="Freeform 145"/>
            <p:cNvSpPr>
              <a:spLocks/>
            </p:cNvSpPr>
            <p:nvPr/>
          </p:nvSpPr>
          <p:spPr bwMode="auto">
            <a:xfrm>
              <a:off x="3840" y="2879"/>
              <a:ext cx="26" cy="66"/>
            </a:xfrm>
            <a:custGeom>
              <a:avLst/>
              <a:gdLst>
                <a:gd name="T0" fmla="*/ 16 w 26"/>
                <a:gd name="T1" fmla="*/ 0 h 66"/>
                <a:gd name="T2" fmla="*/ 16 w 26"/>
                <a:gd name="T3" fmla="*/ 54 h 66"/>
                <a:gd name="T4" fmla="*/ 16 w 26"/>
                <a:gd name="T5" fmla="*/ 57 h 66"/>
                <a:gd name="T6" fmla="*/ 16 w 26"/>
                <a:gd name="T7" fmla="*/ 59 h 66"/>
                <a:gd name="T8" fmla="*/ 16 w 26"/>
                <a:gd name="T9" fmla="*/ 61 h 66"/>
                <a:gd name="T10" fmla="*/ 16 w 26"/>
                <a:gd name="T11" fmla="*/ 61 h 66"/>
                <a:gd name="T12" fmla="*/ 19 w 26"/>
                <a:gd name="T13" fmla="*/ 61 h 66"/>
                <a:gd name="T14" fmla="*/ 19 w 26"/>
                <a:gd name="T15" fmla="*/ 64 h 66"/>
                <a:gd name="T16" fmla="*/ 19 w 26"/>
                <a:gd name="T17" fmla="*/ 64 h 66"/>
                <a:gd name="T18" fmla="*/ 19 w 26"/>
                <a:gd name="T19" fmla="*/ 64 h 66"/>
                <a:gd name="T20" fmla="*/ 21 w 26"/>
                <a:gd name="T21" fmla="*/ 64 h 66"/>
                <a:gd name="T22" fmla="*/ 21 w 26"/>
                <a:gd name="T23" fmla="*/ 64 h 66"/>
                <a:gd name="T24" fmla="*/ 24 w 26"/>
                <a:gd name="T25" fmla="*/ 64 h 66"/>
                <a:gd name="T26" fmla="*/ 26 w 26"/>
                <a:gd name="T27" fmla="*/ 64 h 66"/>
                <a:gd name="T28" fmla="*/ 0 w 26"/>
                <a:gd name="T29" fmla="*/ 66 h 66"/>
                <a:gd name="T30" fmla="*/ 2 w 26"/>
                <a:gd name="T31" fmla="*/ 64 h 66"/>
                <a:gd name="T32" fmla="*/ 5 w 26"/>
                <a:gd name="T33" fmla="*/ 64 h 66"/>
                <a:gd name="T34" fmla="*/ 5 w 26"/>
                <a:gd name="T35" fmla="*/ 64 h 66"/>
                <a:gd name="T36" fmla="*/ 7 w 26"/>
                <a:gd name="T37" fmla="*/ 64 h 66"/>
                <a:gd name="T38" fmla="*/ 7 w 26"/>
                <a:gd name="T39" fmla="*/ 64 h 66"/>
                <a:gd name="T40" fmla="*/ 7 w 26"/>
                <a:gd name="T41" fmla="*/ 64 h 66"/>
                <a:gd name="T42" fmla="*/ 7 w 26"/>
                <a:gd name="T43" fmla="*/ 61 h 66"/>
                <a:gd name="T44" fmla="*/ 9 w 26"/>
                <a:gd name="T45" fmla="*/ 61 h 66"/>
                <a:gd name="T46" fmla="*/ 9 w 26"/>
                <a:gd name="T47" fmla="*/ 61 h 66"/>
                <a:gd name="T48" fmla="*/ 9 w 26"/>
                <a:gd name="T49" fmla="*/ 61 h 66"/>
                <a:gd name="T50" fmla="*/ 9 w 26"/>
                <a:gd name="T51" fmla="*/ 59 h 66"/>
                <a:gd name="T52" fmla="*/ 9 w 26"/>
                <a:gd name="T53" fmla="*/ 57 h 66"/>
                <a:gd name="T54" fmla="*/ 9 w 26"/>
                <a:gd name="T55" fmla="*/ 19 h 66"/>
                <a:gd name="T56" fmla="*/ 9 w 26"/>
                <a:gd name="T57" fmla="*/ 16 h 66"/>
                <a:gd name="T58" fmla="*/ 9 w 26"/>
                <a:gd name="T59" fmla="*/ 14 h 66"/>
                <a:gd name="T60" fmla="*/ 9 w 26"/>
                <a:gd name="T61" fmla="*/ 11 h 66"/>
                <a:gd name="T62" fmla="*/ 9 w 26"/>
                <a:gd name="T63" fmla="*/ 9 h 66"/>
                <a:gd name="T64" fmla="*/ 9 w 26"/>
                <a:gd name="T65" fmla="*/ 9 h 66"/>
                <a:gd name="T66" fmla="*/ 9 w 26"/>
                <a:gd name="T67" fmla="*/ 9 h 66"/>
                <a:gd name="T68" fmla="*/ 7 w 26"/>
                <a:gd name="T69" fmla="*/ 9 h 66"/>
                <a:gd name="T70" fmla="*/ 7 w 26"/>
                <a:gd name="T71" fmla="*/ 7 h 66"/>
                <a:gd name="T72" fmla="*/ 7 w 26"/>
                <a:gd name="T73" fmla="*/ 7 h 66"/>
                <a:gd name="T74" fmla="*/ 7 w 26"/>
                <a:gd name="T75" fmla="*/ 7 h 66"/>
                <a:gd name="T76" fmla="*/ 7 w 26"/>
                <a:gd name="T77" fmla="*/ 7 h 66"/>
                <a:gd name="T78" fmla="*/ 5 w 26"/>
                <a:gd name="T79" fmla="*/ 7 h 66"/>
                <a:gd name="T80" fmla="*/ 5 w 26"/>
                <a:gd name="T81" fmla="*/ 7 h 66"/>
                <a:gd name="T82" fmla="*/ 2 w 26"/>
                <a:gd name="T83" fmla="*/ 7 h 66"/>
                <a:gd name="T84" fmla="*/ 2 w 26"/>
                <a:gd name="T85" fmla="*/ 9 h 66"/>
                <a:gd name="T86" fmla="*/ 0 w 26"/>
                <a:gd name="T87" fmla="*/ 9 h 6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6"/>
                <a:gd name="T133" fmla="*/ 0 h 66"/>
                <a:gd name="T134" fmla="*/ 26 w 26"/>
                <a:gd name="T135" fmla="*/ 66 h 6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6" h="66">
                  <a:moveTo>
                    <a:pt x="0" y="7"/>
                  </a:moveTo>
                  <a:lnTo>
                    <a:pt x="16" y="0"/>
                  </a:lnTo>
                  <a:lnTo>
                    <a:pt x="16" y="54"/>
                  </a:lnTo>
                  <a:lnTo>
                    <a:pt x="16" y="57"/>
                  </a:lnTo>
                  <a:lnTo>
                    <a:pt x="16" y="59"/>
                  </a:lnTo>
                  <a:lnTo>
                    <a:pt x="16" y="61"/>
                  </a:lnTo>
                  <a:lnTo>
                    <a:pt x="19" y="61"/>
                  </a:lnTo>
                  <a:lnTo>
                    <a:pt x="19" y="64"/>
                  </a:lnTo>
                  <a:lnTo>
                    <a:pt x="21" y="64"/>
                  </a:lnTo>
                  <a:lnTo>
                    <a:pt x="24" y="64"/>
                  </a:lnTo>
                  <a:lnTo>
                    <a:pt x="26" y="64"/>
                  </a:lnTo>
                  <a:lnTo>
                    <a:pt x="26" y="66"/>
                  </a:lnTo>
                  <a:lnTo>
                    <a:pt x="0" y="66"/>
                  </a:lnTo>
                  <a:lnTo>
                    <a:pt x="0" y="64"/>
                  </a:lnTo>
                  <a:lnTo>
                    <a:pt x="2" y="64"/>
                  </a:lnTo>
                  <a:lnTo>
                    <a:pt x="5" y="64"/>
                  </a:lnTo>
                  <a:lnTo>
                    <a:pt x="7" y="64"/>
                  </a:lnTo>
                  <a:lnTo>
                    <a:pt x="7" y="61"/>
                  </a:lnTo>
                  <a:lnTo>
                    <a:pt x="9" y="61"/>
                  </a:lnTo>
                  <a:lnTo>
                    <a:pt x="9" y="59"/>
                  </a:lnTo>
                  <a:lnTo>
                    <a:pt x="9" y="57"/>
                  </a:lnTo>
                  <a:lnTo>
                    <a:pt x="9" y="54"/>
                  </a:lnTo>
                  <a:lnTo>
                    <a:pt x="9" y="19"/>
                  </a:lnTo>
                  <a:lnTo>
                    <a:pt x="9" y="16"/>
                  </a:lnTo>
                  <a:lnTo>
                    <a:pt x="9" y="14"/>
                  </a:lnTo>
                  <a:lnTo>
                    <a:pt x="9" y="11"/>
                  </a:lnTo>
                  <a:lnTo>
                    <a:pt x="9" y="9"/>
                  </a:lnTo>
                  <a:lnTo>
                    <a:pt x="7" y="9"/>
                  </a:lnTo>
                  <a:lnTo>
                    <a:pt x="7" y="7"/>
                  </a:lnTo>
                  <a:lnTo>
                    <a:pt x="5" y="7"/>
                  </a:lnTo>
                  <a:lnTo>
                    <a:pt x="2" y="7"/>
                  </a:lnTo>
                  <a:lnTo>
                    <a:pt x="2" y="9"/>
                  </a:lnTo>
                  <a:lnTo>
                    <a:pt x="0" y="9"/>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2064" name="Freeform 146"/>
            <p:cNvSpPr>
              <a:spLocks/>
            </p:cNvSpPr>
            <p:nvPr/>
          </p:nvSpPr>
          <p:spPr bwMode="auto">
            <a:xfrm>
              <a:off x="3821" y="3164"/>
              <a:ext cx="104" cy="69"/>
            </a:xfrm>
            <a:custGeom>
              <a:avLst/>
              <a:gdLst>
                <a:gd name="T0" fmla="*/ 26 w 104"/>
                <a:gd name="T1" fmla="*/ 3 h 69"/>
                <a:gd name="T2" fmla="*/ 24 w 104"/>
                <a:gd name="T3" fmla="*/ 5 h 69"/>
                <a:gd name="T4" fmla="*/ 21 w 104"/>
                <a:gd name="T5" fmla="*/ 5 h 69"/>
                <a:gd name="T6" fmla="*/ 21 w 104"/>
                <a:gd name="T7" fmla="*/ 5 h 69"/>
                <a:gd name="T8" fmla="*/ 21 w 104"/>
                <a:gd name="T9" fmla="*/ 7 h 69"/>
                <a:gd name="T10" fmla="*/ 21 w 104"/>
                <a:gd name="T11" fmla="*/ 7 h 69"/>
                <a:gd name="T12" fmla="*/ 21 w 104"/>
                <a:gd name="T13" fmla="*/ 10 h 69"/>
                <a:gd name="T14" fmla="*/ 21 w 104"/>
                <a:gd name="T15" fmla="*/ 12 h 69"/>
                <a:gd name="T16" fmla="*/ 21 w 104"/>
                <a:gd name="T17" fmla="*/ 14 h 69"/>
                <a:gd name="T18" fmla="*/ 47 w 104"/>
                <a:gd name="T19" fmla="*/ 10 h 69"/>
                <a:gd name="T20" fmla="*/ 45 w 104"/>
                <a:gd name="T21" fmla="*/ 7 h 69"/>
                <a:gd name="T22" fmla="*/ 43 w 104"/>
                <a:gd name="T23" fmla="*/ 5 h 69"/>
                <a:gd name="T24" fmla="*/ 40 w 104"/>
                <a:gd name="T25" fmla="*/ 5 h 69"/>
                <a:gd name="T26" fmla="*/ 40 w 104"/>
                <a:gd name="T27" fmla="*/ 5 h 69"/>
                <a:gd name="T28" fmla="*/ 38 w 104"/>
                <a:gd name="T29" fmla="*/ 3 h 69"/>
                <a:gd name="T30" fmla="*/ 66 w 104"/>
                <a:gd name="T31" fmla="*/ 0 h 69"/>
                <a:gd name="T32" fmla="*/ 64 w 104"/>
                <a:gd name="T33" fmla="*/ 5 h 69"/>
                <a:gd name="T34" fmla="*/ 62 w 104"/>
                <a:gd name="T35" fmla="*/ 5 h 69"/>
                <a:gd name="T36" fmla="*/ 59 w 104"/>
                <a:gd name="T37" fmla="*/ 5 h 69"/>
                <a:gd name="T38" fmla="*/ 59 w 104"/>
                <a:gd name="T39" fmla="*/ 7 h 69"/>
                <a:gd name="T40" fmla="*/ 59 w 104"/>
                <a:gd name="T41" fmla="*/ 7 h 69"/>
                <a:gd name="T42" fmla="*/ 59 w 104"/>
                <a:gd name="T43" fmla="*/ 10 h 69"/>
                <a:gd name="T44" fmla="*/ 59 w 104"/>
                <a:gd name="T45" fmla="*/ 10 h 69"/>
                <a:gd name="T46" fmla="*/ 59 w 104"/>
                <a:gd name="T47" fmla="*/ 12 h 69"/>
                <a:gd name="T48" fmla="*/ 88 w 104"/>
                <a:gd name="T49" fmla="*/ 14 h 69"/>
                <a:gd name="T50" fmla="*/ 90 w 104"/>
                <a:gd name="T51" fmla="*/ 10 h 69"/>
                <a:gd name="T52" fmla="*/ 90 w 104"/>
                <a:gd name="T53" fmla="*/ 10 h 69"/>
                <a:gd name="T54" fmla="*/ 90 w 104"/>
                <a:gd name="T55" fmla="*/ 7 h 69"/>
                <a:gd name="T56" fmla="*/ 90 w 104"/>
                <a:gd name="T57" fmla="*/ 5 h 69"/>
                <a:gd name="T58" fmla="*/ 88 w 104"/>
                <a:gd name="T59" fmla="*/ 5 h 69"/>
                <a:gd name="T60" fmla="*/ 88 w 104"/>
                <a:gd name="T61" fmla="*/ 5 h 69"/>
                <a:gd name="T62" fmla="*/ 85 w 104"/>
                <a:gd name="T63" fmla="*/ 5 h 69"/>
                <a:gd name="T64" fmla="*/ 83 w 104"/>
                <a:gd name="T65" fmla="*/ 3 h 69"/>
                <a:gd name="T66" fmla="*/ 104 w 104"/>
                <a:gd name="T67" fmla="*/ 3 h 69"/>
                <a:gd name="T68" fmla="*/ 100 w 104"/>
                <a:gd name="T69" fmla="*/ 5 h 69"/>
                <a:gd name="T70" fmla="*/ 95 w 104"/>
                <a:gd name="T71" fmla="*/ 10 h 69"/>
                <a:gd name="T72" fmla="*/ 71 w 104"/>
                <a:gd name="T73" fmla="*/ 69 h 69"/>
                <a:gd name="T74" fmla="*/ 33 w 104"/>
                <a:gd name="T75" fmla="*/ 69 h 69"/>
                <a:gd name="T76" fmla="*/ 9 w 104"/>
                <a:gd name="T77" fmla="*/ 12 h 69"/>
                <a:gd name="T78" fmla="*/ 7 w 104"/>
                <a:gd name="T79" fmla="*/ 10 h 69"/>
                <a:gd name="T80" fmla="*/ 5 w 104"/>
                <a:gd name="T81" fmla="*/ 7 h 69"/>
                <a:gd name="T82" fmla="*/ 5 w 104"/>
                <a:gd name="T83" fmla="*/ 5 h 69"/>
                <a:gd name="T84" fmla="*/ 2 w 104"/>
                <a:gd name="T85" fmla="*/ 5 h 69"/>
                <a:gd name="T86" fmla="*/ 0 w 104"/>
                <a:gd name="T87" fmla="*/ 3 h 6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4"/>
                <a:gd name="T133" fmla="*/ 0 h 69"/>
                <a:gd name="T134" fmla="*/ 104 w 104"/>
                <a:gd name="T135" fmla="*/ 69 h 6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4" h="69">
                  <a:moveTo>
                    <a:pt x="0" y="0"/>
                  </a:moveTo>
                  <a:lnTo>
                    <a:pt x="26" y="0"/>
                  </a:lnTo>
                  <a:lnTo>
                    <a:pt x="26" y="3"/>
                  </a:lnTo>
                  <a:lnTo>
                    <a:pt x="26" y="5"/>
                  </a:lnTo>
                  <a:lnTo>
                    <a:pt x="24" y="5"/>
                  </a:lnTo>
                  <a:lnTo>
                    <a:pt x="21" y="5"/>
                  </a:lnTo>
                  <a:lnTo>
                    <a:pt x="21" y="7"/>
                  </a:lnTo>
                  <a:lnTo>
                    <a:pt x="21" y="10"/>
                  </a:lnTo>
                  <a:lnTo>
                    <a:pt x="21" y="12"/>
                  </a:lnTo>
                  <a:lnTo>
                    <a:pt x="21" y="14"/>
                  </a:lnTo>
                  <a:lnTo>
                    <a:pt x="35" y="53"/>
                  </a:lnTo>
                  <a:lnTo>
                    <a:pt x="50" y="22"/>
                  </a:lnTo>
                  <a:lnTo>
                    <a:pt x="47" y="10"/>
                  </a:lnTo>
                  <a:lnTo>
                    <a:pt x="45" y="10"/>
                  </a:lnTo>
                  <a:lnTo>
                    <a:pt x="45" y="7"/>
                  </a:lnTo>
                  <a:lnTo>
                    <a:pt x="43" y="7"/>
                  </a:lnTo>
                  <a:lnTo>
                    <a:pt x="43" y="5"/>
                  </a:lnTo>
                  <a:lnTo>
                    <a:pt x="40" y="5"/>
                  </a:lnTo>
                  <a:lnTo>
                    <a:pt x="38" y="5"/>
                  </a:lnTo>
                  <a:lnTo>
                    <a:pt x="38" y="3"/>
                  </a:lnTo>
                  <a:lnTo>
                    <a:pt x="35" y="3"/>
                  </a:lnTo>
                  <a:lnTo>
                    <a:pt x="35" y="0"/>
                  </a:lnTo>
                  <a:lnTo>
                    <a:pt x="66" y="0"/>
                  </a:lnTo>
                  <a:lnTo>
                    <a:pt x="66" y="3"/>
                  </a:lnTo>
                  <a:lnTo>
                    <a:pt x="64" y="5"/>
                  </a:lnTo>
                  <a:lnTo>
                    <a:pt x="62" y="5"/>
                  </a:lnTo>
                  <a:lnTo>
                    <a:pt x="59" y="5"/>
                  </a:lnTo>
                  <a:lnTo>
                    <a:pt x="59" y="7"/>
                  </a:lnTo>
                  <a:lnTo>
                    <a:pt x="59" y="10"/>
                  </a:lnTo>
                  <a:lnTo>
                    <a:pt x="59" y="12"/>
                  </a:lnTo>
                  <a:lnTo>
                    <a:pt x="73" y="50"/>
                  </a:lnTo>
                  <a:lnTo>
                    <a:pt x="88" y="14"/>
                  </a:lnTo>
                  <a:lnTo>
                    <a:pt x="88" y="12"/>
                  </a:lnTo>
                  <a:lnTo>
                    <a:pt x="90" y="10"/>
                  </a:lnTo>
                  <a:lnTo>
                    <a:pt x="90" y="7"/>
                  </a:lnTo>
                  <a:lnTo>
                    <a:pt x="90" y="5"/>
                  </a:lnTo>
                  <a:lnTo>
                    <a:pt x="88" y="5"/>
                  </a:lnTo>
                  <a:lnTo>
                    <a:pt x="85" y="5"/>
                  </a:lnTo>
                  <a:lnTo>
                    <a:pt x="85" y="3"/>
                  </a:lnTo>
                  <a:lnTo>
                    <a:pt x="83" y="3"/>
                  </a:lnTo>
                  <a:lnTo>
                    <a:pt x="83" y="0"/>
                  </a:lnTo>
                  <a:lnTo>
                    <a:pt x="104" y="0"/>
                  </a:lnTo>
                  <a:lnTo>
                    <a:pt x="104" y="3"/>
                  </a:lnTo>
                  <a:lnTo>
                    <a:pt x="102" y="5"/>
                  </a:lnTo>
                  <a:lnTo>
                    <a:pt x="100" y="5"/>
                  </a:lnTo>
                  <a:lnTo>
                    <a:pt x="97" y="7"/>
                  </a:lnTo>
                  <a:lnTo>
                    <a:pt x="95" y="10"/>
                  </a:lnTo>
                  <a:lnTo>
                    <a:pt x="95" y="12"/>
                  </a:lnTo>
                  <a:lnTo>
                    <a:pt x="71" y="69"/>
                  </a:lnTo>
                  <a:lnTo>
                    <a:pt x="69" y="69"/>
                  </a:lnTo>
                  <a:lnTo>
                    <a:pt x="52" y="26"/>
                  </a:lnTo>
                  <a:lnTo>
                    <a:pt x="33" y="69"/>
                  </a:lnTo>
                  <a:lnTo>
                    <a:pt x="31" y="69"/>
                  </a:lnTo>
                  <a:lnTo>
                    <a:pt x="9" y="14"/>
                  </a:lnTo>
                  <a:lnTo>
                    <a:pt x="9" y="12"/>
                  </a:lnTo>
                  <a:lnTo>
                    <a:pt x="7" y="10"/>
                  </a:lnTo>
                  <a:lnTo>
                    <a:pt x="7" y="7"/>
                  </a:lnTo>
                  <a:lnTo>
                    <a:pt x="5" y="7"/>
                  </a:lnTo>
                  <a:lnTo>
                    <a:pt x="5" y="5"/>
                  </a:lnTo>
                  <a:lnTo>
                    <a:pt x="2" y="5"/>
                  </a:lnTo>
                  <a:lnTo>
                    <a:pt x="0" y="5"/>
                  </a:lnTo>
                  <a:lnTo>
                    <a:pt x="0" y="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2065" name="Freeform 147"/>
            <p:cNvSpPr>
              <a:spLocks/>
            </p:cNvSpPr>
            <p:nvPr/>
          </p:nvSpPr>
          <p:spPr bwMode="auto">
            <a:xfrm>
              <a:off x="3928" y="3195"/>
              <a:ext cx="45" cy="67"/>
            </a:xfrm>
            <a:custGeom>
              <a:avLst/>
              <a:gdLst>
                <a:gd name="T0" fmla="*/ 0 w 45"/>
                <a:gd name="T1" fmla="*/ 67 h 67"/>
                <a:gd name="T2" fmla="*/ 9 w 45"/>
                <a:gd name="T3" fmla="*/ 57 h 67"/>
                <a:gd name="T4" fmla="*/ 19 w 45"/>
                <a:gd name="T5" fmla="*/ 48 h 67"/>
                <a:gd name="T6" fmla="*/ 23 w 45"/>
                <a:gd name="T7" fmla="*/ 38 h 67"/>
                <a:gd name="T8" fmla="*/ 28 w 45"/>
                <a:gd name="T9" fmla="*/ 31 h 67"/>
                <a:gd name="T10" fmla="*/ 30 w 45"/>
                <a:gd name="T11" fmla="*/ 26 h 67"/>
                <a:gd name="T12" fmla="*/ 30 w 45"/>
                <a:gd name="T13" fmla="*/ 19 h 67"/>
                <a:gd name="T14" fmla="*/ 30 w 45"/>
                <a:gd name="T15" fmla="*/ 14 h 67"/>
                <a:gd name="T16" fmla="*/ 28 w 45"/>
                <a:gd name="T17" fmla="*/ 12 h 67"/>
                <a:gd name="T18" fmla="*/ 26 w 45"/>
                <a:gd name="T19" fmla="*/ 10 h 67"/>
                <a:gd name="T20" fmla="*/ 23 w 45"/>
                <a:gd name="T21" fmla="*/ 7 h 67"/>
                <a:gd name="T22" fmla="*/ 19 w 45"/>
                <a:gd name="T23" fmla="*/ 7 h 67"/>
                <a:gd name="T24" fmla="*/ 14 w 45"/>
                <a:gd name="T25" fmla="*/ 7 h 67"/>
                <a:gd name="T26" fmla="*/ 12 w 45"/>
                <a:gd name="T27" fmla="*/ 7 h 67"/>
                <a:gd name="T28" fmla="*/ 9 w 45"/>
                <a:gd name="T29" fmla="*/ 10 h 67"/>
                <a:gd name="T30" fmla="*/ 7 w 45"/>
                <a:gd name="T31" fmla="*/ 12 h 67"/>
                <a:gd name="T32" fmla="*/ 4 w 45"/>
                <a:gd name="T33" fmla="*/ 17 h 67"/>
                <a:gd name="T34" fmla="*/ 2 w 45"/>
                <a:gd name="T35" fmla="*/ 17 h 67"/>
                <a:gd name="T36" fmla="*/ 4 w 45"/>
                <a:gd name="T37" fmla="*/ 10 h 67"/>
                <a:gd name="T38" fmla="*/ 7 w 45"/>
                <a:gd name="T39" fmla="*/ 5 h 67"/>
                <a:gd name="T40" fmla="*/ 12 w 45"/>
                <a:gd name="T41" fmla="*/ 3 h 67"/>
                <a:gd name="T42" fmla="*/ 16 w 45"/>
                <a:gd name="T43" fmla="*/ 0 h 67"/>
                <a:gd name="T44" fmla="*/ 21 w 45"/>
                <a:gd name="T45" fmla="*/ 0 h 67"/>
                <a:gd name="T46" fmla="*/ 26 w 45"/>
                <a:gd name="T47" fmla="*/ 0 h 67"/>
                <a:gd name="T48" fmla="*/ 30 w 45"/>
                <a:gd name="T49" fmla="*/ 3 h 67"/>
                <a:gd name="T50" fmla="*/ 35 w 45"/>
                <a:gd name="T51" fmla="*/ 5 h 67"/>
                <a:gd name="T52" fmla="*/ 38 w 45"/>
                <a:gd name="T53" fmla="*/ 10 h 67"/>
                <a:gd name="T54" fmla="*/ 40 w 45"/>
                <a:gd name="T55" fmla="*/ 14 h 67"/>
                <a:gd name="T56" fmla="*/ 40 w 45"/>
                <a:gd name="T57" fmla="*/ 19 h 67"/>
                <a:gd name="T58" fmla="*/ 38 w 45"/>
                <a:gd name="T59" fmla="*/ 24 h 67"/>
                <a:gd name="T60" fmla="*/ 38 w 45"/>
                <a:gd name="T61" fmla="*/ 26 h 67"/>
                <a:gd name="T62" fmla="*/ 33 w 45"/>
                <a:gd name="T63" fmla="*/ 33 h 67"/>
                <a:gd name="T64" fmla="*/ 30 w 45"/>
                <a:gd name="T65" fmla="*/ 38 h 67"/>
                <a:gd name="T66" fmla="*/ 23 w 45"/>
                <a:gd name="T67" fmla="*/ 45 h 67"/>
                <a:gd name="T68" fmla="*/ 16 w 45"/>
                <a:gd name="T69" fmla="*/ 55 h 67"/>
                <a:gd name="T70" fmla="*/ 12 w 45"/>
                <a:gd name="T71" fmla="*/ 57 h 67"/>
                <a:gd name="T72" fmla="*/ 28 w 45"/>
                <a:gd name="T73" fmla="*/ 60 h 67"/>
                <a:gd name="T74" fmla="*/ 33 w 45"/>
                <a:gd name="T75" fmla="*/ 60 h 67"/>
                <a:gd name="T76" fmla="*/ 35 w 45"/>
                <a:gd name="T77" fmla="*/ 60 h 67"/>
                <a:gd name="T78" fmla="*/ 35 w 45"/>
                <a:gd name="T79" fmla="*/ 57 h 67"/>
                <a:gd name="T80" fmla="*/ 38 w 45"/>
                <a:gd name="T81" fmla="*/ 57 h 67"/>
                <a:gd name="T82" fmla="*/ 40 w 45"/>
                <a:gd name="T83" fmla="*/ 57 h 67"/>
                <a:gd name="T84" fmla="*/ 40 w 45"/>
                <a:gd name="T85" fmla="*/ 57 h 67"/>
                <a:gd name="T86" fmla="*/ 42 w 45"/>
                <a:gd name="T87" fmla="*/ 55 h 67"/>
                <a:gd name="T88" fmla="*/ 45 w 45"/>
                <a:gd name="T89" fmla="*/ 55 h 6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5"/>
                <a:gd name="T136" fmla="*/ 0 h 67"/>
                <a:gd name="T137" fmla="*/ 45 w 45"/>
                <a:gd name="T138" fmla="*/ 67 h 6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5" h="67">
                  <a:moveTo>
                    <a:pt x="45" y="55"/>
                  </a:moveTo>
                  <a:lnTo>
                    <a:pt x="40" y="67"/>
                  </a:lnTo>
                  <a:lnTo>
                    <a:pt x="0" y="67"/>
                  </a:lnTo>
                  <a:lnTo>
                    <a:pt x="0" y="64"/>
                  </a:lnTo>
                  <a:lnTo>
                    <a:pt x="4" y="60"/>
                  </a:lnTo>
                  <a:lnTo>
                    <a:pt x="9" y="57"/>
                  </a:lnTo>
                  <a:lnTo>
                    <a:pt x="12" y="55"/>
                  </a:lnTo>
                  <a:lnTo>
                    <a:pt x="14" y="50"/>
                  </a:lnTo>
                  <a:lnTo>
                    <a:pt x="19" y="48"/>
                  </a:lnTo>
                  <a:lnTo>
                    <a:pt x="21" y="45"/>
                  </a:lnTo>
                  <a:lnTo>
                    <a:pt x="23" y="41"/>
                  </a:lnTo>
                  <a:lnTo>
                    <a:pt x="23" y="38"/>
                  </a:lnTo>
                  <a:lnTo>
                    <a:pt x="26" y="36"/>
                  </a:lnTo>
                  <a:lnTo>
                    <a:pt x="28" y="33"/>
                  </a:lnTo>
                  <a:lnTo>
                    <a:pt x="28" y="31"/>
                  </a:lnTo>
                  <a:lnTo>
                    <a:pt x="30" y="29"/>
                  </a:lnTo>
                  <a:lnTo>
                    <a:pt x="30" y="26"/>
                  </a:lnTo>
                  <a:lnTo>
                    <a:pt x="30" y="24"/>
                  </a:lnTo>
                  <a:lnTo>
                    <a:pt x="30" y="22"/>
                  </a:lnTo>
                  <a:lnTo>
                    <a:pt x="30" y="19"/>
                  </a:lnTo>
                  <a:lnTo>
                    <a:pt x="30" y="17"/>
                  </a:lnTo>
                  <a:lnTo>
                    <a:pt x="30" y="14"/>
                  </a:lnTo>
                  <a:lnTo>
                    <a:pt x="28" y="12"/>
                  </a:lnTo>
                  <a:lnTo>
                    <a:pt x="28" y="10"/>
                  </a:lnTo>
                  <a:lnTo>
                    <a:pt x="26" y="10"/>
                  </a:lnTo>
                  <a:lnTo>
                    <a:pt x="23" y="7"/>
                  </a:lnTo>
                  <a:lnTo>
                    <a:pt x="21" y="7"/>
                  </a:lnTo>
                  <a:lnTo>
                    <a:pt x="19" y="7"/>
                  </a:lnTo>
                  <a:lnTo>
                    <a:pt x="16" y="7"/>
                  </a:lnTo>
                  <a:lnTo>
                    <a:pt x="14" y="7"/>
                  </a:lnTo>
                  <a:lnTo>
                    <a:pt x="12" y="7"/>
                  </a:lnTo>
                  <a:lnTo>
                    <a:pt x="12" y="10"/>
                  </a:lnTo>
                  <a:lnTo>
                    <a:pt x="9" y="10"/>
                  </a:lnTo>
                  <a:lnTo>
                    <a:pt x="9" y="12"/>
                  </a:lnTo>
                  <a:lnTo>
                    <a:pt x="7" y="12"/>
                  </a:lnTo>
                  <a:lnTo>
                    <a:pt x="7" y="14"/>
                  </a:lnTo>
                  <a:lnTo>
                    <a:pt x="4" y="14"/>
                  </a:lnTo>
                  <a:lnTo>
                    <a:pt x="4" y="17"/>
                  </a:lnTo>
                  <a:lnTo>
                    <a:pt x="2" y="17"/>
                  </a:lnTo>
                  <a:lnTo>
                    <a:pt x="2" y="14"/>
                  </a:lnTo>
                  <a:lnTo>
                    <a:pt x="4" y="12"/>
                  </a:lnTo>
                  <a:lnTo>
                    <a:pt x="4" y="10"/>
                  </a:lnTo>
                  <a:lnTo>
                    <a:pt x="4" y="7"/>
                  </a:lnTo>
                  <a:lnTo>
                    <a:pt x="7" y="7"/>
                  </a:lnTo>
                  <a:lnTo>
                    <a:pt x="7" y="5"/>
                  </a:lnTo>
                  <a:lnTo>
                    <a:pt x="9" y="5"/>
                  </a:lnTo>
                  <a:lnTo>
                    <a:pt x="9" y="3"/>
                  </a:lnTo>
                  <a:lnTo>
                    <a:pt x="12" y="3"/>
                  </a:lnTo>
                  <a:lnTo>
                    <a:pt x="12" y="0"/>
                  </a:lnTo>
                  <a:lnTo>
                    <a:pt x="14" y="0"/>
                  </a:lnTo>
                  <a:lnTo>
                    <a:pt x="16" y="0"/>
                  </a:lnTo>
                  <a:lnTo>
                    <a:pt x="19" y="0"/>
                  </a:lnTo>
                  <a:lnTo>
                    <a:pt x="21" y="0"/>
                  </a:lnTo>
                  <a:lnTo>
                    <a:pt x="23" y="0"/>
                  </a:lnTo>
                  <a:lnTo>
                    <a:pt x="26" y="0"/>
                  </a:lnTo>
                  <a:lnTo>
                    <a:pt x="28" y="0"/>
                  </a:lnTo>
                  <a:lnTo>
                    <a:pt x="30" y="3"/>
                  </a:lnTo>
                  <a:lnTo>
                    <a:pt x="33" y="3"/>
                  </a:lnTo>
                  <a:lnTo>
                    <a:pt x="35" y="5"/>
                  </a:lnTo>
                  <a:lnTo>
                    <a:pt x="38" y="7"/>
                  </a:lnTo>
                  <a:lnTo>
                    <a:pt x="38" y="10"/>
                  </a:lnTo>
                  <a:lnTo>
                    <a:pt x="40" y="12"/>
                  </a:lnTo>
                  <a:lnTo>
                    <a:pt x="40" y="14"/>
                  </a:lnTo>
                  <a:lnTo>
                    <a:pt x="40" y="17"/>
                  </a:lnTo>
                  <a:lnTo>
                    <a:pt x="40" y="19"/>
                  </a:lnTo>
                  <a:lnTo>
                    <a:pt x="40" y="22"/>
                  </a:lnTo>
                  <a:lnTo>
                    <a:pt x="38" y="24"/>
                  </a:lnTo>
                  <a:lnTo>
                    <a:pt x="38" y="26"/>
                  </a:lnTo>
                  <a:lnTo>
                    <a:pt x="35" y="29"/>
                  </a:lnTo>
                  <a:lnTo>
                    <a:pt x="35" y="31"/>
                  </a:lnTo>
                  <a:lnTo>
                    <a:pt x="33" y="33"/>
                  </a:lnTo>
                  <a:lnTo>
                    <a:pt x="33" y="36"/>
                  </a:lnTo>
                  <a:lnTo>
                    <a:pt x="30" y="36"/>
                  </a:lnTo>
                  <a:lnTo>
                    <a:pt x="30" y="38"/>
                  </a:lnTo>
                  <a:lnTo>
                    <a:pt x="28" y="41"/>
                  </a:lnTo>
                  <a:lnTo>
                    <a:pt x="26" y="43"/>
                  </a:lnTo>
                  <a:lnTo>
                    <a:pt x="23" y="45"/>
                  </a:lnTo>
                  <a:lnTo>
                    <a:pt x="21" y="50"/>
                  </a:lnTo>
                  <a:lnTo>
                    <a:pt x="19" y="52"/>
                  </a:lnTo>
                  <a:lnTo>
                    <a:pt x="16" y="55"/>
                  </a:lnTo>
                  <a:lnTo>
                    <a:pt x="14" y="55"/>
                  </a:lnTo>
                  <a:lnTo>
                    <a:pt x="14" y="57"/>
                  </a:lnTo>
                  <a:lnTo>
                    <a:pt x="12" y="57"/>
                  </a:lnTo>
                  <a:lnTo>
                    <a:pt x="12" y="60"/>
                  </a:lnTo>
                  <a:lnTo>
                    <a:pt x="28" y="60"/>
                  </a:lnTo>
                  <a:lnTo>
                    <a:pt x="30" y="60"/>
                  </a:lnTo>
                  <a:lnTo>
                    <a:pt x="33" y="60"/>
                  </a:lnTo>
                  <a:lnTo>
                    <a:pt x="35" y="60"/>
                  </a:lnTo>
                  <a:lnTo>
                    <a:pt x="35" y="57"/>
                  </a:lnTo>
                  <a:lnTo>
                    <a:pt x="38" y="57"/>
                  </a:lnTo>
                  <a:lnTo>
                    <a:pt x="40" y="57"/>
                  </a:lnTo>
                  <a:lnTo>
                    <a:pt x="40" y="55"/>
                  </a:lnTo>
                  <a:lnTo>
                    <a:pt x="42" y="55"/>
                  </a:lnTo>
                  <a:lnTo>
                    <a:pt x="45" y="5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2066" name="Freeform 159"/>
            <p:cNvSpPr>
              <a:spLocks/>
            </p:cNvSpPr>
            <p:nvPr/>
          </p:nvSpPr>
          <p:spPr bwMode="auto">
            <a:xfrm>
              <a:off x="4459" y="2969"/>
              <a:ext cx="72" cy="100"/>
            </a:xfrm>
            <a:custGeom>
              <a:avLst/>
              <a:gdLst>
                <a:gd name="T0" fmla="*/ 29 w 72"/>
                <a:gd name="T1" fmla="*/ 2 h 100"/>
                <a:gd name="T2" fmla="*/ 27 w 72"/>
                <a:gd name="T3" fmla="*/ 2 h 100"/>
                <a:gd name="T4" fmla="*/ 24 w 72"/>
                <a:gd name="T5" fmla="*/ 5 h 100"/>
                <a:gd name="T6" fmla="*/ 22 w 72"/>
                <a:gd name="T7" fmla="*/ 7 h 100"/>
                <a:gd name="T8" fmla="*/ 22 w 72"/>
                <a:gd name="T9" fmla="*/ 7 h 100"/>
                <a:gd name="T10" fmla="*/ 24 w 72"/>
                <a:gd name="T11" fmla="*/ 12 h 100"/>
                <a:gd name="T12" fmla="*/ 24 w 72"/>
                <a:gd name="T13" fmla="*/ 17 h 100"/>
                <a:gd name="T14" fmla="*/ 57 w 72"/>
                <a:gd name="T15" fmla="*/ 12 h 100"/>
                <a:gd name="T16" fmla="*/ 57 w 72"/>
                <a:gd name="T17" fmla="*/ 7 h 100"/>
                <a:gd name="T18" fmla="*/ 57 w 72"/>
                <a:gd name="T19" fmla="*/ 7 h 100"/>
                <a:gd name="T20" fmla="*/ 57 w 72"/>
                <a:gd name="T21" fmla="*/ 5 h 100"/>
                <a:gd name="T22" fmla="*/ 57 w 72"/>
                <a:gd name="T23" fmla="*/ 5 h 100"/>
                <a:gd name="T24" fmla="*/ 55 w 72"/>
                <a:gd name="T25" fmla="*/ 5 h 100"/>
                <a:gd name="T26" fmla="*/ 55 w 72"/>
                <a:gd name="T27" fmla="*/ 2 h 100"/>
                <a:gd name="T28" fmla="*/ 53 w 72"/>
                <a:gd name="T29" fmla="*/ 2 h 100"/>
                <a:gd name="T30" fmla="*/ 72 w 72"/>
                <a:gd name="T31" fmla="*/ 0 h 100"/>
                <a:gd name="T32" fmla="*/ 69 w 72"/>
                <a:gd name="T33" fmla="*/ 2 h 100"/>
                <a:gd name="T34" fmla="*/ 69 w 72"/>
                <a:gd name="T35" fmla="*/ 5 h 100"/>
                <a:gd name="T36" fmla="*/ 67 w 72"/>
                <a:gd name="T37" fmla="*/ 5 h 100"/>
                <a:gd name="T38" fmla="*/ 65 w 72"/>
                <a:gd name="T39" fmla="*/ 7 h 100"/>
                <a:gd name="T40" fmla="*/ 65 w 72"/>
                <a:gd name="T41" fmla="*/ 10 h 100"/>
                <a:gd name="T42" fmla="*/ 62 w 72"/>
                <a:gd name="T43" fmla="*/ 12 h 100"/>
                <a:gd name="T44" fmla="*/ 34 w 72"/>
                <a:gd name="T45" fmla="*/ 83 h 100"/>
                <a:gd name="T46" fmla="*/ 29 w 72"/>
                <a:gd name="T47" fmla="*/ 90 h 100"/>
                <a:gd name="T48" fmla="*/ 22 w 72"/>
                <a:gd name="T49" fmla="*/ 95 h 100"/>
                <a:gd name="T50" fmla="*/ 15 w 72"/>
                <a:gd name="T51" fmla="*/ 98 h 100"/>
                <a:gd name="T52" fmla="*/ 10 w 72"/>
                <a:gd name="T53" fmla="*/ 100 h 100"/>
                <a:gd name="T54" fmla="*/ 8 w 72"/>
                <a:gd name="T55" fmla="*/ 98 h 100"/>
                <a:gd name="T56" fmla="*/ 5 w 72"/>
                <a:gd name="T57" fmla="*/ 95 h 100"/>
                <a:gd name="T58" fmla="*/ 3 w 72"/>
                <a:gd name="T59" fmla="*/ 93 h 100"/>
                <a:gd name="T60" fmla="*/ 3 w 72"/>
                <a:gd name="T61" fmla="*/ 90 h 100"/>
                <a:gd name="T62" fmla="*/ 5 w 72"/>
                <a:gd name="T63" fmla="*/ 88 h 100"/>
                <a:gd name="T64" fmla="*/ 5 w 72"/>
                <a:gd name="T65" fmla="*/ 86 h 100"/>
                <a:gd name="T66" fmla="*/ 10 w 72"/>
                <a:gd name="T67" fmla="*/ 83 h 100"/>
                <a:gd name="T68" fmla="*/ 12 w 72"/>
                <a:gd name="T69" fmla="*/ 83 h 100"/>
                <a:gd name="T70" fmla="*/ 15 w 72"/>
                <a:gd name="T71" fmla="*/ 86 h 100"/>
                <a:gd name="T72" fmla="*/ 19 w 72"/>
                <a:gd name="T73" fmla="*/ 86 h 100"/>
                <a:gd name="T74" fmla="*/ 19 w 72"/>
                <a:gd name="T75" fmla="*/ 86 h 100"/>
                <a:gd name="T76" fmla="*/ 22 w 72"/>
                <a:gd name="T77" fmla="*/ 86 h 100"/>
                <a:gd name="T78" fmla="*/ 24 w 72"/>
                <a:gd name="T79" fmla="*/ 86 h 100"/>
                <a:gd name="T80" fmla="*/ 27 w 72"/>
                <a:gd name="T81" fmla="*/ 83 h 100"/>
                <a:gd name="T82" fmla="*/ 29 w 72"/>
                <a:gd name="T83" fmla="*/ 79 h 100"/>
                <a:gd name="T84" fmla="*/ 12 w 72"/>
                <a:gd name="T85" fmla="*/ 14 h 100"/>
                <a:gd name="T86" fmla="*/ 10 w 72"/>
                <a:gd name="T87" fmla="*/ 12 h 100"/>
                <a:gd name="T88" fmla="*/ 8 w 72"/>
                <a:gd name="T89" fmla="*/ 10 h 100"/>
                <a:gd name="T90" fmla="*/ 5 w 72"/>
                <a:gd name="T91" fmla="*/ 7 h 100"/>
                <a:gd name="T92" fmla="*/ 5 w 72"/>
                <a:gd name="T93" fmla="*/ 5 h 100"/>
                <a:gd name="T94" fmla="*/ 3 w 72"/>
                <a:gd name="T95" fmla="*/ 5 h 100"/>
                <a:gd name="T96" fmla="*/ 0 w 72"/>
                <a:gd name="T97" fmla="*/ 2 h 10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2"/>
                <a:gd name="T148" fmla="*/ 0 h 100"/>
                <a:gd name="T149" fmla="*/ 72 w 72"/>
                <a:gd name="T150" fmla="*/ 100 h 10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2" h="100">
                  <a:moveTo>
                    <a:pt x="0" y="0"/>
                  </a:moveTo>
                  <a:lnTo>
                    <a:pt x="31" y="0"/>
                  </a:lnTo>
                  <a:lnTo>
                    <a:pt x="31" y="2"/>
                  </a:lnTo>
                  <a:lnTo>
                    <a:pt x="29" y="2"/>
                  </a:lnTo>
                  <a:lnTo>
                    <a:pt x="27" y="2"/>
                  </a:lnTo>
                  <a:lnTo>
                    <a:pt x="27" y="5"/>
                  </a:lnTo>
                  <a:lnTo>
                    <a:pt x="24" y="5"/>
                  </a:lnTo>
                  <a:lnTo>
                    <a:pt x="22" y="7"/>
                  </a:lnTo>
                  <a:lnTo>
                    <a:pt x="22" y="10"/>
                  </a:lnTo>
                  <a:lnTo>
                    <a:pt x="24" y="12"/>
                  </a:lnTo>
                  <a:lnTo>
                    <a:pt x="24" y="14"/>
                  </a:lnTo>
                  <a:lnTo>
                    <a:pt x="24" y="17"/>
                  </a:lnTo>
                  <a:lnTo>
                    <a:pt x="41" y="50"/>
                  </a:lnTo>
                  <a:lnTo>
                    <a:pt x="55" y="12"/>
                  </a:lnTo>
                  <a:lnTo>
                    <a:pt x="57" y="12"/>
                  </a:lnTo>
                  <a:lnTo>
                    <a:pt x="57" y="10"/>
                  </a:lnTo>
                  <a:lnTo>
                    <a:pt x="57" y="7"/>
                  </a:lnTo>
                  <a:lnTo>
                    <a:pt x="57" y="5"/>
                  </a:lnTo>
                  <a:lnTo>
                    <a:pt x="55" y="5"/>
                  </a:lnTo>
                  <a:lnTo>
                    <a:pt x="55" y="2"/>
                  </a:lnTo>
                  <a:lnTo>
                    <a:pt x="53" y="2"/>
                  </a:lnTo>
                  <a:lnTo>
                    <a:pt x="50" y="2"/>
                  </a:lnTo>
                  <a:lnTo>
                    <a:pt x="50" y="0"/>
                  </a:lnTo>
                  <a:lnTo>
                    <a:pt x="72" y="0"/>
                  </a:lnTo>
                  <a:lnTo>
                    <a:pt x="72" y="2"/>
                  </a:lnTo>
                  <a:lnTo>
                    <a:pt x="69" y="2"/>
                  </a:lnTo>
                  <a:lnTo>
                    <a:pt x="69" y="5"/>
                  </a:lnTo>
                  <a:lnTo>
                    <a:pt x="67" y="5"/>
                  </a:lnTo>
                  <a:lnTo>
                    <a:pt x="65" y="7"/>
                  </a:lnTo>
                  <a:lnTo>
                    <a:pt x="65" y="10"/>
                  </a:lnTo>
                  <a:lnTo>
                    <a:pt x="62" y="12"/>
                  </a:lnTo>
                  <a:lnTo>
                    <a:pt x="62" y="14"/>
                  </a:lnTo>
                  <a:lnTo>
                    <a:pt x="36" y="79"/>
                  </a:lnTo>
                  <a:lnTo>
                    <a:pt x="34" y="81"/>
                  </a:lnTo>
                  <a:lnTo>
                    <a:pt x="34" y="83"/>
                  </a:lnTo>
                  <a:lnTo>
                    <a:pt x="31" y="86"/>
                  </a:lnTo>
                  <a:lnTo>
                    <a:pt x="31" y="88"/>
                  </a:lnTo>
                  <a:lnTo>
                    <a:pt x="29" y="90"/>
                  </a:lnTo>
                  <a:lnTo>
                    <a:pt x="27" y="93"/>
                  </a:lnTo>
                  <a:lnTo>
                    <a:pt x="24" y="95"/>
                  </a:lnTo>
                  <a:lnTo>
                    <a:pt x="22" y="95"/>
                  </a:lnTo>
                  <a:lnTo>
                    <a:pt x="19" y="98"/>
                  </a:lnTo>
                  <a:lnTo>
                    <a:pt x="17" y="98"/>
                  </a:lnTo>
                  <a:lnTo>
                    <a:pt x="15" y="98"/>
                  </a:lnTo>
                  <a:lnTo>
                    <a:pt x="15" y="100"/>
                  </a:lnTo>
                  <a:lnTo>
                    <a:pt x="12" y="100"/>
                  </a:lnTo>
                  <a:lnTo>
                    <a:pt x="10" y="100"/>
                  </a:lnTo>
                  <a:lnTo>
                    <a:pt x="10" y="98"/>
                  </a:lnTo>
                  <a:lnTo>
                    <a:pt x="8" y="98"/>
                  </a:lnTo>
                  <a:lnTo>
                    <a:pt x="5" y="98"/>
                  </a:lnTo>
                  <a:lnTo>
                    <a:pt x="5" y="95"/>
                  </a:lnTo>
                  <a:lnTo>
                    <a:pt x="3" y="93"/>
                  </a:lnTo>
                  <a:lnTo>
                    <a:pt x="3" y="90"/>
                  </a:lnTo>
                  <a:lnTo>
                    <a:pt x="3" y="88"/>
                  </a:lnTo>
                  <a:lnTo>
                    <a:pt x="5" y="88"/>
                  </a:lnTo>
                  <a:lnTo>
                    <a:pt x="5" y="86"/>
                  </a:lnTo>
                  <a:lnTo>
                    <a:pt x="8" y="86"/>
                  </a:lnTo>
                  <a:lnTo>
                    <a:pt x="8" y="83"/>
                  </a:lnTo>
                  <a:lnTo>
                    <a:pt x="10" y="83"/>
                  </a:lnTo>
                  <a:lnTo>
                    <a:pt x="12" y="83"/>
                  </a:lnTo>
                  <a:lnTo>
                    <a:pt x="15" y="86"/>
                  </a:lnTo>
                  <a:lnTo>
                    <a:pt x="17" y="86"/>
                  </a:lnTo>
                  <a:lnTo>
                    <a:pt x="19" y="86"/>
                  </a:lnTo>
                  <a:lnTo>
                    <a:pt x="22" y="86"/>
                  </a:lnTo>
                  <a:lnTo>
                    <a:pt x="24" y="86"/>
                  </a:lnTo>
                  <a:lnTo>
                    <a:pt x="27" y="86"/>
                  </a:lnTo>
                  <a:lnTo>
                    <a:pt x="27" y="83"/>
                  </a:lnTo>
                  <a:lnTo>
                    <a:pt x="29" y="81"/>
                  </a:lnTo>
                  <a:lnTo>
                    <a:pt x="29" y="79"/>
                  </a:lnTo>
                  <a:lnTo>
                    <a:pt x="31" y="76"/>
                  </a:lnTo>
                  <a:lnTo>
                    <a:pt x="36" y="64"/>
                  </a:lnTo>
                  <a:lnTo>
                    <a:pt x="12" y="14"/>
                  </a:lnTo>
                  <a:lnTo>
                    <a:pt x="10" y="12"/>
                  </a:lnTo>
                  <a:lnTo>
                    <a:pt x="10" y="10"/>
                  </a:lnTo>
                  <a:lnTo>
                    <a:pt x="8" y="10"/>
                  </a:lnTo>
                  <a:lnTo>
                    <a:pt x="8" y="7"/>
                  </a:lnTo>
                  <a:lnTo>
                    <a:pt x="5" y="7"/>
                  </a:lnTo>
                  <a:lnTo>
                    <a:pt x="5" y="5"/>
                  </a:lnTo>
                  <a:lnTo>
                    <a:pt x="3" y="5"/>
                  </a:lnTo>
                  <a:lnTo>
                    <a:pt x="0" y="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2067" name="Freeform 160"/>
            <p:cNvSpPr>
              <a:spLocks/>
            </p:cNvSpPr>
            <p:nvPr/>
          </p:nvSpPr>
          <p:spPr bwMode="auto">
            <a:xfrm>
              <a:off x="4545" y="2986"/>
              <a:ext cx="31" cy="78"/>
            </a:xfrm>
            <a:custGeom>
              <a:avLst/>
              <a:gdLst>
                <a:gd name="T0" fmla="*/ 19 w 31"/>
                <a:gd name="T1" fmla="*/ 0 h 78"/>
                <a:gd name="T2" fmla="*/ 21 w 31"/>
                <a:gd name="T3" fmla="*/ 66 h 78"/>
                <a:gd name="T4" fmla="*/ 21 w 31"/>
                <a:gd name="T5" fmla="*/ 69 h 78"/>
                <a:gd name="T6" fmla="*/ 21 w 31"/>
                <a:gd name="T7" fmla="*/ 71 h 78"/>
                <a:gd name="T8" fmla="*/ 21 w 31"/>
                <a:gd name="T9" fmla="*/ 73 h 78"/>
                <a:gd name="T10" fmla="*/ 21 w 31"/>
                <a:gd name="T11" fmla="*/ 73 h 78"/>
                <a:gd name="T12" fmla="*/ 24 w 31"/>
                <a:gd name="T13" fmla="*/ 73 h 78"/>
                <a:gd name="T14" fmla="*/ 24 w 31"/>
                <a:gd name="T15" fmla="*/ 76 h 78"/>
                <a:gd name="T16" fmla="*/ 24 w 31"/>
                <a:gd name="T17" fmla="*/ 76 h 78"/>
                <a:gd name="T18" fmla="*/ 24 w 31"/>
                <a:gd name="T19" fmla="*/ 76 h 78"/>
                <a:gd name="T20" fmla="*/ 26 w 31"/>
                <a:gd name="T21" fmla="*/ 76 h 78"/>
                <a:gd name="T22" fmla="*/ 28 w 31"/>
                <a:gd name="T23" fmla="*/ 76 h 78"/>
                <a:gd name="T24" fmla="*/ 28 w 31"/>
                <a:gd name="T25" fmla="*/ 76 h 78"/>
                <a:gd name="T26" fmla="*/ 31 w 31"/>
                <a:gd name="T27" fmla="*/ 76 h 78"/>
                <a:gd name="T28" fmla="*/ 2 w 31"/>
                <a:gd name="T29" fmla="*/ 78 h 78"/>
                <a:gd name="T30" fmla="*/ 5 w 31"/>
                <a:gd name="T31" fmla="*/ 76 h 78"/>
                <a:gd name="T32" fmla="*/ 5 w 31"/>
                <a:gd name="T33" fmla="*/ 76 h 78"/>
                <a:gd name="T34" fmla="*/ 7 w 31"/>
                <a:gd name="T35" fmla="*/ 76 h 78"/>
                <a:gd name="T36" fmla="*/ 9 w 31"/>
                <a:gd name="T37" fmla="*/ 76 h 78"/>
                <a:gd name="T38" fmla="*/ 9 w 31"/>
                <a:gd name="T39" fmla="*/ 76 h 78"/>
                <a:gd name="T40" fmla="*/ 9 w 31"/>
                <a:gd name="T41" fmla="*/ 76 h 78"/>
                <a:gd name="T42" fmla="*/ 12 w 31"/>
                <a:gd name="T43" fmla="*/ 76 h 78"/>
                <a:gd name="T44" fmla="*/ 12 w 31"/>
                <a:gd name="T45" fmla="*/ 73 h 78"/>
                <a:gd name="T46" fmla="*/ 12 w 31"/>
                <a:gd name="T47" fmla="*/ 73 h 78"/>
                <a:gd name="T48" fmla="*/ 12 w 31"/>
                <a:gd name="T49" fmla="*/ 71 h 78"/>
                <a:gd name="T50" fmla="*/ 12 w 31"/>
                <a:gd name="T51" fmla="*/ 69 h 78"/>
                <a:gd name="T52" fmla="*/ 12 w 31"/>
                <a:gd name="T53" fmla="*/ 66 h 78"/>
                <a:gd name="T54" fmla="*/ 12 w 31"/>
                <a:gd name="T55" fmla="*/ 23 h 78"/>
                <a:gd name="T56" fmla="*/ 12 w 31"/>
                <a:gd name="T57" fmla="*/ 19 h 78"/>
                <a:gd name="T58" fmla="*/ 12 w 31"/>
                <a:gd name="T59" fmla="*/ 16 h 78"/>
                <a:gd name="T60" fmla="*/ 12 w 31"/>
                <a:gd name="T61" fmla="*/ 14 h 78"/>
                <a:gd name="T62" fmla="*/ 12 w 31"/>
                <a:gd name="T63" fmla="*/ 12 h 78"/>
                <a:gd name="T64" fmla="*/ 12 w 31"/>
                <a:gd name="T65" fmla="*/ 12 h 78"/>
                <a:gd name="T66" fmla="*/ 12 w 31"/>
                <a:gd name="T67" fmla="*/ 9 h 78"/>
                <a:gd name="T68" fmla="*/ 12 w 31"/>
                <a:gd name="T69" fmla="*/ 9 h 78"/>
                <a:gd name="T70" fmla="*/ 9 w 31"/>
                <a:gd name="T71" fmla="*/ 9 h 78"/>
                <a:gd name="T72" fmla="*/ 9 w 31"/>
                <a:gd name="T73" fmla="*/ 9 h 78"/>
                <a:gd name="T74" fmla="*/ 9 w 31"/>
                <a:gd name="T75" fmla="*/ 9 h 78"/>
                <a:gd name="T76" fmla="*/ 9 w 31"/>
                <a:gd name="T77" fmla="*/ 9 h 78"/>
                <a:gd name="T78" fmla="*/ 7 w 31"/>
                <a:gd name="T79" fmla="*/ 9 h 78"/>
                <a:gd name="T80" fmla="*/ 7 w 31"/>
                <a:gd name="T81" fmla="*/ 9 h 78"/>
                <a:gd name="T82" fmla="*/ 5 w 31"/>
                <a:gd name="T83" fmla="*/ 9 h 78"/>
                <a:gd name="T84" fmla="*/ 2 w 31"/>
                <a:gd name="T85" fmla="*/ 9 h 78"/>
                <a:gd name="T86" fmla="*/ 2 w 31"/>
                <a:gd name="T87" fmla="*/ 9 h 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1"/>
                <a:gd name="T133" fmla="*/ 0 h 78"/>
                <a:gd name="T134" fmla="*/ 31 w 31"/>
                <a:gd name="T135" fmla="*/ 78 h 7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1" h="78">
                  <a:moveTo>
                    <a:pt x="0" y="9"/>
                  </a:moveTo>
                  <a:lnTo>
                    <a:pt x="19" y="0"/>
                  </a:lnTo>
                  <a:lnTo>
                    <a:pt x="21" y="0"/>
                  </a:lnTo>
                  <a:lnTo>
                    <a:pt x="21" y="66"/>
                  </a:lnTo>
                  <a:lnTo>
                    <a:pt x="21" y="69"/>
                  </a:lnTo>
                  <a:lnTo>
                    <a:pt x="21" y="71"/>
                  </a:lnTo>
                  <a:lnTo>
                    <a:pt x="21" y="73"/>
                  </a:lnTo>
                  <a:lnTo>
                    <a:pt x="24" y="73"/>
                  </a:lnTo>
                  <a:lnTo>
                    <a:pt x="24" y="76"/>
                  </a:lnTo>
                  <a:lnTo>
                    <a:pt x="26" y="76"/>
                  </a:lnTo>
                  <a:lnTo>
                    <a:pt x="28" y="76"/>
                  </a:lnTo>
                  <a:lnTo>
                    <a:pt x="31" y="76"/>
                  </a:lnTo>
                  <a:lnTo>
                    <a:pt x="31" y="78"/>
                  </a:lnTo>
                  <a:lnTo>
                    <a:pt x="2" y="78"/>
                  </a:lnTo>
                  <a:lnTo>
                    <a:pt x="2" y="76"/>
                  </a:lnTo>
                  <a:lnTo>
                    <a:pt x="5" y="76"/>
                  </a:lnTo>
                  <a:lnTo>
                    <a:pt x="7" y="76"/>
                  </a:lnTo>
                  <a:lnTo>
                    <a:pt x="9" y="76"/>
                  </a:lnTo>
                  <a:lnTo>
                    <a:pt x="12" y="76"/>
                  </a:lnTo>
                  <a:lnTo>
                    <a:pt x="12" y="73"/>
                  </a:lnTo>
                  <a:lnTo>
                    <a:pt x="12" y="71"/>
                  </a:lnTo>
                  <a:lnTo>
                    <a:pt x="12" y="69"/>
                  </a:lnTo>
                  <a:lnTo>
                    <a:pt x="12" y="66"/>
                  </a:lnTo>
                  <a:lnTo>
                    <a:pt x="12" y="23"/>
                  </a:lnTo>
                  <a:lnTo>
                    <a:pt x="12" y="21"/>
                  </a:lnTo>
                  <a:lnTo>
                    <a:pt x="12" y="19"/>
                  </a:lnTo>
                  <a:lnTo>
                    <a:pt x="12" y="16"/>
                  </a:lnTo>
                  <a:lnTo>
                    <a:pt x="12" y="14"/>
                  </a:lnTo>
                  <a:lnTo>
                    <a:pt x="12" y="12"/>
                  </a:lnTo>
                  <a:lnTo>
                    <a:pt x="12" y="9"/>
                  </a:lnTo>
                  <a:lnTo>
                    <a:pt x="9" y="9"/>
                  </a:lnTo>
                  <a:lnTo>
                    <a:pt x="7" y="9"/>
                  </a:lnTo>
                  <a:lnTo>
                    <a:pt x="5" y="9"/>
                  </a:lnTo>
                  <a:lnTo>
                    <a:pt x="2" y="9"/>
                  </a:lnTo>
                  <a:lnTo>
                    <a:pt x="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2068" name="Line 164"/>
            <p:cNvSpPr>
              <a:spLocks noChangeShapeType="1"/>
            </p:cNvSpPr>
            <p:nvPr/>
          </p:nvSpPr>
          <p:spPr bwMode="auto">
            <a:xfrm flipH="1" flipV="1">
              <a:off x="4196" y="3005"/>
              <a:ext cx="636" cy="18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grpSp>
      <p:grpSp>
        <p:nvGrpSpPr>
          <p:cNvPr id="12" name="Group 180"/>
          <p:cNvGrpSpPr>
            <a:grpSpLocks/>
          </p:cNvGrpSpPr>
          <p:nvPr/>
        </p:nvGrpSpPr>
        <p:grpSpPr bwMode="auto">
          <a:xfrm>
            <a:off x="5097463" y="5060950"/>
            <a:ext cx="2573337" cy="1076325"/>
            <a:chOff x="3211" y="3188"/>
            <a:chExt cx="1621" cy="678"/>
          </a:xfrm>
        </p:grpSpPr>
        <p:sp>
          <p:nvSpPr>
            <p:cNvPr id="42041" name="Line 141"/>
            <p:cNvSpPr>
              <a:spLocks noChangeShapeType="1"/>
            </p:cNvSpPr>
            <p:nvPr/>
          </p:nvSpPr>
          <p:spPr bwMode="auto">
            <a:xfrm flipH="1">
              <a:off x="4196" y="3502"/>
              <a:ext cx="636" cy="20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grpSp>
          <p:nvGrpSpPr>
            <p:cNvPr id="42042" name="Group 179"/>
            <p:cNvGrpSpPr>
              <a:grpSpLocks/>
            </p:cNvGrpSpPr>
            <p:nvPr/>
          </p:nvGrpSpPr>
          <p:grpSpPr bwMode="auto">
            <a:xfrm>
              <a:off x="3211" y="3188"/>
              <a:ext cx="1360" cy="678"/>
              <a:chOff x="3211" y="3188"/>
              <a:chExt cx="1360" cy="678"/>
            </a:xfrm>
          </p:grpSpPr>
          <p:sp>
            <p:nvSpPr>
              <p:cNvPr id="42043" name="Freeform 124"/>
              <p:cNvSpPr>
                <a:spLocks/>
              </p:cNvSpPr>
              <p:nvPr/>
            </p:nvSpPr>
            <p:spPr bwMode="auto">
              <a:xfrm>
                <a:off x="3797" y="3662"/>
                <a:ext cx="64" cy="47"/>
              </a:xfrm>
              <a:custGeom>
                <a:avLst/>
                <a:gdLst>
                  <a:gd name="T0" fmla="*/ 5 w 64"/>
                  <a:gd name="T1" fmla="*/ 23 h 47"/>
                  <a:gd name="T2" fmla="*/ 0 w 64"/>
                  <a:gd name="T3" fmla="*/ 47 h 47"/>
                  <a:gd name="T4" fmla="*/ 64 w 64"/>
                  <a:gd name="T5" fmla="*/ 38 h 47"/>
                  <a:gd name="T6" fmla="*/ 12 w 64"/>
                  <a:gd name="T7" fmla="*/ 0 h 47"/>
                  <a:gd name="T8" fmla="*/ 5 w 64"/>
                  <a:gd name="T9" fmla="*/ 23 h 47"/>
                  <a:gd name="T10" fmla="*/ 0 60000 65536"/>
                  <a:gd name="T11" fmla="*/ 0 60000 65536"/>
                  <a:gd name="T12" fmla="*/ 0 60000 65536"/>
                  <a:gd name="T13" fmla="*/ 0 60000 65536"/>
                  <a:gd name="T14" fmla="*/ 0 60000 65536"/>
                  <a:gd name="T15" fmla="*/ 0 w 64"/>
                  <a:gd name="T16" fmla="*/ 0 h 47"/>
                  <a:gd name="T17" fmla="*/ 64 w 64"/>
                  <a:gd name="T18" fmla="*/ 47 h 47"/>
                </a:gdLst>
                <a:ahLst/>
                <a:cxnLst>
                  <a:cxn ang="T10">
                    <a:pos x="T0" y="T1"/>
                  </a:cxn>
                  <a:cxn ang="T11">
                    <a:pos x="T2" y="T3"/>
                  </a:cxn>
                  <a:cxn ang="T12">
                    <a:pos x="T4" y="T5"/>
                  </a:cxn>
                  <a:cxn ang="T13">
                    <a:pos x="T6" y="T7"/>
                  </a:cxn>
                  <a:cxn ang="T14">
                    <a:pos x="T8" y="T9"/>
                  </a:cxn>
                </a:cxnLst>
                <a:rect l="T15" t="T16" r="T17" b="T18"/>
                <a:pathLst>
                  <a:path w="64" h="47">
                    <a:moveTo>
                      <a:pt x="5" y="23"/>
                    </a:moveTo>
                    <a:lnTo>
                      <a:pt x="0" y="47"/>
                    </a:lnTo>
                    <a:lnTo>
                      <a:pt x="64" y="38"/>
                    </a:lnTo>
                    <a:lnTo>
                      <a:pt x="12" y="0"/>
                    </a:lnTo>
                    <a:lnTo>
                      <a:pt x="5"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2044" name="Line 125"/>
              <p:cNvSpPr>
                <a:spLocks noChangeShapeType="1"/>
              </p:cNvSpPr>
              <p:nvPr/>
            </p:nvSpPr>
            <p:spPr bwMode="auto">
              <a:xfrm flipH="1" flipV="1">
                <a:off x="3211" y="3543"/>
                <a:ext cx="591" cy="14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2045" name="Freeform 132"/>
              <p:cNvSpPr>
                <a:spLocks/>
              </p:cNvSpPr>
              <p:nvPr/>
            </p:nvSpPr>
            <p:spPr bwMode="auto">
              <a:xfrm>
                <a:off x="4051" y="3533"/>
                <a:ext cx="166" cy="167"/>
              </a:xfrm>
              <a:custGeom>
                <a:avLst/>
                <a:gdLst>
                  <a:gd name="T0" fmla="*/ 0 w 166"/>
                  <a:gd name="T1" fmla="*/ 19 h 167"/>
                  <a:gd name="T2" fmla="*/ 17 w 166"/>
                  <a:gd name="T3" fmla="*/ 22 h 167"/>
                  <a:gd name="T4" fmla="*/ 31 w 166"/>
                  <a:gd name="T5" fmla="*/ 24 h 167"/>
                  <a:gd name="T6" fmla="*/ 45 w 166"/>
                  <a:gd name="T7" fmla="*/ 26 h 167"/>
                  <a:gd name="T8" fmla="*/ 57 w 166"/>
                  <a:gd name="T9" fmla="*/ 31 h 167"/>
                  <a:gd name="T10" fmla="*/ 71 w 166"/>
                  <a:gd name="T11" fmla="*/ 38 h 167"/>
                  <a:gd name="T12" fmla="*/ 83 w 166"/>
                  <a:gd name="T13" fmla="*/ 45 h 167"/>
                  <a:gd name="T14" fmla="*/ 95 w 166"/>
                  <a:gd name="T15" fmla="*/ 52 h 167"/>
                  <a:gd name="T16" fmla="*/ 105 w 166"/>
                  <a:gd name="T17" fmla="*/ 62 h 167"/>
                  <a:gd name="T18" fmla="*/ 114 w 166"/>
                  <a:gd name="T19" fmla="*/ 74 h 167"/>
                  <a:gd name="T20" fmla="*/ 124 w 166"/>
                  <a:gd name="T21" fmla="*/ 86 h 167"/>
                  <a:gd name="T22" fmla="*/ 131 w 166"/>
                  <a:gd name="T23" fmla="*/ 98 h 167"/>
                  <a:gd name="T24" fmla="*/ 135 w 166"/>
                  <a:gd name="T25" fmla="*/ 110 h 167"/>
                  <a:gd name="T26" fmla="*/ 140 w 166"/>
                  <a:gd name="T27" fmla="*/ 124 h 167"/>
                  <a:gd name="T28" fmla="*/ 145 w 166"/>
                  <a:gd name="T29" fmla="*/ 138 h 167"/>
                  <a:gd name="T30" fmla="*/ 147 w 166"/>
                  <a:gd name="T31" fmla="*/ 152 h 167"/>
                  <a:gd name="T32" fmla="*/ 147 w 166"/>
                  <a:gd name="T33" fmla="*/ 167 h 167"/>
                  <a:gd name="T34" fmla="*/ 166 w 166"/>
                  <a:gd name="T35" fmla="*/ 167 h 167"/>
                  <a:gd name="T36" fmla="*/ 166 w 166"/>
                  <a:gd name="T37" fmla="*/ 150 h 167"/>
                  <a:gd name="T38" fmla="*/ 164 w 166"/>
                  <a:gd name="T39" fmla="*/ 133 h 167"/>
                  <a:gd name="T40" fmla="*/ 159 w 166"/>
                  <a:gd name="T41" fmla="*/ 117 h 167"/>
                  <a:gd name="T42" fmla="*/ 154 w 166"/>
                  <a:gd name="T43" fmla="*/ 102 h 167"/>
                  <a:gd name="T44" fmla="*/ 147 w 166"/>
                  <a:gd name="T45" fmla="*/ 88 h 167"/>
                  <a:gd name="T46" fmla="*/ 138 w 166"/>
                  <a:gd name="T47" fmla="*/ 74 h 167"/>
                  <a:gd name="T48" fmla="*/ 128 w 166"/>
                  <a:gd name="T49" fmla="*/ 62 h 167"/>
                  <a:gd name="T50" fmla="*/ 119 w 166"/>
                  <a:gd name="T51" fmla="*/ 50 h 167"/>
                  <a:gd name="T52" fmla="*/ 107 w 166"/>
                  <a:gd name="T53" fmla="*/ 38 h 167"/>
                  <a:gd name="T54" fmla="*/ 93 w 166"/>
                  <a:gd name="T55" fmla="*/ 29 h 167"/>
                  <a:gd name="T56" fmla="*/ 81 w 166"/>
                  <a:gd name="T57" fmla="*/ 22 h 167"/>
                  <a:gd name="T58" fmla="*/ 64 w 166"/>
                  <a:gd name="T59" fmla="*/ 14 h 167"/>
                  <a:gd name="T60" fmla="*/ 50 w 166"/>
                  <a:gd name="T61" fmla="*/ 7 h 167"/>
                  <a:gd name="T62" fmla="*/ 33 w 166"/>
                  <a:gd name="T63" fmla="*/ 5 h 167"/>
                  <a:gd name="T64" fmla="*/ 17 w 166"/>
                  <a:gd name="T65" fmla="*/ 0 h 167"/>
                  <a:gd name="T66" fmla="*/ 0 w 166"/>
                  <a:gd name="T67" fmla="*/ 0 h 167"/>
                  <a:gd name="T68" fmla="*/ 0 w 166"/>
                  <a:gd name="T69" fmla="*/ 19 h 16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66"/>
                  <a:gd name="T106" fmla="*/ 0 h 167"/>
                  <a:gd name="T107" fmla="*/ 166 w 166"/>
                  <a:gd name="T108" fmla="*/ 167 h 16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66" h="167">
                    <a:moveTo>
                      <a:pt x="0" y="19"/>
                    </a:moveTo>
                    <a:lnTo>
                      <a:pt x="17" y="22"/>
                    </a:lnTo>
                    <a:lnTo>
                      <a:pt x="31" y="24"/>
                    </a:lnTo>
                    <a:lnTo>
                      <a:pt x="45" y="26"/>
                    </a:lnTo>
                    <a:lnTo>
                      <a:pt x="57" y="31"/>
                    </a:lnTo>
                    <a:lnTo>
                      <a:pt x="71" y="38"/>
                    </a:lnTo>
                    <a:lnTo>
                      <a:pt x="83" y="45"/>
                    </a:lnTo>
                    <a:lnTo>
                      <a:pt x="95" y="52"/>
                    </a:lnTo>
                    <a:lnTo>
                      <a:pt x="105" y="62"/>
                    </a:lnTo>
                    <a:lnTo>
                      <a:pt x="114" y="74"/>
                    </a:lnTo>
                    <a:lnTo>
                      <a:pt x="124" y="86"/>
                    </a:lnTo>
                    <a:lnTo>
                      <a:pt x="131" y="98"/>
                    </a:lnTo>
                    <a:lnTo>
                      <a:pt x="135" y="110"/>
                    </a:lnTo>
                    <a:lnTo>
                      <a:pt x="140" y="124"/>
                    </a:lnTo>
                    <a:lnTo>
                      <a:pt x="145" y="138"/>
                    </a:lnTo>
                    <a:lnTo>
                      <a:pt x="147" y="152"/>
                    </a:lnTo>
                    <a:lnTo>
                      <a:pt x="147" y="167"/>
                    </a:lnTo>
                    <a:lnTo>
                      <a:pt x="166" y="167"/>
                    </a:lnTo>
                    <a:lnTo>
                      <a:pt x="166" y="150"/>
                    </a:lnTo>
                    <a:lnTo>
                      <a:pt x="164" y="133"/>
                    </a:lnTo>
                    <a:lnTo>
                      <a:pt x="159" y="117"/>
                    </a:lnTo>
                    <a:lnTo>
                      <a:pt x="154" y="102"/>
                    </a:lnTo>
                    <a:lnTo>
                      <a:pt x="147" y="88"/>
                    </a:lnTo>
                    <a:lnTo>
                      <a:pt x="138" y="74"/>
                    </a:lnTo>
                    <a:lnTo>
                      <a:pt x="128" y="62"/>
                    </a:lnTo>
                    <a:lnTo>
                      <a:pt x="119" y="50"/>
                    </a:lnTo>
                    <a:lnTo>
                      <a:pt x="107" y="38"/>
                    </a:lnTo>
                    <a:lnTo>
                      <a:pt x="93" y="29"/>
                    </a:lnTo>
                    <a:lnTo>
                      <a:pt x="81" y="22"/>
                    </a:lnTo>
                    <a:lnTo>
                      <a:pt x="64" y="14"/>
                    </a:lnTo>
                    <a:lnTo>
                      <a:pt x="50" y="7"/>
                    </a:lnTo>
                    <a:lnTo>
                      <a:pt x="33" y="5"/>
                    </a:lnTo>
                    <a:lnTo>
                      <a:pt x="17" y="0"/>
                    </a:lnTo>
                    <a:lnTo>
                      <a:pt x="0" y="0"/>
                    </a:lnTo>
                    <a:lnTo>
                      <a:pt x="0" y="19"/>
                    </a:lnTo>
                    <a:close/>
                  </a:path>
                </a:pathLst>
              </a:custGeom>
              <a:solidFill>
                <a:srgbClr val="3399FF"/>
              </a:solidFill>
              <a:ln w="9525">
                <a:solidFill>
                  <a:srgbClr val="3399FF"/>
                </a:solidFill>
                <a:round/>
                <a:headEnd/>
                <a:tailEnd/>
              </a:ln>
            </p:spPr>
            <p:txBody>
              <a:bodyPr/>
              <a:lstStyle/>
              <a:p>
                <a:endParaRPr lang="de-DE"/>
              </a:p>
            </p:txBody>
          </p:sp>
          <p:sp>
            <p:nvSpPr>
              <p:cNvPr id="42046" name="Freeform 133"/>
              <p:cNvSpPr>
                <a:spLocks/>
              </p:cNvSpPr>
              <p:nvPr/>
            </p:nvSpPr>
            <p:spPr bwMode="auto">
              <a:xfrm>
                <a:off x="3885" y="3533"/>
                <a:ext cx="166" cy="167"/>
              </a:xfrm>
              <a:custGeom>
                <a:avLst/>
                <a:gdLst>
                  <a:gd name="T0" fmla="*/ 21 w 166"/>
                  <a:gd name="T1" fmla="*/ 167 h 167"/>
                  <a:gd name="T2" fmla="*/ 21 w 166"/>
                  <a:gd name="T3" fmla="*/ 152 h 167"/>
                  <a:gd name="T4" fmla="*/ 24 w 166"/>
                  <a:gd name="T5" fmla="*/ 138 h 167"/>
                  <a:gd name="T6" fmla="*/ 26 w 166"/>
                  <a:gd name="T7" fmla="*/ 124 h 167"/>
                  <a:gd name="T8" fmla="*/ 33 w 166"/>
                  <a:gd name="T9" fmla="*/ 110 h 167"/>
                  <a:gd name="T10" fmla="*/ 38 w 166"/>
                  <a:gd name="T11" fmla="*/ 98 h 167"/>
                  <a:gd name="T12" fmla="*/ 45 w 166"/>
                  <a:gd name="T13" fmla="*/ 86 h 167"/>
                  <a:gd name="T14" fmla="*/ 55 w 166"/>
                  <a:gd name="T15" fmla="*/ 74 h 167"/>
                  <a:gd name="T16" fmla="*/ 64 w 166"/>
                  <a:gd name="T17" fmla="*/ 62 h 167"/>
                  <a:gd name="T18" fmla="*/ 73 w 166"/>
                  <a:gd name="T19" fmla="*/ 52 h 167"/>
                  <a:gd name="T20" fmla="*/ 85 w 166"/>
                  <a:gd name="T21" fmla="*/ 45 h 167"/>
                  <a:gd name="T22" fmla="*/ 97 w 166"/>
                  <a:gd name="T23" fmla="*/ 38 h 167"/>
                  <a:gd name="T24" fmla="*/ 109 w 166"/>
                  <a:gd name="T25" fmla="*/ 31 h 167"/>
                  <a:gd name="T26" fmla="*/ 123 w 166"/>
                  <a:gd name="T27" fmla="*/ 26 h 167"/>
                  <a:gd name="T28" fmla="*/ 138 w 166"/>
                  <a:gd name="T29" fmla="*/ 24 h 167"/>
                  <a:gd name="T30" fmla="*/ 152 w 166"/>
                  <a:gd name="T31" fmla="*/ 22 h 167"/>
                  <a:gd name="T32" fmla="*/ 166 w 166"/>
                  <a:gd name="T33" fmla="*/ 19 h 167"/>
                  <a:gd name="T34" fmla="*/ 166 w 166"/>
                  <a:gd name="T35" fmla="*/ 0 h 167"/>
                  <a:gd name="T36" fmla="*/ 149 w 166"/>
                  <a:gd name="T37" fmla="*/ 0 h 167"/>
                  <a:gd name="T38" fmla="*/ 133 w 166"/>
                  <a:gd name="T39" fmla="*/ 5 h 167"/>
                  <a:gd name="T40" fmla="*/ 116 w 166"/>
                  <a:gd name="T41" fmla="*/ 7 h 167"/>
                  <a:gd name="T42" fmla="*/ 102 w 166"/>
                  <a:gd name="T43" fmla="*/ 14 h 167"/>
                  <a:gd name="T44" fmla="*/ 88 w 166"/>
                  <a:gd name="T45" fmla="*/ 22 h 167"/>
                  <a:gd name="T46" fmla="*/ 73 w 166"/>
                  <a:gd name="T47" fmla="*/ 29 h 167"/>
                  <a:gd name="T48" fmla="*/ 62 w 166"/>
                  <a:gd name="T49" fmla="*/ 38 h 167"/>
                  <a:gd name="T50" fmla="*/ 50 w 166"/>
                  <a:gd name="T51" fmla="*/ 50 h 167"/>
                  <a:gd name="T52" fmla="*/ 38 w 166"/>
                  <a:gd name="T53" fmla="*/ 62 h 167"/>
                  <a:gd name="T54" fmla="*/ 28 w 166"/>
                  <a:gd name="T55" fmla="*/ 74 h 167"/>
                  <a:gd name="T56" fmla="*/ 21 w 166"/>
                  <a:gd name="T57" fmla="*/ 88 h 167"/>
                  <a:gd name="T58" fmla="*/ 14 w 166"/>
                  <a:gd name="T59" fmla="*/ 102 h 167"/>
                  <a:gd name="T60" fmla="*/ 9 w 166"/>
                  <a:gd name="T61" fmla="*/ 117 h 167"/>
                  <a:gd name="T62" fmla="*/ 5 w 166"/>
                  <a:gd name="T63" fmla="*/ 133 h 167"/>
                  <a:gd name="T64" fmla="*/ 2 w 166"/>
                  <a:gd name="T65" fmla="*/ 150 h 167"/>
                  <a:gd name="T66" fmla="*/ 0 w 166"/>
                  <a:gd name="T67" fmla="*/ 167 h 167"/>
                  <a:gd name="T68" fmla="*/ 21 w 166"/>
                  <a:gd name="T69" fmla="*/ 167 h 16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66"/>
                  <a:gd name="T106" fmla="*/ 0 h 167"/>
                  <a:gd name="T107" fmla="*/ 166 w 166"/>
                  <a:gd name="T108" fmla="*/ 167 h 16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66" h="167">
                    <a:moveTo>
                      <a:pt x="21" y="167"/>
                    </a:moveTo>
                    <a:lnTo>
                      <a:pt x="21" y="152"/>
                    </a:lnTo>
                    <a:lnTo>
                      <a:pt x="24" y="138"/>
                    </a:lnTo>
                    <a:lnTo>
                      <a:pt x="26" y="124"/>
                    </a:lnTo>
                    <a:lnTo>
                      <a:pt x="33" y="110"/>
                    </a:lnTo>
                    <a:lnTo>
                      <a:pt x="38" y="98"/>
                    </a:lnTo>
                    <a:lnTo>
                      <a:pt x="45" y="86"/>
                    </a:lnTo>
                    <a:lnTo>
                      <a:pt x="55" y="74"/>
                    </a:lnTo>
                    <a:lnTo>
                      <a:pt x="64" y="62"/>
                    </a:lnTo>
                    <a:lnTo>
                      <a:pt x="73" y="52"/>
                    </a:lnTo>
                    <a:lnTo>
                      <a:pt x="85" y="45"/>
                    </a:lnTo>
                    <a:lnTo>
                      <a:pt x="97" y="38"/>
                    </a:lnTo>
                    <a:lnTo>
                      <a:pt x="109" y="31"/>
                    </a:lnTo>
                    <a:lnTo>
                      <a:pt x="123" y="26"/>
                    </a:lnTo>
                    <a:lnTo>
                      <a:pt x="138" y="24"/>
                    </a:lnTo>
                    <a:lnTo>
                      <a:pt x="152" y="22"/>
                    </a:lnTo>
                    <a:lnTo>
                      <a:pt x="166" y="19"/>
                    </a:lnTo>
                    <a:lnTo>
                      <a:pt x="166" y="0"/>
                    </a:lnTo>
                    <a:lnTo>
                      <a:pt x="149" y="0"/>
                    </a:lnTo>
                    <a:lnTo>
                      <a:pt x="133" y="5"/>
                    </a:lnTo>
                    <a:lnTo>
                      <a:pt x="116" y="7"/>
                    </a:lnTo>
                    <a:lnTo>
                      <a:pt x="102" y="14"/>
                    </a:lnTo>
                    <a:lnTo>
                      <a:pt x="88" y="22"/>
                    </a:lnTo>
                    <a:lnTo>
                      <a:pt x="73" y="29"/>
                    </a:lnTo>
                    <a:lnTo>
                      <a:pt x="62" y="38"/>
                    </a:lnTo>
                    <a:lnTo>
                      <a:pt x="50" y="50"/>
                    </a:lnTo>
                    <a:lnTo>
                      <a:pt x="38" y="62"/>
                    </a:lnTo>
                    <a:lnTo>
                      <a:pt x="28" y="74"/>
                    </a:lnTo>
                    <a:lnTo>
                      <a:pt x="21" y="88"/>
                    </a:lnTo>
                    <a:lnTo>
                      <a:pt x="14" y="102"/>
                    </a:lnTo>
                    <a:lnTo>
                      <a:pt x="9" y="117"/>
                    </a:lnTo>
                    <a:lnTo>
                      <a:pt x="5" y="133"/>
                    </a:lnTo>
                    <a:lnTo>
                      <a:pt x="2" y="150"/>
                    </a:lnTo>
                    <a:lnTo>
                      <a:pt x="0" y="167"/>
                    </a:lnTo>
                    <a:lnTo>
                      <a:pt x="21" y="167"/>
                    </a:lnTo>
                    <a:close/>
                  </a:path>
                </a:pathLst>
              </a:custGeom>
              <a:solidFill>
                <a:srgbClr val="3399FF"/>
              </a:solidFill>
              <a:ln w="9525">
                <a:solidFill>
                  <a:srgbClr val="3399FF"/>
                </a:solidFill>
                <a:round/>
                <a:headEnd/>
                <a:tailEnd/>
              </a:ln>
            </p:spPr>
            <p:txBody>
              <a:bodyPr/>
              <a:lstStyle/>
              <a:p>
                <a:endParaRPr lang="de-DE"/>
              </a:p>
            </p:txBody>
          </p:sp>
          <p:sp>
            <p:nvSpPr>
              <p:cNvPr id="42047" name="Freeform 134"/>
              <p:cNvSpPr>
                <a:spLocks/>
              </p:cNvSpPr>
              <p:nvPr/>
            </p:nvSpPr>
            <p:spPr bwMode="auto">
              <a:xfrm>
                <a:off x="3885" y="3700"/>
                <a:ext cx="166" cy="166"/>
              </a:xfrm>
              <a:custGeom>
                <a:avLst/>
                <a:gdLst>
                  <a:gd name="T0" fmla="*/ 166 w 166"/>
                  <a:gd name="T1" fmla="*/ 147 h 166"/>
                  <a:gd name="T2" fmla="*/ 152 w 166"/>
                  <a:gd name="T3" fmla="*/ 145 h 166"/>
                  <a:gd name="T4" fmla="*/ 138 w 166"/>
                  <a:gd name="T5" fmla="*/ 143 h 166"/>
                  <a:gd name="T6" fmla="*/ 123 w 166"/>
                  <a:gd name="T7" fmla="*/ 140 h 166"/>
                  <a:gd name="T8" fmla="*/ 109 w 166"/>
                  <a:gd name="T9" fmla="*/ 135 h 166"/>
                  <a:gd name="T10" fmla="*/ 97 w 166"/>
                  <a:gd name="T11" fmla="*/ 128 h 166"/>
                  <a:gd name="T12" fmla="*/ 85 w 166"/>
                  <a:gd name="T13" fmla="*/ 121 h 166"/>
                  <a:gd name="T14" fmla="*/ 73 w 166"/>
                  <a:gd name="T15" fmla="*/ 114 h 166"/>
                  <a:gd name="T16" fmla="*/ 64 w 166"/>
                  <a:gd name="T17" fmla="*/ 104 h 166"/>
                  <a:gd name="T18" fmla="*/ 55 w 166"/>
                  <a:gd name="T19" fmla="*/ 93 h 166"/>
                  <a:gd name="T20" fmla="*/ 45 w 166"/>
                  <a:gd name="T21" fmla="*/ 83 h 166"/>
                  <a:gd name="T22" fmla="*/ 38 w 166"/>
                  <a:gd name="T23" fmla="*/ 71 h 166"/>
                  <a:gd name="T24" fmla="*/ 33 w 166"/>
                  <a:gd name="T25" fmla="*/ 57 h 166"/>
                  <a:gd name="T26" fmla="*/ 26 w 166"/>
                  <a:gd name="T27" fmla="*/ 43 h 166"/>
                  <a:gd name="T28" fmla="*/ 24 w 166"/>
                  <a:gd name="T29" fmla="*/ 31 h 166"/>
                  <a:gd name="T30" fmla="*/ 21 w 166"/>
                  <a:gd name="T31" fmla="*/ 14 h 166"/>
                  <a:gd name="T32" fmla="*/ 21 w 166"/>
                  <a:gd name="T33" fmla="*/ 0 h 166"/>
                  <a:gd name="T34" fmla="*/ 0 w 166"/>
                  <a:gd name="T35" fmla="*/ 0 h 166"/>
                  <a:gd name="T36" fmla="*/ 2 w 166"/>
                  <a:gd name="T37" fmla="*/ 16 h 166"/>
                  <a:gd name="T38" fmla="*/ 5 w 166"/>
                  <a:gd name="T39" fmla="*/ 33 h 166"/>
                  <a:gd name="T40" fmla="*/ 9 w 166"/>
                  <a:gd name="T41" fmla="*/ 50 h 166"/>
                  <a:gd name="T42" fmla="*/ 14 w 166"/>
                  <a:gd name="T43" fmla="*/ 64 h 166"/>
                  <a:gd name="T44" fmla="*/ 21 w 166"/>
                  <a:gd name="T45" fmla="*/ 78 h 166"/>
                  <a:gd name="T46" fmla="*/ 28 w 166"/>
                  <a:gd name="T47" fmla="*/ 93 h 166"/>
                  <a:gd name="T48" fmla="*/ 38 w 166"/>
                  <a:gd name="T49" fmla="*/ 107 h 166"/>
                  <a:gd name="T50" fmla="*/ 50 w 166"/>
                  <a:gd name="T51" fmla="*/ 119 h 166"/>
                  <a:gd name="T52" fmla="*/ 62 w 166"/>
                  <a:gd name="T53" fmla="*/ 128 h 166"/>
                  <a:gd name="T54" fmla="*/ 73 w 166"/>
                  <a:gd name="T55" fmla="*/ 138 h 166"/>
                  <a:gd name="T56" fmla="*/ 88 w 166"/>
                  <a:gd name="T57" fmla="*/ 147 h 166"/>
                  <a:gd name="T58" fmla="*/ 102 w 166"/>
                  <a:gd name="T59" fmla="*/ 154 h 166"/>
                  <a:gd name="T60" fmla="*/ 116 w 166"/>
                  <a:gd name="T61" fmla="*/ 159 h 166"/>
                  <a:gd name="T62" fmla="*/ 133 w 166"/>
                  <a:gd name="T63" fmla="*/ 164 h 166"/>
                  <a:gd name="T64" fmla="*/ 149 w 166"/>
                  <a:gd name="T65" fmla="*/ 166 h 166"/>
                  <a:gd name="T66" fmla="*/ 166 w 166"/>
                  <a:gd name="T67" fmla="*/ 166 h 166"/>
                  <a:gd name="T68" fmla="*/ 166 w 166"/>
                  <a:gd name="T69" fmla="*/ 147 h 16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66"/>
                  <a:gd name="T106" fmla="*/ 0 h 166"/>
                  <a:gd name="T107" fmla="*/ 166 w 166"/>
                  <a:gd name="T108" fmla="*/ 166 h 16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66" h="166">
                    <a:moveTo>
                      <a:pt x="166" y="147"/>
                    </a:moveTo>
                    <a:lnTo>
                      <a:pt x="152" y="145"/>
                    </a:lnTo>
                    <a:lnTo>
                      <a:pt x="138" y="143"/>
                    </a:lnTo>
                    <a:lnTo>
                      <a:pt x="123" y="140"/>
                    </a:lnTo>
                    <a:lnTo>
                      <a:pt x="109" y="135"/>
                    </a:lnTo>
                    <a:lnTo>
                      <a:pt x="97" y="128"/>
                    </a:lnTo>
                    <a:lnTo>
                      <a:pt x="85" y="121"/>
                    </a:lnTo>
                    <a:lnTo>
                      <a:pt x="73" y="114"/>
                    </a:lnTo>
                    <a:lnTo>
                      <a:pt x="64" y="104"/>
                    </a:lnTo>
                    <a:lnTo>
                      <a:pt x="55" y="93"/>
                    </a:lnTo>
                    <a:lnTo>
                      <a:pt x="45" y="83"/>
                    </a:lnTo>
                    <a:lnTo>
                      <a:pt x="38" y="71"/>
                    </a:lnTo>
                    <a:lnTo>
                      <a:pt x="33" y="57"/>
                    </a:lnTo>
                    <a:lnTo>
                      <a:pt x="26" y="43"/>
                    </a:lnTo>
                    <a:lnTo>
                      <a:pt x="24" y="31"/>
                    </a:lnTo>
                    <a:lnTo>
                      <a:pt x="21" y="14"/>
                    </a:lnTo>
                    <a:lnTo>
                      <a:pt x="21" y="0"/>
                    </a:lnTo>
                    <a:lnTo>
                      <a:pt x="0" y="0"/>
                    </a:lnTo>
                    <a:lnTo>
                      <a:pt x="2" y="16"/>
                    </a:lnTo>
                    <a:lnTo>
                      <a:pt x="5" y="33"/>
                    </a:lnTo>
                    <a:lnTo>
                      <a:pt x="9" y="50"/>
                    </a:lnTo>
                    <a:lnTo>
                      <a:pt x="14" y="64"/>
                    </a:lnTo>
                    <a:lnTo>
                      <a:pt x="21" y="78"/>
                    </a:lnTo>
                    <a:lnTo>
                      <a:pt x="28" y="93"/>
                    </a:lnTo>
                    <a:lnTo>
                      <a:pt x="38" y="107"/>
                    </a:lnTo>
                    <a:lnTo>
                      <a:pt x="50" y="119"/>
                    </a:lnTo>
                    <a:lnTo>
                      <a:pt x="62" y="128"/>
                    </a:lnTo>
                    <a:lnTo>
                      <a:pt x="73" y="138"/>
                    </a:lnTo>
                    <a:lnTo>
                      <a:pt x="88" y="147"/>
                    </a:lnTo>
                    <a:lnTo>
                      <a:pt x="102" y="154"/>
                    </a:lnTo>
                    <a:lnTo>
                      <a:pt x="116" y="159"/>
                    </a:lnTo>
                    <a:lnTo>
                      <a:pt x="133" y="164"/>
                    </a:lnTo>
                    <a:lnTo>
                      <a:pt x="149" y="166"/>
                    </a:lnTo>
                    <a:lnTo>
                      <a:pt x="166" y="166"/>
                    </a:lnTo>
                    <a:lnTo>
                      <a:pt x="166" y="147"/>
                    </a:lnTo>
                    <a:close/>
                  </a:path>
                </a:pathLst>
              </a:custGeom>
              <a:solidFill>
                <a:srgbClr val="3399FF"/>
              </a:solidFill>
              <a:ln w="9525">
                <a:solidFill>
                  <a:srgbClr val="3399FF"/>
                </a:solidFill>
                <a:round/>
                <a:headEnd/>
                <a:tailEnd/>
              </a:ln>
            </p:spPr>
            <p:txBody>
              <a:bodyPr/>
              <a:lstStyle/>
              <a:p>
                <a:endParaRPr lang="de-DE"/>
              </a:p>
            </p:txBody>
          </p:sp>
          <p:sp>
            <p:nvSpPr>
              <p:cNvPr id="42048" name="Freeform 135"/>
              <p:cNvSpPr>
                <a:spLocks/>
              </p:cNvSpPr>
              <p:nvPr/>
            </p:nvSpPr>
            <p:spPr bwMode="auto">
              <a:xfrm>
                <a:off x="4051" y="3700"/>
                <a:ext cx="166" cy="166"/>
              </a:xfrm>
              <a:custGeom>
                <a:avLst/>
                <a:gdLst>
                  <a:gd name="T0" fmla="*/ 147 w 166"/>
                  <a:gd name="T1" fmla="*/ 0 h 166"/>
                  <a:gd name="T2" fmla="*/ 147 w 166"/>
                  <a:gd name="T3" fmla="*/ 14 h 166"/>
                  <a:gd name="T4" fmla="*/ 145 w 166"/>
                  <a:gd name="T5" fmla="*/ 31 h 166"/>
                  <a:gd name="T6" fmla="*/ 140 w 166"/>
                  <a:gd name="T7" fmla="*/ 43 h 166"/>
                  <a:gd name="T8" fmla="*/ 135 w 166"/>
                  <a:gd name="T9" fmla="*/ 57 h 166"/>
                  <a:gd name="T10" fmla="*/ 131 w 166"/>
                  <a:gd name="T11" fmla="*/ 71 h 166"/>
                  <a:gd name="T12" fmla="*/ 124 w 166"/>
                  <a:gd name="T13" fmla="*/ 83 h 166"/>
                  <a:gd name="T14" fmla="*/ 114 w 166"/>
                  <a:gd name="T15" fmla="*/ 93 h 166"/>
                  <a:gd name="T16" fmla="*/ 105 w 166"/>
                  <a:gd name="T17" fmla="*/ 104 h 166"/>
                  <a:gd name="T18" fmla="*/ 95 w 166"/>
                  <a:gd name="T19" fmla="*/ 114 h 166"/>
                  <a:gd name="T20" fmla="*/ 83 w 166"/>
                  <a:gd name="T21" fmla="*/ 121 h 166"/>
                  <a:gd name="T22" fmla="*/ 71 w 166"/>
                  <a:gd name="T23" fmla="*/ 128 h 166"/>
                  <a:gd name="T24" fmla="*/ 57 w 166"/>
                  <a:gd name="T25" fmla="*/ 135 h 166"/>
                  <a:gd name="T26" fmla="*/ 45 w 166"/>
                  <a:gd name="T27" fmla="*/ 140 h 166"/>
                  <a:gd name="T28" fmla="*/ 31 w 166"/>
                  <a:gd name="T29" fmla="*/ 143 h 166"/>
                  <a:gd name="T30" fmla="*/ 17 w 166"/>
                  <a:gd name="T31" fmla="*/ 145 h 166"/>
                  <a:gd name="T32" fmla="*/ 0 w 166"/>
                  <a:gd name="T33" fmla="*/ 147 h 166"/>
                  <a:gd name="T34" fmla="*/ 0 w 166"/>
                  <a:gd name="T35" fmla="*/ 166 h 166"/>
                  <a:gd name="T36" fmla="*/ 17 w 166"/>
                  <a:gd name="T37" fmla="*/ 166 h 166"/>
                  <a:gd name="T38" fmla="*/ 33 w 166"/>
                  <a:gd name="T39" fmla="*/ 164 h 166"/>
                  <a:gd name="T40" fmla="*/ 50 w 166"/>
                  <a:gd name="T41" fmla="*/ 159 h 166"/>
                  <a:gd name="T42" fmla="*/ 64 w 166"/>
                  <a:gd name="T43" fmla="*/ 154 h 166"/>
                  <a:gd name="T44" fmla="*/ 81 w 166"/>
                  <a:gd name="T45" fmla="*/ 147 h 166"/>
                  <a:gd name="T46" fmla="*/ 93 w 166"/>
                  <a:gd name="T47" fmla="*/ 138 h 166"/>
                  <a:gd name="T48" fmla="*/ 107 w 166"/>
                  <a:gd name="T49" fmla="*/ 128 h 166"/>
                  <a:gd name="T50" fmla="*/ 119 w 166"/>
                  <a:gd name="T51" fmla="*/ 119 h 166"/>
                  <a:gd name="T52" fmla="*/ 128 w 166"/>
                  <a:gd name="T53" fmla="*/ 107 h 166"/>
                  <a:gd name="T54" fmla="*/ 138 w 166"/>
                  <a:gd name="T55" fmla="*/ 93 h 166"/>
                  <a:gd name="T56" fmla="*/ 147 w 166"/>
                  <a:gd name="T57" fmla="*/ 78 h 166"/>
                  <a:gd name="T58" fmla="*/ 154 w 166"/>
                  <a:gd name="T59" fmla="*/ 64 h 166"/>
                  <a:gd name="T60" fmla="*/ 159 w 166"/>
                  <a:gd name="T61" fmla="*/ 50 h 166"/>
                  <a:gd name="T62" fmla="*/ 164 w 166"/>
                  <a:gd name="T63" fmla="*/ 33 h 166"/>
                  <a:gd name="T64" fmla="*/ 166 w 166"/>
                  <a:gd name="T65" fmla="*/ 16 h 166"/>
                  <a:gd name="T66" fmla="*/ 166 w 166"/>
                  <a:gd name="T67" fmla="*/ 0 h 166"/>
                  <a:gd name="T68" fmla="*/ 147 w 166"/>
                  <a:gd name="T69" fmla="*/ 0 h 16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66"/>
                  <a:gd name="T106" fmla="*/ 0 h 166"/>
                  <a:gd name="T107" fmla="*/ 166 w 166"/>
                  <a:gd name="T108" fmla="*/ 166 h 16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66" h="166">
                    <a:moveTo>
                      <a:pt x="147" y="0"/>
                    </a:moveTo>
                    <a:lnTo>
                      <a:pt x="147" y="14"/>
                    </a:lnTo>
                    <a:lnTo>
                      <a:pt x="145" y="31"/>
                    </a:lnTo>
                    <a:lnTo>
                      <a:pt x="140" y="43"/>
                    </a:lnTo>
                    <a:lnTo>
                      <a:pt x="135" y="57"/>
                    </a:lnTo>
                    <a:lnTo>
                      <a:pt x="131" y="71"/>
                    </a:lnTo>
                    <a:lnTo>
                      <a:pt x="124" y="83"/>
                    </a:lnTo>
                    <a:lnTo>
                      <a:pt x="114" y="93"/>
                    </a:lnTo>
                    <a:lnTo>
                      <a:pt x="105" y="104"/>
                    </a:lnTo>
                    <a:lnTo>
                      <a:pt x="95" y="114"/>
                    </a:lnTo>
                    <a:lnTo>
                      <a:pt x="83" y="121"/>
                    </a:lnTo>
                    <a:lnTo>
                      <a:pt x="71" y="128"/>
                    </a:lnTo>
                    <a:lnTo>
                      <a:pt x="57" y="135"/>
                    </a:lnTo>
                    <a:lnTo>
                      <a:pt x="45" y="140"/>
                    </a:lnTo>
                    <a:lnTo>
                      <a:pt x="31" y="143"/>
                    </a:lnTo>
                    <a:lnTo>
                      <a:pt x="17" y="145"/>
                    </a:lnTo>
                    <a:lnTo>
                      <a:pt x="0" y="147"/>
                    </a:lnTo>
                    <a:lnTo>
                      <a:pt x="0" y="166"/>
                    </a:lnTo>
                    <a:lnTo>
                      <a:pt x="17" y="166"/>
                    </a:lnTo>
                    <a:lnTo>
                      <a:pt x="33" y="164"/>
                    </a:lnTo>
                    <a:lnTo>
                      <a:pt x="50" y="159"/>
                    </a:lnTo>
                    <a:lnTo>
                      <a:pt x="64" y="154"/>
                    </a:lnTo>
                    <a:lnTo>
                      <a:pt x="81" y="147"/>
                    </a:lnTo>
                    <a:lnTo>
                      <a:pt x="93" y="138"/>
                    </a:lnTo>
                    <a:lnTo>
                      <a:pt x="107" y="128"/>
                    </a:lnTo>
                    <a:lnTo>
                      <a:pt x="119" y="119"/>
                    </a:lnTo>
                    <a:lnTo>
                      <a:pt x="128" y="107"/>
                    </a:lnTo>
                    <a:lnTo>
                      <a:pt x="138" y="93"/>
                    </a:lnTo>
                    <a:lnTo>
                      <a:pt x="147" y="78"/>
                    </a:lnTo>
                    <a:lnTo>
                      <a:pt x="154" y="64"/>
                    </a:lnTo>
                    <a:lnTo>
                      <a:pt x="159" y="50"/>
                    </a:lnTo>
                    <a:lnTo>
                      <a:pt x="164" y="33"/>
                    </a:lnTo>
                    <a:lnTo>
                      <a:pt x="166" y="16"/>
                    </a:lnTo>
                    <a:lnTo>
                      <a:pt x="166" y="0"/>
                    </a:lnTo>
                    <a:lnTo>
                      <a:pt x="147" y="0"/>
                    </a:lnTo>
                    <a:close/>
                  </a:path>
                </a:pathLst>
              </a:custGeom>
              <a:solidFill>
                <a:srgbClr val="3399FF"/>
              </a:solidFill>
              <a:ln w="9525">
                <a:solidFill>
                  <a:srgbClr val="3399FF"/>
                </a:solidFill>
                <a:round/>
                <a:headEnd/>
                <a:tailEnd/>
              </a:ln>
            </p:spPr>
            <p:txBody>
              <a:bodyPr/>
              <a:lstStyle/>
              <a:p>
                <a:endParaRPr lang="de-DE"/>
              </a:p>
            </p:txBody>
          </p:sp>
          <p:sp>
            <p:nvSpPr>
              <p:cNvPr id="42049" name="Freeform 148"/>
              <p:cNvSpPr>
                <a:spLocks/>
              </p:cNvSpPr>
              <p:nvPr/>
            </p:nvSpPr>
            <p:spPr bwMode="auto">
              <a:xfrm>
                <a:off x="3821" y="3459"/>
                <a:ext cx="104" cy="69"/>
              </a:xfrm>
              <a:custGeom>
                <a:avLst/>
                <a:gdLst>
                  <a:gd name="T0" fmla="*/ 26 w 104"/>
                  <a:gd name="T1" fmla="*/ 3 h 69"/>
                  <a:gd name="T2" fmla="*/ 24 w 104"/>
                  <a:gd name="T3" fmla="*/ 3 h 69"/>
                  <a:gd name="T4" fmla="*/ 21 w 104"/>
                  <a:gd name="T5" fmla="*/ 3 h 69"/>
                  <a:gd name="T6" fmla="*/ 21 w 104"/>
                  <a:gd name="T7" fmla="*/ 5 h 69"/>
                  <a:gd name="T8" fmla="*/ 21 w 104"/>
                  <a:gd name="T9" fmla="*/ 5 h 69"/>
                  <a:gd name="T10" fmla="*/ 21 w 104"/>
                  <a:gd name="T11" fmla="*/ 7 h 69"/>
                  <a:gd name="T12" fmla="*/ 21 w 104"/>
                  <a:gd name="T13" fmla="*/ 7 h 69"/>
                  <a:gd name="T14" fmla="*/ 21 w 104"/>
                  <a:gd name="T15" fmla="*/ 10 h 69"/>
                  <a:gd name="T16" fmla="*/ 21 w 104"/>
                  <a:gd name="T17" fmla="*/ 12 h 69"/>
                  <a:gd name="T18" fmla="*/ 47 w 104"/>
                  <a:gd name="T19" fmla="*/ 10 h 69"/>
                  <a:gd name="T20" fmla="*/ 45 w 104"/>
                  <a:gd name="T21" fmla="*/ 7 h 69"/>
                  <a:gd name="T22" fmla="*/ 43 w 104"/>
                  <a:gd name="T23" fmla="*/ 5 h 69"/>
                  <a:gd name="T24" fmla="*/ 40 w 104"/>
                  <a:gd name="T25" fmla="*/ 3 h 69"/>
                  <a:gd name="T26" fmla="*/ 40 w 104"/>
                  <a:gd name="T27" fmla="*/ 3 h 69"/>
                  <a:gd name="T28" fmla="*/ 38 w 104"/>
                  <a:gd name="T29" fmla="*/ 3 h 69"/>
                  <a:gd name="T30" fmla="*/ 66 w 104"/>
                  <a:gd name="T31" fmla="*/ 0 h 69"/>
                  <a:gd name="T32" fmla="*/ 64 w 104"/>
                  <a:gd name="T33" fmla="*/ 3 h 69"/>
                  <a:gd name="T34" fmla="*/ 62 w 104"/>
                  <a:gd name="T35" fmla="*/ 3 h 69"/>
                  <a:gd name="T36" fmla="*/ 59 w 104"/>
                  <a:gd name="T37" fmla="*/ 5 h 69"/>
                  <a:gd name="T38" fmla="*/ 59 w 104"/>
                  <a:gd name="T39" fmla="*/ 5 h 69"/>
                  <a:gd name="T40" fmla="*/ 59 w 104"/>
                  <a:gd name="T41" fmla="*/ 7 h 69"/>
                  <a:gd name="T42" fmla="*/ 59 w 104"/>
                  <a:gd name="T43" fmla="*/ 7 h 69"/>
                  <a:gd name="T44" fmla="*/ 59 w 104"/>
                  <a:gd name="T45" fmla="*/ 10 h 69"/>
                  <a:gd name="T46" fmla="*/ 59 w 104"/>
                  <a:gd name="T47" fmla="*/ 10 h 69"/>
                  <a:gd name="T48" fmla="*/ 88 w 104"/>
                  <a:gd name="T49" fmla="*/ 12 h 69"/>
                  <a:gd name="T50" fmla="*/ 90 w 104"/>
                  <a:gd name="T51" fmla="*/ 10 h 69"/>
                  <a:gd name="T52" fmla="*/ 90 w 104"/>
                  <a:gd name="T53" fmla="*/ 7 h 69"/>
                  <a:gd name="T54" fmla="*/ 90 w 104"/>
                  <a:gd name="T55" fmla="*/ 5 h 69"/>
                  <a:gd name="T56" fmla="*/ 90 w 104"/>
                  <a:gd name="T57" fmla="*/ 5 h 69"/>
                  <a:gd name="T58" fmla="*/ 88 w 104"/>
                  <a:gd name="T59" fmla="*/ 5 h 69"/>
                  <a:gd name="T60" fmla="*/ 88 w 104"/>
                  <a:gd name="T61" fmla="*/ 3 h 69"/>
                  <a:gd name="T62" fmla="*/ 85 w 104"/>
                  <a:gd name="T63" fmla="*/ 3 h 69"/>
                  <a:gd name="T64" fmla="*/ 83 w 104"/>
                  <a:gd name="T65" fmla="*/ 3 h 69"/>
                  <a:gd name="T66" fmla="*/ 104 w 104"/>
                  <a:gd name="T67" fmla="*/ 3 h 69"/>
                  <a:gd name="T68" fmla="*/ 100 w 104"/>
                  <a:gd name="T69" fmla="*/ 5 h 69"/>
                  <a:gd name="T70" fmla="*/ 95 w 104"/>
                  <a:gd name="T71" fmla="*/ 7 h 69"/>
                  <a:gd name="T72" fmla="*/ 71 w 104"/>
                  <a:gd name="T73" fmla="*/ 69 h 69"/>
                  <a:gd name="T74" fmla="*/ 33 w 104"/>
                  <a:gd name="T75" fmla="*/ 69 h 69"/>
                  <a:gd name="T76" fmla="*/ 9 w 104"/>
                  <a:gd name="T77" fmla="*/ 12 h 69"/>
                  <a:gd name="T78" fmla="*/ 7 w 104"/>
                  <a:gd name="T79" fmla="*/ 7 h 69"/>
                  <a:gd name="T80" fmla="*/ 5 w 104"/>
                  <a:gd name="T81" fmla="*/ 5 h 69"/>
                  <a:gd name="T82" fmla="*/ 5 w 104"/>
                  <a:gd name="T83" fmla="*/ 5 h 69"/>
                  <a:gd name="T84" fmla="*/ 2 w 104"/>
                  <a:gd name="T85" fmla="*/ 3 h 69"/>
                  <a:gd name="T86" fmla="*/ 0 w 104"/>
                  <a:gd name="T87" fmla="*/ 3 h 6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4"/>
                  <a:gd name="T133" fmla="*/ 0 h 69"/>
                  <a:gd name="T134" fmla="*/ 104 w 104"/>
                  <a:gd name="T135" fmla="*/ 69 h 6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4" h="69">
                    <a:moveTo>
                      <a:pt x="0" y="0"/>
                    </a:moveTo>
                    <a:lnTo>
                      <a:pt x="26" y="0"/>
                    </a:lnTo>
                    <a:lnTo>
                      <a:pt x="26" y="3"/>
                    </a:lnTo>
                    <a:lnTo>
                      <a:pt x="24" y="3"/>
                    </a:lnTo>
                    <a:lnTo>
                      <a:pt x="21" y="3"/>
                    </a:lnTo>
                    <a:lnTo>
                      <a:pt x="21" y="5"/>
                    </a:lnTo>
                    <a:lnTo>
                      <a:pt x="21" y="7"/>
                    </a:lnTo>
                    <a:lnTo>
                      <a:pt x="21" y="10"/>
                    </a:lnTo>
                    <a:lnTo>
                      <a:pt x="21" y="12"/>
                    </a:lnTo>
                    <a:lnTo>
                      <a:pt x="35" y="50"/>
                    </a:lnTo>
                    <a:lnTo>
                      <a:pt x="50" y="19"/>
                    </a:lnTo>
                    <a:lnTo>
                      <a:pt x="47" y="10"/>
                    </a:lnTo>
                    <a:lnTo>
                      <a:pt x="45" y="10"/>
                    </a:lnTo>
                    <a:lnTo>
                      <a:pt x="45" y="7"/>
                    </a:lnTo>
                    <a:lnTo>
                      <a:pt x="45" y="5"/>
                    </a:lnTo>
                    <a:lnTo>
                      <a:pt x="43" y="5"/>
                    </a:lnTo>
                    <a:lnTo>
                      <a:pt x="43" y="3"/>
                    </a:lnTo>
                    <a:lnTo>
                      <a:pt x="40" y="3"/>
                    </a:lnTo>
                    <a:lnTo>
                      <a:pt x="38" y="3"/>
                    </a:lnTo>
                    <a:lnTo>
                      <a:pt x="35" y="3"/>
                    </a:lnTo>
                    <a:lnTo>
                      <a:pt x="35" y="0"/>
                    </a:lnTo>
                    <a:lnTo>
                      <a:pt x="66" y="0"/>
                    </a:lnTo>
                    <a:lnTo>
                      <a:pt x="66" y="3"/>
                    </a:lnTo>
                    <a:lnTo>
                      <a:pt x="64" y="3"/>
                    </a:lnTo>
                    <a:lnTo>
                      <a:pt x="62" y="3"/>
                    </a:lnTo>
                    <a:lnTo>
                      <a:pt x="62" y="5"/>
                    </a:lnTo>
                    <a:lnTo>
                      <a:pt x="59" y="5"/>
                    </a:lnTo>
                    <a:lnTo>
                      <a:pt x="59" y="7"/>
                    </a:lnTo>
                    <a:lnTo>
                      <a:pt x="59" y="10"/>
                    </a:lnTo>
                    <a:lnTo>
                      <a:pt x="59" y="12"/>
                    </a:lnTo>
                    <a:lnTo>
                      <a:pt x="73" y="50"/>
                    </a:lnTo>
                    <a:lnTo>
                      <a:pt x="88" y="12"/>
                    </a:lnTo>
                    <a:lnTo>
                      <a:pt x="88" y="10"/>
                    </a:lnTo>
                    <a:lnTo>
                      <a:pt x="90" y="10"/>
                    </a:lnTo>
                    <a:lnTo>
                      <a:pt x="90" y="7"/>
                    </a:lnTo>
                    <a:lnTo>
                      <a:pt x="90" y="5"/>
                    </a:lnTo>
                    <a:lnTo>
                      <a:pt x="88" y="5"/>
                    </a:lnTo>
                    <a:lnTo>
                      <a:pt x="88" y="3"/>
                    </a:lnTo>
                    <a:lnTo>
                      <a:pt x="85" y="3"/>
                    </a:lnTo>
                    <a:lnTo>
                      <a:pt x="83" y="3"/>
                    </a:lnTo>
                    <a:lnTo>
                      <a:pt x="83" y="0"/>
                    </a:lnTo>
                    <a:lnTo>
                      <a:pt x="104" y="0"/>
                    </a:lnTo>
                    <a:lnTo>
                      <a:pt x="104" y="3"/>
                    </a:lnTo>
                    <a:lnTo>
                      <a:pt x="102" y="3"/>
                    </a:lnTo>
                    <a:lnTo>
                      <a:pt x="100" y="3"/>
                    </a:lnTo>
                    <a:lnTo>
                      <a:pt x="100" y="5"/>
                    </a:lnTo>
                    <a:lnTo>
                      <a:pt x="97" y="5"/>
                    </a:lnTo>
                    <a:lnTo>
                      <a:pt x="97" y="7"/>
                    </a:lnTo>
                    <a:lnTo>
                      <a:pt x="95" y="7"/>
                    </a:lnTo>
                    <a:lnTo>
                      <a:pt x="95" y="10"/>
                    </a:lnTo>
                    <a:lnTo>
                      <a:pt x="95" y="12"/>
                    </a:lnTo>
                    <a:lnTo>
                      <a:pt x="71" y="69"/>
                    </a:lnTo>
                    <a:lnTo>
                      <a:pt x="69" y="69"/>
                    </a:lnTo>
                    <a:lnTo>
                      <a:pt x="52" y="27"/>
                    </a:lnTo>
                    <a:lnTo>
                      <a:pt x="33" y="69"/>
                    </a:lnTo>
                    <a:lnTo>
                      <a:pt x="31" y="69"/>
                    </a:lnTo>
                    <a:lnTo>
                      <a:pt x="9" y="12"/>
                    </a:lnTo>
                    <a:lnTo>
                      <a:pt x="9" y="10"/>
                    </a:lnTo>
                    <a:lnTo>
                      <a:pt x="7" y="10"/>
                    </a:lnTo>
                    <a:lnTo>
                      <a:pt x="7" y="7"/>
                    </a:lnTo>
                    <a:lnTo>
                      <a:pt x="5" y="5"/>
                    </a:lnTo>
                    <a:lnTo>
                      <a:pt x="2" y="5"/>
                    </a:lnTo>
                    <a:lnTo>
                      <a:pt x="2" y="3"/>
                    </a:lnTo>
                    <a:lnTo>
                      <a:pt x="0" y="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2050" name="Freeform 149"/>
              <p:cNvSpPr>
                <a:spLocks/>
              </p:cNvSpPr>
              <p:nvPr/>
            </p:nvSpPr>
            <p:spPr bwMode="auto">
              <a:xfrm>
                <a:off x="3930" y="3488"/>
                <a:ext cx="38" cy="69"/>
              </a:xfrm>
              <a:custGeom>
                <a:avLst/>
                <a:gdLst>
                  <a:gd name="T0" fmla="*/ 5 w 38"/>
                  <a:gd name="T1" fmla="*/ 9 h 69"/>
                  <a:gd name="T2" fmla="*/ 7 w 38"/>
                  <a:gd name="T3" fmla="*/ 5 h 69"/>
                  <a:gd name="T4" fmla="*/ 12 w 38"/>
                  <a:gd name="T5" fmla="*/ 2 h 69"/>
                  <a:gd name="T6" fmla="*/ 17 w 38"/>
                  <a:gd name="T7" fmla="*/ 0 h 69"/>
                  <a:gd name="T8" fmla="*/ 24 w 38"/>
                  <a:gd name="T9" fmla="*/ 2 h 69"/>
                  <a:gd name="T10" fmla="*/ 31 w 38"/>
                  <a:gd name="T11" fmla="*/ 5 h 69"/>
                  <a:gd name="T12" fmla="*/ 33 w 38"/>
                  <a:gd name="T13" fmla="*/ 9 h 69"/>
                  <a:gd name="T14" fmla="*/ 33 w 38"/>
                  <a:gd name="T15" fmla="*/ 12 h 69"/>
                  <a:gd name="T16" fmla="*/ 33 w 38"/>
                  <a:gd name="T17" fmla="*/ 19 h 69"/>
                  <a:gd name="T18" fmla="*/ 28 w 38"/>
                  <a:gd name="T19" fmla="*/ 26 h 69"/>
                  <a:gd name="T20" fmla="*/ 28 w 38"/>
                  <a:gd name="T21" fmla="*/ 31 h 69"/>
                  <a:gd name="T22" fmla="*/ 33 w 38"/>
                  <a:gd name="T23" fmla="*/ 33 h 69"/>
                  <a:gd name="T24" fmla="*/ 36 w 38"/>
                  <a:gd name="T25" fmla="*/ 38 h 69"/>
                  <a:gd name="T26" fmla="*/ 38 w 38"/>
                  <a:gd name="T27" fmla="*/ 45 h 69"/>
                  <a:gd name="T28" fmla="*/ 36 w 38"/>
                  <a:gd name="T29" fmla="*/ 52 h 69"/>
                  <a:gd name="T30" fmla="*/ 33 w 38"/>
                  <a:gd name="T31" fmla="*/ 59 h 69"/>
                  <a:gd name="T32" fmla="*/ 26 w 38"/>
                  <a:gd name="T33" fmla="*/ 64 h 69"/>
                  <a:gd name="T34" fmla="*/ 14 w 38"/>
                  <a:gd name="T35" fmla="*/ 69 h 69"/>
                  <a:gd name="T36" fmla="*/ 7 w 38"/>
                  <a:gd name="T37" fmla="*/ 69 h 69"/>
                  <a:gd name="T38" fmla="*/ 2 w 38"/>
                  <a:gd name="T39" fmla="*/ 67 h 69"/>
                  <a:gd name="T40" fmla="*/ 2 w 38"/>
                  <a:gd name="T41" fmla="*/ 67 h 69"/>
                  <a:gd name="T42" fmla="*/ 0 w 38"/>
                  <a:gd name="T43" fmla="*/ 64 h 69"/>
                  <a:gd name="T44" fmla="*/ 0 w 38"/>
                  <a:gd name="T45" fmla="*/ 62 h 69"/>
                  <a:gd name="T46" fmla="*/ 0 w 38"/>
                  <a:gd name="T47" fmla="*/ 62 h 69"/>
                  <a:gd name="T48" fmla="*/ 2 w 38"/>
                  <a:gd name="T49" fmla="*/ 59 h 69"/>
                  <a:gd name="T50" fmla="*/ 5 w 38"/>
                  <a:gd name="T51" fmla="*/ 59 h 69"/>
                  <a:gd name="T52" fmla="*/ 5 w 38"/>
                  <a:gd name="T53" fmla="*/ 59 h 69"/>
                  <a:gd name="T54" fmla="*/ 7 w 38"/>
                  <a:gd name="T55" fmla="*/ 59 h 69"/>
                  <a:gd name="T56" fmla="*/ 7 w 38"/>
                  <a:gd name="T57" fmla="*/ 59 h 69"/>
                  <a:gd name="T58" fmla="*/ 10 w 38"/>
                  <a:gd name="T59" fmla="*/ 62 h 69"/>
                  <a:gd name="T60" fmla="*/ 12 w 38"/>
                  <a:gd name="T61" fmla="*/ 62 h 69"/>
                  <a:gd name="T62" fmla="*/ 14 w 38"/>
                  <a:gd name="T63" fmla="*/ 64 h 69"/>
                  <a:gd name="T64" fmla="*/ 17 w 38"/>
                  <a:gd name="T65" fmla="*/ 64 h 69"/>
                  <a:gd name="T66" fmla="*/ 17 w 38"/>
                  <a:gd name="T67" fmla="*/ 64 h 69"/>
                  <a:gd name="T68" fmla="*/ 21 w 38"/>
                  <a:gd name="T69" fmla="*/ 64 h 69"/>
                  <a:gd name="T70" fmla="*/ 26 w 38"/>
                  <a:gd name="T71" fmla="*/ 62 h 69"/>
                  <a:gd name="T72" fmla="*/ 28 w 38"/>
                  <a:gd name="T73" fmla="*/ 57 h 69"/>
                  <a:gd name="T74" fmla="*/ 31 w 38"/>
                  <a:gd name="T75" fmla="*/ 52 h 69"/>
                  <a:gd name="T76" fmla="*/ 31 w 38"/>
                  <a:gd name="T77" fmla="*/ 47 h 69"/>
                  <a:gd name="T78" fmla="*/ 28 w 38"/>
                  <a:gd name="T79" fmla="*/ 45 h 69"/>
                  <a:gd name="T80" fmla="*/ 28 w 38"/>
                  <a:gd name="T81" fmla="*/ 43 h 69"/>
                  <a:gd name="T82" fmla="*/ 26 w 38"/>
                  <a:gd name="T83" fmla="*/ 40 h 69"/>
                  <a:gd name="T84" fmla="*/ 24 w 38"/>
                  <a:gd name="T85" fmla="*/ 38 h 69"/>
                  <a:gd name="T86" fmla="*/ 21 w 38"/>
                  <a:gd name="T87" fmla="*/ 36 h 69"/>
                  <a:gd name="T88" fmla="*/ 17 w 38"/>
                  <a:gd name="T89" fmla="*/ 36 h 69"/>
                  <a:gd name="T90" fmla="*/ 14 w 38"/>
                  <a:gd name="T91" fmla="*/ 36 h 69"/>
                  <a:gd name="T92" fmla="*/ 12 w 38"/>
                  <a:gd name="T93" fmla="*/ 33 h 69"/>
                  <a:gd name="T94" fmla="*/ 17 w 38"/>
                  <a:gd name="T95" fmla="*/ 31 h 69"/>
                  <a:gd name="T96" fmla="*/ 19 w 38"/>
                  <a:gd name="T97" fmla="*/ 31 h 69"/>
                  <a:gd name="T98" fmla="*/ 24 w 38"/>
                  <a:gd name="T99" fmla="*/ 28 h 69"/>
                  <a:gd name="T100" fmla="*/ 26 w 38"/>
                  <a:gd name="T101" fmla="*/ 24 h 69"/>
                  <a:gd name="T102" fmla="*/ 26 w 38"/>
                  <a:gd name="T103" fmla="*/ 21 h 69"/>
                  <a:gd name="T104" fmla="*/ 26 w 38"/>
                  <a:gd name="T105" fmla="*/ 17 h 69"/>
                  <a:gd name="T106" fmla="*/ 26 w 38"/>
                  <a:gd name="T107" fmla="*/ 12 h 69"/>
                  <a:gd name="T108" fmla="*/ 21 w 38"/>
                  <a:gd name="T109" fmla="*/ 9 h 69"/>
                  <a:gd name="T110" fmla="*/ 19 w 38"/>
                  <a:gd name="T111" fmla="*/ 7 h 69"/>
                  <a:gd name="T112" fmla="*/ 14 w 38"/>
                  <a:gd name="T113" fmla="*/ 7 h 69"/>
                  <a:gd name="T114" fmla="*/ 7 w 38"/>
                  <a:gd name="T115" fmla="*/ 9 h 69"/>
                  <a:gd name="T116" fmla="*/ 2 w 38"/>
                  <a:gd name="T117" fmla="*/ 14 h 6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8"/>
                  <a:gd name="T178" fmla="*/ 0 h 69"/>
                  <a:gd name="T179" fmla="*/ 38 w 38"/>
                  <a:gd name="T180" fmla="*/ 69 h 6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8" h="69">
                    <a:moveTo>
                      <a:pt x="2" y="14"/>
                    </a:moveTo>
                    <a:lnTo>
                      <a:pt x="2" y="12"/>
                    </a:lnTo>
                    <a:lnTo>
                      <a:pt x="5" y="9"/>
                    </a:lnTo>
                    <a:lnTo>
                      <a:pt x="5" y="7"/>
                    </a:lnTo>
                    <a:lnTo>
                      <a:pt x="7" y="7"/>
                    </a:lnTo>
                    <a:lnTo>
                      <a:pt x="7" y="5"/>
                    </a:lnTo>
                    <a:lnTo>
                      <a:pt x="10" y="5"/>
                    </a:lnTo>
                    <a:lnTo>
                      <a:pt x="10" y="2"/>
                    </a:lnTo>
                    <a:lnTo>
                      <a:pt x="12" y="2"/>
                    </a:lnTo>
                    <a:lnTo>
                      <a:pt x="14" y="2"/>
                    </a:lnTo>
                    <a:lnTo>
                      <a:pt x="14" y="0"/>
                    </a:lnTo>
                    <a:lnTo>
                      <a:pt x="17" y="0"/>
                    </a:lnTo>
                    <a:lnTo>
                      <a:pt x="19" y="0"/>
                    </a:lnTo>
                    <a:lnTo>
                      <a:pt x="21" y="0"/>
                    </a:lnTo>
                    <a:lnTo>
                      <a:pt x="24" y="0"/>
                    </a:lnTo>
                    <a:lnTo>
                      <a:pt x="24" y="2"/>
                    </a:lnTo>
                    <a:lnTo>
                      <a:pt x="26" y="2"/>
                    </a:lnTo>
                    <a:lnTo>
                      <a:pt x="28" y="2"/>
                    </a:lnTo>
                    <a:lnTo>
                      <a:pt x="31" y="5"/>
                    </a:lnTo>
                    <a:lnTo>
                      <a:pt x="31" y="7"/>
                    </a:lnTo>
                    <a:lnTo>
                      <a:pt x="33" y="7"/>
                    </a:lnTo>
                    <a:lnTo>
                      <a:pt x="33" y="9"/>
                    </a:lnTo>
                    <a:lnTo>
                      <a:pt x="33" y="12"/>
                    </a:lnTo>
                    <a:lnTo>
                      <a:pt x="33" y="14"/>
                    </a:lnTo>
                    <a:lnTo>
                      <a:pt x="33" y="17"/>
                    </a:lnTo>
                    <a:lnTo>
                      <a:pt x="33" y="19"/>
                    </a:lnTo>
                    <a:lnTo>
                      <a:pt x="33" y="21"/>
                    </a:lnTo>
                    <a:lnTo>
                      <a:pt x="31" y="24"/>
                    </a:lnTo>
                    <a:lnTo>
                      <a:pt x="28" y="24"/>
                    </a:lnTo>
                    <a:lnTo>
                      <a:pt x="28" y="26"/>
                    </a:lnTo>
                    <a:lnTo>
                      <a:pt x="26" y="28"/>
                    </a:lnTo>
                    <a:lnTo>
                      <a:pt x="28" y="31"/>
                    </a:lnTo>
                    <a:lnTo>
                      <a:pt x="31" y="31"/>
                    </a:lnTo>
                    <a:lnTo>
                      <a:pt x="31" y="33"/>
                    </a:lnTo>
                    <a:lnTo>
                      <a:pt x="33" y="33"/>
                    </a:lnTo>
                    <a:lnTo>
                      <a:pt x="36" y="36"/>
                    </a:lnTo>
                    <a:lnTo>
                      <a:pt x="36" y="38"/>
                    </a:lnTo>
                    <a:lnTo>
                      <a:pt x="36" y="40"/>
                    </a:lnTo>
                    <a:lnTo>
                      <a:pt x="38" y="40"/>
                    </a:lnTo>
                    <a:lnTo>
                      <a:pt x="38" y="43"/>
                    </a:lnTo>
                    <a:lnTo>
                      <a:pt x="38" y="45"/>
                    </a:lnTo>
                    <a:lnTo>
                      <a:pt x="38" y="47"/>
                    </a:lnTo>
                    <a:lnTo>
                      <a:pt x="38" y="50"/>
                    </a:lnTo>
                    <a:lnTo>
                      <a:pt x="36" y="52"/>
                    </a:lnTo>
                    <a:lnTo>
                      <a:pt x="36" y="55"/>
                    </a:lnTo>
                    <a:lnTo>
                      <a:pt x="36" y="57"/>
                    </a:lnTo>
                    <a:lnTo>
                      <a:pt x="33" y="59"/>
                    </a:lnTo>
                    <a:lnTo>
                      <a:pt x="31" y="62"/>
                    </a:lnTo>
                    <a:lnTo>
                      <a:pt x="28" y="64"/>
                    </a:lnTo>
                    <a:lnTo>
                      <a:pt x="26" y="64"/>
                    </a:lnTo>
                    <a:lnTo>
                      <a:pt x="24" y="67"/>
                    </a:lnTo>
                    <a:lnTo>
                      <a:pt x="21" y="67"/>
                    </a:lnTo>
                    <a:lnTo>
                      <a:pt x="19" y="69"/>
                    </a:lnTo>
                    <a:lnTo>
                      <a:pt x="14" y="69"/>
                    </a:lnTo>
                    <a:lnTo>
                      <a:pt x="12" y="69"/>
                    </a:lnTo>
                    <a:lnTo>
                      <a:pt x="10" y="69"/>
                    </a:lnTo>
                    <a:lnTo>
                      <a:pt x="7" y="69"/>
                    </a:lnTo>
                    <a:lnTo>
                      <a:pt x="5" y="69"/>
                    </a:lnTo>
                    <a:lnTo>
                      <a:pt x="5" y="67"/>
                    </a:lnTo>
                    <a:lnTo>
                      <a:pt x="2" y="67"/>
                    </a:lnTo>
                    <a:lnTo>
                      <a:pt x="0" y="64"/>
                    </a:lnTo>
                    <a:lnTo>
                      <a:pt x="0" y="62"/>
                    </a:lnTo>
                    <a:lnTo>
                      <a:pt x="2" y="62"/>
                    </a:lnTo>
                    <a:lnTo>
                      <a:pt x="2" y="59"/>
                    </a:lnTo>
                    <a:lnTo>
                      <a:pt x="5" y="59"/>
                    </a:lnTo>
                    <a:lnTo>
                      <a:pt x="7" y="59"/>
                    </a:lnTo>
                    <a:lnTo>
                      <a:pt x="7" y="62"/>
                    </a:lnTo>
                    <a:lnTo>
                      <a:pt x="10" y="62"/>
                    </a:lnTo>
                    <a:lnTo>
                      <a:pt x="12" y="62"/>
                    </a:lnTo>
                    <a:lnTo>
                      <a:pt x="12" y="64"/>
                    </a:lnTo>
                    <a:lnTo>
                      <a:pt x="14" y="64"/>
                    </a:lnTo>
                    <a:lnTo>
                      <a:pt x="17" y="64"/>
                    </a:lnTo>
                    <a:lnTo>
                      <a:pt x="19" y="64"/>
                    </a:lnTo>
                    <a:lnTo>
                      <a:pt x="21" y="64"/>
                    </a:lnTo>
                    <a:lnTo>
                      <a:pt x="24" y="64"/>
                    </a:lnTo>
                    <a:lnTo>
                      <a:pt x="24" y="62"/>
                    </a:lnTo>
                    <a:lnTo>
                      <a:pt x="26" y="62"/>
                    </a:lnTo>
                    <a:lnTo>
                      <a:pt x="26" y="59"/>
                    </a:lnTo>
                    <a:lnTo>
                      <a:pt x="28" y="59"/>
                    </a:lnTo>
                    <a:lnTo>
                      <a:pt x="28" y="57"/>
                    </a:lnTo>
                    <a:lnTo>
                      <a:pt x="31" y="55"/>
                    </a:lnTo>
                    <a:lnTo>
                      <a:pt x="31" y="52"/>
                    </a:lnTo>
                    <a:lnTo>
                      <a:pt x="31" y="50"/>
                    </a:lnTo>
                    <a:lnTo>
                      <a:pt x="31" y="47"/>
                    </a:lnTo>
                    <a:lnTo>
                      <a:pt x="28" y="45"/>
                    </a:lnTo>
                    <a:lnTo>
                      <a:pt x="28" y="43"/>
                    </a:lnTo>
                    <a:lnTo>
                      <a:pt x="26" y="40"/>
                    </a:lnTo>
                    <a:lnTo>
                      <a:pt x="24" y="38"/>
                    </a:lnTo>
                    <a:lnTo>
                      <a:pt x="21" y="38"/>
                    </a:lnTo>
                    <a:lnTo>
                      <a:pt x="21" y="36"/>
                    </a:lnTo>
                    <a:lnTo>
                      <a:pt x="19" y="36"/>
                    </a:lnTo>
                    <a:lnTo>
                      <a:pt x="17" y="36"/>
                    </a:lnTo>
                    <a:lnTo>
                      <a:pt x="14" y="36"/>
                    </a:lnTo>
                    <a:lnTo>
                      <a:pt x="12" y="36"/>
                    </a:lnTo>
                    <a:lnTo>
                      <a:pt x="12" y="33"/>
                    </a:lnTo>
                    <a:lnTo>
                      <a:pt x="14" y="33"/>
                    </a:lnTo>
                    <a:lnTo>
                      <a:pt x="17" y="31"/>
                    </a:lnTo>
                    <a:lnTo>
                      <a:pt x="19" y="31"/>
                    </a:lnTo>
                    <a:lnTo>
                      <a:pt x="21" y="28"/>
                    </a:lnTo>
                    <a:lnTo>
                      <a:pt x="24" y="28"/>
                    </a:lnTo>
                    <a:lnTo>
                      <a:pt x="24" y="26"/>
                    </a:lnTo>
                    <a:lnTo>
                      <a:pt x="26" y="24"/>
                    </a:lnTo>
                    <a:lnTo>
                      <a:pt x="26" y="21"/>
                    </a:lnTo>
                    <a:lnTo>
                      <a:pt x="26" y="19"/>
                    </a:lnTo>
                    <a:lnTo>
                      <a:pt x="26" y="17"/>
                    </a:lnTo>
                    <a:lnTo>
                      <a:pt x="26" y="14"/>
                    </a:lnTo>
                    <a:lnTo>
                      <a:pt x="26" y="12"/>
                    </a:lnTo>
                    <a:lnTo>
                      <a:pt x="24" y="12"/>
                    </a:lnTo>
                    <a:lnTo>
                      <a:pt x="24" y="9"/>
                    </a:lnTo>
                    <a:lnTo>
                      <a:pt x="21" y="9"/>
                    </a:lnTo>
                    <a:lnTo>
                      <a:pt x="21" y="7"/>
                    </a:lnTo>
                    <a:lnTo>
                      <a:pt x="19" y="7"/>
                    </a:lnTo>
                    <a:lnTo>
                      <a:pt x="17" y="7"/>
                    </a:lnTo>
                    <a:lnTo>
                      <a:pt x="14" y="7"/>
                    </a:lnTo>
                    <a:lnTo>
                      <a:pt x="12" y="7"/>
                    </a:lnTo>
                    <a:lnTo>
                      <a:pt x="10" y="7"/>
                    </a:lnTo>
                    <a:lnTo>
                      <a:pt x="10" y="9"/>
                    </a:lnTo>
                    <a:lnTo>
                      <a:pt x="7" y="9"/>
                    </a:lnTo>
                    <a:lnTo>
                      <a:pt x="5" y="12"/>
                    </a:lnTo>
                    <a:lnTo>
                      <a:pt x="5" y="14"/>
                    </a:lnTo>
                    <a:lnTo>
                      <a:pt x="2"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2051" name="Freeform 150"/>
              <p:cNvSpPr>
                <a:spLocks/>
              </p:cNvSpPr>
              <p:nvPr/>
            </p:nvSpPr>
            <p:spPr bwMode="auto">
              <a:xfrm>
                <a:off x="3759" y="3769"/>
                <a:ext cx="105" cy="66"/>
              </a:xfrm>
              <a:custGeom>
                <a:avLst/>
                <a:gdLst>
                  <a:gd name="T0" fmla="*/ 29 w 105"/>
                  <a:gd name="T1" fmla="*/ 2 h 66"/>
                  <a:gd name="T2" fmla="*/ 26 w 105"/>
                  <a:gd name="T3" fmla="*/ 2 h 66"/>
                  <a:gd name="T4" fmla="*/ 24 w 105"/>
                  <a:gd name="T5" fmla="*/ 2 h 66"/>
                  <a:gd name="T6" fmla="*/ 24 w 105"/>
                  <a:gd name="T7" fmla="*/ 2 h 66"/>
                  <a:gd name="T8" fmla="*/ 24 w 105"/>
                  <a:gd name="T9" fmla="*/ 5 h 66"/>
                  <a:gd name="T10" fmla="*/ 21 w 105"/>
                  <a:gd name="T11" fmla="*/ 5 h 66"/>
                  <a:gd name="T12" fmla="*/ 21 w 105"/>
                  <a:gd name="T13" fmla="*/ 7 h 66"/>
                  <a:gd name="T14" fmla="*/ 24 w 105"/>
                  <a:gd name="T15" fmla="*/ 9 h 66"/>
                  <a:gd name="T16" fmla="*/ 24 w 105"/>
                  <a:gd name="T17" fmla="*/ 12 h 66"/>
                  <a:gd name="T18" fmla="*/ 48 w 105"/>
                  <a:gd name="T19" fmla="*/ 9 h 66"/>
                  <a:gd name="T20" fmla="*/ 48 w 105"/>
                  <a:gd name="T21" fmla="*/ 7 h 66"/>
                  <a:gd name="T22" fmla="*/ 45 w 105"/>
                  <a:gd name="T23" fmla="*/ 5 h 66"/>
                  <a:gd name="T24" fmla="*/ 43 w 105"/>
                  <a:gd name="T25" fmla="*/ 2 h 66"/>
                  <a:gd name="T26" fmla="*/ 40 w 105"/>
                  <a:gd name="T27" fmla="*/ 2 h 66"/>
                  <a:gd name="T28" fmla="*/ 38 w 105"/>
                  <a:gd name="T29" fmla="*/ 2 h 66"/>
                  <a:gd name="T30" fmla="*/ 69 w 105"/>
                  <a:gd name="T31" fmla="*/ 0 h 66"/>
                  <a:gd name="T32" fmla="*/ 67 w 105"/>
                  <a:gd name="T33" fmla="*/ 2 h 66"/>
                  <a:gd name="T34" fmla="*/ 64 w 105"/>
                  <a:gd name="T35" fmla="*/ 2 h 66"/>
                  <a:gd name="T36" fmla="*/ 62 w 105"/>
                  <a:gd name="T37" fmla="*/ 5 h 66"/>
                  <a:gd name="T38" fmla="*/ 62 w 105"/>
                  <a:gd name="T39" fmla="*/ 5 h 66"/>
                  <a:gd name="T40" fmla="*/ 62 w 105"/>
                  <a:gd name="T41" fmla="*/ 7 h 66"/>
                  <a:gd name="T42" fmla="*/ 59 w 105"/>
                  <a:gd name="T43" fmla="*/ 7 h 66"/>
                  <a:gd name="T44" fmla="*/ 62 w 105"/>
                  <a:gd name="T45" fmla="*/ 9 h 66"/>
                  <a:gd name="T46" fmla="*/ 62 w 105"/>
                  <a:gd name="T47" fmla="*/ 9 h 66"/>
                  <a:gd name="T48" fmla="*/ 90 w 105"/>
                  <a:gd name="T49" fmla="*/ 12 h 66"/>
                  <a:gd name="T50" fmla="*/ 90 w 105"/>
                  <a:gd name="T51" fmla="*/ 9 h 66"/>
                  <a:gd name="T52" fmla="*/ 93 w 105"/>
                  <a:gd name="T53" fmla="*/ 7 h 66"/>
                  <a:gd name="T54" fmla="*/ 93 w 105"/>
                  <a:gd name="T55" fmla="*/ 5 h 66"/>
                  <a:gd name="T56" fmla="*/ 90 w 105"/>
                  <a:gd name="T57" fmla="*/ 5 h 66"/>
                  <a:gd name="T58" fmla="*/ 90 w 105"/>
                  <a:gd name="T59" fmla="*/ 2 h 66"/>
                  <a:gd name="T60" fmla="*/ 90 w 105"/>
                  <a:gd name="T61" fmla="*/ 2 h 66"/>
                  <a:gd name="T62" fmla="*/ 88 w 105"/>
                  <a:gd name="T63" fmla="*/ 2 h 66"/>
                  <a:gd name="T64" fmla="*/ 86 w 105"/>
                  <a:gd name="T65" fmla="*/ 2 h 66"/>
                  <a:gd name="T66" fmla="*/ 105 w 105"/>
                  <a:gd name="T67" fmla="*/ 2 h 66"/>
                  <a:gd name="T68" fmla="*/ 102 w 105"/>
                  <a:gd name="T69" fmla="*/ 2 h 66"/>
                  <a:gd name="T70" fmla="*/ 97 w 105"/>
                  <a:gd name="T71" fmla="*/ 7 h 66"/>
                  <a:gd name="T72" fmla="*/ 74 w 105"/>
                  <a:gd name="T73" fmla="*/ 66 h 66"/>
                  <a:gd name="T74" fmla="*/ 36 w 105"/>
                  <a:gd name="T75" fmla="*/ 66 h 66"/>
                  <a:gd name="T76" fmla="*/ 12 w 105"/>
                  <a:gd name="T77" fmla="*/ 9 h 66"/>
                  <a:gd name="T78" fmla="*/ 10 w 105"/>
                  <a:gd name="T79" fmla="*/ 7 h 66"/>
                  <a:gd name="T80" fmla="*/ 7 w 105"/>
                  <a:gd name="T81" fmla="*/ 5 h 66"/>
                  <a:gd name="T82" fmla="*/ 7 w 105"/>
                  <a:gd name="T83" fmla="*/ 5 h 66"/>
                  <a:gd name="T84" fmla="*/ 5 w 105"/>
                  <a:gd name="T85" fmla="*/ 2 h 66"/>
                  <a:gd name="T86" fmla="*/ 0 w 105"/>
                  <a:gd name="T87" fmla="*/ 2 h 6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5"/>
                  <a:gd name="T133" fmla="*/ 0 h 66"/>
                  <a:gd name="T134" fmla="*/ 105 w 105"/>
                  <a:gd name="T135" fmla="*/ 66 h 6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5" h="66">
                    <a:moveTo>
                      <a:pt x="0" y="0"/>
                    </a:moveTo>
                    <a:lnTo>
                      <a:pt x="29" y="0"/>
                    </a:lnTo>
                    <a:lnTo>
                      <a:pt x="29" y="2"/>
                    </a:lnTo>
                    <a:lnTo>
                      <a:pt x="26" y="2"/>
                    </a:lnTo>
                    <a:lnTo>
                      <a:pt x="24" y="2"/>
                    </a:lnTo>
                    <a:lnTo>
                      <a:pt x="24" y="5"/>
                    </a:lnTo>
                    <a:lnTo>
                      <a:pt x="21" y="5"/>
                    </a:lnTo>
                    <a:lnTo>
                      <a:pt x="21" y="7"/>
                    </a:lnTo>
                    <a:lnTo>
                      <a:pt x="24" y="9"/>
                    </a:lnTo>
                    <a:lnTo>
                      <a:pt x="24" y="12"/>
                    </a:lnTo>
                    <a:lnTo>
                      <a:pt x="38" y="50"/>
                    </a:lnTo>
                    <a:lnTo>
                      <a:pt x="52" y="19"/>
                    </a:lnTo>
                    <a:lnTo>
                      <a:pt x="48" y="9"/>
                    </a:lnTo>
                    <a:lnTo>
                      <a:pt x="48" y="7"/>
                    </a:lnTo>
                    <a:lnTo>
                      <a:pt x="45" y="5"/>
                    </a:lnTo>
                    <a:lnTo>
                      <a:pt x="45" y="2"/>
                    </a:lnTo>
                    <a:lnTo>
                      <a:pt x="43" y="2"/>
                    </a:lnTo>
                    <a:lnTo>
                      <a:pt x="40" y="2"/>
                    </a:lnTo>
                    <a:lnTo>
                      <a:pt x="38" y="2"/>
                    </a:lnTo>
                    <a:lnTo>
                      <a:pt x="38" y="0"/>
                    </a:lnTo>
                    <a:lnTo>
                      <a:pt x="69" y="0"/>
                    </a:lnTo>
                    <a:lnTo>
                      <a:pt x="69" y="2"/>
                    </a:lnTo>
                    <a:lnTo>
                      <a:pt x="67" y="2"/>
                    </a:lnTo>
                    <a:lnTo>
                      <a:pt x="64" y="2"/>
                    </a:lnTo>
                    <a:lnTo>
                      <a:pt x="62" y="2"/>
                    </a:lnTo>
                    <a:lnTo>
                      <a:pt x="62" y="5"/>
                    </a:lnTo>
                    <a:lnTo>
                      <a:pt x="62" y="7"/>
                    </a:lnTo>
                    <a:lnTo>
                      <a:pt x="59" y="7"/>
                    </a:lnTo>
                    <a:lnTo>
                      <a:pt x="62" y="7"/>
                    </a:lnTo>
                    <a:lnTo>
                      <a:pt x="62" y="9"/>
                    </a:lnTo>
                    <a:lnTo>
                      <a:pt x="76" y="47"/>
                    </a:lnTo>
                    <a:lnTo>
                      <a:pt x="90" y="12"/>
                    </a:lnTo>
                    <a:lnTo>
                      <a:pt x="90" y="9"/>
                    </a:lnTo>
                    <a:lnTo>
                      <a:pt x="90" y="7"/>
                    </a:lnTo>
                    <a:lnTo>
                      <a:pt x="93" y="7"/>
                    </a:lnTo>
                    <a:lnTo>
                      <a:pt x="93" y="5"/>
                    </a:lnTo>
                    <a:lnTo>
                      <a:pt x="90" y="5"/>
                    </a:lnTo>
                    <a:lnTo>
                      <a:pt x="90" y="2"/>
                    </a:lnTo>
                    <a:lnTo>
                      <a:pt x="88" y="2"/>
                    </a:lnTo>
                    <a:lnTo>
                      <a:pt x="86" y="2"/>
                    </a:lnTo>
                    <a:lnTo>
                      <a:pt x="86" y="0"/>
                    </a:lnTo>
                    <a:lnTo>
                      <a:pt x="105" y="0"/>
                    </a:lnTo>
                    <a:lnTo>
                      <a:pt x="105" y="2"/>
                    </a:lnTo>
                    <a:lnTo>
                      <a:pt x="102" y="2"/>
                    </a:lnTo>
                    <a:lnTo>
                      <a:pt x="100" y="5"/>
                    </a:lnTo>
                    <a:lnTo>
                      <a:pt x="97" y="7"/>
                    </a:lnTo>
                    <a:lnTo>
                      <a:pt x="97" y="9"/>
                    </a:lnTo>
                    <a:lnTo>
                      <a:pt x="74" y="66"/>
                    </a:lnTo>
                    <a:lnTo>
                      <a:pt x="71" y="66"/>
                    </a:lnTo>
                    <a:lnTo>
                      <a:pt x="55" y="26"/>
                    </a:lnTo>
                    <a:lnTo>
                      <a:pt x="36" y="66"/>
                    </a:lnTo>
                    <a:lnTo>
                      <a:pt x="33" y="66"/>
                    </a:lnTo>
                    <a:lnTo>
                      <a:pt x="12" y="12"/>
                    </a:lnTo>
                    <a:lnTo>
                      <a:pt x="12" y="9"/>
                    </a:lnTo>
                    <a:lnTo>
                      <a:pt x="10" y="9"/>
                    </a:lnTo>
                    <a:lnTo>
                      <a:pt x="10" y="7"/>
                    </a:lnTo>
                    <a:lnTo>
                      <a:pt x="7" y="5"/>
                    </a:lnTo>
                    <a:lnTo>
                      <a:pt x="5" y="2"/>
                    </a:lnTo>
                    <a:lnTo>
                      <a:pt x="2" y="2"/>
                    </a:lnTo>
                    <a:lnTo>
                      <a:pt x="0" y="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2052" name="Freeform 151"/>
              <p:cNvSpPr>
                <a:spLocks noEditPoints="1"/>
              </p:cNvSpPr>
              <p:nvPr/>
            </p:nvSpPr>
            <p:spPr bwMode="auto">
              <a:xfrm>
                <a:off x="3868" y="3797"/>
                <a:ext cx="43" cy="67"/>
              </a:xfrm>
              <a:custGeom>
                <a:avLst/>
                <a:gdLst>
                  <a:gd name="T0" fmla="*/ 43 w 43"/>
                  <a:gd name="T1" fmla="*/ 43 h 67"/>
                  <a:gd name="T2" fmla="*/ 43 w 43"/>
                  <a:gd name="T3" fmla="*/ 50 h 67"/>
                  <a:gd name="T4" fmla="*/ 36 w 43"/>
                  <a:gd name="T5" fmla="*/ 50 h 67"/>
                  <a:gd name="T6" fmla="*/ 36 w 43"/>
                  <a:gd name="T7" fmla="*/ 67 h 67"/>
                  <a:gd name="T8" fmla="*/ 26 w 43"/>
                  <a:gd name="T9" fmla="*/ 67 h 67"/>
                  <a:gd name="T10" fmla="*/ 26 w 43"/>
                  <a:gd name="T11" fmla="*/ 50 h 67"/>
                  <a:gd name="T12" fmla="*/ 0 w 43"/>
                  <a:gd name="T13" fmla="*/ 50 h 67"/>
                  <a:gd name="T14" fmla="*/ 0 w 43"/>
                  <a:gd name="T15" fmla="*/ 43 h 67"/>
                  <a:gd name="T16" fmla="*/ 29 w 43"/>
                  <a:gd name="T17" fmla="*/ 0 h 67"/>
                  <a:gd name="T18" fmla="*/ 36 w 43"/>
                  <a:gd name="T19" fmla="*/ 0 h 67"/>
                  <a:gd name="T20" fmla="*/ 36 w 43"/>
                  <a:gd name="T21" fmla="*/ 43 h 67"/>
                  <a:gd name="T22" fmla="*/ 43 w 43"/>
                  <a:gd name="T23" fmla="*/ 43 h 67"/>
                  <a:gd name="T24" fmla="*/ 26 w 43"/>
                  <a:gd name="T25" fmla="*/ 43 h 67"/>
                  <a:gd name="T26" fmla="*/ 26 w 43"/>
                  <a:gd name="T27" fmla="*/ 10 h 67"/>
                  <a:gd name="T28" fmla="*/ 5 w 43"/>
                  <a:gd name="T29" fmla="*/ 43 h 67"/>
                  <a:gd name="T30" fmla="*/ 26 w 43"/>
                  <a:gd name="T31" fmla="*/ 43 h 6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3"/>
                  <a:gd name="T49" fmla="*/ 0 h 67"/>
                  <a:gd name="T50" fmla="*/ 43 w 43"/>
                  <a:gd name="T51" fmla="*/ 67 h 6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3" h="67">
                    <a:moveTo>
                      <a:pt x="43" y="43"/>
                    </a:moveTo>
                    <a:lnTo>
                      <a:pt x="43" y="50"/>
                    </a:lnTo>
                    <a:lnTo>
                      <a:pt x="36" y="50"/>
                    </a:lnTo>
                    <a:lnTo>
                      <a:pt x="36" y="67"/>
                    </a:lnTo>
                    <a:lnTo>
                      <a:pt x="26" y="67"/>
                    </a:lnTo>
                    <a:lnTo>
                      <a:pt x="26" y="50"/>
                    </a:lnTo>
                    <a:lnTo>
                      <a:pt x="0" y="50"/>
                    </a:lnTo>
                    <a:lnTo>
                      <a:pt x="0" y="43"/>
                    </a:lnTo>
                    <a:lnTo>
                      <a:pt x="29" y="0"/>
                    </a:lnTo>
                    <a:lnTo>
                      <a:pt x="36" y="0"/>
                    </a:lnTo>
                    <a:lnTo>
                      <a:pt x="36" y="43"/>
                    </a:lnTo>
                    <a:lnTo>
                      <a:pt x="43" y="43"/>
                    </a:lnTo>
                    <a:close/>
                    <a:moveTo>
                      <a:pt x="26" y="43"/>
                    </a:moveTo>
                    <a:lnTo>
                      <a:pt x="26" y="10"/>
                    </a:lnTo>
                    <a:lnTo>
                      <a:pt x="5" y="43"/>
                    </a:lnTo>
                    <a:lnTo>
                      <a:pt x="26" y="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2053" name="Freeform 161"/>
              <p:cNvSpPr>
                <a:spLocks/>
              </p:cNvSpPr>
              <p:nvPr/>
            </p:nvSpPr>
            <p:spPr bwMode="auto">
              <a:xfrm>
                <a:off x="4443" y="3700"/>
                <a:ext cx="73" cy="100"/>
              </a:xfrm>
              <a:custGeom>
                <a:avLst/>
                <a:gdLst>
                  <a:gd name="T0" fmla="*/ 31 w 73"/>
                  <a:gd name="T1" fmla="*/ 2 h 100"/>
                  <a:gd name="T2" fmla="*/ 28 w 73"/>
                  <a:gd name="T3" fmla="*/ 2 h 100"/>
                  <a:gd name="T4" fmla="*/ 26 w 73"/>
                  <a:gd name="T5" fmla="*/ 4 h 100"/>
                  <a:gd name="T6" fmla="*/ 24 w 73"/>
                  <a:gd name="T7" fmla="*/ 7 h 100"/>
                  <a:gd name="T8" fmla="*/ 24 w 73"/>
                  <a:gd name="T9" fmla="*/ 7 h 100"/>
                  <a:gd name="T10" fmla="*/ 24 w 73"/>
                  <a:gd name="T11" fmla="*/ 12 h 100"/>
                  <a:gd name="T12" fmla="*/ 26 w 73"/>
                  <a:gd name="T13" fmla="*/ 16 h 100"/>
                  <a:gd name="T14" fmla="*/ 57 w 73"/>
                  <a:gd name="T15" fmla="*/ 12 h 100"/>
                  <a:gd name="T16" fmla="*/ 59 w 73"/>
                  <a:gd name="T17" fmla="*/ 7 h 100"/>
                  <a:gd name="T18" fmla="*/ 59 w 73"/>
                  <a:gd name="T19" fmla="*/ 7 h 100"/>
                  <a:gd name="T20" fmla="*/ 57 w 73"/>
                  <a:gd name="T21" fmla="*/ 4 h 100"/>
                  <a:gd name="T22" fmla="*/ 57 w 73"/>
                  <a:gd name="T23" fmla="*/ 4 h 100"/>
                  <a:gd name="T24" fmla="*/ 57 w 73"/>
                  <a:gd name="T25" fmla="*/ 4 h 100"/>
                  <a:gd name="T26" fmla="*/ 54 w 73"/>
                  <a:gd name="T27" fmla="*/ 2 h 100"/>
                  <a:gd name="T28" fmla="*/ 52 w 73"/>
                  <a:gd name="T29" fmla="*/ 2 h 100"/>
                  <a:gd name="T30" fmla="*/ 73 w 73"/>
                  <a:gd name="T31" fmla="*/ 0 h 100"/>
                  <a:gd name="T32" fmla="*/ 71 w 73"/>
                  <a:gd name="T33" fmla="*/ 2 h 100"/>
                  <a:gd name="T34" fmla="*/ 69 w 73"/>
                  <a:gd name="T35" fmla="*/ 4 h 100"/>
                  <a:gd name="T36" fmla="*/ 69 w 73"/>
                  <a:gd name="T37" fmla="*/ 4 h 100"/>
                  <a:gd name="T38" fmla="*/ 66 w 73"/>
                  <a:gd name="T39" fmla="*/ 7 h 100"/>
                  <a:gd name="T40" fmla="*/ 66 w 73"/>
                  <a:gd name="T41" fmla="*/ 9 h 100"/>
                  <a:gd name="T42" fmla="*/ 64 w 73"/>
                  <a:gd name="T43" fmla="*/ 12 h 100"/>
                  <a:gd name="T44" fmla="*/ 33 w 73"/>
                  <a:gd name="T45" fmla="*/ 83 h 100"/>
                  <a:gd name="T46" fmla="*/ 28 w 73"/>
                  <a:gd name="T47" fmla="*/ 90 h 100"/>
                  <a:gd name="T48" fmla="*/ 24 w 73"/>
                  <a:gd name="T49" fmla="*/ 95 h 100"/>
                  <a:gd name="T50" fmla="*/ 16 w 73"/>
                  <a:gd name="T51" fmla="*/ 97 h 100"/>
                  <a:gd name="T52" fmla="*/ 12 w 73"/>
                  <a:gd name="T53" fmla="*/ 97 h 100"/>
                  <a:gd name="T54" fmla="*/ 9 w 73"/>
                  <a:gd name="T55" fmla="*/ 97 h 100"/>
                  <a:gd name="T56" fmla="*/ 5 w 73"/>
                  <a:gd name="T57" fmla="*/ 95 h 100"/>
                  <a:gd name="T58" fmla="*/ 5 w 73"/>
                  <a:gd name="T59" fmla="*/ 93 h 100"/>
                  <a:gd name="T60" fmla="*/ 5 w 73"/>
                  <a:gd name="T61" fmla="*/ 90 h 100"/>
                  <a:gd name="T62" fmla="*/ 5 w 73"/>
                  <a:gd name="T63" fmla="*/ 85 h 100"/>
                  <a:gd name="T64" fmla="*/ 7 w 73"/>
                  <a:gd name="T65" fmla="*/ 85 h 100"/>
                  <a:gd name="T66" fmla="*/ 9 w 73"/>
                  <a:gd name="T67" fmla="*/ 83 h 100"/>
                  <a:gd name="T68" fmla="*/ 12 w 73"/>
                  <a:gd name="T69" fmla="*/ 83 h 100"/>
                  <a:gd name="T70" fmla="*/ 16 w 73"/>
                  <a:gd name="T71" fmla="*/ 85 h 100"/>
                  <a:gd name="T72" fmla="*/ 19 w 73"/>
                  <a:gd name="T73" fmla="*/ 85 h 100"/>
                  <a:gd name="T74" fmla="*/ 21 w 73"/>
                  <a:gd name="T75" fmla="*/ 85 h 100"/>
                  <a:gd name="T76" fmla="*/ 24 w 73"/>
                  <a:gd name="T77" fmla="*/ 85 h 100"/>
                  <a:gd name="T78" fmla="*/ 26 w 73"/>
                  <a:gd name="T79" fmla="*/ 85 h 100"/>
                  <a:gd name="T80" fmla="*/ 28 w 73"/>
                  <a:gd name="T81" fmla="*/ 83 h 100"/>
                  <a:gd name="T82" fmla="*/ 31 w 73"/>
                  <a:gd name="T83" fmla="*/ 78 h 100"/>
                  <a:gd name="T84" fmla="*/ 12 w 73"/>
                  <a:gd name="T85" fmla="*/ 14 h 100"/>
                  <a:gd name="T86" fmla="*/ 12 w 73"/>
                  <a:gd name="T87" fmla="*/ 12 h 100"/>
                  <a:gd name="T88" fmla="*/ 9 w 73"/>
                  <a:gd name="T89" fmla="*/ 9 h 100"/>
                  <a:gd name="T90" fmla="*/ 7 w 73"/>
                  <a:gd name="T91" fmla="*/ 7 h 100"/>
                  <a:gd name="T92" fmla="*/ 7 w 73"/>
                  <a:gd name="T93" fmla="*/ 4 h 100"/>
                  <a:gd name="T94" fmla="*/ 5 w 73"/>
                  <a:gd name="T95" fmla="*/ 4 h 100"/>
                  <a:gd name="T96" fmla="*/ 0 w 73"/>
                  <a:gd name="T97" fmla="*/ 2 h 10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3"/>
                  <a:gd name="T148" fmla="*/ 0 h 100"/>
                  <a:gd name="T149" fmla="*/ 73 w 73"/>
                  <a:gd name="T150" fmla="*/ 100 h 10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3" h="100">
                    <a:moveTo>
                      <a:pt x="0" y="0"/>
                    </a:moveTo>
                    <a:lnTo>
                      <a:pt x="31" y="0"/>
                    </a:lnTo>
                    <a:lnTo>
                      <a:pt x="31" y="2"/>
                    </a:lnTo>
                    <a:lnTo>
                      <a:pt x="28" y="2"/>
                    </a:lnTo>
                    <a:lnTo>
                      <a:pt x="26" y="2"/>
                    </a:lnTo>
                    <a:lnTo>
                      <a:pt x="26" y="4"/>
                    </a:lnTo>
                    <a:lnTo>
                      <a:pt x="24" y="4"/>
                    </a:lnTo>
                    <a:lnTo>
                      <a:pt x="24" y="7"/>
                    </a:lnTo>
                    <a:lnTo>
                      <a:pt x="24" y="9"/>
                    </a:lnTo>
                    <a:lnTo>
                      <a:pt x="24" y="12"/>
                    </a:lnTo>
                    <a:lnTo>
                      <a:pt x="26" y="14"/>
                    </a:lnTo>
                    <a:lnTo>
                      <a:pt x="26" y="16"/>
                    </a:lnTo>
                    <a:lnTo>
                      <a:pt x="43" y="50"/>
                    </a:lnTo>
                    <a:lnTo>
                      <a:pt x="57" y="12"/>
                    </a:lnTo>
                    <a:lnTo>
                      <a:pt x="57" y="9"/>
                    </a:lnTo>
                    <a:lnTo>
                      <a:pt x="59" y="9"/>
                    </a:lnTo>
                    <a:lnTo>
                      <a:pt x="59" y="7"/>
                    </a:lnTo>
                    <a:lnTo>
                      <a:pt x="59" y="4"/>
                    </a:lnTo>
                    <a:lnTo>
                      <a:pt x="57" y="4"/>
                    </a:lnTo>
                    <a:lnTo>
                      <a:pt x="57" y="2"/>
                    </a:lnTo>
                    <a:lnTo>
                      <a:pt x="54" y="2"/>
                    </a:lnTo>
                    <a:lnTo>
                      <a:pt x="52" y="2"/>
                    </a:lnTo>
                    <a:lnTo>
                      <a:pt x="52" y="0"/>
                    </a:lnTo>
                    <a:lnTo>
                      <a:pt x="73" y="0"/>
                    </a:lnTo>
                    <a:lnTo>
                      <a:pt x="73" y="2"/>
                    </a:lnTo>
                    <a:lnTo>
                      <a:pt x="71" y="2"/>
                    </a:lnTo>
                    <a:lnTo>
                      <a:pt x="71" y="4"/>
                    </a:lnTo>
                    <a:lnTo>
                      <a:pt x="69" y="4"/>
                    </a:lnTo>
                    <a:lnTo>
                      <a:pt x="66" y="4"/>
                    </a:lnTo>
                    <a:lnTo>
                      <a:pt x="66" y="7"/>
                    </a:lnTo>
                    <a:lnTo>
                      <a:pt x="66" y="9"/>
                    </a:lnTo>
                    <a:lnTo>
                      <a:pt x="64" y="9"/>
                    </a:lnTo>
                    <a:lnTo>
                      <a:pt x="64" y="12"/>
                    </a:lnTo>
                    <a:lnTo>
                      <a:pt x="35" y="78"/>
                    </a:lnTo>
                    <a:lnTo>
                      <a:pt x="35" y="81"/>
                    </a:lnTo>
                    <a:lnTo>
                      <a:pt x="33" y="83"/>
                    </a:lnTo>
                    <a:lnTo>
                      <a:pt x="33" y="85"/>
                    </a:lnTo>
                    <a:lnTo>
                      <a:pt x="31" y="88"/>
                    </a:lnTo>
                    <a:lnTo>
                      <a:pt x="31" y="90"/>
                    </a:lnTo>
                    <a:lnTo>
                      <a:pt x="28" y="90"/>
                    </a:lnTo>
                    <a:lnTo>
                      <a:pt x="28" y="93"/>
                    </a:lnTo>
                    <a:lnTo>
                      <a:pt x="26" y="93"/>
                    </a:lnTo>
                    <a:lnTo>
                      <a:pt x="24" y="95"/>
                    </a:lnTo>
                    <a:lnTo>
                      <a:pt x="21" y="97"/>
                    </a:lnTo>
                    <a:lnTo>
                      <a:pt x="19" y="97"/>
                    </a:lnTo>
                    <a:lnTo>
                      <a:pt x="16" y="97"/>
                    </a:lnTo>
                    <a:lnTo>
                      <a:pt x="16" y="100"/>
                    </a:lnTo>
                    <a:lnTo>
                      <a:pt x="14" y="100"/>
                    </a:lnTo>
                    <a:lnTo>
                      <a:pt x="12" y="100"/>
                    </a:lnTo>
                    <a:lnTo>
                      <a:pt x="12" y="97"/>
                    </a:lnTo>
                    <a:lnTo>
                      <a:pt x="9" y="97"/>
                    </a:lnTo>
                    <a:lnTo>
                      <a:pt x="7" y="97"/>
                    </a:lnTo>
                    <a:lnTo>
                      <a:pt x="7" y="95"/>
                    </a:lnTo>
                    <a:lnTo>
                      <a:pt x="5" y="95"/>
                    </a:lnTo>
                    <a:lnTo>
                      <a:pt x="5" y="93"/>
                    </a:lnTo>
                    <a:lnTo>
                      <a:pt x="5" y="90"/>
                    </a:lnTo>
                    <a:lnTo>
                      <a:pt x="5" y="88"/>
                    </a:lnTo>
                    <a:lnTo>
                      <a:pt x="5" y="85"/>
                    </a:lnTo>
                    <a:lnTo>
                      <a:pt x="7" y="85"/>
                    </a:lnTo>
                    <a:lnTo>
                      <a:pt x="9" y="83"/>
                    </a:lnTo>
                    <a:lnTo>
                      <a:pt x="12" y="83"/>
                    </a:lnTo>
                    <a:lnTo>
                      <a:pt x="14" y="83"/>
                    </a:lnTo>
                    <a:lnTo>
                      <a:pt x="14" y="85"/>
                    </a:lnTo>
                    <a:lnTo>
                      <a:pt x="16" y="85"/>
                    </a:lnTo>
                    <a:lnTo>
                      <a:pt x="19" y="85"/>
                    </a:lnTo>
                    <a:lnTo>
                      <a:pt x="21" y="85"/>
                    </a:lnTo>
                    <a:lnTo>
                      <a:pt x="24" y="85"/>
                    </a:lnTo>
                    <a:lnTo>
                      <a:pt x="26" y="85"/>
                    </a:lnTo>
                    <a:lnTo>
                      <a:pt x="26" y="83"/>
                    </a:lnTo>
                    <a:lnTo>
                      <a:pt x="28" y="83"/>
                    </a:lnTo>
                    <a:lnTo>
                      <a:pt x="28" y="81"/>
                    </a:lnTo>
                    <a:lnTo>
                      <a:pt x="31" y="81"/>
                    </a:lnTo>
                    <a:lnTo>
                      <a:pt x="31" y="78"/>
                    </a:lnTo>
                    <a:lnTo>
                      <a:pt x="31" y="76"/>
                    </a:lnTo>
                    <a:lnTo>
                      <a:pt x="35" y="64"/>
                    </a:lnTo>
                    <a:lnTo>
                      <a:pt x="12" y="14"/>
                    </a:lnTo>
                    <a:lnTo>
                      <a:pt x="12" y="12"/>
                    </a:lnTo>
                    <a:lnTo>
                      <a:pt x="9" y="9"/>
                    </a:lnTo>
                    <a:lnTo>
                      <a:pt x="9" y="7"/>
                    </a:lnTo>
                    <a:lnTo>
                      <a:pt x="7" y="7"/>
                    </a:lnTo>
                    <a:lnTo>
                      <a:pt x="7" y="4"/>
                    </a:lnTo>
                    <a:lnTo>
                      <a:pt x="5" y="4"/>
                    </a:lnTo>
                    <a:lnTo>
                      <a:pt x="2" y="4"/>
                    </a:lnTo>
                    <a:lnTo>
                      <a:pt x="2" y="2"/>
                    </a:lnTo>
                    <a:lnTo>
                      <a:pt x="0" y="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2054" name="Freeform 162"/>
              <p:cNvSpPr>
                <a:spLocks/>
              </p:cNvSpPr>
              <p:nvPr/>
            </p:nvSpPr>
            <p:spPr bwMode="auto">
              <a:xfrm>
                <a:off x="4519" y="3716"/>
                <a:ext cx="52" cy="79"/>
              </a:xfrm>
              <a:custGeom>
                <a:avLst/>
                <a:gdLst>
                  <a:gd name="T0" fmla="*/ 0 w 52"/>
                  <a:gd name="T1" fmla="*/ 79 h 79"/>
                  <a:gd name="T2" fmla="*/ 9 w 52"/>
                  <a:gd name="T3" fmla="*/ 69 h 79"/>
                  <a:gd name="T4" fmla="*/ 21 w 52"/>
                  <a:gd name="T5" fmla="*/ 58 h 79"/>
                  <a:gd name="T6" fmla="*/ 28 w 52"/>
                  <a:gd name="T7" fmla="*/ 48 h 79"/>
                  <a:gd name="T8" fmla="*/ 35 w 52"/>
                  <a:gd name="T9" fmla="*/ 38 h 79"/>
                  <a:gd name="T10" fmla="*/ 38 w 52"/>
                  <a:gd name="T11" fmla="*/ 31 h 79"/>
                  <a:gd name="T12" fmla="*/ 38 w 52"/>
                  <a:gd name="T13" fmla="*/ 24 h 79"/>
                  <a:gd name="T14" fmla="*/ 35 w 52"/>
                  <a:gd name="T15" fmla="*/ 19 h 79"/>
                  <a:gd name="T16" fmla="*/ 33 w 52"/>
                  <a:gd name="T17" fmla="*/ 15 h 79"/>
                  <a:gd name="T18" fmla="*/ 31 w 52"/>
                  <a:gd name="T19" fmla="*/ 10 h 79"/>
                  <a:gd name="T20" fmla="*/ 26 w 52"/>
                  <a:gd name="T21" fmla="*/ 10 h 79"/>
                  <a:gd name="T22" fmla="*/ 21 w 52"/>
                  <a:gd name="T23" fmla="*/ 8 h 79"/>
                  <a:gd name="T24" fmla="*/ 19 w 52"/>
                  <a:gd name="T25" fmla="*/ 10 h 79"/>
                  <a:gd name="T26" fmla="*/ 14 w 52"/>
                  <a:gd name="T27" fmla="*/ 10 h 79"/>
                  <a:gd name="T28" fmla="*/ 12 w 52"/>
                  <a:gd name="T29" fmla="*/ 12 h 79"/>
                  <a:gd name="T30" fmla="*/ 7 w 52"/>
                  <a:gd name="T31" fmla="*/ 17 h 79"/>
                  <a:gd name="T32" fmla="*/ 5 w 52"/>
                  <a:gd name="T33" fmla="*/ 19 h 79"/>
                  <a:gd name="T34" fmla="*/ 2 w 52"/>
                  <a:gd name="T35" fmla="*/ 19 h 79"/>
                  <a:gd name="T36" fmla="*/ 5 w 52"/>
                  <a:gd name="T37" fmla="*/ 12 h 79"/>
                  <a:gd name="T38" fmla="*/ 9 w 52"/>
                  <a:gd name="T39" fmla="*/ 8 h 79"/>
                  <a:gd name="T40" fmla="*/ 14 w 52"/>
                  <a:gd name="T41" fmla="*/ 3 h 79"/>
                  <a:gd name="T42" fmla="*/ 19 w 52"/>
                  <a:gd name="T43" fmla="*/ 0 h 79"/>
                  <a:gd name="T44" fmla="*/ 26 w 52"/>
                  <a:gd name="T45" fmla="*/ 0 h 79"/>
                  <a:gd name="T46" fmla="*/ 33 w 52"/>
                  <a:gd name="T47" fmla="*/ 0 h 79"/>
                  <a:gd name="T48" fmla="*/ 38 w 52"/>
                  <a:gd name="T49" fmla="*/ 3 h 79"/>
                  <a:gd name="T50" fmla="*/ 42 w 52"/>
                  <a:gd name="T51" fmla="*/ 8 h 79"/>
                  <a:gd name="T52" fmla="*/ 45 w 52"/>
                  <a:gd name="T53" fmla="*/ 12 h 79"/>
                  <a:gd name="T54" fmla="*/ 47 w 52"/>
                  <a:gd name="T55" fmla="*/ 17 h 79"/>
                  <a:gd name="T56" fmla="*/ 47 w 52"/>
                  <a:gd name="T57" fmla="*/ 24 h 79"/>
                  <a:gd name="T58" fmla="*/ 47 w 52"/>
                  <a:gd name="T59" fmla="*/ 27 h 79"/>
                  <a:gd name="T60" fmla="*/ 45 w 52"/>
                  <a:gd name="T61" fmla="*/ 31 h 79"/>
                  <a:gd name="T62" fmla="*/ 40 w 52"/>
                  <a:gd name="T63" fmla="*/ 38 h 79"/>
                  <a:gd name="T64" fmla="*/ 35 w 52"/>
                  <a:gd name="T65" fmla="*/ 46 h 79"/>
                  <a:gd name="T66" fmla="*/ 28 w 52"/>
                  <a:gd name="T67" fmla="*/ 55 h 79"/>
                  <a:gd name="T68" fmla="*/ 19 w 52"/>
                  <a:gd name="T69" fmla="*/ 65 h 79"/>
                  <a:gd name="T70" fmla="*/ 14 w 52"/>
                  <a:gd name="T71" fmla="*/ 69 h 79"/>
                  <a:gd name="T72" fmla="*/ 35 w 52"/>
                  <a:gd name="T73" fmla="*/ 72 h 79"/>
                  <a:gd name="T74" fmla="*/ 38 w 52"/>
                  <a:gd name="T75" fmla="*/ 72 h 79"/>
                  <a:gd name="T76" fmla="*/ 42 w 52"/>
                  <a:gd name="T77" fmla="*/ 72 h 79"/>
                  <a:gd name="T78" fmla="*/ 42 w 52"/>
                  <a:gd name="T79" fmla="*/ 69 h 79"/>
                  <a:gd name="T80" fmla="*/ 45 w 52"/>
                  <a:gd name="T81" fmla="*/ 69 h 79"/>
                  <a:gd name="T82" fmla="*/ 47 w 52"/>
                  <a:gd name="T83" fmla="*/ 69 h 79"/>
                  <a:gd name="T84" fmla="*/ 47 w 52"/>
                  <a:gd name="T85" fmla="*/ 67 h 79"/>
                  <a:gd name="T86" fmla="*/ 50 w 52"/>
                  <a:gd name="T87" fmla="*/ 67 h 79"/>
                  <a:gd name="T88" fmla="*/ 52 w 52"/>
                  <a:gd name="T89" fmla="*/ 65 h 7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2"/>
                  <a:gd name="T136" fmla="*/ 0 h 79"/>
                  <a:gd name="T137" fmla="*/ 52 w 52"/>
                  <a:gd name="T138" fmla="*/ 79 h 7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2" h="79">
                    <a:moveTo>
                      <a:pt x="52" y="65"/>
                    </a:moveTo>
                    <a:lnTo>
                      <a:pt x="47" y="79"/>
                    </a:lnTo>
                    <a:lnTo>
                      <a:pt x="0" y="79"/>
                    </a:lnTo>
                    <a:lnTo>
                      <a:pt x="0" y="77"/>
                    </a:lnTo>
                    <a:lnTo>
                      <a:pt x="5" y="74"/>
                    </a:lnTo>
                    <a:lnTo>
                      <a:pt x="9" y="69"/>
                    </a:lnTo>
                    <a:lnTo>
                      <a:pt x="14" y="65"/>
                    </a:lnTo>
                    <a:lnTo>
                      <a:pt x="19" y="60"/>
                    </a:lnTo>
                    <a:lnTo>
                      <a:pt x="21" y="58"/>
                    </a:lnTo>
                    <a:lnTo>
                      <a:pt x="23" y="53"/>
                    </a:lnTo>
                    <a:lnTo>
                      <a:pt x="26" y="50"/>
                    </a:lnTo>
                    <a:lnTo>
                      <a:pt x="28" y="48"/>
                    </a:lnTo>
                    <a:lnTo>
                      <a:pt x="31" y="43"/>
                    </a:lnTo>
                    <a:lnTo>
                      <a:pt x="33" y="41"/>
                    </a:lnTo>
                    <a:lnTo>
                      <a:pt x="35" y="38"/>
                    </a:lnTo>
                    <a:lnTo>
                      <a:pt x="35" y="36"/>
                    </a:lnTo>
                    <a:lnTo>
                      <a:pt x="35" y="34"/>
                    </a:lnTo>
                    <a:lnTo>
                      <a:pt x="38" y="31"/>
                    </a:lnTo>
                    <a:lnTo>
                      <a:pt x="38" y="29"/>
                    </a:lnTo>
                    <a:lnTo>
                      <a:pt x="38" y="27"/>
                    </a:lnTo>
                    <a:lnTo>
                      <a:pt x="38" y="24"/>
                    </a:lnTo>
                    <a:lnTo>
                      <a:pt x="38" y="22"/>
                    </a:lnTo>
                    <a:lnTo>
                      <a:pt x="38" y="19"/>
                    </a:lnTo>
                    <a:lnTo>
                      <a:pt x="35" y="19"/>
                    </a:lnTo>
                    <a:lnTo>
                      <a:pt x="35" y="17"/>
                    </a:lnTo>
                    <a:lnTo>
                      <a:pt x="35" y="15"/>
                    </a:lnTo>
                    <a:lnTo>
                      <a:pt x="33" y="15"/>
                    </a:lnTo>
                    <a:lnTo>
                      <a:pt x="33" y="12"/>
                    </a:lnTo>
                    <a:lnTo>
                      <a:pt x="31" y="10"/>
                    </a:lnTo>
                    <a:lnTo>
                      <a:pt x="28" y="10"/>
                    </a:lnTo>
                    <a:lnTo>
                      <a:pt x="26" y="10"/>
                    </a:lnTo>
                    <a:lnTo>
                      <a:pt x="26" y="8"/>
                    </a:lnTo>
                    <a:lnTo>
                      <a:pt x="23" y="8"/>
                    </a:lnTo>
                    <a:lnTo>
                      <a:pt x="21" y="8"/>
                    </a:lnTo>
                    <a:lnTo>
                      <a:pt x="19" y="8"/>
                    </a:lnTo>
                    <a:lnTo>
                      <a:pt x="19" y="10"/>
                    </a:lnTo>
                    <a:lnTo>
                      <a:pt x="16" y="10"/>
                    </a:lnTo>
                    <a:lnTo>
                      <a:pt x="14" y="10"/>
                    </a:lnTo>
                    <a:lnTo>
                      <a:pt x="12" y="10"/>
                    </a:lnTo>
                    <a:lnTo>
                      <a:pt x="12" y="12"/>
                    </a:lnTo>
                    <a:lnTo>
                      <a:pt x="9" y="15"/>
                    </a:lnTo>
                    <a:lnTo>
                      <a:pt x="7" y="17"/>
                    </a:lnTo>
                    <a:lnTo>
                      <a:pt x="7" y="19"/>
                    </a:lnTo>
                    <a:lnTo>
                      <a:pt x="5" y="19"/>
                    </a:lnTo>
                    <a:lnTo>
                      <a:pt x="5" y="22"/>
                    </a:lnTo>
                    <a:lnTo>
                      <a:pt x="2" y="22"/>
                    </a:lnTo>
                    <a:lnTo>
                      <a:pt x="2" y="19"/>
                    </a:lnTo>
                    <a:lnTo>
                      <a:pt x="5" y="17"/>
                    </a:lnTo>
                    <a:lnTo>
                      <a:pt x="5" y="15"/>
                    </a:lnTo>
                    <a:lnTo>
                      <a:pt x="5" y="12"/>
                    </a:lnTo>
                    <a:lnTo>
                      <a:pt x="7" y="10"/>
                    </a:lnTo>
                    <a:lnTo>
                      <a:pt x="7" y="8"/>
                    </a:lnTo>
                    <a:lnTo>
                      <a:pt x="9" y="8"/>
                    </a:lnTo>
                    <a:lnTo>
                      <a:pt x="9" y="5"/>
                    </a:lnTo>
                    <a:lnTo>
                      <a:pt x="12" y="3"/>
                    </a:lnTo>
                    <a:lnTo>
                      <a:pt x="14" y="3"/>
                    </a:lnTo>
                    <a:lnTo>
                      <a:pt x="16" y="0"/>
                    </a:lnTo>
                    <a:lnTo>
                      <a:pt x="19" y="0"/>
                    </a:lnTo>
                    <a:lnTo>
                      <a:pt x="21" y="0"/>
                    </a:lnTo>
                    <a:lnTo>
                      <a:pt x="23" y="0"/>
                    </a:lnTo>
                    <a:lnTo>
                      <a:pt x="26" y="0"/>
                    </a:lnTo>
                    <a:lnTo>
                      <a:pt x="28" y="0"/>
                    </a:lnTo>
                    <a:lnTo>
                      <a:pt x="31" y="0"/>
                    </a:lnTo>
                    <a:lnTo>
                      <a:pt x="33" y="0"/>
                    </a:lnTo>
                    <a:lnTo>
                      <a:pt x="35" y="3"/>
                    </a:lnTo>
                    <a:lnTo>
                      <a:pt x="38" y="3"/>
                    </a:lnTo>
                    <a:lnTo>
                      <a:pt x="40" y="5"/>
                    </a:lnTo>
                    <a:lnTo>
                      <a:pt x="42" y="8"/>
                    </a:lnTo>
                    <a:lnTo>
                      <a:pt x="45" y="10"/>
                    </a:lnTo>
                    <a:lnTo>
                      <a:pt x="45" y="12"/>
                    </a:lnTo>
                    <a:lnTo>
                      <a:pt x="47" y="15"/>
                    </a:lnTo>
                    <a:lnTo>
                      <a:pt x="47" y="17"/>
                    </a:lnTo>
                    <a:lnTo>
                      <a:pt x="47" y="19"/>
                    </a:lnTo>
                    <a:lnTo>
                      <a:pt x="47" y="22"/>
                    </a:lnTo>
                    <a:lnTo>
                      <a:pt x="47" y="24"/>
                    </a:lnTo>
                    <a:lnTo>
                      <a:pt x="47" y="27"/>
                    </a:lnTo>
                    <a:lnTo>
                      <a:pt x="45" y="29"/>
                    </a:lnTo>
                    <a:lnTo>
                      <a:pt x="45" y="31"/>
                    </a:lnTo>
                    <a:lnTo>
                      <a:pt x="42" y="34"/>
                    </a:lnTo>
                    <a:lnTo>
                      <a:pt x="42" y="36"/>
                    </a:lnTo>
                    <a:lnTo>
                      <a:pt x="40" y="38"/>
                    </a:lnTo>
                    <a:lnTo>
                      <a:pt x="40" y="41"/>
                    </a:lnTo>
                    <a:lnTo>
                      <a:pt x="38" y="43"/>
                    </a:lnTo>
                    <a:lnTo>
                      <a:pt x="35" y="46"/>
                    </a:lnTo>
                    <a:lnTo>
                      <a:pt x="33" y="50"/>
                    </a:lnTo>
                    <a:lnTo>
                      <a:pt x="31" y="53"/>
                    </a:lnTo>
                    <a:lnTo>
                      <a:pt x="28" y="55"/>
                    </a:lnTo>
                    <a:lnTo>
                      <a:pt x="23" y="60"/>
                    </a:lnTo>
                    <a:lnTo>
                      <a:pt x="21" y="62"/>
                    </a:lnTo>
                    <a:lnTo>
                      <a:pt x="19" y="65"/>
                    </a:lnTo>
                    <a:lnTo>
                      <a:pt x="16" y="67"/>
                    </a:lnTo>
                    <a:lnTo>
                      <a:pt x="16" y="69"/>
                    </a:lnTo>
                    <a:lnTo>
                      <a:pt x="14" y="69"/>
                    </a:lnTo>
                    <a:lnTo>
                      <a:pt x="12" y="72"/>
                    </a:lnTo>
                    <a:lnTo>
                      <a:pt x="33" y="72"/>
                    </a:lnTo>
                    <a:lnTo>
                      <a:pt x="35" y="72"/>
                    </a:lnTo>
                    <a:lnTo>
                      <a:pt x="38" y="72"/>
                    </a:lnTo>
                    <a:lnTo>
                      <a:pt x="40" y="72"/>
                    </a:lnTo>
                    <a:lnTo>
                      <a:pt x="42" y="72"/>
                    </a:lnTo>
                    <a:lnTo>
                      <a:pt x="42" y="69"/>
                    </a:lnTo>
                    <a:lnTo>
                      <a:pt x="45" y="69"/>
                    </a:lnTo>
                    <a:lnTo>
                      <a:pt x="47" y="69"/>
                    </a:lnTo>
                    <a:lnTo>
                      <a:pt x="47" y="67"/>
                    </a:lnTo>
                    <a:lnTo>
                      <a:pt x="50" y="67"/>
                    </a:lnTo>
                    <a:lnTo>
                      <a:pt x="50" y="65"/>
                    </a:lnTo>
                    <a:lnTo>
                      <a:pt x="52" y="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2055" name="Freeform 167"/>
              <p:cNvSpPr>
                <a:spLocks/>
              </p:cNvSpPr>
              <p:nvPr/>
            </p:nvSpPr>
            <p:spPr bwMode="auto">
              <a:xfrm>
                <a:off x="3830" y="3571"/>
                <a:ext cx="62" cy="53"/>
              </a:xfrm>
              <a:custGeom>
                <a:avLst/>
                <a:gdLst>
                  <a:gd name="T0" fmla="*/ 12 w 62"/>
                  <a:gd name="T1" fmla="*/ 22 h 53"/>
                  <a:gd name="T2" fmla="*/ 0 w 62"/>
                  <a:gd name="T3" fmla="*/ 41 h 53"/>
                  <a:gd name="T4" fmla="*/ 62 w 62"/>
                  <a:gd name="T5" fmla="*/ 53 h 53"/>
                  <a:gd name="T6" fmla="*/ 26 w 62"/>
                  <a:gd name="T7" fmla="*/ 0 h 53"/>
                  <a:gd name="T8" fmla="*/ 12 w 62"/>
                  <a:gd name="T9" fmla="*/ 22 h 53"/>
                  <a:gd name="T10" fmla="*/ 0 60000 65536"/>
                  <a:gd name="T11" fmla="*/ 0 60000 65536"/>
                  <a:gd name="T12" fmla="*/ 0 60000 65536"/>
                  <a:gd name="T13" fmla="*/ 0 60000 65536"/>
                  <a:gd name="T14" fmla="*/ 0 60000 65536"/>
                  <a:gd name="T15" fmla="*/ 0 w 62"/>
                  <a:gd name="T16" fmla="*/ 0 h 53"/>
                  <a:gd name="T17" fmla="*/ 62 w 62"/>
                  <a:gd name="T18" fmla="*/ 53 h 53"/>
                </a:gdLst>
                <a:ahLst/>
                <a:cxnLst>
                  <a:cxn ang="T10">
                    <a:pos x="T0" y="T1"/>
                  </a:cxn>
                  <a:cxn ang="T11">
                    <a:pos x="T2" y="T3"/>
                  </a:cxn>
                  <a:cxn ang="T12">
                    <a:pos x="T4" y="T5"/>
                  </a:cxn>
                  <a:cxn ang="T13">
                    <a:pos x="T6" y="T7"/>
                  </a:cxn>
                  <a:cxn ang="T14">
                    <a:pos x="T8" y="T9"/>
                  </a:cxn>
                </a:cxnLst>
                <a:rect l="T15" t="T16" r="T17" b="T18"/>
                <a:pathLst>
                  <a:path w="62" h="53">
                    <a:moveTo>
                      <a:pt x="12" y="22"/>
                    </a:moveTo>
                    <a:lnTo>
                      <a:pt x="0" y="41"/>
                    </a:lnTo>
                    <a:lnTo>
                      <a:pt x="62" y="53"/>
                    </a:lnTo>
                    <a:lnTo>
                      <a:pt x="26" y="0"/>
                    </a:lnTo>
                    <a:lnTo>
                      <a:pt x="1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2056" name="Line 168"/>
              <p:cNvSpPr>
                <a:spLocks noChangeShapeType="1"/>
              </p:cNvSpPr>
              <p:nvPr/>
            </p:nvSpPr>
            <p:spPr bwMode="auto">
              <a:xfrm flipH="1" flipV="1">
                <a:off x="3230" y="3188"/>
                <a:ext cx="612" cy="40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grpSp>
      </p:grpSp>
      <p:grpSp>
        <p:nvGrpSpPr>
          <p:cNvPr id="14" name="Group 176"/>
          <p:cNvGrpSpPr>
            <a:grpSpLocks/>
          </p:cNvGrpSpPr>
          <p:nvPr/>
        </p:nvGrpSpPr>
        <p:grpSpPr bwMode="auto">
          <a:xfrm>
            <a:off x="7640638" y="4894263"/>
            <a:ext cx="1036637" cy="1314450"/>
            <a:chOff x="4813" y="3083"/>
            <a:chExt cx="653" cy="828"/>
          </a:xfrm>
        </p:grpSpPr>
        <p:sp>
          <p:nvSpPr>
            <p:cNvPr id="42027" name="Freeform 136"/>
            <p:cNvSpPr>
              <a:spLocks/>
            </p:cNvSpPr>
            <p:nvPr/>
          </p:nvSpPr>
          <p:spPr bwMode="auto">
            <a:xfrm>
              <a:off x="4991" y="3171"/>
              <a:ext cx="166" cy="167"/>
            </a:xfrm>
            <a:custGeom>
              <a:avLst/>
              <a:gdLst>
                <a:gd name="T0" fmla="*/ 0 w 166"/>
                <a:gd name="T1" fmla="*/ 22 h 167"/>
                <a:gd name="T2" fmla="*/ 17 w 166"/>
                <a:gd name="T3" fmla="*/ 22 h 167"/>
                <a:gd name="T4" fmla="*/ 31 w 166"/>
                <a:gd name="T5" fmla="*/ 24 h 167"/>
                <a:gd name="T6" fmla="*/ 45 w 166"/>
                <a:gd name="T7" fmla="*/ 27 h 167"/>
                <a:gd name="T8" fmla="*/ 57 w 166"/>
                <a:gd name="T9" fmla="*/ 34 h 167"/>
                <a:gd name="T10" fmla="*/ 71 w 166"/>
                <a:gd name="T11" fmla="*/ 38 h 167"/>
                <a:gd name="T12" fmla="*/ 83 w 166"/>
                <a:gd name="T13" fmla="*/ 46 h 167"/>
                <a:gd name="T14" fmla="*/ 95 w 166"/>
                <a:gd name="T15" fmla="*/ 55 h 167"/>
                <a:gd name="T16" fmla="*/ 105 w 166"/>
                <a:gd name="T17" fmla="*/ 65 h 167"/>
                <a:gd name="T18" fmla="*/ 114 w 166"/>
                <a:gd name="T19" fmla="*/ 74 h 167"/>
                <a:gd name="T20" fmla="*/ 121 w 166"/>
                <a:gd name="T21" fmla="*/ 86 h 167"/>
                <a:gd name="T22" fmla="*/ 128 w 166"/>
                <a:gd name="T23" fmla="*/ 98 h 167"/>
                <a:gd name="T24" fmla="*/ 136 w 166"/>
                <a:gd name="T25" fmla="*/ 110 h 167"/>
                <a:gd name="T26" fmla="*/ 140 w 166"/>
                <a:gd name="T27" fmla="*/ 124 h 167"/>
                <a:gd name="T28" fmla="*/ 145 w 166"/>
                <a:gd name="T29" fmla="*/ 138 h 167"/>
                <a:gd name="T30" fmla="*/ 147 w 166"/>
                <a:gd name="T31" fmla="*/ 153 h 167"/>
                <a:gd name="T32" fmla="*/ 147 w 166"/>
                <a:gd name="T33" fmla="*/ 167 h 167"/>
                <a:gd name="T34" fmla="*/ 166 w 166"/>
                <a:gd name="T35" fmla="*/ 167 h 167"/>
                <a:gd name="T36" fmla="*/ 166 w 166"/>
                <a:gd name="T37" fmla="*/ 150 h 167"/>
                <a:gd name="T38" fmla="*/ 164 w 166"/>
                <a:gd name="T39" fmla="*/ 134 h 167"/>
                <a:gd name="T40" fmla="*/ 159 w 166"/>
                <a:gd name="T41" fmla="*/ 117 h 167"/>
                <a:gd name="T42" fmla="*/ 154 w 166"/>
                <a:gd name="T43" fmla="*/ 103 h 167"/>
                <a:gd name="T44" fmla="*/ 147 w 166"/>
                <a:gd name="T45" fmla="*/ 88 h 167"/>
                <a:gd name="T46" fmla="*/ 138 w 166"/>
                <a:gd name="T47" fmla="*/ 74 h 167"/>
                <a:gd name="T48" fmla="*/ 128 w 166"/>
                <a:gd name="T49" fmla="*/ 62 h 167"/>
                <a:gd name="T50" fmla="*/ 119 w 166"/>
                <a:gd name="T51" fmla="*/ 50 h 167"/>
                <a:gd name="T52" fmla="*/ 107 w 166"/>
                <a:gd name="T53" fmla="*/ 38 h 167"/>
                <a:gd name="T54" fmla="*/ 93 w 166"/>
                <a:gd name="T55" fmla="*/ 29 h 167"/>
                <a:gd name="T56" fmla="*/ 81 w 166"/>
                <a:gd name="T57" fmla="*/ 22 h 167"/>
                <a:gd name="T58" fmla="*/ 67 w 166"/>
                <a:gd name="T59" fmla="*/ 15 h 167"/>
                <a:gd name="T60" fmla="*/ 50 w 166"/>
                <a:gd name="T61" fmla="*/ 10 h 167"/>
                <a:gd name="T62" fmla="*/ 33 w 166"/>
                <a:gd name="T63" fmla="*/ 5 h 167"/>
                <a:gd name="T64" fmla="*/ 17 w 166"/>
                <a:gd name="T65" fmla="*/ 3 h 167"/>
                <a:gd name="T66" fmla="*/ 0 w 166"/>
                <a:gd name="T67" fmla="*/ 0 h 167"/>
                <a:gd name="T68" fmla="*/ 0 w 166"/>
                <a:gd name="T69" fmla="*/ 22 h 16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66"/>
                <a:gd name="T106" fmla="*/ 0 h 167"/>
                <a:gd name="T107" fmla="*/ 166 w 166"/>
                <a:gd name="T108" fmla="*/ 167 h 16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66" h="167">
                  <a:moveTo>
                    <a:pt x="0" y="22"/>
                  </a:moveTo>
                  <a:lnTo>
                    <a:pt x="17" y="22"/>
                  </a:lnTo>
                  <a:lnTo>
                    <a:pt x="31" y="24"/>
                  </a:lnTo>
                  <a:lnTo>
                    <a:pt x="45" y="27"/>
                  </a:lnTo>
                  <a:lnTo>
                    <a:pt x="57" y="34"/>
                  </a:lnTo>
                  <a:lnTo>
                    <a:pt x="71" y="38"/>
                  </a:lnTo>
                  <a:lnTo>
                    <a:pt x="83" y="46"/>
                  </a:lnTo>
                  <a:lnTo>
                    <a:pt x="95" y="55"/>
                  </a:lnTo>
                  <a:lnTo>
                    <a:pt x="105" y="65"/>
                  </a:lnTo>
                  <a:lnTo>
                    <a:pt x="114" y="74"/>
                  </a:lnTo>
                  <a:lnTo>
                    <a:pt x="121" y="86"/>
                  </a:lnTo>
                  <a:lnTo>
                    <a:pt x="128" y="98"/>
                  </a:lnTo>
                  <a:lnTo>
                    <a:pt x="136" y="110"/>
                  </a:lnTo>
                  <a:lnTo>
                    <a:pt x="140" y="124"/>
                  </a:lnTo>
                  <a:lnTo>
                    <a:pt x="145" y="138"/>
                  </a:lnTo>
                  <a:lnTo>
                    <a:pt x="147" y="153"/>
                  </a:lnTo>
                  <a:lnTo>
                    <a:pt x="147" y="167"/>
                  </a:lnTo>
                  <a:lnTo>
                    <a:pt x="166" y="167"/>
                  </a:lnTo>
                  <a:lnTo>
                    <a:pt x="166" y="150"/>
                  </a:lnTo>
                  <a:lnTo>
                    <a:pt x="164" y="134"/>
                  </a:lnTo>
                  <a:lnTo>
                    <a:pt x="159" y="117"/>
                  </a:lnTo>
                  <a:lnTo>
                    <a:pt x="154" y="103"/>
                  </a:lnTo>
                  <a:lnTo>
                    <a:pt x="147" y="88"/>
                  </a:lnTo>
                  <a:lnTo>
                    <a:pt x="138" y="74"/>
                  </a:lnTo>
                  <a:lnTo>
                    <a:pt x="128" y="62"/>
                  </a:lnTo>
                  <a:lnTo>
                    <a:pt x="119" y="50"/>
                  </a:lnTo>
                  <a:lnTo>
                    <a:pt x="107" y="38"/>
                  </a:lnTo>
                  <a:lnTo>
                    <a:pt x="93" y="29"/>
                  </a:lnTo>
                  <a:lnTo>
                    <a:pt x="81" y="22"/>
                  </a:lnTo>
                  <a:lnTo>
                    <a:pt x="67" y="15"/>
                  </a:lnTo>
                  <a:lnTo>
                    <a:pt x="50" y="10"/>
                  </a:lnTo>
                  <a:lnTo>
                    <a:pt x="33" y="5"/>
                  </a:lnTo>
                  <a:lnTo>
                    <a:pt x="17" y="3"/>
                  </a:lnTo>
                  <a:lnTo>
                    <a:pt x="0" y="0"/>
                  </a:lnTo>
                  <a:lnTo>
                    <a:pt x="0"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latin typeface="+mj-lt"/>
              </a:endParaRPr>
            </a:p>
          </p:txBody>
        </p:sp>
        <p:sp>
          <p:nvSpPr>
            <p:cNvPr id="42028" name="Freeform 137"/>
            <p:cNvSpPr>
              <a:spLocks/>
            </p:cNvSpPr>
            <p:nvPr/>
          </p:nvSpPr>
          <p:spPr bwMode="auto">
            <a:xfrm>
              <a:off x="4825" y="3171"/>
              <a:ext cx="166" cy="167"/>
            </a:xfrm>
            <a:custGeom>
              <a:avLst/>
              <a:gdLst>
                <a:gd name="T0" fmla="*/ 21 w 166"/>
                <a:gd name="T1" fmla="*/ 167 h 167"/>
                <a:gd name="T2" fmla="*/ 21 w 166"/>
                <a:gd name="T3" fmla="*/ 153 h 167"/>
                <a:gd name="T4" fmla="*/ 24 w 166"/>
                <a:gd name="T5" fmla="*/ 138 h 167"/>
                <a:gd name="T6" fmla="*/ 26 w 166"/>
                <a:gd name="T7" fmla="*/ 124 h 167"/>
                <a:gd name="T8" fmla="*/ 31 w 166"/>
                <a:gd name="T9" fmla="*/ 110 h 167"/>
                <a:gd name="T10" fmla="*/ 38 w 166"/>
                <a:gd name="T11" fmla="*/ 98 h 167"/>
                <a:gd name="T12" fmla="*/ 45 w 166"/>
                <a:gd name="T13" fmla="*/ 86 h 167"/>
                <a:gd name="T14" fmla="*/ 55 w 166"/>
                <a:gd name="T15" fmla="*/ 74 h 167"/>
                <a:gd name="T16" fmla="*/ 64 w 166"/>
                <a:gd name="T17" fmla="*/ 65 h 167"/>
                <a:gd name="T18" fmla="*/ 74 w 166"/>
                <a:gd name="T19" fmla="*/ 55 h 167"/>
                <a:gd name="T20" fmla="*/ 85 w 166"/>
                <a:gd name="T21" fmla="*/ 46 h 167"/>
                <a:gd name="T22" fmla="*/ 97 w 166"/>
                <a:gd name="T23" fmla="*/ 38 h 167"/>
                <a:gd name="T24" fmla="*/ 109 w 166"/>
                <a:gd name="T25" fmla="*/ 34 h 167"/>
                <a:gd name="T26" fmla="*/ 123 w 166"/>
                <a:gd name="T27" fmla="*/ 27 h 167"/>
                <a:gd name="T28" fmla="*/ 138 w 166"/>
                <a:gd name="T29" fmla="*/ 24 h 167"/>
                <a:gd name="T30" fmla="*/ 152 w 166"/>
                <a:gd name="T31" fmla="*/ 22 h 167"/>
                <a:gd name="T32" fmla="*/ 166 w 166"/>
                <a:gd name="T33" fmla="*/ 22 h 167"/>
                <a:gd name="T34" fmla="*/ 166 w 166"/>
                <a:gd name="T35" fmla="*/ 0 h 167"/>
                <a:gd name="T36" fmla="*/ 150 w 166"/>
                <a:gd name="T37" fmla="*/ 3 h 167"/>
                <a:gd name="T38" fmla="*/ 133 w 166"/>
                <a:gd name="T39" fmla="*/ 5 h 167"/>
                <a:gd name="T40" fmla="*/ 116 w 166"/>
                <a:gd name="T41" fmla="*/ 10 h 167"/>
                <a:gd name="T42" fmla="*/ 102 w 166"/>
                <a:gd name="T43" fmla="*/ 15 h 167"/>
                <a:gd name="T44" fmla="*/ 88 w 166"/>
                <a:gd name="T45" fmla="*/ 22 h 167"/>
                <a:gd name="T46" fmla="*/ 74 w 166"/>
                <a:gd name="T47" fmla="*/ 29 h 167"/>
                <a:gd name="T48" fmla="*/ 62 w 166"/>
                <a:gd name="T49" fmla="*/ 38 h 167"/>
                <a:gd name="T50" fmla="*/ 50 w 166"/>
                <a:gd name="T51" fmla="*/ 50 h 167"/>
                <a:gd name="T52" fmla="*/ 38 w 166"/>
                <a:gd name="T53" fmla="*/ 62 h 167"/>
                <a:gd name="T54" fmla="*/ 28 w 166"/>
                <a:gd name="T55" fmla="*/ 74 h 167"/>
                <a:gd name="T56" fmla="*/ 21 w 166"/>
                <a:gd name="T57" fmla="*/ 88 h 167"/>
                <a:gd name="T58" fmla="*/ 14 w 166"/>
                <a:gd name="T59" fmla="*/ 103 h 167"/>
                <a:gd name="T60" fmla="*/ 7 w 166"/>
                <a:gd name="T61" fmla="*/ 117 h 167"/>
                <a:gd name="T62" fmla="*/ 5 w 166"/>
                <a:gd name="T63" fmla="*/ 134 h 167"/>
                <a:gd name="T64" fmla="*/ 2 w 166"/>
                <a:gd name="T65" fmla="*/ 150 h 167"/>
                <a:gd name="T66" fmla="*/ 0 w 166"/>
                <a:gd name="T67" fmla="*/ 167 h 167"/>
                <a:gd name="T68" fmla="*/ 21 w 166"/>
                <a:gd name="T69" fmla="*/ 167 h 16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66"/>
                <a:gd name="T106" fmla="*/ 0 h 167"/>
                <a:gd name="T107" fmla="*/ 166 w 166"/>
                <a:gd name="T108" fmla="*/ 167 h 16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66" h="167">
                  <a:moveTo>
                    <a:pt x="21" y="167"/>
                  </a:moveTo>
                  <a:lnTo>
                    <a:pt x="21" y="153"/>
                  </a:lnTo>
                  <a:lnTo>
                    <a:pt x="24" y="138"/>
                  </a:lnTo>
                  <a:lnTo>
                    <a:pt x="26" y="124"/>
                  </a:lnTo>
                  <a:lnTo>
                    <a:pt x="31" y="110"/>
                  </a:lnTo>
                  <a:lnTo>
                    <a:pt x="38" y="98"/>
                  </a:lnTo>
                  <a:lnTo>
                    <a:pt x="45" y="86"/>
                  </a:lnTo>
                  <a:lnTo>
                    <a:pt x="55" y="74"/>
                  </a:lnTo>
                  <a:lnTo>
                    <a:pt x="64" y="65"/>
                  </a:lnTo>
                  <a:lnTo>
                    <a:pt x="74" y="55"/>
                  </a:lnTo>
                  <a:lnTo>
                    <a:pt x="85" y="46"/>
                  </a:lnTo>
                  <a:lnTo>
                    <a:pt x="97" y="38"/>
                  </a:lnTo>
                  <a:lnTo>
                    <a:pt x="109" y="34"/>
                  </a:lnTo>
                  <a:lnTo>
                    <a:pt x="123" y="27"/>
                  </a:lnTo>
                  <a:lnTo>
                    <a:pt x="138" y="24"/>
                  </a:lnTo>
                  <a:lnTo>
                    <a:pt x="152" y="22"/>
                  </a:lnTo>
                  <a:lnTo>
                    <a:pt x="166" y="22"/>
                  </a:lnTo>
                  <a:lnTo>
                    <a:pt x="166" y="0"/>
                  </a:lnTo>
                  <a:lnTo>
                    <a:pt x="150" y="3"/>
                  </a:lnTo>
                  <a:lnTo>
                    <a:pt x="133" y="5"/>
                  </a:lnTo>
                  <a:lnTo>
                    <a:pt x="116" y="10"/>
                  </a:lnTo>
                  <a:lnTo>
                    <a:pt x="102" y="15"/>
                  </a:lnTo>
                  <a:lnTo>
                    <a:pt x="88" y="22"/>
                  </a:lnTo>
                  <a:lnTo>
                    <a:pt x="74" y="29"/>
                  </a:lnTo>
                  <a:lnTo>
                    <a:pt x="62" y="38"/>
                  </a:lnTo>
                  <a:lnTo>
                    <a:pt x="50" y="50"/>
                  </a:lnTo>
                  <a:lnTo>
                    <a:pt x="38" y="62"/>
                  </a:lnTo>
                  <a:lnTo>
                    <a:pt x="28" y="74"/>
                  </a:lnTo>
                  <a:lnTo>
                    <a:pt x="21" y="88"/>
                  </a:lnTo>
                  <a:lnTo>
                    <a:pt x="14" y="103"/>
                  </a:lnTo>
                  <a:lnTo>
                    <a:pt x="7" y="117"/>
                  </a:lnTo>
                  <a:lnTo>
                    <a:pt x="5" y="134"/>
                  </a:lnTo>
                  <a:lnTo>
                    <a:pt x="2" y="150"/>
                  </a:lnTo>
                  <a:lnTo>
                    <a:pt x="0" y="167"/>
                  </a:lnTo>
                  <a:lnTo>
                    <a:pt x="21" y="16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latin typeface="+mj-lt"/>
              </a:endParaRPr>
            </a:p>
          </p:txBody>
        </p:sp>
        <p:sp>
          <p:nvSpPr>
            <p:cNvPr id="42029" name="Freeform 138"/>
            <p:cNvSpPr>
              <a:spLocks/>
            </p:cNvSpPr>
            <p:nvPr/>
          </p:nvSpPr>
          <p:spPr bwMode="auto">
            <a:xfrm>
              <a:off x="4825" y="3338"/>
              <a:ext cx="166" cy="167"/>
            </a:xfrm>
            <a:custGeom>
              <a:avLst/>
              <a:gdLst>
                <a:gd name="T0" fmla="*/ 166 w 166"/>
                <a:gd name="T1" fmla="*/ 148 h 167"/>
                <a:gd name="T2" fmla="*/ 152 w 166"/>
                <a:gd name="T3" fmla="*/ 145 h 167"/>
                <a:gd name="T4" fmla="*/ 138 w 166"/>
                <a:gd name="T5" fmla="*/ 143 h 167"/>
                <a:gd name="T6" fmla="*/ 123 w 166"/>
                <a:gd name="T7" fmla="*/ 140 h 167"/>
                <a:gd name="T8" fmla="*/ 109 w 166"/>
                <a:gd name="T9" fmla="*/ 136 h 167"/>
                <a:gd name="T10" fmla="*/ 97 w 166"/>
                <a:gd name="T11" fmla="*/ 128 h 167"/>
                <a:gd name="T12" fmla="*/ 85 w 166"/>
                <a:gd name="T13" fmla="*/ 121 h 167"/>
                <a:gd name="T14" fmla="*/ 74 w 166"/>
                <a:gd name="T15" fmla="*/ 114 h 167"/>
                <a:gd name="T16" fmla="*/ 64 w 166"/>
                <a:gd name="T17" fmla="*/ 105 h 167"/>
                <a:gd name="T18" fmla="*/ 55 w 166"/>
                <a:gd name="T19" fmla="*/ 93 h 167"/>
                <a:gd name="T20" fmla="*/ 45 w 166"/>
                <a:gd name="T21" fmla="*/ 83 h 167"/>
                <a:gd name="T22" fmla="*/ 38 w 166"/>
                <a:gd name="T23" fmla="*/ 71 h 167"/>
                <a:gd name="T24" fmla="*/ 31 w 166"/>
                <a:gd name="T25" fmla="*/ 57 h 167"/>
                <a:gd name="T26" fmla="*/ 26 w 166"/>
                <a:gd name="T27" fmla="*/ 45 h 167"/>
                <a:gd name="T28" fmla="*/ 24 w 166"/>
                <a:gd name="T29" fmla="*/ 31 h 167"/>
                <a:gd name="T30" fmla="*/ 21 w 166"/>
                <a:gd name="T31" fmla="*/ 17 h 167"/>
                <a:gd name="T32" fmla="*/ 21 w 166"/>
                <a:gd name="T33" fmla="*/ 0 h 167"/>
                <a:gd name="T34" fmla="*/ 0 w 166"/>
                <a:gd name="T35" fmla="*/ 0 h 167"/>
                <a:gd name="T36" fmla="*/ 2 w 166"/>
                <a:gd name="T37" fmla="*/ 17 h 167"/>
                <a:gd name="T38" fmla="*/ 5 w 166"/>
                <a:gd name="T39" fmla="*/ 33 h 167"/>
                <a:gd name="T40" fmla="*/ 7 w 166"/>
                <a:gd name="T41" fmla="*/ 50 h 167"/>
                <a:gd name="T42" fmla="*/ 14 w 166"/>
                <a:gd name="T43" fmla="*/ 64 h 167"/>
                <a:gd name="T44" fmla="*/ 21 w 166"/>
                <a:gd name="T45" fmla="*/ 78 h 167"/>
                <a:gd name="T46" fmla="*/ 28 w 166"/>
                <a:gd name="T47" fmla="*/ 93 h 167"/>
                <a:gd name="T48" fmla="*/ 38 w 166"/>
                <a:gd name="T49" fmla="*/ 107 h 167"/>
                <a:gd name="T50" fmla="*/ 50 w 166"/>
                <a:gd name="T51" fmla="*/ 119 h 167"/>
                <a:gd name="T52" fmla="*/ 62 w 166"/>
                <a:gd name="T53" fmla="*/ 128 h 167"/>
                <a:gd name="T54" fmla="*/ 74 w 166"/>
                <a:gd name="T55" fmla="*/ 138 h 167"/>
                <a:gd name="T56" fmla="*/ 88 w 166"/>
                <a:gd name="T57" fmla="*/ 148 h 167"/>
                <a:gd name="T58" fmla="*/ 102 w 166"/>
                <a:gd name="T59" fmla="*/ 155 h 167"/>
                <a:gd name="T60" fmla="*/ 116 w 166"/>
                <a:gd name="T61" fmla="*/ 159 h 167"/>
                <a:gd name="T62" fmla="*/ 133 w 166"/>
                <a:gd name="T63" fmla="*/ 164 h 167"/>
                <a:gd name="T64" fmla="*/ 150 w 166"/>
                <a:gd name="T65" fmla="*/ 167 h 167"/>
                <a:gd name="T66" fmla="*/ 166 w 166"/>
                <a:gd name="T67" fmla="*/ 167 h 167"/>
                <a:gd name="T68" fmla="*/ 166 w 166"/>
                <a:gd name="T69" fmla="*/ 148 h 16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66"/>
                <a:gd name="T106" fmla="*/ 0 h 167"/>
                <a:gd name="T107" fmla="*/ 166 w 166"/>
                <a:gd name="T108" fmla="*/ 167 h 16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66" h="167">
                  <a:moveTo>
                    <a:pt x="166" y="148"/>
                  </a:moveTo>
                  <a:lnTo>
                    <a:pt x="152" y="145"/>
                  </a:lnTo>
                  <a:lnTo>
                    <a:pt x="138" y="143"/>
                  </a:lnTo>
                  <a:lnTo>
                    <a:pt x="123" y="140"/>
                  </a:lnTo>
                  <a:lnTo>
                    <a:pt x="109" y="136"/>
                  </a:lnTo>
                  <a:lnTo>
                    <a:pt x="97" y="128"/>
                  </a:lnTo>
                  <a:lnTo>
                    <a:pt x="85" y="121"/>
                  </a:lnTo>
                  <a:lnTo>
                    <a:pt x="74" y="114"/>
                  </a:lnTo>
                  <a:lnTo>
                    <a:pt x="64" y="105"/>
                  </a:lnTo>
                  <a:lnTo>
                    <a:pt x="55" y="93"/>
                  </a:lnTo>
                  <a:lnTo>
                    <a:pt x="45" y="83"/>
                  </a:lnTo>
                  <a:lnTo>
                    <a:pt x="38" y="71"/>
                  </a:lnTo>
                  <a:lnTo>
                    <a:pt x="31" y="57"/>
                  </a:lnTo>
                  <a:lnTo>
                    <a:pt x="26" y="45"/>
                  </a:lnTo>
                  <a:lnTo>
                    <a:pt x="24" y="31"/>
                  </a:lnTo>
                  <a:lnTo>
                    <a:pt x="21" y="17"/>
                  </a:lnTo>
                  <a:lnTo>
                    <a:pt x="21" y="0"/>
                  </a:lnTo>
                  <a:lnTo>
                    <a:pt x="0" y="0"/>
                  </a:lnTo>
                  <a:lnTo>
                    <a:pt x="2" y="17"/>
                  </a:lnTo>
                  <a:lnTo>
                    <a:pt x="5" y="33"/>
                  </a:lnTo>
                  <a:lnTo>
                    <a:pt x="7" y="50"/>
                  </a:lnTo>
                  <a:lnTo>
                    <a:pt x="14" y="64"/>
                  </a:lnTo>
                  <a:lnTo>
                    <a:pt x="21" y="78"/>
                  </a:lnTo>
                  <a:lnTo>
                    <a:pt x="28" y="93"/>
                  </a:lnTo>
                  <a:lnTo>
                    <a:pt x="38" y="107"/>
                  </a:lnTo>
                  <a:lnTo>
                    <a:pt x="50" y="119"/>
                  </a:lnTo>
                  <a:lnTo>
                    <a:pt x="62" y="128"/>
                  </a:lnTo>
                  <a:lnTo>
                    <a:pt x="74" y="138"/>
                  </a:lnTo>
                  <a:lnTo>
                    <a:pt x="88" y="148"/>
                  </a:lnTo>
                  <a:lnTo>
                    <a:pt x="102" y="155"/>
                  </a:lnTo>
                  <a:lnTo>
                    <a:pt x="116" y="159"/>
                  </a:lnTo>
                  <a:lnTo>
                    <a:pt x="133" y="164"/>
                  </a:lnTo>
                  <a:lnTo>
                    <a:pt x="150" y="167"/>
                  </a:lnTo>
                  <a:lnTo>
                    <a:pt x="166" y="167"/>
                  </a:lnTo>
                  <a:lnTo>
                    <a:pt x="166" y="1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latin typeface="+mj-lt"/>
              </a:endParaRPr>
            </a:p>
          </p:txBody>
        </p:sp>
        <p:sp>
          <p:nvSpPr>
            <p:cNvPr id="42030" name="Freeform 139"/>
            <p:cNvSpPr>
              <a:spLocks/>
            </p:cNvSpPr>
            <p:nvPr/>
          </p:nvSpPr>
          <p:spPr bwMode="auto">
            <a:xfrm>
              <a:off x="4991" y="3338"/>
              <a:ext cx="166" cy="167"/>
            </a:xfrm>
            <a:custGeom>
              <a:avLst/>
              <a:gdLst>
                <a:gd name="T0" fmla="*/ 147 w 166"/>
                <a:gd name="T1" fmla="*/ 0 h 167"/>
                <a:gd name="T2" fmla="*/ 147 w 166"/>
                <a:gd name="T3" fmla="*/ 17 h 167"/>
                <a:gd name="T4" fmla="*/ 145 w 166"/>
                <a:gd name="T5" fmla="*/ 31 h 167"/>
                <a:gd name="T6" fmla="*/ 140 w 166"/>
                <a:gd name="T7" fmla="*/ 45 h 167"/>
                <a:gd name="T8" fmla="*/ 136 w 166"/>
                <a:gd name="T9" fmla="*/ 57 h 167"/>
                <a:gd name="T10" fmla="*/ 128 w 166"/>
                <a:gd name="T11" fmla="*/ 71 h 167"/>
                <a:gd name="T12" fmla="*/ 121 w 166"/>
                <a:gd name="T13" fmla="*/ 83 h 167"/>
                <a:gd name="T14" fmla="*/ 114 w 166"/>
                <a:gd name="T15" fmla="*/ 93 h 167"/>
                <a:gd name="T16" fmla="*/ 105 w 166"/>
                <a:gd name="T17" fmla="*/ 105 h 167"/>
                <a:gd name="T18" fmla="*/ 95 w 166"/>
                <a:gd name="T19" fmla="*/ 114 h 167"/>
                <a:gd name="T20" fmla="*/ 83 w 166"/>
                <a:gd name="T21" fmla="*/ 121 h 167"/>
                <a:gd name="T22" fmla="*/ 71 w 166"/>
                <a:gd name="T23" fmla="*/ 128 h 167"/>
                <a:gd name="T24" fmla="*/ 57 w 166"/>
                <a:gd name="T25" fmla="*/ 136 h 167"/>
                <a:gd name="T26" fmla="*/ 45 w 166"/>
                <a:gd name="T27" fmla="*/ 140 h 167"/>
                <a:gd name="T28" fmla="*/ 31 w 166"/>
                <a:gd name="T29" fmla="*/ 143 h 167"/>
                <a:gd name="T30" fmla="*/ 17 w 166"/>
                <a:gd name="T31" fmla="*/ 145 h 167"/>
                <a:gd name="T32" fmla="*/ 0 w 166"/>
                <a:gd name="T33" fmla="*/ 148 h 167"/>
                <a:gd name="T34" fmla="*/ 0 w 166"/>
                <a:gd name="T35" fmla="*/ 167 h 167"/>
                <a:gd name="T36" fmla="*/ 17 w 166"/>
                <a:gd name="T37" fmla="*/ 167 h 167"/>
                <a:gd name="T38" fmla="*/ 33 w 166"/>
                <a:gd name="T39" fmla="*/ 164 h 167"/>
                <a:gd name="T40" fmla="*/ 50 w 166"/>
                <a:gd name="T41" fmla="*/ 159 h 167"/>
                <a:gd name="T42" fmla="*/ 67 w 166"/>
                <a:gd name="T43" fmla="*/ 155 h 167"/>
                <a:gd name="T44" fmla="*/ 81 w 166"/>
                <a:gd name="T45" fmla="*/ 148 h 167"/>
                <a:gd name="T46" fmla="*/ 93 w 166"/>
                <a:gd name="T47" fmla="*/ 138 h 167"/>
                <a:gd name="T48" fmla="*/ 107 w 166"/>
                <a:gd name="T49" fmla="*/ 128 h 167"/>
                <a:gd name="T50" fmla="*/ 119 w 166"/>
                <a:gd name="T51" fmla="*/ 119 h 167"/>
                <a:gd name="T52" fmla="*/ 128 w 166"/>
                <a:gd name="T53" fmla="*/ 107 h 167"/>
                <a:gd name="T54" fmla="*/ 138 w 166"/>
                <a:gd name="T55" fmla="*/ 93 h 167"/>
                <a:gd name="T56" fmla="*/ 147 w 166"/>
                <a:gd name="T57" fmla="*/ 78 h 167"/>
                <a:gd name="T58" fmla="*/ 154 w 166"/>
                <a:gd name="T59" fmla="*/ 64 h 167"/>
                <a:gd name="T60" fmla="*/ 159 w 166"/>
                <a:gd name="T61" fmla="*/ 50 h 167"/>
                <a:gd name="T62" fmla="*/ 164 w 166"/>
                <a:gd name="T63" fmla="*/ 33 h 167"/>
                <a:gd name="T64" fmla="*/ 166 w 166"/>
                <a:gd name="T65" fmla="*/ 17 h 167"/>
                <a:gd name="T66" fmla="*/ 166 w 166"/>
                <a:gd name="T67" fmla="*/ 0 h 167"/>
                <a:gd name="T68" fmla="*/ 147 w 166"/>
                <a:gd name="T69" fmla="*/ 0 h 16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66"/>
                <a:gd name="T106" fmla="*/ 0 h 167"/>
                <a:gd name="T107" fmla="*/ 166 w 166"/>
                <a:gd name="T108" fmla="*/ 167 h 16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66" h="167">
                  <a:moveTo>
                    <a:pt x="147" y="0"/>
                  </a:moveTo>
                  <a:lnTo>
                    <a:pt x="147" y="17"/>
                  </a:lnTo>
                  <a:lnTo>
                    <a:pt x="145" y="31"/>
                  </a:lnTo>
                  <a:lnTo>
                    <a:pt x="140" y="45"/>
                  </a:lnTo>
                  <a:lnTo>
                    <a:pt x="136" y="57"/>
                  </a:lnTo>
                  <a:lnTo>
                    <a:pt x="128" y="71"/>
                  </a:lnTo>
                  <a:lnTo>
                    <a:pt x="121" y="83"/>
                  </a:lnTo>
                  <a:lnTo>
                    <a:pt x="114" y="93"/>
                  </a:lnTo>
                  <a:lnTo>
                    <a:pt x="105" y="105"/>
                  </a:lnTo>
                  <a:lnTo>
                    <a:pt x="95" y="114"/>
                  </a:lnTo>
                  <a:lnTo>
                    <a:pt x="83" y="121"/>
                  </a:lnTo>
                  <a:lnTo>
                    <a:pt x="71" y="128"/>
                  </a:lnTo>
                  <a:lnTo>
                    <a:pt x="57" y="136"/>
                  </a:lnTo>
                  <a:lnTo>
                    <a:pt x="45" y="140"/>
                  </a:lnTo>
                  <a:lnTo>
                    <a:pt x="31" y="143"/>
                  </a:lnTo>
                  <a:lnTo>
                    <a:pt x="17" y="145"/>
                  </a:lnTo>
                  <a:lnTo>
                    <a:pt x="0" y="148"/>
                  </a:lnTo>
                  <a:lnTo>
                    <a:pt x="0" y="167"/>
                  </a:lnTo>
                  <a:lnTo>
                    <a:pt x="17" y="167"/>
                  </a:lnTo>
                  <a:lnTo>
                    <a:pt x="33" y="164"/>
                  </a:lnTo>
                  <a:lnTo>
                    <a:pt x="50" y="159"/>
                  </a:lnTo>
                  <a:lnTo>
                    <a:pt x="67" y="155"/>
                  </a:lnTo>
                  <a:lnTo>
                    <a:pt x="81" y="148"/>
                  </a:lnTo>
                  <a:lnTo>
                    <a:pt x="93" y="138"/>
                  </a:lnTo>
                  <a:lnTo>
                    <a:pt x="107" y="128"/>
                  </a:lnTo>
                  <a:lnTo>
                    <a:pt x="119" y="119"/>
                  </a:lnTo>
                  <a:lnTo>
                    <a:pt x="128" y="107"/>
                  </a:lnTo>
                  <a:lnTo>
                    <a:pt x="138" y="93"/>
                  </a:lnTo>
                  <a:lnTo>
                    <a:pt x="147" y="78"/>
                  </a:lnTo>
                  <a:lnTo>
                    <a:pt x="154" y="64"/>
                  </a:lnTo>
                  <a:lnTo>
                    <a:pt x="159" y="50"/>
                  </a:lnTo>
                  <a:lnTo>
                    <a:pt x="164" y="33"/>
                  </a:lnTo>
                  <a:lnTo>
                    <a:pt x="166" y="17"/>
                  </a:lnTo>
                  <a:lnTo>
                    <a:pt x="166" y="0"/>
                  </a:lnTo>
                  <a:lnTo>
                    <a:pt x="14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latin typeface="+mj-lt"/>
              </a:endParaRPr>
            </a:p>
          </p:txBody>
        </p:sp>
        <p:sp>
          <p:nvSpPr>
            <p:cNvPr id="42031" name="Freeform 140"/>
            <p:cNvSpPr>
              <a:spLocks/>
            </p:cNvSpPr>
            <p:nvPr/>
          </p:nvSpPr>
          <p:spPr bwMode="auto">
            <a:xfrm>
              <a:off x="4825" y="3481"/>
              <a:ext cx="64" cy="45"/>
            </a:xfrm>
            <a:custGeom>
              <a:avLst/>
              <a:gdLst>
                <a:gd name="T0" fmla="*/ 7 w 64"/>
                <a:gd name="T1" fmla="*/ 21 h 45"/>
                <a:gd name="T2" fmla="*/ 14 w 64"/>
                <a:gd name="T3" fmla="*/ 45 h 45"/>
                <a:gd name="T4" fmla="*/ 64 w 64"/>
                <a:gd name="T5" fmla="*/ 5 h 45"/>
                <a:gd name="T6" fmla="*/ 0 w 64"/>
                <a:gd name="T7" fmla="*/ 0 h 45"/>
                <a:gd name="T8" fmla="*/ 7 w 64"/>
                <a:gd name="T9" fmla="*/ 21 h 45"/>
                <a:gd name="T10" fmla="*/ 0 60000 65536"/>
                <a:gd name="T11" fmla="*/ 0 60000 65536"/>
                <a:gd name="T12" fmla="*/ 0 60000 65536"/>
                <a:gd name="T13" fmla="*/ 0 60000 65536"/>
                <a:gd name="T14" fmla="*/ 0 60000 65536"/>
                <a:gd name="T15" fmla="*/ 0 w 64"/>
                <a:gd name="T16" fmla="*/ 0 h 45"/>
                <a:gd name="T17" fmla="*/ 64 w 64"/>
                <a:gd name="T18" fmla="*/ 45 h 45"/>
              </a:gdLst>
              <a:ahLst/>
              <a:cxnLst>
                <a:cxn ang="T10">
                  <a:pos x="T0" y="T1"/>
                </a:cxn>
                <a:cxn ang="T11">
                  <a:pos x="T2" y="T3"/>
                </a:cxn>
                <a:cxn ang="T12">
                  <a:pos x="T4" y="T5"/>
                </a:cxn>
                <a:cxn ang="T13">
                  <a:pos x="T6" y="T7"/>
                </a:cxn>
                <a:cxn ang="T14">
                  <a:pos x="T8" y="T9"/>
                </a:cxn>
              </a:cxnLst>
              <a:rect l="T15" t="T16" r="T17" b="T18"/>
              <a:pathLst>
                <a:path w="64" h="45">
                  <a:moveTo>
                    <a:pt x="7" y="21"/>
                  </a:moveTo>
                  <a:lnTo>
                    <a:pt x="14" y="45"/>
                  </a:lnTo>
                  <a:lnTo>
                    <a:pt x="64" y="5"/>
                  </a:lnTo>
                  <a:lnTo>
                    <a:pt x="0" y="0"/>
                  </a:lnTo>
                  <a:lnTo>
                    <a:pt x="7"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latin typeface="+mj-lt"/>
              </a:endParaRPr>
            </a:p>
          </p:txBody>
        </p:sp>
        <p:sp>
          <p:nvSpPr>
            <p:cNvPr id="42032" name="Freeform 142"/>
            <p:cNvSpPr>
              <a:spLocks/>
            </p:cNvSpPr>
            <p:nvPr/>
          </p:nvSpPr>
          <p:spPr bwMode="auto">
            <a:xfrm>
              <a:off x="5369" y="3321"/>
              <a:ext cx="59" cy="48"/>
            </a:xfrm>
            <a:custGeom>
              <a:avLst/>
              <a:gdLst>
                <a:gd name="T0" fmla="*/ 0 w 59"/>
                <a:gd name="T1" fmla="*/ 26 h 48"/>
                <a:gd name="T2" fmla="*/ 0 w 59"/>
                <a:gd name="T3" fmla="*/ 48 h 48"/>
                <a:gd name="T4" fmla="*/ 59 w 59"/>
                <a:gd name="T5" fmla="*/ 26 h 48"/>
                <a:gd name="T6" fmla="*/ 0 w 59"/>
                <a:gd name="T7" fmla="*/ 0 h 48"/>
                <a:gd name="T8" fmla="*/ 0 w 59"/>
                <a:gd name="T9" fmla="*/ 26 h 48"/>
                <a:gd name="T10" fmla="*/ 0 60000 65536"/>
                <a:gd name="T11" fmla="*/ 0 60000 65536"/>
                <a:gd name="T12" fmla="*/ 0 60000 65536"/>
                <a:gd name="T13" fmla="*/ 0 60000 65536"/>
                <a:gd name="T14" fmla="*/ 0 60000 65536"/>
                <a:gd name="T15" fmla="*/ 0 w 59"/>
                <a:gd name="T16" fmla="*/ 0 h 48"/>
                <a:gd name="T17" fmla="*/ 59 w 59"/>
                <a:gd name="T18" fmla="*/ 48 h 48"/>
              </a:gdLst>
              <a:ahLst/>
              <a:cxnLst>
                <a:cxn ang="T10">
                  <a:pos x="T0" y="T1"/>
                </a:cxn>
                <a:cxn ang="T11">
                  <a:pos x="T2" y="T3"/>
                </a:cxn>
                <a:cxn ang="T12">
                  <a:pos x="T4" y="T5"/>
                </a:cxn>
                <a:cxn ang="T13">
                  <a:pos x="T6" y="T7"/>
                </a:cxn>
                <a:cxn ang="T14">
                  <a:pos x="T8" y="T9"/>
                </a:cxn>
              </a:cxnLst>
              <a:rect l="T15" t="T16" r="T17" b="T18"/>
              <a:pathLst>
                <a:path w="59" h="48">
                  <a:moveTo>
                    <a:pt x="0" y="26"/>
                  </a:moveTo>
                  <a:lnTo>
                    <a:pt x="0" y="48"/>
                  </a:lnTo>
                  <a:lnTo>
                    <a:pt x="59" y="26"/>
                  </a:lnTo>
                  <a:lnTo>
                    <a:pt x="0" y="0"/>
                  </a:lnTo>
                  <a:lnTo>
                    <a:pt x="0"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latin typeface="+mj-lt"/>
              </a:endParaRPr>
            </a:p>
          </p:txBody>
        </p:sp>
        <p:sp>
          <p:nvSpPr>
            <p:cNvPr id="42033" name="Line 143"/>
            <p:cNvSpPr>
              <a:spLocks noChangeShapeType="1"/>
            </p:cNvSpPr>
            <p:nvPr/>
          </p:nvSpPr>
          <p:spPr bwMode="auto">
            <a:xfrm flipH="1">
              <a:off x="5172" y="3347"/>
              <a:ext cx="19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latin typeface="+mj-lt"/>
              </a:endParaRPr>
            </a:p>
          </p:txBody>
        </p:sp>
        <p:sp>
          <p:nvSpPr>
            <p:cNvPr id="42034" name="Freeform 152"/>
            <p:cNvSpPr>
              <a:spLocks/>
            </p:cNvSpPr>
            <p:nvPr/>
          </p:nvSpPr>
          <p:spPr bwMode="auto">
            <a:xfrm>
              <a:off x="4813" y="3578"/>
              <a:ext cx="105" cy="69"/>
            </a:xfrm>
            <a:custGeom>
              <a:avLst/>
              <a:gdLst>
                <a:gd name="T0" fmla="*/ 26 w 105"/>
                <a:gd name="T1" fmla="*/ 5 h 69"/>
                <a:gd name="T2" fmla="*/ 24 w 105"/>
                <a:gd name="T3" fmla="*/ 5 h 69"/>
                <a:gd name="T4" fmla="*/ 22 w 105"/>
                <a:gd name="T5" fmla="*/ 5 h 69"/>
                <a:gd name="T6" fmla="*/ 22 w 105"/>
                <a:gd name="T7" fmla="*/ 5 h 69"/>
                <a:gd name="T8" fmla="*/ 22 w 105"/>
                <a:gd name="T9" fmla="*/ 7 h 69"/>
                <a:gd name="T10" fmla="*/ 22 w 105"/>
                <a:gd name="T11" fmla="*/ 7 h 69"/>
                <a:gd name="T12" fmla="*/ 22 w 105"/>
                <a:gd name="T13" fmla="*/ 10 h 69"/>
                <a:gd name="T14" fmla="*/ 22 w 105"/>
                <a:gd name="T15" fmla="*/ 12 h 69"/>
                <a:gd name="T16" fmla="*/ 22 w 105"/>
                <a:gd name="T17" fmla="*/ 15 h 69"/>
                <a:gd name="T18" fmla="*/ 48 w 105"/>
                <a:gd name="T19" fmla="*/ 12 h 69"/>
                <a:gd name="T20" fmla="*/ 45 w 105"/>
                <a:gd name="T21" fmla="*/ 7 h 69"/>
                <a:gd name="T22" fmla="*/ 43 w 105"/>
                <a:gd name="T23" fmla="*/ 7 h 69"/>
                <a:gd name="T24" fmla="*/ 40 w 105"/>
                <a:gd name="T25" fmla="*/ 5 h 69"/>
                <a:gd name="T26" fmla="*/ 40 w 105"/>
                <a:gd name="T27" fmla="*/ 5 h 69"/>
                <a:gd name="T28" fmla="*/ 38 w 105"/>
                <a:gd name="T29" fmla="*/ 5 h 69"/>
                <a:gd name="T30" fmla="*/ 67 w 105"/>
                <a:gd name="T31" fmla="*/ 0 h 69"/>
                <a:gd name="T32" fmla="*/ 64 w 105"/>
                <a:gd name="T33" fmla="*/ 5 h 69"/>
                <a:gd name="T34" fmla="*/ 62 w 105"/>
                <a:gd name="T35" fmla="*/ 5 h 69"/>
                <a:gd name="T36" fmla="*/ 59 w 105"/>
                <a:gd name="T37" fmla="*/ 5 h 69"/>
                <a:gd name="T38" fmla="*/ 59 w 105"/>
                <a:gd name="T39" fmla="*/ 7 h 69"/>
                <a:gd name="T40" fmla="*/ 59 w 105"/>
                <a:gd name="T41" fmla="*/ 7 h 69"/>
                <a:gd name="T42" fmla="*/ 59 w 105"/>
                <a:gd name="T43" fmla="*/ 10 h 69"/>
                <a:gd name="T44" fmla="*/ 59 w 105"/>
                <a:gd name="T45" fmla="*/ 12 h 69"/>
                <a:gd name="T46" fmla="*/ 59 w 105"/>
                <a:gd name="T47" fmla="*/ 12 h 69"/>
                <a:gd name="T48" fmla="*/ 88 w 105"/>
                <a:gd name="T49" fmla="*/ 15 h 69"/>
                <a:gd name="T50" fmla="*/ 90 w 105"/>
                <a:gd name="T51" fmla="*/ 12 h 69"/>
                <a:gd name="T52" fmla="*/ 90 w 105"/>
                <a:gd name="T53" fmla="*/ 10 h 69"/>
                <a:gd name="T54" fmla="*/ 90 w 105"/>
                <a:gd name="T55" fmla="*/ 7 h 69"/>
                <a:gd name="T56" fmla="*/ 90 w 105"/>
                <a:gd name="T57" fmla="*/ 7 h 69"/>
                <a:gd name="T58" fmla="*/ 88 w 105"/>
                <a:gd name="T59" fmla="*/ 5 h 69"/>
                <a:gd name="T60" fmla="*/ 88 w 105"/>
                <a:gd name="T61" fmla="*/ 5 h 69"/>
                <a:gd name="T62" fmla="*/ 86 w 105"/>
                <a:gd name="T63" fmla="*/ 5 h 69"/>
                <a:gd name="T64" fmla="*/ 83 w 105"/>
                <a:gd name="T65" fmla="*/ 5 h 69"/>
                <a:gd name="T66" fmla="*/ 105 w 105"/>
                <a:gd name="T67" fmla="*/ 5 h 69"/>
                <a:gd name="T68" fmla="*/ 100 w 105"/>
                <a:gd name="T69" fmla="*/ 5 h 69"/>
                <a:gd name="T70" fmla="*/ 97 w 105"/>
                <a:gd name="T71" fmla="*/ 10 h 69"/>
                <a:gd name="T72" fmla="*/ 71 w 105"/>
                <a:gd name="T73" fmla="*/ 69 h 69"/>
                <a:gd name="T74" fmla="*/ 33 w 105"/>
                <a:gd name="T75" fmla="*/ 69 h 69"/>
                <a:gd name="T76" fmla="*/ 10 w 105"/>
                <a:gd name="T77" fmla="*/ 12 h 69"/>
                <a:gd name="T78" fmla="*/ 7 w 105"/>
                <a:gd name="T79" fmla="*/ 10 h 69"/>
                <a:gd name="T80" fmla="*/ 5 w 105"/>
                <a:gd name="T81" fmla="*/ 7 h 69"/>
                <a:gd name="T82" fmla="*/ 5 w 105"/>
                <a:gd name="T83" fmla="*/ 5 h 69"/>
                <a:gd name="T84" fmla="*/ 3 w 105"/>
                <a:gd name="T85" fmla="*/ 5 h 69"/>
                <a:gd name="T86" fmla="*/ 0 w 105"/>
                <a:gd name="T87" fmla="*/ 5 h 6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5"/>
                <a:gd name="T133" fmla="*/ 0 h 69"/>
                <a:gd name="T134" fmla="*/ 105 w 105"/>
                <a:gd name="T135" fmla="*/ 69 h 6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5" h="69">
                  <a:moveTo>
                    <a:pt x="0" y="0"/>
                  </a:moveTo>
                  <a:lnTo>
                    <a:pt x="26" y="0"/>
                  </a:lnTo>
                  <a:lnTo>
                    <a:pt x="26" y="5"/>
                  </a:lnTo>
                  <a:lnTo>
                    <a:pt x="24" y="5"/>
                  </a:lnTo>
                  <a:lnTo>
                    <a:pt x="22" y="5"/>
                  </a:lnTo>
                  <a:lnTo>
                    <a:pt x="22" y="7"/>
                  </a:lnTo>
                  <a:lnTo>
                    <a:pt x="22" y="10"/>
                  </a:lnTo>
                  <a:lnTo>
                    <a:pt x="22" y="12"/>
                  </a:lnTo>
                  <a:lnTo>
                    <a:pt x="22" y="15"/>
                  </a:lnTo>
                  <a:lnTo>
                    <a:pt x="36" y="53"/>
                  </a:lnTo>
                  <a:lnTo>
                    <a:pt x="50" y="22"/>
                  </a:lnTo>
                  <a:lnTo>
                    <a:pt x="48" y="12"/>
                  </a:lnTo>
                  <a:lnTo>
                    <a:pt x="45" y="10"/>
                  </a:lnTo>
                  <a:lnTo>
                    <a:pt x="45" y="7"/>
                  </a:lnTo>
                  <a:lnTo>
                    <a:pt x="43" y="7"/>
                  </a:lnTo>
                  <a:lnTo>
                    <a:pt x="43" y="5"/>
                  </a:lnTo>
                  <a:lnTo>
                    <a:pt x="40" y="5"/>
                  </a:lnTo>
                  <a:lnTo>
                    <a:pt x="38" y="5"/>
                  </a:lnTo>
                  <a:lnTo>
                    <a:pt x="36" y="5"/>
                  </a:lnTo>
                  <a:lnTo>
                    <a:pt x="36" y="0"/>
                  </a:lnTo>
                  <a:lnTo>
                    <a:pt x="67" y="0"/>
                  </a:lnTo>
                  <a:lnTo>
                    <a:pt x="67" y="5"/>
                  </a:lnTo>
                  <a:lnTo>
                    <a:pt x="64" y="5"/>
                  </a:lnTo>
                  <a:lnTo>
                    <a:pt x="62" y="5"/>
                  </a:lnTo>
                  <a:lnTo>
                    <a:pt x="59" y="5"/>
                  </a:lnTo>
                  <a:lnTo>
                    <a:pt x="59" y="7"/>
                  </a:lnTo>
                  <a:lnTo>
                    <a:pt x="59" y="10"/>
                  </a:lnTo>
                  <a:lnTo>
                    <a:pt x="59" y="12"/>
                  </a:lnTo>
                  <a:lnTo>
                    <a:pt x="74" y="50"/>
                  </a:lnTo>
                  <a:lnTo>
                    <a:pt x="88" y="15"/>
                  </a:lnTo>
                  <a:lnTo>
                    <a:pt x="88" y="12"/>
                  </a:lnTo>
                  <a:lnTo>
                    <a:pt x="90" y="12"/>
                  </a:lnTo>
                  <a:lnTo>
                    <a:pt x="90" y="10"/>
                  </a:lnTo>
                  <a:lnTo>
                    <a:pt x="90" y="7"/>
                  </a:lnTo>
                  <a:lnTo>
                    <a:pt x="90" y="5"/>
                  </a:lnTo>
                  <a:lnTo>
                    <a:pt x="88" y="5"/>
                  </a:lnTo>
                  <a:lnTo>
                    <a:pt x="86" y="5"/>
                  </a:lnTo>
                  <a:lnTo>
                    <a:pt x="83" y="5"/>
                  </a:lnTo>
                  <a:lnTo>
                    <a:pt x="83" y="0"/>
                  </a:lnTo>
                  <a:lnTo>
                    <a:pt x="105" y="0"/>
                  </a:lnTo>
                  <a:lnTo>
                    <a:pt x="105" y="5"/>
                  </a:lnTo>
                  <a:lnTo>
                    <a:pt x="102" y="5"/>
                  </a:lnTo>
                  <a:lnTo>
                    <a:pt x="100" y="5"/>
                  </a:lnTo>
                  <a:lnTo>
                    <a:pt x="97" y="7"/>
                  </a:lnTo>
                  <a:lnTo>
                    <a:pt x="97" y="10"/>
                  </a:lnTo>
                  <a:lnTo>
                    <a:pt x="95" y="10"/>
                  </a:lnTo>
                  <a:lnTo>
                    <a:pt x="95" y="12"/>
                  </a:lnTo>
                  <a:lnTo>
                    <a:pt x="71" y="69"/>
                  </a:lnTo>
                  <a:lnTo>
                    <a:pt x="69" y="69"/>
                  </a:lnTo>
                  <a:lnTo>
                    <a:pt x="52" y="27"/>
                  </a:lnTo>
                  <a:lnTo>
                    <a:pt x="33" y="69"/>
                  </a:lnTo>
                  <a:lnTo>
                    <a:pt x="31" y="69"/>
                  </a:lnTo>
                  <a:lnTo>
                    <a:pt x="10" y="15"/>
                  </a:lnTo>
                  <a:lnTo>
                    <a:pt x="10" y="12"/>
                  </a:lnTo>
                  <a:lnTo>
                    <a:pt x="7" y="10"/>
                  </a:lnTo>
                  <a:lnTo>
                    <a:pt x="7" y="7"/>
                  </a:lnTo>
                  <a:lnTo>
                    <a:pt x="5" y="7"/>
                  </a:lnTo>
                  <a:lnTo>
                    <a:pt x="5" y="5"/>
                  </a:lnTo>
                  <a:lnTo>
                    <a:pt x="3" y="5"/>
                  </a:lnTo>
                  <a:lnTo>
                    <a:pt x="0" y="5"/>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latin typeface="+mj-lt"/>
              </a:endParaRPr>
            </a:p>
          </p:txBody>
        </p:sp>
        <p:sp>
          <p:nvSpPr>
            <p:cNvPr id="42035" name="Freeform 153"/>
            <p:cNvSpPr>
              <a:spLocks noEditPoints="1"/>
            </p:cNvSpPr>
            <p:nvPr/>
          </p:nvSpPr>
          <p:spPr bwMode="auto">
            <a:xfrm>
              <a:off x="4922" y="3609"/>
              <a:ext cx="43" cy="67"/>
            </a:xfrm>
            <a:custGeom>
              <a:avLst/>
              <a:gdLst>
                <a:gd name="T0" fmla="*/ 38 w 43"/>
                <a:gd name="T1" fmla="*/ 0 h 67"/>
                <a:gd name="T2" fmla="*/ 34 w 43"/>
                <a:gd name="T3" fmla="*/ 3 h 67"/>
                <a:gd name="T4" fmla="*/ 29 w 43"/>
                <a:gd name="T5" fmla="*/ 5 h 67"/>
                <a:gd name="T6" fmla="*/ 24 w 43"/>
                <a:gd name="T7" fmla="*/ 7 h 67"/>
                <a:gd name="T8" fmla="*/ 22 w 43"/>
                <a:gd name="T9" fmla="*/ 12 h 67"/>
                <a:gd name="T10" fmla="*/ 17 w 43"/>
                <a:gd name="T11" fmla="*/ 17 h 67"/>
                <a:gd name="T12" fmla="*/ 15 w 43"/>
                <a:gd name="T13" fmla="*/ 22 h 67"/>
                <a:gd name="T14" fmla="*/ 12 w 43"/>
                <a:gd name="T15" fmla="*/ 26 h 67"/>
                <a:gd name="T16" fmla="*/ 15 w 43"/>
                <a:gd name="T17" fmla="*/ 26 h 67"/>
                <a:gd name="T18" fmla="*/ 22 w 43"/>
                <a:gd name="T19" fmla="*/ 24 h 67"/>
                <a:gd name="T20" fmla="*/ 29 w 43"/>
                <a:gd name="T21" fmla="*/ 24 h 67"/>
                <a:gd name="T22" fmla="*/ 36 w 43"/>
                <a:gd name="T23" fmla="*/ 29 h 67"/>
                <a:gd name="T24" fmla="*/ 41 w 43"/>
                <a:gd name="T25" fmla="*/ 34 h 67"/>
                <a:gd name="T26" fmla="*/ 43 w 43"/>
                <a:gd name="T27" fmla="*/ 41 h 67"/>
                <a:gd name="T28" fmla="*/ 43 w 43"/>
                <a:gd name="T29" fmla="*/ 48 h 67"/>
                <a:gd name="T30" fmla="*/ 38 w 43"/>
                <a:gd name="T31" fmla="*/ 55 h 67"/>
                <a:gd name="T32" fmla="*/ 34 w 43"/>
                <a:gd name="T33" fmla="*/ 62 h 67"/>
                <a:gd name="T34" fmla="*/ 26 w 43"/>
                <a:gd name="T35" fmla="*/ 67 h 67"/>
                <a:gd name="T36" fmla="*/ 19 w 43"/>
                <a:gd name="T37" fmla="*/ 67 h 67"/>
                <a:gd name="T38" fmla="*/ 12 w 43"/>
                <a:gd name="T39" fmla="*/ 65 h 67"/>
                <a:gd name="T40" fmla="*/ 5 w 43"/>
                <a:gd name="T41" fmla="*/ 57 h 67"/>
                <a:gd name="T42" fmla="*/ 0 w 43"/>
                <a:gd name="T43" fmla="*/ 48 h 67"/>
                <a:gd name="T44" fmla="*/ 0 w 43"/>
                <a:gd name="T45" fmla="*/ 36 h 67"/>
                <a:gd name="T46" fmla="*/ 3 w 43"/>
                <a:gd name="T47" fmla="*/ 29 h 67"/>
                <a:gd name="T48" fmla="*/ 7 w 43"/>
                <a:gd name="T49" fmla="*/ 19 h 67"/>
                <a:gd name="T50" fmla="*/ 12 w 43"/>
                <a:gd name="T51" fmla="*/ 12 h 67"/>
                <a:gd name="T52" fmla="*/ 17 w 43"/>
                <a:gd name="T53" fmla="*/ 7 h 67"/>
                <a:gd name="T54" fmla="*/ 24 w 43"/>
                <a:gd name="T55" fmla="*/ 3 h 67"/>
                <a:gd name="T56" fmla="*/ 29 w 43"/>
                <a:gd name="T57" fmla="*/ 0 h 67"/>
                <a:gd name="T58" fmla="*/ 36 w 43"/>
                <a:gd name="T59" fmla="*/ 0 h 67"/>
                <a:gd name="T60" fmla="*/ 10 w 43"/>
                <a:gd name="T61" fmla="*/ 34 h 67"/>
                <a:gd name="T62" fmla="*/ 10 w 43"/>
                <a:gd name="T63" fmla="*/ 38 h 67"/>
                <a:gd name="T64" fmla="*/ 10 w 43"/>
                <a:gd name="T65" fmla="*/ 43 h 67"/>
                <a:gd name="T66" fmla="*/ 10 w 43"/>
                <a:gd name="T67" fmla="*/ 48 h 67"/>
                <a:gd name="T68" fmla="*/ 12 w 43"/>
                <a:gd name="T69" fmla="*/ 53 h 67"/>
                <a:gd name="T70" fmla="*/ 15 w 43"/>
                <a:gd name="T71" fmla="*/ 60 h 67"/>
                <a:gd name="T72" fmla="*/ 17 w 43"/>
                <a:gd name="T73" fmla="*/ 62 h 67"/>
                <a:gd name="T74" fmla="*/ 19 w 43"/>
                <a:gd name="T75" fmla="*/ 65 h 67"/>
                <a:gd name="T76" fmla="*/ 22 w 43"/>
                <a:gd name="T77" fmla="*/ 65 h 67"/>
                <a:gd name="T78" fmla="*/ 26 w 43"/>
                <a:gd name="T79" fmla="*/ 65 h 67"/>
                <a:gd name="T80" fmla="*/ 31 w 43"/>
                <a:gd name="T81" fmla="*/ 60 h 67"/>
                <a:gd name="T82" fmla="*/ 34 w 43"/>
                <a:gd name="T83" fmla="*/ 55 h 67"/>
                <a:gd name="T84" fmla="*/ 34 w 43"/>
                <a:gd name="T85" fmla="*/ 50 h 67"/>
                <a:gd name="T86" fmla="*/ 34 w 43"/>
                <a:gd name="T87" fmla="*/ 41 h 67"/>
                <a:gd name="T88" fmla="*/ 31 w 43"/>
                <a:gd name="T89" fmla="*/ 36 h 67"/>
                <a:gd name="T90" fmla="*/ 26 w 43"/>
                <a:gd name="T91" fmla="*/ 31 h 67"/>
                <a:gd name="T92" fmla="*/ 22 w 43"/>
                <a:gd name="T93" fmla="*/ 29 h 67"/>
                <a:gd name="T94" fmla="*/ 19 w 43"/>
                <a:gd name="T95" fmla="*/ 29 h 67"/>
                <a:gd name="T96" fmla="*/ 17 w 43"/>
                <a:gd name="T97" fmla="*/ 29 h 67"/>
                <a:gd name="T98" fmla="*/ 15 w 43"/>
                <a:gd name="T99" fmla="*/ 31 h 67"/>
                <a:gd name="T100" fmla="*/ 10 w 43"/>
                <a:gd name="T101" fmla="*/ 34 h 6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3"/>
                <a:gd name="T154" fmla="*/ 0 h 67"/>
                <a:gd name="T155" fmla="*/ 43 w 43"/>
                <a:gd name="T156" fmla="*/ 67 h 6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3" h="67">
                  <a:moveTo>
                    <a:pt x="41" y="0"/>
                  </a:moveTo>
                  <a:lnTo>
                    <a:pt x="41" y="0"/>
                  </a:lnTo>
                  <a:lnTo>
                    <a:pt x="38" y="0"/>
                  </a:lnTo>
                  <a:lnTo>
                    <a:pt x="36" y="3"/>
                  </a:lnTo>
                  <a:lnTo>
                    <a:pt x="34" y="3"/>
                  </a:lnTo>
                  <a:lnTo>
                    <a:pt x="31" y="3"/>
                  </a:lnTo>
                  <a:lnTo>
                    <a:pt x="29" y="5"/>
                  </a:lnTo>
                  <a:lnTo>
                    <a:pt x="26" y="5"/>
                  </a:lnTo>
                  <a:lnTo>
                    <a:pt x="26" y="7"/>
                  </a:lnTo>
                  <a:lnTo>
                    <a:pt x="24" y="7"/>
                  </a:lnTo>
                  <a:lnTo>
                    <a:pt x="22" y="10"/>
                  </a:lnTo>
                  <a:lnTo>
                    <a:pt x="22" y="12"/>
                  </a:lnTo>
                  <a:lnTo>
                    <a:pt x="19" y="12"/>
                  </a:lnTo>
                  <a:lnTo>
                    <a:pt x="19" y="15"/>
                  </a:lnTo>
                  <a:lnTo>
                    <a:pt x="17" y="17"/>
                  </a:lnTo>
                  <a:lnTo>
                    <a:pt x="15" y="19"/>
                  </a:lnTo>
                  <a:lnTo>
                    <a:pt x="15" y="22"/>
                  </a:lnTo>
                  <a:lnTo>
                    <a:pt x="15" y="24"/>
                  </a:lnTo>
                  <a:lnTo>
                    <a:pt x="12" y="24"/>
                  </a:lnTo>
                  <a:lnTo>
                    <a:pt x="12" y="26"/>
                  </a:lnTo>
                  <a:lnTo>
                    <a:pt x="12" y="29"/>
                  </a:lnTo>
                  <a:lnTo>
                    <a:pt x="15" y="29"/>
                  </a:lnTo>
                  <a:lnTo>
                    <a:pt x="15" y="26"/>
                  </a:lnTo>
                  <a:lnTo>
                    <a:pt x="17" y="26"/>
                  </a:lnTo>
                  <a:lnTo>
                    <a:pt x="19" y="26"/>
                  </a:lnTo>
                  <a:lnTo>
                    <a:pt x="22" y="24"/>
                  </a:lnTo>
                  <a:lnTo>
                    <a:pt x="24" y="24"/>
                  </a:lnTo>
                  <a:lnTo>
                    <a:pt x="26" y="24"/>
                  </a:lnTo>
                  <a:lnTo>
                    <a:pt x="29" y="24"/>
                  </a:lnTo>
                  <a:lnTo>
                    <a:pt x="31" y="26"/>
                  </a:lnTo>
                  <a:lnTo>
                    <a:pt x="34" y="26"/>
                  </a:lnTo>
                  <a:lnTo>
                    <a:pt x="36" y="29"/>
                  </a:lnTo>
                  <a:lnTo>
                    <a:pt x="38" y="31"/>
                  </a:lnTo>
                  <a:lnTo>
                    <a:pt x="41" y="34"/>
                  </a:lnTo>
                  <a:lnTo>
                    <a:pt x="41" y="36"/>
                  </a:lnTo>
                  <a:lnTo>
                    <a:pt x="41" y="38"/>
                  </a:lnTo>
                  <a:lnTo>
                    <a:pt x="43" y="41"/>
                  </a:lnTo>
                  <a:lnTo>
                    <a:pt x="43" y="43"/>
                  </a:lnTo>
                  <a:lnTo>
                    <a:pt x="43" y="45"/>
                  </a:lnTo>
                  <a:lnTo>
                    <a:pt x="43" y="48"/>
                  </a:lnTo>
                  <a:lnTo>
                    <a:pt x="41" y="50"/>
                  </a:lnTo>
                  <a:lnTo>
                    <a:pt x="41" y="53"/>
                  </a:lnTo>
                  <a:lnTo>
                    <a:pt x="41" y="55"/>
                  </a:lnTo>
                  <a:lnTo>
                    <a:pt x="38" y="55"/>
                  </a:lnTo>
                  <a:lnTo>
                    <a:pt x="38" y="57"/>
                  </a:lnTo>
                  <a:lnTo>
                    <a:pt x="38" y="60"/>
                  </a:lnTo>
                  <a:lnTo>
                    <a:pt x="36" y="62"/>
                  </a:lnTo>
                  <a:lnTo>
                    <a:pt x="34" y="62"/>
                  </a:lnTo>
                  <a:lnTo>
                    <a:pt x="31" y="65"/>
                  </a:lnTo>
                  <a:lnTo>
                    <a:pt x="29" y="67"/>
                  </a:lnTo>
                  <a:lnTo>
                    <a:pt x="26" y="67"/>
                  </a:lnTo>
                  <a:lnTo>
                    <a:pt x="24" y="67"/>
                  </a:lnTo>
                  <a:lnTo>
                    <a:pt x="22" y="67"/>
                  </a:lnTo>
                  <a:lnTo>
                    <a:pt x="19" y="67"/>
                  </a:lnTo>
                  <a:lnTo>
                    <a:pt x="17" y="67"/>
                  </a:lnTo>
                  <a:lnTo>
                    <a:pt x="15" y="67"/>
                  </a:lnTo>
                  <a:lnTo>
                    <a:pt x="15" y="65"/>
                  </a:lnTo>
                  <a:lnTo>
                    <a:pt x="12" y="65"/>
                  </a:lnTo>
                  <a:lnTo>
                    <a:pt x="10" y="62"/>
                  </a:lnTo>
                  <a:lnTo>
                    <a:pt x="7" y="60"/>
                  </a:lnTo>
                  <a:lnTo>
                    <a:pt x="5" y="57"/>
                  </a:lnTo>
                  <a:lnTo>
                    <a:pt x="5" y="55"/>
                  </a:lnTo>
                  <a:lnTo>
                    <a:pt x="3" y="53"/>
                  </a:lnTo>
                  <a:lnTo>
                    <a:pt x="3" y="50"/>
                  </a:lnTo>
                  <a:lnTo>
                    <a:pt x="0" y="48"/>
                  </a:lnTo>
                  <a:lnTo>
                    <a:pt x="0" y="43"/>
                  </a:lnTo>
                  <a:lnTo>
                    <a:pt x="0" y="41"/>
                  </a:lnTo>
                  <a:lnTo>
                    <a:pt x="0" y="38"/>
                  </a:lnTo>
                  <a:lnTo>
                    <a:pt x="0" y="36"/>
                  </a:lnTo>
                  <a:lnTo>
                    <a:pt x="0" y="34"/>
                  </a:lnTo>
                  <a:lnTo>
                    <a:pt x="3" y="31"/>
                  </a:lnTo>
                  <a:lnTo>
                    <a:pt x="3" y="29"/>
                  </a:lnTo>
                  <a:lnTo>
                    <a:pt x="3" y="26"/>
                  </a:lnTo>
                  <a:lnTo>
                    <a:pt x="5" y="24"/>
                  </a:lnTo>
                  <a:lnTo>
                    <a:pt x="5" y="22"/>
                  </a:lnTo>
                  <a:lnTo>
                    <a:pt x="7" y="19"/>
                  </a:lnTo>
                  <a:lnTo>
                    <a:pt x="7" y="17"/>
                  </a:lnTo>
                  <a:lnTo>
                    <a:pt x="10" y="17"/>
                  </a:lnTo>
                  <a:lnTo>
                    <a:pt x="10" y="15"/>
                  </a:lnTo>
                  <a:lnTo>
                    <a:pt x="12" y="12"/>
                  </a:lnTo>
                  <a:lnTo>
                    <a:pt x="15" y="10"/>
                  </a:lnTo>
                  <a:lnTo>
                    <a:pt x="17" y="7"/>
                  </a:lnTo>
                  <a:lnTo>
                    <a:pt x="19" y="5"/>
                  </a:lnTo>
                  <a:lnTo>
                    <a:pt x="22" y="5"/>
                  </a:lnTo>
                  <a:lnTo>
                    <a:pt x="22" y="3"/>
                  </a:lnTo>
                  <a:lnTo>
                    <a:pt x="24" y="3"/>
                  </a:lnTo>
                  <a:lnTo>
                    <a:pt x="26" y="3"/>
                  </a:lnTo>
                  <a:lnTo>
                    <a:pt x="26" y="0"/>
                  </a:lnTo>
                  <a:lnTo>
                    <a:pt x="29" y="0"/>
                  </a:lnTo>
                  <a:lnTo>
                    <a:pt x="31" y="0"/>
                  </a:lnTo>
                  <a:lnTo>
                    <a:pt x="34" y="0"/>
                  </a:lnTo>
                  <a:lnTo>
                    <a:pt x="36" y="0"/>
                  </a:lnTo>
                  <a:lnTo>
                    <a:pt x="38" y="0"/>
                  </a:lnTo>
                  <a:lnTo>
                    <a:pt x="41" y="0"/>
                  </a:lnTo>
                  <a:close/>
                  <a:moveTo>
                    <a:pt x="10" y="34"/>
                  </a:moveTo>
                  <a:lnTo>
                    <a:pt x="10" y="34"/>
                  </a:lnTo>
                  <a:lnTo>
                    <a:pt x="10" y="36"/>
                  </a:lnTo>
                  <a:lnTo>
                    <a:pt x="10" y="38"/>
                  </a:lnTo>
                  <a:lnTo>
                    <a:pt x="10" y="41"/>
                  </a:lnTo>
                  <a:lnTo>
                    <a:pt x="10" y="43"/>
                  </a:lnTo>
                  <a:lnTo>
                    <a:pt x="10" y="45"/>
                  </a:lnTo>
                  <a:lnTo>
                    <a:pt x="10" y="48"/>
                  </a:lnTo>
                  <a:lnTo>
                    <a:pt x="10" y="50"/>
                  </a:lnTo>
                  <a:lnTo>
                    <a:pt x="12" y="50"/>
                  </a:lnTo>
                  <a:lnTo>
                    <a:pt x="12" y="53"/>
                  </a:lnTo>
                  <a:lnTo>
                    <a:pt x="12" y="55"/>
                  </a:lnTo>
                  <a:lnTo>
                    <a:pt x="12" y="57"/>
                  </a:lnTo>
                  <a:lnTo>
                    <a:pt x="15" y="60"/>
                  </a:lnTo>
                  <a:lnTo>
                    <a:pt x="17" y="62"/>
                  </a:lnTo>
                  <a:lnTo>
                    <a:pt x="19" y="65"/>
                  </a:lnTo>
                  <a:lnTo>
                    <a:pt x="22" y="65"/>
                  </a:lnTo>
                  <a:lnTo>
                    <a:pt x="24" y="65"/>
                  </a:lnTo>
                  <a:lnTo>
                    <a:pt x="26" y="65"/>
                  </a:lnTo>
                  <a:lnTo>
                    <a:pt x="29" y="62"/>
                  </a:lnTo>
                  <a:lnTo>
                    <a:pt x="31" y="60"/>
                  </a:lnTo>
                  <a:lnTo>
                    <a:pt x="31" y="57"/>
                  </a:lnTo>
                  <a:lnTo>
                    <a:pt x="34" y="57"/>
                  </a:lnTo>
                  <a:lnTo>
                    <a:pt x="34" y="55"/>
                  </a:lnTo>
                  <a:lnTo>
                    <a:pt x="34" y="53"/>
                  </a:lnTo>
                  <a:lnTo>
                    <a:pt x="34" y="50"/>
                  </a:lnTo>
                  <a:lnTo>
                    <a:pt x="34" y="48"/>
                  </a:lnTo>
                  <a:lnTo>
                    <a:pt x="34" y="45"/>
                  </a:lnTo>
                  <a:lnTo>
                    <a:pt x="34" y="43"/>
                  </a:lnTo>
                  <a:lnTo>
                    <a:pt x="34" y="41"/>
                  </a:lnTo>
                  <a:lnTo>
                    <a:pt x="31" y="38"/>
                  </a:lnTo>
                  <a:lnTo>
                    <a:pt x="31" y="36"/>
                  </a:lnTo>
                  <a:lnTo>
                    <a:pt x="29" y="34"/>
                  </a:lnTo>
                  <a:lnTo>
                    <a:pt x="29" y="31"/>
                  </a:lnTo>
                  <a:lnTo>
                    <a:pt x="26" y="31"/>
                  </a:lnTo>
                  <a:lnTo>
                    <a:pt x="24" y="29"/>
                  </a:lnTo>
                  <a:lnTo>
                    <a:pt x="22" y="29"/>
                  </a:lnTo>
                  <a:lnTo>
                    <a:pt x="19" y="29"/>
                  </a:lnTo>
                  <a:lnTo>
                    <a:pt x="17" y="29"/>
                  </a:lnTo>
                  <a:lnTo>
                    <a:pt x="17" y="31"/>
                  </a:lnTo>
                  <a:lnTo>
                    <a:pt x="15" y="31"/>
                  </a:lnTo>
                  <a:lnTo>
                    <a:pt x="12" y="31"/>
                  </a:lnTo>
                  <a:lnTo>
                    <a:pt x="12" y="34"/>
                  </a:lnTo>
                  <a:lnTo>
                    <a:pt x="10"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latin typeface="+mj-lt"/>
              </a:endParaRPr>
            </a:p>
          </p:txBody>
        </p:sp>
        <p:sp>
          <p:nvSpPr>
            <p:cNvPr id="42036" name="Freeform 158"/>
            <p:cNvSpPr>
              <a:spLocks/>
            </p:cNvSpPr>
            <p:nvPr/>
          </p:nvSpPr>
          <p:spPr bwMode="auto">
            <a:xfrm>
              <a:off x="5248" y="3240"/>
              <a:ext cx="73" cy="98"/>
            </a:xfrm>
            <a:custGeom>
              <a:avLst/>
              <a:gdLst>
                <a:gd name="T0" fmla="*/ 30 w 73"/>
                <a:gd name="T1" fmla="*/ 3 h 98"/>
                <a:gd name="T2" fmla="*/ 28 w 73"/>
                <a:gd name="T3" fmla="*/ 3 h 98"/>
                <a:gd name="T4" fmla="*/ 26 w 73"/>
                <a:gd name="T5" fmla="*/ 5 h 98"/>
                <a:gd name="T6" fmla="*/ 23 w 73"/>
                <a:gd name="T7" fmla="*/ 5 h 98"/>
                <a:gd name="T8" fmla="*/ 23 w 73"/>
                <a:gd name="T9" fmla="*/ 7 h 98"/>
                <a:gd name="T10" fmla="*/ 23 w 73"/>
                <a:gd name="T11" fmla="*/ 12 h 98"/>
                <a:gd name="T12" fmla="*/ 26 w 73"/>
                <a:gd name="T13" fmla="*/ 17 h 98"/>
                <a:gd name="T14" fmla="*/ 57 w 73"/>
                <a:gd name="T15" fmla="*/ 12 h 98"/>
                <a:gd name="T16" fmla="*/ 59 w 73"/>
                <a:gd name="T17" fmla="*/ 7 h 98"/>
                <a:gd name="T18" fmla="*/ 59 w 73"/>
                <a:gd name="T19" fmla="*/ 7 h 98"/>
                <a:gd name="T20" fmla="*/ 59 w 73"/>
                <a:gd name="T21" fmla="*/ 5 h 98"/>
                <a:gd name="T22" fmla="*/ 57 w 73"/>
                <a:gd name="T23" fmla="*/ 5 h 98"/>
                <a:gd name="T24" fmla="*/ 57 w 73"/>
                <a:gd name="T25" fmla="*/ 5 h 98"/>
                <a:gd name="T26" fmla="*/ 54 w 73"/>
                <a:gd name="T27" fmla="*/ 3 h 98"/>
                <a:gd name="T28" fmla="*/ 52 w 73"/>
                <a:gd name="T29" fmla="*/ 3 h 98"/>
                <a:gd name="T30" fmla="*/ 73 w 73"/>
                <a:gd name="T31" fmla="*/ 0 h 98"/>
                <a:gd name="T32" fmla="*/ 71 w 73"/>
                <a:gd name="T33" fmla="*/ 3 h 98"/>
                <a:gd name="T34" fmla="*/ 68 w 73"/>
                <a:gd name="T35" fmla="*/ 5 h 98"/>
                <a:gd name="T36" fmla="*/ 68 w 73"/>
                <a:gd name="T37" fmla="*/ 5 h 98"/>
                <a:gd name="T38" fmla="*/ 66 w 73"/>
                <a:gd name="T39" fmla="*/ 7 h 98"/>
                <a:gd name="T40" fmla="*/ 66 w 73"/>
                <a:gd name="T41" fmla="*/ 10 h 98"/>
                <a:gd name="T42" fmla="*/ 64 w 73"/>
                <a:gd name="T43" fmla="*/ 12 h 98"/>
                <a:gd name="T44" fmla="*/ 35 w 73"/>
                <a:gd name="T45" fmla="*/ 84 h 98"/>
                <a:gd name="T46" fmla="*/ 28 w 73"/>
                <a:gd name="T47" fmla="*/ 91 h 98"/>
                <a:gd name="T48" fmla="*/ 23 w 73"/>
                <a:gd name="T49" fmla="*/ 96 h 98"/>
                <a:gd name="T50" fmla="*/ 16 w 73"/>
                <a:gd name="T51" fmla="*/ 98 h 98"/>
                <a:gd name="T52" fmla="*/ 11 w 73"/>
                <a:gd name="T53" fmla="*/ 98 h 98"/>
                <a:gd name="T54" fmla="*/ 9 w 73"/>
                <a:gd name="T55" fmla="*/ 98 h 98"/>
                <a:gd name="T56" fmla="*/ 7 w 73"/>
                <a:gd name="T57" fmla="*/ 96 h 98"/>
                <a:gd name="T58" fmla="*/ 4 w 73"/>
                <a:gd name="T59" fmla="*/ 93 h 98"/>
                <a:gd name="T60" fmla="*/ 4 w 73"/>
                <a:gd name="T61" fmla="*/ 88 h 98"/>
                <a:gd name="T62" fmla="*/ 4 w 73"/>
                <a:gd name="T63" fmla="*/ 86 h 98"/>
                <a:gd name="T64" fmla="*/ 7 w 73"/>
                <a:gd name="T65" fmla="*/ 86 h 98"/>
                <a:gd name="T66" fmla="*/ 9 w 73"/>
                <a:gd name="T67" fmla="*/ 84 h 98"/>
                <a:gd name="T68" fmla="*/ 14 w 73"/>
                <a:gd name="T69" fmla="*/ 84 h 98"/>
                <a:gd name="T70" fmla="*/ 16 w 73"/>
                <a:gd name="T71" fmla="*/ 86 h 98"/>
                <a:gd name="T72" fmla="*/ 19 w 73"/>
                <a:gd name="T73" fmla="*/ 86 h 98"/>
                <a:gd name="T74" fmla="*/ 21 w 73"/>
                <a:gd name="T75" fmla="*/ 86 h 98"/>
                <a:gd name="T76" fmla="*/ 23 w 73"/>
                <a:gd name="T77" fmla="*/ 86 h 98"/>
                <a:gd name="T78" fmla="*/ 26 w 73"/>
                <a:gd name="T79" fmla="*/ 86 h 98"/>
                <a:gd name="T80" fmla="*/ 28 w 73"/>
                <a:gd name="T81" fmla="*/ 84 h 98"/>
                <a:gd name="T82" fmla="*/ 30 w 73"/>
                <a:gd name="T83" fmla="*/ 79 h 98"/>
                <a:gd name="T84" fmla="*/ 11 w 73"/>
                <a:gd name="T85" fmla="*/ 15 h 98"/>
                <a:gd name="T86" fmla="*/ 11 w 73"/>
                <a:gd name="T87" fmla="*/ 12 h 98"/>
                <a:gd name="T88" fmla="*/ 9 w 73"/>
                <a:gd name="T89" fmla="*/ 7 h 98"/>
                <a:gd name="T90" fmla="*/ 7 w 73"/>
                <a:gd name="T91" fmla="*/ 7 h 98"/>
                <a:gd name="T92" fmla="*/ 7 w 73"/>
                <a:gd name="T93" fmla="*/ 5 h 98"/>
                <a:gd name="T94" fmla="*/ 4 w 73"/>
                <a:gd name="T95" fmla="*/ 5 h 98"/>
                <a:gd name="T96" fmla="*/ 0 w 73"/>
                <a:gd name="T97" fmla="*/ 3 h 9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3"/>
                <a:gd name="T148" fmla="*/ 0 h 98"/>
                <a:gd name="T149" fmla="*/ 73 w 73"/>
                <a:gd name="T150" fmla="*/ 98 h 9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3" h="98">
                  <a:moveTo>
                    <a:pt x="0" y="0"/>
                  </a:moveTo>
                  <a:lnTo>
                    <a:pt x="30" y="0"/>
                  </a:lnTo>
                  <a:lnTo>
                    <a:pt x="30" y="3"/>
                  </a:lnTo>
                  <a:lnTo>
                    <a:pt x="28" y="3"/>
                  </a:lnTo>
                  <a:lnTo>
                    <a:pt x="26" y="3"/>
                  </a:lnTo>
                  <a:lnTo>
                    <a:pt x="26" y="5"/>
                  </a:lnTo>
                  <a:lnTo>
                    <a:pt x="23" y="5"/>
                  </a:lnTo>
                  <a:lnTo>
                    <a:pt x="23" y="7"/>
                  </a:lnTo>
                  <a:lnTo>
                    <a:pt x="23" y="10"/>
                  </a:lnTo>
                  <a:lnTo>
                    <a:pt x="23" y="12"/>
                  </a:lnTo>
                  <a:lnTo>
                    <a:pt x="26" y="15"/>
                  </a:lnTo>
                  <a:lnTo>
                    <a:pt x="26" y="17"/>
                  </a:lnTo>
                  <a:lnTo>
                    <a:pt x="42" y="50"/>
                  </a:lnTo>
                  <a:lnTo>
                    <a:pt x="57" y="12"/>
                  </a:lnTo>
                  <a:lnTo>
                    <a:pt x="57" y="10"/>
                  </a:lnTo>
                  <a:lnTo>
                    <a:pt x="59" y="10"/>
                  </a:lnTo>
                  <a:lnTo>
                    <a:pt x="59" y="7"/>
                  </a:lnTo>
                  <a:lnTo>
                    <a:pt x="59" y="5"/>
                  </a:lnTo>
                  <a:lnTo>
                    <a:pt x="57" y="5"/>
                  </a:lnTo>
                  <a:lnTo>
                    <a:pt x="57" y="3"/>
                  </a:lnTo>
                  <a:lnTo>
                    <a:pt x="54" y="3"/>
                  </a:lnTo>
                  <a:lnTo>
                    <a:pt x="52" y="3"/>
                  </a:lnTo>
                  <a:lnTo>
                    <a:pt x="52" y="0"/>
                  </a:lnTo>
                  <a:lnTo>
                    <a:pt x="73" y="0"/>
                  </a:lnTo>
                  <a:lnTo>
                    <a:pt x="73" y="3"/>
                  </a:lnTo>
                  <a:lnTo>
                    <a:pt x="71" y="3"/>
                  </a:lnTo>
                  <a:lnTo>
                    <a:pt x="71" y="5"/>
                  </a:lnTo>
                  <a:lnTo>
                    <a:pt x="68" y="5"/>
                  </a:lnTo>
                  <a:lnTo>
                    <a:pt x="66" y="5"/>
                  </a:lnTo>
                  <a:lnTo>
                    <a:pt x="66" y="7"/>
                  </a:lnTo>
                  <a:lnTo>
                    <a:pt x="66" y="10"/>
                  </a:lnTo>
                  <a:lnTo>
                    <a:pt x="64" y="10"/>
                  </a:lnTo>
                  <a:lnTo>
                    <a:pt x="64" y="12"/>
                  </a:lnTo>
                  <a:lnTo>
                    <a:pt x="35" y="79"/>
                  </a:lnTo>
                  <a:lnTo>
                    <a:pt x="35" y="81"/>
                  </a:lnTo>
                  <a:lnTo>
                    <a:pt x="35" y="84"/>
                  </a:lnTo>
                  <a:lnTo>
                    <a:pt x="33" y="86"/>
                  </a:lnTo>
                  <a:lnTo>
                    <a:pt x="33" y="88"/>
                  </a:lnTo>
                  <a:lnTo>
                    <a:pt x="30" y="91"/>
                  </a:lnTo>
                  <a:lnTo>
                    <a:pt x="28" y="91"/>
                  </a:lnTo>
                  <a:lnTo>
                    <a:pt x="28" y="93"/>
                  </a:lnTo>
                  <a:lnTo>
                    <a:pt x="26" y="93"/>
                  </a:lnTo>
                  <a:lnTo>
                    <a:pt x="23" y="96"/>
                  </a:lnTo>
                  <a:lnTo>
                    <a:pt x="21" y="98"/>
                  </a:lnTo>
                  <a:lnTo>
                    <a:pt x="19" y="98"/>
                  </a:lnTo>
                  <a:lnTo>
                    <a:pt x="16" y="98"/>
                  </a:lnTo>
                  <a:lnTo>
                    <a:pt x="14" y="98"/>
                  </a:lnTo>
                  <a:lnTo>
                    <a:pt x="11" y="98"/>
                  </a:lnTo>
                  <a:lnTo>
                    <a:pt x="9" y="98"/>
                  </a:lnTo>
                  <a:lnTo>
                    <a:pt x="7" y="98"/>
                  </a:lnTo>
                  <a:lnTo>
                    <a:pt x="7" y="96"/>
                  </a:lnTo>
                  <a:lnTo>
                    <a:pt x="4" y="96"/>
                  </a:lnTo>
                  <a:lnTo>
                    <a:pt x="4" y="93"/>
                  </a:lnTo>
                  <a:lnTo>
                    <a:pt x="4" y="91"/>
                  </a:lnTo>
                  <a:lnTo>
                    <a:pt x="4" y="88"/>
                  </a:lnTo>
                  <a:lnTo>
                    <a:pt x="4" y="86"/>
                  </a:lnTo>
                  <a:lnTo>
                    <a:pt x="7" y="86"/>
                  </a:lnTo>
                  <a:lnTo>
                    <a:pt x="9" y="84"/>
                  </a:lnTo>
                  <a:lnTo>
                    <a:pt x="11" y="84"/>
                  </a:lnTo>
                  <a:lnTo>
                    <a:pt x="14" y="84"/>
                  </a:lnTo>
                  <a:lnTo>
                    <a:pt x="16" y="86"/>
                  </a:lnTo>
                  <a:lnTo>
                    <a:pt x="19" y="86"/>
                  </a:lnTo>
                  <a:lnTo>
                    <a:pt x="21" y="86"/>
                  </a:lnTo>
                  <a:lnTo>
                    <a:pt x="23" y="86"/>
                  </a:lnTo>
                  <a:lnTo>
                    <a:pt x="26" y="86"/>
                  </a:lnTo>
                  <a:lnTo>
                    <a:pt x="26" y="84"/>
                  </a:lnTo>
                  <a:lnTo>
                    <a:pt x="28" y="84"/>
                  </a:lnTo>
                  <a:lnTo>
                    <a:pt x="28" y="81"/>
                  </a:lnTo>
                  <a:lnTo>
                    <a:pt x="30" y="81"/>
                  </a:lnTo>
                  <a:lnTo>
                    <a:pt x="30" y="79"/>
                  </a:lnTo>
                  <a:lnTo>
                    <a:pt x="30" y="77"/>
                  </a:lnTo>
                  <a:lnTo>
                    <a:pt x="35" y="65"/>
                  </a:lnTo>
                  <a:lnTo>
                    <a:pt x="11" y="15"/>
                  </a:lnTo>
                  <a:lnTo>
                    <a:pt x="11" y="12"/>
                  </a:lnTo>
                  <a:lnTo>
                    <a:pt x="11" y="10"/>
                  </a:lnTo>
                  <a:lnTo>
                    <a:pt x="9" y="10"/>
                  </a:lnTo>
                  <a:lnTo>
                    <a:pt x="9" y="7"/>
                  </a:lnTo>
                  <a:lnTo>
                    <a:pt x="7" y="7"/>
                  </a:lnTo>
                  <a:lnTo>
                    <a:pt x="7" y="5"/>
                  </a:lnTo>
                  <a:lnTo>
                    <a:pt x="4" y="5"/>
                  </a:lnTo>
                  <a:lnTo>
                    <a:pt x="2" y="5"/>
                  </a:lnTo>
                  <a:lnTo>
                    <a:pt x="2" y="3"/>
                  </a:lnTo>
                  <a:lnTo>
                    <a:pt x="0" y="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latin typeface="+mj-lt"/>
              </a:endParaRPr>
            </a:p>
          </p:txBody>
        </p:sp>
        <p:sp>
          <p:nvSpPr>
            <p:cNvPr id="42037" name="Freeform 163"/>
            <p:cNvSpPr>
              <a:spLocks/>
            </p:cNvSpPr>
            <p:nvPr/>
          </p:nvSpPr>
          <p:spPr bwMode="auto">
            <a:xfrm>
              <a:off x="4825" y="3167"/>
              <a:ext cx="64" cy="45"/>
            </a:xfrm>
            <a:custGeom>
              <a:avLst/>
              <a:gdLst>
                <a:gd name="T0" fmla="*/ 7 w 64"/>
                <a:gd name="T1" fmla="*/ 23 h 45"/>
                <a:gd name="T2" fmla="*/ 0 w 64"/>
                <a:gd name="T3" fmla="*/ 45 h 45"/>
                <a:gd name="T4" fmla="*/ 64 w 64"/>
                <a:gd name="T5" fmla="*/ 40 h 45"/>
                <a:gd name="T6" fmla="*/ 14 w 64"/>
                <a:gd name="T7" fmla="*/ 0 h 45"/>
                <a:gd name="T8" fmla="*/ 7 w 64"/>
                <a:gd name="T9" fmla="*/ 23 h 45"/>
                <a:gd name="T10" fmla="*/ 0 60000 65536"/>
                <a:gd name="T11" fmla="*/ 0 60000 65536"/>
                <a:gd name="T12" fmla="*/ 0 60000 65536"/>
                <a:gd name="T13" fmla="*/ 0 60000 65536"/>
                <a:gd name="T14" fmla="*/ 0 60000 65536"/>
                <a:gd name="T15" fmla="*/ 0 w 64"/>
                <a:gd name="T16" fmla="*/ 0 h 45"/>
                <a:gd name="T17" fmla="*/ 64 w 64"/>
                <a:gd name="T18" fmla="*/ 45 h 45"/>
              </a:gdLst>
              <a:ahLst/>
              <a:cxnLst>
                <a:cxn ang="T10">
                  <a:pos x="T0" y="T1"/>
                </a:cxn>
                <a:cxn ang="T11">
                  <a:pos x="T2" y="T3"/>
                </a:cxn>
                <a:cxn ang="T12">
                  <a:pos x="T4" y="T5"/>
                </a:cxn>
                <a:cxn ang="T13">
                  <a:pos x="T6" y="T7"/>
                </a:cxn>
                <a:cxn ang="T14">
                  <a:pos x="T8" y="T9"/>
                </a:cxn>
              </a:cxnLst>
              <a:rect l="T15" t="T16" r="T17" b="T18"/>
              <a:pathLst>
                <a:path w="64" h="45">
                  <a:moveTo>
                    <a:pt x="7" y="23"/>
                  </a:moveTo>
                  <a:lnTo>
                    <a:pt x="0" y="45"/>
                  </a:lnTo>
                  <a:lnTo>
                    <a:pt x="64" y="40"/>
                  </a:lnTo>
                  <a:lnTo>
                    <a:pt x="14" y="0"/>
                  </a:lnTo>
                  <a:lnTo>
                    <a:pt x="7"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latin typeface="+mj-lt"/>
              </a:endParaRPr>
            </a:p>
          </p:txBody>
        </p:sp>
        <p:sp>
          <p:nvSpPr>
            <p:cNvPr id="42038" name="Freeform 165"/>
            <p:cNvSpPr>
              <a:spLocks/>
            </p:cNvSpPr>
            <p:nvPr/>
          </p:nvSpPr>
          <p:spPr bwMode="auto">
            <a:xfrm>
              <a:off x="4830" y="3083"/>
              <a:ext cx="104" cy="69"/>
            </a:xfrm>
            <a:custGeom>
              <a:avLst/>
              <a:gdLst>
                <a:gd name="T0" fmla="*/ 28 w 104"/>
                <a:gd name="T1" fmla="*/ 3 h 69"/>
                <a:gd name="T2" fmla="*/ 26 w 104"/>
                <a:gd name="T3" fmla="*/ 3 h 69"/>
                <a:gd name="T4" fmla="*/ 23 w 104"/>
                <a:gd name="T5" fmla="*/ 5 h 69"/>
                <a:gd name="T6" fmla="*/ 23 w 104"/>
                <a:gd name="T7" fmla="*/ 5 h 69"/>
                <a:gd name="T8" fmla="*/ 23 w 104"/>
                <a:gd name="T9" fmla="*/ 5 h 69"/>
                <a:gd name="T10" fmla="*/ 21 w 104"/>
                <a:gd name="T11" fmla="*/ 7 h 69"/>
                <a:gd name="T12" fmla="*/ 21 w 104"/>
                <a:gd name="T13" fmla="*/ 10 h 69"/>
                <a:gd name="T14" fmla="*/ 23 w 104"/>
                <a:gd name="T15" fmla="*/ 10 h 69"/>
                <a:gd name="T16" fmla="*/ 23 w 104"/>
                <a:gd name="T17" fmla="*/ 12 h 69"/>
                <a:gd name="T18" fmla="*/ 47 w 104"/>
                <a:gd name="T19" fmla="*/ 10 h 69"/>
                <a:gd name="T20" fmla="*/ 47 w 104"/>
                <a:gd name="T21" fmla="*/ 7 h 69"/>
                <a:gd name="T22" fmla="*/ 45 w 104"/>
                <a:gd name="T23" fmla="*/ 5 h 69"/>
                <a:gd name="T24" fmla="*/ 42 w 104"/>
                <a:gd name="T25" fmla="*/ 5 h 69"/>
                <a:gd name="T26" fmla="*/ 40 w 104"/>
                <a:gd name="T27" fmla="*/ 3 h 69"/>
                <a:gd name="T28" fmla="*/ 38 w 104"/>
                <a:gd name="T29" fmla="*/ 3 h 69"/>
                <a:gd name="T30" fmla="*/ 69 w 104"/>
                <a:gd name="T31" fmla="*/ 0 h 69"/>
                <a:gd name="T32" fmla="*/ 66 w 104"/>
                <a:gd name="T33" fmla="*/ 3 h 69"/>
                <a:gd name="T34" fmla="*/ 64 w 104"/>
                <a:gd name="T35" fmla="*/ 5 h 69"/>
                <a:gd name="T36" fmla="*/ 61 w 104"/>
                <a:gd name="T37" fmla="*/ 5 h 69"/>
                <a:gd name="T38" fmla="*/ 61 w 104"/>
                <a:gd name="T39" fmla="*/ 7 h 69"/>
                <a:gd name="T40" fmla="*/ 61 w 104"/>
                <a:gd name="T41" fmla="*/ 7 h 69"/>
                <a:gd name="T42" fmla="*/ 61 w 104"/>
                <a:gd name="T43" fmla="*/ 10 h 69"/>
                <a:gd name="T44" fmla="*/ 61 w 104"/>
                <a:gd name="T45" fmla="*/ 10 h 69"/>
                <a:gd name="T46" fmla="*/ 61 w 104"/>
                <a:gd name="T47" fmla="*/ 12 h 69"/>
                <a:gd name="T48" fmla="*/ 90 w 104"/>
                <a:gd name="T49" fmla="*/ 12 h 69"/>
                <a:gd name="T50" fmla="*/ 90 w 104"/>
                <a:gd name="T51" fmla="*/ 10 h 69"/>
                <a:gd name="T52" fmla="*/ 92 w 104"/>
                <a:gd name="T53" fmla="*/ 7 h 69"/>
                <a:gd name="T54" fmla="*/ 92 w 104"/>
                <a:gd name="T55" fmla="*/ 7 h 69"/>
                <a:gd name="T56" fmla="*/ 90 w 104"/>
                <a:gd name="T57" fmla="*/ 5 h 69"/>
                <a:gd name="T58" fmla="*/ 90 w 104"/>
                <a:gd name="T59" fmla="*/ 5 h 69"/>
                <a:gd name="T60" fmla="*/ 90 w 104"/>
                <a:gd name="T61" fmla="*/ 5 h 69"/>
                <a:gd name="T62" fmla="*/ 88 w 104"/>
                <a:gd name="T63" fmla="*/ 3 h 69"/>
                <a:gd name="T64" fmla="*/ 85 w 104"/>
                <a:gd name="T65" fmla="*/ 3 h 69"/>
                <a:gd name="T66" fmla="*/ 104 w 104"/>
                <a:gd name="T67" fmla="*/ 3 h 69"/>
                <a:gd name="T68" fmla="*/ 102 w 104"/>
                <a:gd name="T69" fmla="*/ 5 h 69"/>
                <a:gd name="T70" fmla="*/ 97 w 104"/>
                <a:gd name="T71" fmla="*/ 7 h 69"/>
                <a:gd name="T72" fmla="*/ 73 w 104"/>
                <a:gd name="T73" fmla="*/ 69 h 69"/>
                <a:gd name="T74" fmla="*/ 35 w 104"/>
                <a:gd name="T75" fmla="*/ 69 h 69"/>
                <a:gd name="T76" fmla="*/ 12 w 104"/>
                <a:gd name="T77" fmla="*/ 12 h 69"/>
                <a:gd name="T78" fmla="*/ 9 w 104"/>
                <a:gd name="T79" fmla="*/ 10 h 69"/>
                <a:gd name="T80" fmla="*/ 7 w 104"/>
                <a:gd name="T81" fmla="*/ 7 h 69"/>
                <a:gd name="T82" fmla="*/ 7 w 104"/>
                <a:gd name="T83" fmla="*/ 5 h 69"/>
                <a:gd name="T84" fmla="*/ 5 w 104"/>
                <a:gd name="T85" fmla="*/ 5 h 69"/>
                <a:gd name="T86" fmla="*/ 0 w 104"/>
                <a:gd name="T87" fmla="*/ 3 h 6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4"/>
                <a:gd name="T133" fmla="*/ 0 h 69"/>
                <a:gd name="T134" fmla="*/ 104 w 104"/>
                <a:gd name="T135" fmla="*/ 69 h 6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4" h="69">
                  <a:moveTo>
                    <a:pt x="0" y="0"/>
                  </a:moveTo>
                  <a:lnTo>
                    <a:pt x="28" y="0"/>
                  </a:lnTo>
                  <a:lnTo>
                    <a:pt x="28" y="3"/>
                  </a:lnTo>
                  <a:lnTo>
                    <a:pt x="26" y="3"/>
                  </a:lnTo>
                  <a:lnTo>
                    <a:pt x="23" y="5"/>
                  </a:lnTo>
                  <a:lnTo>
                    <a:pt x="21" y="7"/>
                  </a:lnTo>
                  <a:lnTo>
                    <a:pt x="21" y="10"/>
                  </a:lnTo>
                  <a:lnTo>
                    <a:pt x="23" y="10"/>
                  </a:lnTo>
                  <a:lnTo>
                    <a:pt x="23" y="12"/>
                  </a:lnTo>
                  <a:lnTo>
                    <a:pt x="38" y="53"/>
                  </a:lnTo>
                  <a:lnTo>
                    <a:pt x="52" y="19"/>
                  </a:lnTo>
                  <a:lnTo>
                    <a:pt x="47" y="10"/>
                  </a:lnTo>
                  <a:lnTo>
                    <a:pt x="47" y="7"/>
                  </a:lnTo>
                  <a:lnTo>
                    <a:pt x="45" y="5"/>
                  </a:lnTo>
                  <a:lnTo>
                    <a:pt x="42" y="5"/>
                  </a:lnTo>
                  <a:lnTo>
                    <a:pt x="40" y="3"/>
                  </a:lnTo>
                  <a:lnTo>
                    <a:pt x="38" y="3"/>
                  </a:lnTo>
                  <a:lnTo>
                    <a:pt x="38" y="0"/>
                  </a:lnTo>
                  <a:lnTo>
                    <a:pt x="69" y="0"/>
                  </a:lnTo>
                  <a:lnTo>
                    <a:pt x="69" y="3"/>
                  </a:lnTo>
                  <a:lnTo>
                    <a:pt x="66" y="3"/>
                  </a:lnTo>
                  <a:lnTo>
                    <a:pt x="64" y="5"/>
                  </a:lnTo>
                  <a:lnTo>
                    <a:pt x="61" y="5"/>
                  </a:lnTo>
                  <a:lnTo>
                    <a:pt x="61" y="7"/>
                  </a:lnTo>
                  <a:lnTo>
                    <a:pt x="61" y="10"/>
                  </a:lnTo>
                  <a:lnTo>
                    <a:pt x="61" y="12"/>
                  </a:lnTo>
                  <a:lnTo>
                    <a:pt x="76" y="50"/>
                  </a:lnTo>
                  <a:lnTo>
                    <a:pt x="90" y="12"/>
                  </a:lnTo>
                  <a:lnTo>
                    <a:pt x="90" y="10"/>
                  </a:lnTo>
                  <a:lnTo>
                    <a:pt x="92" y="10"/>
                  </a:lnTo>
                  <a:lnTo>
                    <a:pt x="92" y="7"/>
                  </a:lnTo>
                  <a:lnTo>
                    <a:pt x="92" y="5"/>
                  </a:lnTo>
                  <a:lnTo>
                    <a:pt x="90" y="5"/>
                  </a:lnTo>
                  <a:lnTo>
                    <a:pt x="88" y="3"/>
                  </a:lnTo>
                  <a:lnTo>
                    <a:pt x="85" y="3"/>
                  </a:lnTo>
                  <a:lnTo>
                    <a:pt x="85" y="0"/>
                  </a:lnTo>
                  <a:lnTo>
                    <a:pt x="104" y="0"/>
                  </a:lnTo>
                  <a:lnTo>
                    <a:pt x="104" y="3"/>
                  </a:lnTo>
                  <a:lnTo>
                    <a:pt x="102" y="5"/>
                  </a:lnTo>
                  <a:lnTo>
                    <a:pt x="99" y="5"/>
                  </a:lnTo>
                  <a:lnTo>
                    <a:pt x="99" y="7"/>
                  </a:lnTo>
                  <a:lnTo>
                    <a:pt x="97" y="7"/>
                  </a:lnTo>
                  <a:lnTo>
                    <a:pt x="97" y="10"/>
                  </a:lnTo>
                  <a:lnTo>
                    <a:pt x="97" y="12"/>
                  </a:lnTo>
                  <a:lnTo>
                    <a:pt x="73" y="69"/>
                  </a:lnTo>
                  <a:lnTo>
                    <a:pt x="71" y="69"/>
                  </a:lnTo>
                  <a:lnTo>
                    <a:pt x="54" y="26"/>
                  </a:lnTo>
                  <a:lnTo>
                    <a:pt x="35" y="69"/>
                  </a:lnTo>
                  <a:lnTo>
                    <a:pt x="33" y="69"/>
                  </a:lnTo>
                  <a:lnTo>
                    <a:pt x="12" y="12"/>
                  </a:lnTo>
                  <a:lnTo>
                    <a:pt x="9" y="10"/>
                  </a:lnTo>
                  <a:lnTo>
                    <a:pt x="9" y="7"/>
                  </a:lnTo>
                  <a:lnTo>
                    <a:pt x="7" y="7"/>
                  </a:lnTo>
                  <a:lnTo>
                    <a:pt x="7" y="5"/>
                  </a:lnTo>
                  <a:lnTo>
                    <a:pt x="5" y="5"/>
                  </a:lnTo>
                  <a:lnTo>
                    <a:pt x="2" y="3"/>
                  </a:lnTo>
                  <a:lnTo>
                    <a:pt x="0" y="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latin typeface="+mj-lt"/>
              </a:endParaRPr>
            </a:p>
          </p:txBody>
        </p:sp>
        <p:sp>
          <p:nvSpPr>
            <p:cNvPr id="42039" name="Freeform 166"/>
            <p:cNvSpPr>
              <a:spLocks/>
            </p:cNvSpPr>
            <p:nvPr/>
          </p:nvSpPr>
          <p:spPr bwMode="auto">
            <a:xfrm>
              <a:off x="4941" y="3114"/>
              <a:ext cx="38" cy="67"/>
            </a:xfrm>
            <a:custGeom>
              <a:avLst/>
              <a:gdLst>
                <a:gd name="T0" fmla="*/ 15 w 38"/>
                <a:gd name="T1" fmla="*/ 10 h 67"/>
                <a:gd name="T2" fmla="*/ 17 w 38"/>
                <a:gd name="T3" fmla="*/ 19 h 67"/>
                <a:gd name="T4" fmla="*/ 26 w 38"/>
                <a:gd name="T5" fmla="*/ 22 h 67"/>
                <a:gd name="T6" fmla="*/ 31 w 38"/>
                <a:gd name="T7" fmla="*/ 26 h 67"/>
                <a:gd name="T8" fmla="*/ 36 w 38"/>
                <a:gd name="T9" fmla="*/ 31 h 67"/>
                <a:gd name="T10" fmla="*/ 38 w 38"/>
                <a:gd name="T11" fmla="*/ 38 h 67"/>
                <a:gd name="T12" fmla="*/ 38 w 38"/>
                <a:gd name="T13" fmla="*/ 43 h 67"/>
                <a:gd name="T14" fmla="*/ 38 w 38"/>
                <a:gd name="T15" fmla="*/ 48 h 67"/>
                <a:gd name="T16" fmla="*/ 36 w 38"/>
                <a:gd name="T17" fmla="*/ 50 h 67"/>
                <a:gd name="T18" fmla="*/ 36 w 38"/>
                <a:gd name="T19" fmla="*/ 55 h 67"/>
                <a:gd name="T20" fmla="*/ 34 w 38"/>
                <a:gd name="T21" fmla="*/ 57 h 67"/>
                <a:gd name="T22" fmla="*/ 31 w 38"/>
                <a:gd name="T23" fmla="*/ 60 h 67"/>
                <a:gd name="T24" fmla="*/ 29 w 38"/>
                <a:gd name="T25" fmla="*/ 62 h 67"/>
                <a:gd name="T26" fmla="*/ 26 w 38"/>
                <a:gd name="T27" fmla="*/ 64 h 67"/>
                <a:gd name="T28" fmla="*/ 22 w 38"/>
                <a:gd name="T29" fmla="*/ 64 h 67"/>
                <a:gd name="T30" fmla="*/ 17 w 38"/>
                <a:gd name="T31" fmla="*/ 67 h 67"/>
                <a:gd name="T32" fmla="*/ 15 w 38"/>
                <a:gd name="T33" fmla="*/ 67 h 67"/>
                <a:gd name="T34" fmla="*/ 10 w 38"/>
                <a:gd name="T35" fmla="*/ 67 h 67"/>
                <a:gd name="T36" fmla="*/ 5 w 38"/>
                <a:gd name="T37" fmla="*/ 67 h 67"/>
                <a:gd name="T38" fmla="*/ 3 w 38"/>
                <a:gd name="T39" fmla="*/ 64 h 67"/>
                <a:gd name="T40" fmla="*/ 3 w 38"/>
                <a:gd name="T41" fmla="*/ 64 h 67"/>
                <a:gd name="T42" fmla="*/ 0 w 38"/>
                <a:gd name="T43" fmla="*/ 62 h 67"/>
                <a:gd name="T44" fmla="*/ 0 w 38"/>
                <a:gd name="T45" fmla="*/ 60 h 67"/>
                <a:gd name="T46" fmla="*/ 0 w 38"/>
                <a:gd name="T47" fmla="*/ 60 h 67"/>
                <a:gd name="T48" fmla="*/ 3 w 38"/>
                <a:gd name="T49" fmla="*/ 60 h 67"/>
                <a:gd name="T50" fmla="*/ 3 w 38"/>
                <a:gd name="T51" fmla="*/ 57 h 67"/>
                <a:gd name="T52" fmla="*/ 3 w 38"/>
                <a:gd name="T53" fmla="*/ 57 h 67"/>
                <a:gd name="T54" fmla="*/ 5 w 38"/>
                <a:gd name="T55" fmla="*/ 57 h 67"/>
                <a:gd name="T56" fmla="*/ 5 w 38"/>
                <a:gd name="T57" fmla="*/ 57 h 67"/>
                <a:gd name="T58" fmla="*/ 7 w 38"/>
                <a:gd name="T59" fmla="*/ 57 h 67"/>
                <a:gd name="T60" fmla="*/ 7 w 38"/>
                <a:gd name="T61" fmla="*/ 57 h 67"/>
                <a:gd name="T62" fmla="*/ 7 w 38"/>
                <a:gd name="T63" fmla="*/ 57 h 67"/>
                <a:gd name="T64" fmla="*/ 10 w 38"/>
                <a:gd name="T65" fmla="*/ 60 h 67"/>
                <a:gd name="T66" fmla="*/ 12 w 38"/>
                <a:gd name="T67" fmla="*/ 60 h 67"/>
                <a:gd name="T68" fmla="*/ 15 w 38"/>
                <a:gd name="T69" fmla="*/ 62 h 67"/>
                <a:gd name="T70" fmla="*/ 17 w 38"/>
                <a:gd name="T71" fmla="*/ 62 h 67"/>
                <a:gd name="T72" fmla="*/ 22 w 38"/>
                <a:gd name="T73" fmla="*/ 62 h 67"/>
                <a:gd name="T74" fmla="*/ 26 w 38"/>
                <a:gd name="T75" fmla="*/ 60 h 67"/>
                <a:gd name="T76" fmla="*/ 29 w 38"/>
                <a:gd name="T77" fmla="*/ 57 h 67"/>
                <a:gd name="T78" fmla="*/ 31 w 38"/>
                <a:gd name="T79" fmla="*/ 53 h 67"/>
                <a:gd name="T80" fmla="*/ 31 w 38"/>
                <a:gd name="T81" fmla="*/ 50 h 67"/>
                <a:gd name="T82" fmla="*/ 31 w 38"/>
                <a:gd name="T83" fmla="*/ 45 h 67"/>
                <a:gd name="T84" fmla="*/ 31 w 38"/>
                <a:gd name="T85" fmla="*/ 41 h 67"/>
                <a:gd name="T86" fmla="*/ 29 w 38"/>
                <a:gd name="T87" fmla="*/ 36 h 67"/>
                <a:gd name="T88" fmla="*/ 24 w 38"/>
                <a:gd name="T89" fmla="*/ 34 h 67"/>
                <a:gd name="T90" fmla="*/ 22 w 38"/>
                <a:gd name="T91" fmla="*/ 31 h 67"/>
                <a:gd name="T92" fmla="*/ 17 w 38"/>
                <a:gd name="T93" fmla="*/ 29 h 67"/>
                <a:gd name="T94" fmla="*/ 12 w 38"/>
                <a:gd name="T95" fmla="*/ 26 h 67"/>
                <a:gd name="T96" fmla="*/ 5 w 38"/>
                <a:gd name="T97" fmla="*/ 26 h 67"/>
                <a:gd name="T98" fmla="*/ 38 w 38"/>
                <a:gd name="T99" fmla="*/ 0 h 6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8"/>
                <a:gd name="T151" fmla="*/ 0 h 67"/>
                <a:gd name="T152" fmla="*/ 38 w 38"/>
                <a:gd name="T153" fmla="*/ 67 h 6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8" h="67">
                  <a:moveTo>
                    <a:pt x="38" y="0"/>
                  </a:moveTo>
                  <a:lnTo>
                    <a:pt x="36" y="10"/>
                  </a:lnTo>
                  <a:lnTo>
                    <a:pt x="15" y="10"/>
                  </a:lnTo>
                  <a:lnTo>
                    <a:pt x="12" y="17"/>
                  </a:lnTo>
                  <a:lnTo>
                    <a:pt x="15" y="17"/>
                  </a:lnTo>
                  <a:lnTo>
                    <a:pt x="17" y="19"/>
                  </a:lnTo>
                  <a:lnTo>
                    <a:pt x="19" y="19"/>
                  </a:lnTo>
                  <a:lnTo>
                    <a:pt x="22" y="22"/>
                  </a:lnTo>
                  <a:lnTo>
                    <a:pt x="26" y="22"/>
                  </a:lnTo>
                  <a:lnTo>
                    <a:pt x="26" y="24"/>
                  </a:lnTo>
                  <a:lnTo>
                    <a:pt x="29" y="24"/>
                  </a:lnTo>
                  <a:lnTo>
                    <a:pt x="31" y="26"/>
                  </a:lnTo>
                  <a:lnTo>
                    <a:pt x="34" y="29"/>
                  </a:lnTo>
                  <a:lnTo>
                    <a:pt x="34" y="31"/>
                  </a:lnTo>
                  <a:lnTo>
                    <a:pt x="36" y="31"/>
                  </a:lnTo>
                  <a:lnTo>
                    <a:pt x="36" y="34"/>
                  </a:lnTo>
                  <a:lnTo>
                    <a:pt x="38" y="36"/>
                  </a:lnTo>
                  <a:lnTo>
                    <a:pt x="38" y="38"/>
                  </a:lnTo>
                  <a:lnTo>
                    <a:pt x="38" y="41"/>
                  </a:lnTo>
                  <a:lnTo>
                    <a:pt x="38" y="43"/>
                  </a:lnTo>
                  <a:lnTo>
                    <a:pt x="38" y="45"/>
                  </a:lnTo>
                  <a:lnTo>
                    <a:pt x="38" y="48"/>
                  </a:lnTo>
                  <a:lnTo>
                    <a:pt x="36" y="50"/>
                  </a:lnTo>
                  <a:lnTo>
                    <a:pt x="36" y="53"/>
                  </a:lnTo>
                  <a:lnTo>
                    <a:pt x="36" y="55"/>
                  </a:lnTo>
                  <a:lnTo>
                    <a:pt x="34" y="55"/>
                  </a:lnTo>
                  <a:lnTo>
                    <a:pt x="34" y="57"/>
                  </a:lnTo>
                  <a:lnTo>
                    <a:pt x="31" y="57"/>
                  </a:lnTo>
                  <a:lnTo>
                    <a:pt x="31" y="60"/>
                  </a:lnTo>
                  <a:lnTo>
                    <a:pt x="29" y="60"/>
                  </a:lnTo>
                  <a:lnTo>
                    <a:pt x="29" y="62"/>
                  </a:lnTo>
                  <a:lnTo>
                    <a:pt x="26" y="62"/>
                  </a:lnTo>
                  <a:lnTo>
                    <a:pt x="26" y="64"/>
                  </a:lnTo>
                  <a:lnTo>
                    <a:pt x="24" y="64"/>
                  </a:lnTo>
                  <a:lnTo>
                    <a:pt x="22" y="64"/>
                  </a:lnTo>
                  <a:lnTo>
                    <a:pt x="22" y="67"/>
                  </a:lnTo>
                  <a:lnTo>
                    <a:pt x="19" y="67"/>
                  </a:lnTo>
                  <a:lnTo>
                    <a:pt x="17" y="67"/>
                  </a:lnTo>
                  <a:lnTo>
                    <a:pt x="15" y="67"/>
                  </a:lnTo>
                  <a:lnTo>
                    <a:pt x="12" y="67"/>
                  </a:lnTo>
                  <a:lnTo>
                    <a:pt x="10" y="67"/>
                  </a:lnTo>
                  <a:lnTo>
                    <a:pt x="7" y="67"/>
                  </a:lnTo>
                  <a:lnTo>
                    <a:pt x="5" y="67"/>
                  </a:lnTo>
                  <a:lnTo>
                    <a:pt x="3" y="64"/>
                  </a:lnTo>
                  <a:lnTo>
                    <a:pt x="3" y="62"/>
                  </a:lnTo>
                  <a:lnTo>
                    <a:pt x="0" y="62"/>
                  </a:lnTo>
                  <a:lnTo>
                    <a:pt x="0" y="60"/>
                  </a:lnTo>
                  <a:lnTo>
                    <a:pt x="3" y="60"/>
                  </a:lnTo>
                  <a:lnTo>
                    <a:pt x="3" y="57"/>
                  </a:lnTo>
                  <a:lnTo>
                    <a:pt x="5" y="57"/>
                  </a:lnTo>
                  <a:lnTo>
                    <a:pt x="7" y="57"/>
                  </a:lnTo>
                  <a:lnTo>
                    <a:pt x="10" y="60"/>
                  </a:lnTo>
                  <a:lnTo>
                    <a:pt x="12" y="60"/>
                  </a:lnTo>
                  <a:lnTo>
                    <a:pt x="12" y="62"/>
                  </a:lnTo>
                  <a:lnTo>
                    <a:pt x="15" y="62"/>
                  </a:lnTo>
                  <a:lnTo>
                    <a:pt x="17" y="62"/>
                  </a:lnTo>
                  <a:lnTo>
                    <a:pt x="19" y="62"/>
                  </a:lnTo>
                  <a:lnTo>
                    <a:pt x="22" y="62"/>
                  </a:lnTo>
                  <a:lnTo>
                    <a:pt x="24" y="60"/>
                  </a:lnTo>
                  <a:lnTo>
                    <a:pt x="26" y="60"/>
                  </a:lnTo>
                  <a:lnTo>
                    <a:pt x="26" y="57"/>
                  </a:lnTo>
                  <a:lnTo>
                    <a:pt x="29" y="57"/>
                  </a:lnTo>
                  <a:lnTo>
                    <a:pt x="29" y="55"/>
                  </a:lnTo>
                  <a:lnTo>
                    <a:pt x="31" y="55"/>
                  </a:lnTo>
                  <a:lnTo>
                    <a:pt x="31" y="53"/>
                  </a:lnTo>
                  <a:lnTo>
                    <a:pt x="31" y="50"/>
                  </a:lnTo>
                  <a:lnTo>
                    <a:pt x="31" y="48"/>
                  </a:lnTo>
                  <a:lnTo>
                    <a:pt x="31" y="45"/>
                  </a:lnTo>
                  <a:lnTo>
                    <a:pt x="31" y="43"/>
                  </a:lnTo>
                  <a:lnTo>
                    <a:pt x="31" y="41"/>
                  </a:lnTo>
                  <a:lnTo>
                    <a:pt x="29" y="38"/>
                  </a:lnTo>
                  <a:lnTo>
                    <a:pt x="29" y="36"/>
                  </a:lnTo>
                  <a:lnTo>
                    <a:pt x="26" y="36"/>
                  </a:lnTo>
                  <a:lnTo>
                    <a:pt x="26" y="34"/>
                  </a:lnTo>
                  <a:lnTo>
                    <a:pt x="24" y="34"/>
                  </a:lnTo>
                  <a:lnTo>
                    <a:pt x="24" y="31"/>
                  </a:lnTo>
                  <a:lnTo>
                    <a:pt x="22" y="31"/>
                  </a:lnTo>
                  <a:lnTo>
                    <a:pt x="19" y="29"/>
                  </a:lnTo>
                  <a:lnTo>
                    <a:pt x="17" y="29"/>
                  </a:lnTo>
                  <a:lnTo>
                    <a:pt x="15" y="26"/>
                  </a:lnTo>
                  <a:lnTo>
                    <a:pt x="12" y="26"/>
                  </a:lnTo>
                  <a:lnTo>
                    <a:pt x="10" y="26"/>
                  </a:lnTo>
                  <a:lnTo>
                    <a:pt x="7" y="26"/>
                  </a:lnTo>
                  <a:lnTo>
                    <a:pt x="5" y="26"/>
                  </a:lnTo>
                  <a:lnTo>
                    <a:pt x="3" y="26"/>
                  </a:lnTo>
                  <a:lnTo>
                    <a:pt x="15" y="0"/>
                  </a:lnTo>
                  <a:lnTo>
                    <a:pt x="3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latin typeface="+mj-lt"/>
              </a:endParaRPr>
            </a:p>
          </p:txBody>
        </p:sp>
        <p:sp>
          <p:nvSpPr>
            <p:cNvPr id="42040" name="Rectangle 170"/>
            <p:cNvSpPr>
              <a:spLocks noChangeArrowheads="1"/>
            </p:cNvSpPr>
            <p:nvPr/>
          </p:nvSpPr>
          <p:spPr bwMode="auto">
            <a:xfrm>
              <a:off x="5428" y="3746"/>
              <a:ext cx="38"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700">
                  <a:solidFill>
                    <a:srgbClr val="000000"/>
                  </a:solidFill>
                  <a:latin typeface="+mj-lt"/>
                </a:rPr>
                <a:t> </a:t>
              </a:r>
              <a:endParaRPr lang="de-DE">
                <a:latin typeface="+mj-lt"/>
              </a:endParaRPr>
            </a:p>
          </p:txBody>
        </p:sp>
      </p:grpSp>
      <p:sp>
        <p:nvSpPr>
          <p:cNvPr id="42026" name="Text Box 183"/>
          <p:cNvSpPr txBox="1">
            <a:spLocks noChangeArrowheads="1"/>
          </p:cNvSpPr>
          <p:nvPr/>
        </p:nvSpPr>
        <p:spPr bwMode="auto">
          <a:xfrm>
            <a:off x="639762" y="4642744"/>
            <a:ext cx="373411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en-US" b="1" dirty="0" err="1"/>
              <a:t>z.B</a:t>
            </a:r>
            <a:r>
              <a:rPr lang="en-US" b="1" dirty="0" smtClean="0"/>
              <a:t>. </a:t>
            </a:r>
            <a:r>
              <a:rPr lang="en-US" dirty="0" err="1" smtClean="0"/>
              <a:t>formale</a:t>
            </a:r>
            <a:r>
              <a:rPr lang="en-US" dirty="0" smtClean="0"/>
              <a:t> </a:t>
            </a:r>
            <a:r>
              <a:rPr lang="en-US" dirty="0" err="1" smtClean="0"/>
              <a:t>binäre</a:t>
            </a:r>
            <a:r>
              <a:rPr lang="en-US" dirty="0" smtClean="0"/>
              <a:t> </a:t>
            </a:r>
            <a:r>
              <a:rPr lang="en-US" dirty="0" err="1" smtClean="0"/>
              <a:t>Neuronen</a:t>
            </a:r>
            <a:r>
              <a:rPr lang="en-US" dirty="0" smtClean="0"/>
              <a:t> </a:t>
            </a:r>
            <a:endParaRPr lang="en-US" dirty="0"/>
          </a:p>
        </p:txBody>
      </p:sp>
      <p:graphicFrame>
        <p:nvGraphicFramePr>
          <p:cNvPr id="165" name="Group 150"/>
          <p:cNvGraphicFramePr>
            <a:graphicFrameLocks noGrp="1"/>
          </p:cNvGraphicFramePr>
          <p:nvPr>
            <p:extLst>
              <p:ext uri="{D42A27DB-BD31-4B8C-83A1-F6EECF244321}">
                <p14:modId xmlns:p14="http://schemas.microsoft.com/office/powerpoint/2010/main" val="4151512757"/>
              </p:ext>
            </p:extLst>
          </p:nvPr>
        </p:nvGraphicFramePr>
        <p:xfrm>
          <a:off x="7536526" y="1600763"/>
          <a:ext cx="1503997" cy="1597092"/>
        </p:xfrm>
        <a:graphic>
          <a:graphicData uri="http://schemas.openxmlformats.org/drawingml/2006/table">
            <a:tbl>
              <a:tblPr/>
              <a:tblGrid>
                <a:gridCol w="688564"/>
                <a:gridCol w="815433"/>
              </a:tblGrid>
              <a:tr h="298680">
                <a:tc>
                  <a:txBody>
                    <a:bodyPr/>
                    <a:lstStyle/>
                    <a:p>
                      <a:pPr marL="0" marR="0" lvl="0" indent="0" algn="l" defTabSz="914400" rtl="0" eaLnBrk="0" fontAlgn="base" latinLnBrk="0" hangingPunct="0">
                        <a:lnSpc>
                          <a:spcPct val="85000"/>
                        </a:lnSpc>
                        <a:spcBef>
                          <a:spcPct val="45000"/>
                        </a:spcBef>
                        <a:spcAft>
                          <a:spcPct val="0"/>
                        </a:spcAft>
                        <a:buClrTx/>
                        <a:buSzTx/>
                        <a:buFontTx/>
                        <a:buNone/>
                        <a:tabLst/>
                      </a:pPr>
                      <a:r>
                        <a:rPr kumimoji="0" lang="de-DE" sz="1600" b="0" i="0" u="none" strike="noStrike" cap="none" normalizeH="0" baseline="0" dirty="0" smtClean="0">
                          <a:ln>
                            <a:noFill/>
                          </a:ln>
                          <a:solidFill>
                            <a:schemeClr val="tx1"/>
                          </a:solidFill>
                          <a:effectLst/>
                          <a:latin typeface="Arial" pitchFamily="34" charset="0"/>
                        </a:rPr>
                        <a:t>x</a:t>
                      </a:r>
                      <a:r>
                        <a:rPr kumimoji="0" lang="de-DE" sz="1600" b="0" i="0" u="none" strike="noStrike" cap="none" normalizeH="0" baseline="-25000" dirty="0" smtClean="0">
                          <a:ln>
                            <a:noFill/>
                          </a:ln>
                          <a:solidFill>
                            <a:schemeClr val="tx1"/>
                          </a:solidFill>
                          <a:effectLst/>
                          <a:latin typeface="Arial" pitchFamily="34" charset="0"/>
                        </a:rPr>
                        <a:t>1</a:t>
                      </a:r>
                      <a:r>
                        <a:rPr kumimoji="0" lang="de-DE" sz="1600" b="0" i="0" u="none" strike="noStrike" cap="none" normalizeH="0" baseline="0" dirty="0" smtClean="0">
                          <a:ln>
                            <a:noFill/>
                          </a:ln>
                          <a:solidFill>
                            <a:schemeClr val="tx1"/>
                          </a:solidFill>
                          <a:effectLst/>
                          <a:latin typeface="Arial" pitchFamily="34" charset="0"/>
                        </a:rPr>
                        <a:t> x</a:t>
                      </a:r>
                      <a:r>
                        <a:rPr kumimoji="0" lang="de-DE" sz="1600" b="0" i="0" u="none" strike="noStrike" cap="none" normalizeH="0" baseline="-25000" dirty="0" smtClean="0">
                          <a:ln>
                            <a:noFill/>
                          </a:ln>
                          <a:solidFill>
                            <a:schemeClr val="tx1"/>
                          </a:solidFill>
                          <a:effectLst/>
                          <a:latin typeface="Arial" pitchFamily="34" charset="0"/>
                        </a:rPr>
                        <a:t>2</a:t>
                      </a:r>
                    </a:p>
                  </a:txBody>
                  <a:tcPr marT="45714" marB="45714" horzOverflow="overflow">
                    <a:lnL cap="flat">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5000"/>
                        </a:lnSpc>
                        <a:spcBef>
                          <a:spcPct val="45000"/>
                        </a:spcBef>
                        <a:spcAft>
                          <a:spcPct val="0"/>
                        </a:spcAft>
                        <a:buClrTx/>
                        <a:buSzTx/>
                        <a:buFontTx/>
                        <a:buNone/>
                        <a:tabLst/>
                      </a:pPr>
                      <a:r>
                        <a:rPr kumimoji="0" lang="de-DE" sz="1600" b="0" i="0" u="none" strike="noStrike" cap="none" normalizeH="0" baseline="0" smtClean="0">
                          <a:ln>
                            <a:noFill/>
                          </a:ln>
                          <a:solidFill>
                            <a:schemeClr val="tx1"/>
                          </a:solidFill>
                          <a:effectLst/>
                          <a:latin typeface="Arial" pitchFamily="34" charset="0"/>
                        </a:rPr>
                        <a:t>x</a:t>
                      </a:r>
                      <a:r>
                        <a:rPr kumimoji="0" lang="de-DE" sz="1600" b="0" i="0" u="none" strike="noStrike" cap="none" normalizeH="0" baseline="-25000" smtClean="0">
                          <a:ln>
                            <a:noFill/>
                          </a:ln>
                          <a:solidFill>
                            <a:schemeClr val="tx1"/>
                          </a:solidFill>
                          <a:effectLst/>
                          <a:latin typeface="Arial" pitchFamily="34" charset="0"/>
                        </a:rPr>
                        <a:t>1</a:t>
                      </a:r>
                      <a:r>
                        <a:rPr kumimoji="0" lang="de-DE" sz="1600" b="0" i="0" u="none" strike="noStrike" cap="none" normalizeH="0" baseline="0" smtClean="0">
                          <a:ln>
                            <a:noFill/>
                          </a:ln>
                          <a:solidFill>
                            <a:schemeClr val="tx1"/>
                          </a:solidFill>
                          <a:effectLst/>
                          <a:latin typeface="Arial" pitchFamily="34" charset="0"/>
                          <a:sym typeface="Symbol" pitchFamily="18" charset="2"/>
                        </a:rPr>
                        <a:t> </a:t>
                      </a:r>
                      <a:r>
                        <a:rPr kumimoji="0" lang="de-DE" sz="1600" b="0" i="0" u="none" strike="noStrike" cap="none" normalizeH="0" baseline="0" smtClean="0">
                          <a:ln>
                            <a:noFill/>
                          </a:ln>
                          <a:solidFill>
                            <a:schemeClr val="tx1"/>
                          </a:solidFill>
                          <a:effectLst/>
                          <a:latin typeface="Arial" pitchFamily="34" charset="0"/>
                        </a:rPr>
                        <a:t>x</a:t>
                      </a:r>
                      <a:r>
                        <a:rPr kumimoji="0" lang="de-DE" sz="1600" b="0" i="0" u="none" strike="noStrike" cap="none" normalizeH="0" baseline="-25000" smtClean="0">
                          <a:ln>
                            <a:noFill/>
                          </a:ln>
                          <a:solidFill>
                            <a:schemeClr val="tx1"/>
                          </a:solidFill>
                          <a:effectLst/>
                          <a:latin typeface="Arial" pitchFamily="34" charset="0"/>
                        </a:rPr>
                        <a:t>2</a:t>
                      </a:r>
                    </a:p>
                  </a:txBody>
                  <a:tcPr marT="45714" marB="45714" horzOverflow="overflow">
                    <a:lnL w="12700" cap="flat" cmpd="sng" algn="ctr">
                      <a:solidFill>
                        <a:schemeClr val="tx1"/>
                      </a:solidFill>
                      <a:prstDash val="solid"/>
                      <a:round/>
                      <a:headEnd type="none" w="med" len="med"/>
                      <a:tailEnd type="none" w="med" len="med"/>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r>
              <a:tr h="324586">
                <a:tc>
                  <a:txBody>
                    <a:bodyPr/>
                    <a:lstStyle/>
                    <a:p>
                      <a:pPr marL="0" marR="0" lvl="0" indent="0" algn="l" defTabSz="914400" rtl="0" eaLnBrk="0" fontAlgn="base" latinLnBrk="0" hangingPunct="0">
                        <a:lnSpc>
                          <a:spcPct val="85000"/>
                        </a:lnSpc>
                        <a:spcBef>
                          <a:spcPct val="45000"/>
                        </a:spcBef>
                        <a:spcAft>
                          <a:spcPct val="0"/>
                        </a:spcAft>
                        <a:buClrTx/>
                        <a:buSzTx/>
                        <a:buFontTx/>
                        <a:buNone/>
                        <a:tabLst/>
                      </a:pPr>
                      <a:r>
                        <a:rPr kumimoji="0" lang="de-DE" sz="1800" b="0" i="0" u="none" strike="noStrike" cap="none" normalizeH="0" baseline="0" dirty="0" smtClean="0">
                          <a:ln>
                            <a:noFill/>
                          </a:ln>
                          <a:solidFill>
                            <a:srgbClr val="C00000"/>
                          </a:solidFill>
                          <a:effectLst/>
                          <a:latin typeface="Arial" pitchFamily="34" charset="0"/>
                        </a:rPr>
                        <a:t>0 0</a:t>
                      </a:r>
                    </a:p>
                  </a:txBody>
                  <a:tcPr marT="45714" marB="45714"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85000"/>
                        </a:lnSpc>
                        <a:spcBef>
                          <a:spcPct val="45000"/>
                        </a:spcBef>
                        <a:spcAft>
                          <a:spcPct val="0"/>
                        </a:spcAft>
                        <a:buClrTx/>
                        <a:buSzTx/>
                        <a:buFontTx/>
                        <a:buNone/>
                        <a:tabLst/>
                      </a:pPr>
                      <a:r>
                        <a:rPr kumimoji="0" lang="de-DE" sz="1800" b="0" i="0" u="none" strike="noStrike" cap="none" normalizeH="0" baseline="0" dirty="0" smtClean="0">
                          <a:ln>
                            <a:noFill/>
                          </a:ln>
                          <a:solidFill>
                            <a:srgbClr val="C00000"/>
                          </a:solidFill>
                          <a:effectLst/>
                          <a:latin typeface="Arial" pitchFamily="34" charset="0"/>
                        </a:rPr>
                        <a:t>0</a:t>
                      </a:r>
                    </a:p>
                  </a:txBody>
                  <a:tcPr marT="45714" marB="45714"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324586">
                <a:tc>
                  <a:txBody>
                    <a:bodyPr/>
                    <a:lstStyle/>
                    <a:p>
                      <a:pPr marL="0" marR="0" lvl="0" indent="0" algn="l" defTabSz="914400" rtl="0" eaLnBrk="0" fontAlgn="base" latinLnBrk="0" hangingPunct="0">
                        <a:lnSpc>
                          <a:spcPct val="85000"/>
                        </a:lnSpc>
                        <a:spcBef>
                          <a:spcPct val="45000"/>
                        </a:spcBef>
                        <a:spcAft>
                          <a:spcPct val="0"/>
                        </a:spcAft>
                        <a:buClrTx/>
                        <a:buSzTx/>
                        <a:buFontTx/>
                        <a:buNone/>
                        <a:tabLst/>
                      </a:pPr>
                      <a:r>
                        <a:rPr kumimoji="0" lang="de-DE" sz="1800" b="0" i="0" u="none" strike="noStrike" cap="none" normalizeH="0" baseline="0" dirty="0" smtClean="0">
                          <a:ln>
                            <a:noFill/>
                          </a:ln>
                          <a:solidFill>
                            <a:srgbClr val="3399FF"/>
                          </a:solidFill>
                          <a:effectLst/>
                          <a:latin typeface="Arial" pitchFamily="34" charset="0"/>
                        </a:rPr>
                        <a:t>0 1</a:t>
                      </a:r>
                    </a:p>
                  </a:txBody>
                  <a:tcPr marT="45714" marB="45714"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0" fontAlgn="base" latinLnBrk="0" hangingPunct="0">
                        <a:lnSpc>
                          <a:spcPct val="85000"/>
                        </a:lnSpc>
                        <a:spcBef>
                          <a:spcPct val="45000"/>
                        </a:spcBef>
                        <a:spcAft>
                          <a:spcPct val="0"/>
                        </a:spcAft>
                        <a:buClrTx/>
                        <a:buSzTx/>
                        <a:buFontTx/>
                        <a:buNone/>
                        <a:tabLst/>
                      </a:pPr>
                      <a:r>
                        <a:rPr kumimoji="0" lang="de-DE" sz="1800" b="0" i="0" u="none" strike="noStrike" cap="none" normalizeH="0" baseline="0" dirty="0" smtClean="0">
                          <a:ln>
                            <a:noFill/>
                          </a:ln>
                          <a:solidFill>
                            <a:srgbClr val="3399FF"/>
                          </a:solidFill>
                          <a:effectLst/>
                          <a:latin typeface="Arial" pitchFamily="34" charset="0"/>
                        </a:rPr>
                        <a:t>1</a:t>
                      </a:r>
                    </a:p>
                  </a:txBody>
                  <a:tcPr marT="45714" marB="45714" horzOverflow="overflow">
                    <a:lnL w="12700" cap="flat" cmpd="sng" algn="ctr">
                      <a:solidFill>
                        <a:schemeClr val="tx1"/>
                      </a:solidFill>
                      <a:prstDash val="solid"/>
                      <a:round/>
                      <a:headEnd type="none" w="med" len="med"/>
                      <a:tailEnd type="none" w="med" len="med"/>
                    </a:lnL>
                    <a:lnR cap="flat">
                      <a:noFill/>
                    </a:lnR>
                    <a:lnT>
                      <a:noFill/>
                    </a:lnT>
                    <a:lnB>
                      <a:noFill/>
                    </a:lnB>
                    <a:lnTlToBr>
                      <a:noFill/>
                    </a:lnTlToBr>
                    <a:lnBlToTr>
                      <a:noFill/>
                    </a:lnBlToTr>
                    <a:noFill/>
                  </a:tcPr>
                </a:tc>
              </a:tr>
              <a:tr h="324586">
                <a:tc>
                  <a:txBody>
                    <a:bodyPr/>
                    <a:lstStyle/>
                    <a:p>
                      <a:pPr marL="0" marR="0" lvl="0" indent="0" algn="l" defTabSz="914400" rtl="0" eaLnBrk="0" fontAlgn="base" latinLnBrk="0" hangingPunct="0">
                        <a:lnSpc>
                          <a:spcPct val="85000"/>
                        </a:lnSpc>
                        <a:spcBef>
                          <a:spcPct val="45000"/>
                        </a:spcBef>
                        <a:spcAft>
                          <a:spcPct val="0"/>
                        </a:spcAft>
                        <a:buClrTx/>
                        <a:buSzTx/>
                        <a:buFontTx/>
                        <a:buNone/>
                        <a:tabLst/>
                      </a:pPr>
                      <a:r>
                        <a:rPr kumimoji="0" lang="de-DE" sz="1800" b="0" i="0" u="none" strike="noStrike" cap="none" normalizeH="0" baseline="0" dirty="0" smtClean="0">
                          <a:ln>
                            <a:noFill/>
                          </a:ln>
                          <a:solidFill>
                            <a:srgbClr val="3399FF"/>
                          </a:solidFill>
                          <a:effectLst/>
                          <a:latin typeface="Arial" pitchFamily="34" charset="0"/>
                        </a:rPr>
                        <a:t>1 0</a:t>
                      </a:r>
                    </a:p>
                  </a:txBody>
                  <a:tcPr marT="45714" marB="45714"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0" fontAlgn="base" latinLnBrk="0" hangingPunct="0">
                        <a:lnSpc>
                          <a:spcPct val="85000"/>
                        </a:lnSpc>
                        <a:spcBef>
                          <a:spcPct val="45000"/>
                        </a:spcBef>
                        <a:spcAft>
                          <a:spcPct val="0"/>
                        </a:spcAft>
                        <a:buClrTx/>
                        <a:buSzTx/>
                        <a:buFontTx/>
                        <a:buNone/>
                        <a:tabLst/>
                      </a:pPr>
                      <a:r>
                        <a:rPr kumimoji="0" lang="de-DE" sz="1800" b="0" i="0" u="none" strike="noStrike" cap="none" normalizeH="0" baseline="0" dirty="0" smtClean="0">
                          <a:ln>
                            <a:noFill/>
                          </a:ln>
                          <a:solidFill>
                            <a:srgbClr val="3399FF"/>
                          </a:solidFill>
                          <a:effectLst/>
                          <a:latin typeface="Arial" pitchFamily="34" charset="0"/>
                        </a:rPr>
                        <a:t>1</a:t>
                      </a:r>
                    </a:p>
                  </a:txBody>
                  <a:tcPr marT="45714" marB="45714" horzOverflow="overflow">
                    <a:lnL w="12700" cap="flat" cmpd="sng" algn="ctr">
                      <a:solidFill>
                        <a:schemeClr val="tx1"/>
                      </a:solidFill>
                      <a:prstDash val="solid"/>
                      <a:round/>
                      <a:headEnd type="none" w="med" len="med"/>
                      <a:tailEnd type="none" w="med" len="med"/>
                    </a:lnL>
                    <a:lnR cap="flat">
                      <a:noFill/>
                    </a:lnR>
                    <a:lnT>
                      <a:noFill/>
                    </a:lnT>
                    <a:lnB>
                      <a:noFill/>
                    </a:lnB>
                    <a:lnTlToBr>
                      <a:noFill/>
                    </a:lnTlToBr>
                    <a:lnBlToTr>
                      <a:noFill/>
                    </a:lnBlToTr>
                    <a:noFill/>
                  </a:tcPr>
                </a:tc>
              </a:tr>
              <a:tr h="324586">
                <a:tc>
                  <a:txBody>
                    <a:bodyPr/>
                    <a:lstStyle/>
                    <a:p>
                      <a:pPr marL="0" marR="0" lvl="0" indent="0" algn="l" defTabSz="914400" rtl="0" eaLnBrk="0" fontAlgn="base" latinLnBrk="0" hangingPunct="0">
                        <a:lnSpc>
                          <a:spcPct val="85000"/>
                        </a:lnSpc>
                        <a:spcBef>
                          <a:spcPct val="45000"/>
                        </a:spcBef>
                        <a:spcAft>
                          <a:spcPct val="0"/>
                        </a:spcAft>
                        <a:buClrTx/>
                        <a:buSzTx/>
                        <a:buFontTx/>
                        <a:buNone/>
                        <a:tabLst/>
                      </a:pPr>
                      <a:r>
                        <a:rPr kumimoji="0" lang="de-DE" sz="1800" b="0" i="0" u="none" strike="noStrike" cap="none" normalizeH="0" baseline="0" dirty="0" smtClean="0">
                          <a:ln>
                            <a:noFill/>
                          </a:ln>
                          <a:solidFill>
                            <a:srgbClr val="C00000"/>
                          </a:solidFill>
                          <a:effectLst/>
                          <a:latin typeface="Arial" pitchFamily="34" charset="0"/>
                        </a:rPr>
                        <a:t>1 1</a:t>
                      </a:r>
                    </a:p>
                  </a:txBody>
                  <a:tcPr marT="45714" marB="45714" horzOverflow="overflow">
                    <a:lnL cap="flat">
                      <a:noFill/>
                    </a:lnL>
                    <a:lnR w="12700" cap="flat" cmpd="sng" algn="ctr">
                      <a:solidFill>
                        <a:schemeClr val="tx1"/>
                      </a:solidFill>
                      <a:prstDash val="solid"/>
                      <a:round/>
                      <a:headEnd type="none" w="med" len="med"/>
                      <a:tailEnd type="none" w="med" len="med"/>
                    </a:lnR>
                    <a:lnT>
                      <a:noFill/>
                    </a:lnT>
                    <a:lnB cap="flat">
                      <a:noFill/>
                    </a:lnB>
                    <a:lnTlToBr>
                      <a:noFill/>
                    </a:lnTlToBr>
                    <a:lnBlToTr>
                      <a:noFill/>
                    </a:lnBlToTr>
                    <a:noFill/>
                  </a:tcPr>
                </a:tc>
                <a:tc>
                  <a:txBody>
                    <a:bodyPr/>
                    <a:lstStyle/>
                    <a:p>
                      <a:pPr marL="0" marR="0" lvl="0" indent="0" algn="l" defTabSz="914400" rtl="0" eaLnBrk="0" fontAlgn="base" latinLnBrk="0" hangingPunct="0">
                        <a:lnSpc>
                          <a:spcPct val="85000"/>
                        </a:lnSpc>
                        <a:spcBef>
                          <a:spcPct val="45000"/>
                        </a:spcBef>
                        <a:spcAft>
                          <a:spcPct val="0"/>
                        </a:spcAft>
                        <a:buClrTx/>
                        <a:buSzTx/>
                        <a:buFontTx/>
                        <a:buNone/>
                        <a:tabLst/>
                      </a:pPr>
                      <a:r>
                        <a:rPr kumimoji="0" lang="de-DE" sz="1800" b="0" i="0" u="none" strike="noStrike" cap="none" normalizeH="0" baseline="0" dirty="0" smtClean="0">
                          <a:ln>
                            <a:noFill/>
                          </a:ln>
                          <a:solidFill>
                            <a:srgbClr val="C00000"/>
                          </a:solidFill>
                          <a:effectLst/>
                          <a:latin typeface="Arial" pitchFamily="34" charset="0"/>
                        </a:rPr>
                        <a:t>0</a:t>
                      </a:r>
                    </a:p>
                  </a:txBody>
                  <a:tcPr marT="45714" marB="45714" horzOverflow="overflow">
                    <a:lnL w="12700" cap="flat" cmpd="sng" algn="ctr">
                      <a:solidFill>
                        <a:schemeClr val="tx1"/>
                      </a:solidFill>
                      <a:prstDash val="solid"/>
                      <a:round/>
                      <a:headEnd type="none" w="med" len="med"/>
                      <a:tailEnd type="none" w="med" len="med"/>
                    </a:lnL>
                    <a:lnR cap="flat">
                      <a:noFill/>
                    </a:lnR>
                    <a:lnT>
                      <a:noFill/>
                    </a:lnT>
                    <a:lnB cap="flat">
                      <a:noFill/>
                    </a:lnB>
                    <a:lnTlToBr>
                      <a:noFill/>
                    </a:lnTlToBr>
                    <a:lnBlToTr>
                      <a:noFill/>
                    </a:lnBlToTr>
                    <a:noFill/>
                  </a:tcPr>
                </a:tc>
              </a:tr>
            </a:tbl>
          </a:graphicData>
        </a:graphic>
      </p:graphicFrame>
      <p:sp>
        <p:nvSpPr>
          <p:cNvPr id="5" name="Rechteck 4"/>
          <p:cNvSpPr/>
          <p:nvPr/>
        </p:nvSpPr>
        <p:spPr>
          <a:xfrm>
            <a:off x="1188641" y="4966464"/>
            <a:ext cx="2753519" cy="400110"/>
          </a:xfrm>
          <a:prstGeom prst="rect">
            <a:avLst/>
          </a:prstGeom>
        </p:spPr>
        <p:txBody>
          <a:bodyPr wrap="square">
            <a:spAutoFit/>
          </a:bodyPr>
          <a:lstStyle/>
          <a:p>
            <a:pPr lvl="0"/>
            <a:r>
              <a:rPr lang="en-US" dirty="0" smtClean="0">
                <a:solidFill>
                  <a:srgbClr val="000000"/>
                </a:solidFill>
              </a:rPr>
              <a:t>S(z</a:t>
            </a:r>
            <a:r>
              <a:rPr lang="en-US" u="sng" dirty="0" smtClean="0">
                <a:solidFill>
                  <a:srgbClr val="000000"/>
                </a:solidFill>
              </a:rPr>
              <a:t>&gt;</a:t>
            </a:r>
            <a:r>
              <a:rPr lang="en-US" dirty="0" smtClean="0">
                <a:solidFill>
                  <a:srgbClr val="000000"/>
                </a:solidFill>
              </a:rPr>
              <a:t>s) </a:t>
            </a:r>
            <a:r>
              <a:rPr lang="en-US" dirty="0">
                <a:solidFill>
                  <a:srgbClr val="000000"/>
                </a:solidFill>
              </a:rPr>
              <a:t>= 1, </a:t>
            </a:r>
            <a:r>
              <a:rPr lang="en-US" dirty="0" smtClean="0">
                <a:solidFill>
                  <a:srgbClr val="000000"/>
                </a:solidFill>
              </a:rPr>
              <a:t>S(z&lt;s) </a:t>
            </a:r>
            <a:r>
              <a:rPr lang="en-US" dirty="0">
                <a:solidFill>
                  <a:srgbClr val="000000"/>
                </a:solidFill>
              </a:rPr>
              <a:t>= 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subTnLst>
                                    <p:set>
                                      <p:cBhvr override="childStyle">
                                        <p:cTn dur="1" fill="hold" display="0" masterRel="nextClick" afterEffect="1"/>
                                        <p:tgtEl>
                                          <p:spTgt spid="2"/>
                                        </p:tgtEl>
                                        <p:attrNameLst>
                                          <p:attrName>style.visibility</p:attrName>
                                        </p:attrNameLst>
                                      </p:cBhvr>
                                      <p:to>
                                        <p:strVal val="hidden"/>
                                      </p:to>
                                    </p:set>
                                  </p:subTnLst>
                                </p:cTn>
                              </p:par>
                              <p:par>
                                <p:cTn id="9" presetID="22" presetClass="entr" presetSubtype="8"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childTnLst>
                                </p:cTn>
                              </p:par>
                              <p:par>
                                <p:cTn id="18" presetID="22" presetClass="entr" presetSubtype="8"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500"/>
                                        <p:tgtEl>
                                          <p:spTgt spid="12"/>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22" presetClass="entr" presetSubtype="8"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500"/>
                                        <p:tgtEl>
                                          <p:spTgt spid="14"/>
                                        </p:tgtEl>
                                      </p:cBhvr>
                                    </p:animEffect>
                                  </p:childTnLst>
                                </p:cTn>
                              </p:par>
                              <p:par>
                                <p:cTn id="28" presetID="1" presetClass="entr" presetSubtype="0" fill="hold" nodeType="withEffect">
                                  <p:stCondLst>
                                    <p:cond delay="0"/>
                                  </p:stCondLst>
                                  <p:childTnLst>
                                    <p:set>
                                      <p:cBhvr>
                                        <p:cTn id="29" dur="1" fill="hold">
                                          <p:stCondLst>
                                            <p:cond delay="0"/>
                                          </p:stCondLst>
                                        </p:cTn>
                                        <p:tgtEl>
                                          <p:spTgt spid="2"/>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5"/>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1000" smtClean="0">
                <a:latin typeface="Tahoma" pitchFamily="34" charset="0"/>
              </a:rPr>
              <a:t>Rüdiger Brause: Adaptive Systeme AS-1, WS 2013</a:t>
            </a:r>
            <a:endParaRPr lang="de-DE" sz="1000">
              <a:latin typeface="Tahoma" pitchFamily="34" charset="0"/>
            </a:endParaRPr>
          </a:p>
        </p:txBody>
      </p:sp>
      <p:sp>
        <p:nvSpPr>
          <p:cNvPr id="43011" name="Foliennummernplatzhalt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1000" smtClean="0"/>
              <a:t>- </a:t>
            </a:r>
            <a:fld id="{FF4FBA41-1643-4D85-9CA1-65957CBAA253}" type="slidenum">
              <a:rPr lang="de-DE" sz="1000" smtClean="0"/>
              <a:pPr/>
              <a:t>53</a:t>
            </a:fld>
            <a:r>
              <a:rPr lang="de-DE" sz="1000" smtClean="0"/>
              <a:t> -</a:t>
            </a:r>
          </a:p>
        </p:txBody>
      </p:sp>
      <p:sp>
        <p:nvSpPr>
          <p:cNvPr id="43012" name="Rectangle 2"/>
          <p:cNvSpPr>
            <a:spLocks noGrp="1" noChangeArrowheads="1"/>
          </p:cNvSpPr>
          <p:nvPr>
            <p:ph type="title"/>
          </p:nvPr>
        </p:nvSpPr>
        <p:spPr/>
        <p:txBody>
          <a:bodyPr/>
          <a:lstStyle/>
          <a:p>
            <a:r>
              <a:rPr lang="de-DE" smtClean="0"/>
              <a:t>Multilayer-Klassifikation</a:t>
            </a:r>
          </a:p>
        </p:txBody>
      </p:sp>
      <p:sp>
        <p:nvSpPr>
          <p:cNvPr id="43013" name="Rectangle 3"/>
          <p:cNvSpPr>
            <a:spLocks noGrp="1" noChangeArrowheads="1"/>
          </p:cNvSpPr>
          <p:nvPr>
            <p:ph type="body" idx="1"/>
          </p:nvPr>
        </p:nvSpPr>
        <p:spPr>
          <a:xfrm>
            <a:off x="611188" y="1268413"/>
            <a:ext cx="7916862" cy="481012"/>
          </a:xfrm>
        </p:spPr>
        <p:txBody>
          <a:bodyPr/>
          <a:lstStyle/>
          <a:p>
            <a:pPr marL="0" indent="0">
              <a:buFontTx/>
              <a:buNone/>
            </a:pPr>
            <a:r>
              <a:rPr lang="de-DE" smtClean="0"/>
              <a:t>Visualisierung: Separierung von Klassen</a:t>
            </a:r>
          </a:p>
        </p:txBody>
      </p:sp>
      <p:sp>
        <p:nvSpPr>
          <p:cNvPr id="43014" name="Rectangle 7"/>
          <p:cNvSpPr>
            <a:spLocks noChangeArrowheads="1"/>
          </p:cNvSpPr>
          <p:nvPr/>
        </p:nvSpPr>
        <p:spPr bwMode="auto">
          <a:xfrm>
            <a:off x="0" y="24384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endParaRPr lang="de-DE"/>
          </a:p>
        </p:txBody>
      </p:sp>
      <p:sp>
        <p:nvSpPr>
          <p:cNvPr id="207882" name="Rectangle 10"/>
          <p:cNvSpPr>
            <a:spLocks noChangeArrowheads="1"/>
          </p:cNvSpPr>
          <p:nvPr/>
        </p:nvSpPr>
        <p:spPr bwMode="auto">
          <a:xfrm rot="-5400000">
            <a:off x="5777707" y="5871369"/>
            <a:ext cx="50800"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800">
                <a:solidFill>
                  <a:srgbClr val="000000"/>
                </a:solidFill>
                <a:latin typeface="Times New Roman" pitchFamily="18" charset="0"/>
              </a:rPr>
              <a:t>  </a:t>
            </a:r>
            <a:endParaRPr lang="de-DE"/>
          </a:p>
        </p:txBody>
      </p:sp>
      <p:sp>
        <p:nvSpPr>
          <p:cNvPr id="207883" name="Rectangle 11"/>
          <p:cNvSpPr>
            <a:spLocks noChangeArrowheads="1"/>
          </p:cNvSpPr>
          <p:nvPr/>
        </p:nvSpPr>
        <p:spPr bwMode="auto">
          <a:xfrm rot="-5400000">
            <a:off x="5790407" y="5822156"/>
            <a:ext cx="25400"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800">
                <a:solidFill>
                  <a:srgbClr val="000000"/>
                </a:solidFill>
                <a:latin typeface="Times New Roman" pitchFamily="18" charset="0"/>
              </a:rPr>
              <a:t> </a:t>
            </a:r>
            <a:endParaRPr lang="de-DE"/>
          </a:p>
        </p:txBody>
      </p:sp>
      <p:sp>
        <p:nvSpPr>
          <p:cNvPr id="207884" name="Rectangle 12"/>
          <p:cNvSpPr>
            <a:spLocks noChangeArrowheads="1"/>
          </p:cNvSpPr>
          <p:nvPr/>
        </p:nvSpPr>
        <p:spPr bwMode="auto">
          <a:xfrm rot="-5400000">
            <a:off x="5803900" y="4789488"/>
            <a:ext cx="1143000" cy="1092200"/>
          </a:xfrm>
          <a:prstGeom prst="rect">
            <a:avLst/>
          </a:prstGeom>
          <a:noFill/>
          <a:ln w="158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07885" name="Rectangle 13"/>
          <p:cNvSpPr>
            <a:spLocks noChangeArrowheads="1"/>
          </p:cNvSpPr>
          <p:nvPr/>
        </p:nvSpPr>
        <p:spPr bwMode="auto">
          <a:xfrm rot="-5400000">
            <a:off x="5803106" y="3277394"/>
            <a:ext cx="1144588" cy="1092200"/>
          </a:xfrm>
          <a:prstGeom prst="rect">
            <a:avLst/>
          </a:prstGeom>
          <a:noFill/>
          <a:ln w="158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07886" name="Rectangle 14"/>
          <p:cNvSpPr>
            <a:spLocks noChangeArrowheads="1"/>
          </p:cNvSpPr>
          <p:nvPr/>
        </p:nvSpPr>
        <p:spPr bwMode="auto">
          <a:xfrm rot="-5400000">
            <a:off x="5803106" y="1747044"/>
            <a:ext cx="1144588" cy="1092200"/>
          </a:xfrm>
          <a:prstGeom prst="rect">
            <a:avLst/>
          </a:prstGeom>
          <a:noFill/>
          <a:ln w="158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07890" name="Line 18"/>
          <p:cNvSpPr>
            <a:spLocks noChangeShapeType="1"/>
          </p:cNvSpPr>
          <p:nvPr/>
        </p:nvSpPr>
        <p:spPr bwMode="auto">
          <a:xfrm rot="16200000" flipV="1">
            <a:off x="5819775" y="5113338"/>
            <a:ext cx="809625" cy="771525"/>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07891" name="Line 19"/>
          <p:cNvSpPr>
            <a:spLocks noChangeShapeType="1"/>
          </p:cNvSpPr>
          <p:nvPr/>
        </p:nvSpPr>
        <p:spPr bwMode="auto">
          <a:xfrm rot="-5400000">
            <a:off x="6124575" y="1620838"/>
            <a:ext cx="509587" cy="1087438"/>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07892" name="Line 20"/>
          <p:cNvSpPr>
            <a:spLocks noChangeShapeType="1"/>
          </p:cNvSpPr>
          <p:nvPr/>
        </p:nvSpPr>
        <p:spPr bwMode="auto">
          <a:xfrm rot="-5400000">
            <a:off x="5957094" y="3666331"/>
            <a:ext cx="1133475" cy="315913"/>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07893" name="Freeform 21"/>
          <p:cNvSpPr>
            <a:spLocks/>
          </p:cNvSpPr>
          <p:nvPr/>
        </p:nvSpPr>
        <p:spPr bwMode="auto">
          <a:xfrm rot="-5400000">
            <a:off x="5799138" y="4791075"/>
            <a:ext cx="1144588" cy="1087437"/>
          </a:xfrm>
          <a:custGeom>
            <a:avLst/>
            <a:gdLst>
              <a:gd name="T0" fmla="*/ 0 w 1226"/>
              <a:gd name="T1" fmla="*/ 2147483647 h 1162"/>
              <a:gd name="T2" fmla="*/ 0 w 1226"/>
              <a:gd name="T3" fmla="*/ 2147483647 h 1162"/>
              <a:gd name="T4" fmla="*/ 2147483647 w 1226"/>
              <a:gd name="T5" fmla="*/ 2147483647 h 1162"/>
              <a:gd name="T6" fmla="*/ 2147483647 w 1226"/>
              <a:gd name="T7" fmla="*/ 0 h 1162"/>
              <a:gd name="T8" fmla="*/ 2147483647 w 1226"/>
              <a:gd name="T9" fmla="*/ 2147483647 h 1162"/>
              <a:gd name="T10" fmla="*/ 0 w 1226"/>
              <a:gd name="T11" fmla="*/ 2147483647 h 1162"/>
              <a:gd name="T12" fmla="*/ 0 60000 65536"/>
              <a:gd name="T13" fmla="*/ 0 60000 65536"/>
              <a:gd name="T14" fmla="*/ 0 60000 65536"/>
              <a:gd name="T15" fmla="*/ 0 60000 65536"/>
              <a:gd name="T16" fmla="*/ 0 60000 65536"/>
              <a:gd name="T17" fmla="*/ 0 60000 65536"/>
              <a:gd name="T18" fmla="*/ 0 w 1226"/>
              <a:gd name="T19" fmla="*/ 0 h 1162"/>
              <a:gd name="T20" fmla="*/ 1226 w 1226"/>
              <a:gd name="T21" fmla="*/ 1162 h 1162"/>
            </a:gdLst>
            <a:ahLst/>
            <a:cxnLst>
              <a:cxn ang="T12">
                <a:pos x="T0" y="T1"/>
              </a:cxn>
              <a:cxn ang="T13">
                <a:pos x="T2" y="T3"/>
              </a:cxn>
              <a:cxn ang="T14">
                <a:pos x="T4" y="T5"/>
              </a:cxn>
              <a:cxn ang="T15">
                <a:pos x="T6" y="T7"/>
              </a:cxn>
              <a:cxn ang="T16">
                <a:pos x="T8" y="T9"/>
              </a:cxn>
              <a:cxn ang="T17">
                <a:pos x="T10" y="T11"/>
              </a:cxn>
            </a:cxnLst>
            <a:rect l="T18" t="T19" r="T20" b="T21"/>
            <a:pathLst>
              <a:path w="1226" h="1162">
                <a:moveTo>
                  <a:pt x="0" y="838"/>
                </a:moveTo>
                <a:lnTo>
                  <a:pt x="0" y="1158"/>
                </a:lnTo>
                <a:lnTo>
                  <a:pt x="1226" y="1162"/>
                </a:lnTo>
                <a:lnTo>
                  <a:pt x="1226" y="0"/>
                </a:lnTo>
                <a:lnTo>
                  <a:pt x="872" y="4"/>
                </a:lnTo>
                <a:lnTo>
                  <a:pt x="0" y="838"/>
                </a:lnTo>
                <a:close/>
              </a:path>
            </a:pathLst>
          </a:custGeom>
          <a:solidFill>
            <a:srgbClr val="DEDE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7894" name="Freeform 22"/>
          <p:cNvSpPr>
            <a:spLocks/>
          </p:cNvSpPr>
          <p:nvPr/>
        </p:nvSpPr>
        <p:spPr bwMode="auto">
          <a:xfrm rot="-5400000">
            <a:off x="5799138" y="4791075"/>
            <a:ext cx="1144588" cy="1087437"/>
          </a:xfrm>
          <a:custGeom>
            <a:avLst/>
            <a:gdLst>
              <a:gd name="T0" fmla="*/ 0 w 1226"/>
              <a:gd name="T1" fmla="*/ 2147483647 h 1162"/>
              <a:gd name="T2" fmla="*/ 0 w 1226"/>
              <a:gd name="T3" fmla="*/ 2147483647 h 1162"/>
              <a:gd name="T4" fmla="*/ 2147483647 w 1226"/>
              <a:gd name="T5" fmla="*/ 2147483647 h 1162"/>
              <a:gd name="T6" fmla="*/ 2147483647 w 1226"/>
              <a:gd name="T7" fmla="*/ 0 h 1162"/>
              <a:gd name="T8" fmla="*/ 2147483647 w 1226"/>
              <a:gd name="T9" fmla="*/ 2147483647 h 1162"/>
              <a:gd name="T10" fmla="*/ 0 w 1226"/>
              <a:gd name="T11" fmla="*/ 2147483647 h 1162"/>
              <a:gd name="T12" fmla="*/ 0 60000 65536"/>
              <a:gd name="T13" fmla="*/ 0 60000 65536"/>
              <a:gd name="T14" fmla="*/ 0 60000 65536"/>
              <a:gd name="T15" fmla="*/ 0 60000 65536"/>
              <a:gd name="T16" fmla="*/ 0 60000 65536"/>
              <a:gd name="T17" fmla="*/ 0 60000 65536"/>
              <a:gd name="T18" fmla="*/ 0 w 1226"/>
              <a:gd name="T19" fmla="*/ 0 h 1162"/>
              <a:gd name="T20" fmla="*/ 1226 w 1226"/>
              <a:gd name="T21" fmla="*/ 1162 h 1162"/>
            </a:gdLst>
            <a:ahLst/>
            <a:cxnLst>
              <a:cxn ang="T12">
                <a:pos x="T0" y="T1"/>
              </a:cxn>
              <a:cxn ang="T13">
                <a:pos x="T2" y="T3"/>
              </a:cxn>
              <a:cxn ang="T14">
                <a:pos x="T4" y="T5"/>
              </a:cxn>
              <a:cxn ang="T15">
                <a:pos x="T6" y="T7"/>
              </a:cxn>
              <a:cxn ang="T16">
                <a:pos x="T8" y="T9"/>
              </a:cxn>
              <a:cxn ang="T17">
                <a:pos x="T10" y="T11"/>
              </a:cxn>
            </a:cxnLst>
            <a:rect l="T18" t="T19" r="T20" b="T21"/>
            <a:pathLst>
              <a:path w="1226" h="1162">
                <a:moveTo>
                  <a:pt x="0" y="838"/>
                </a:moveTo>
                <a:lnTo>
                  <a:pt x="0" y="1158"/>
                </a:lnTo>
                <a:lnTo>
                  <a:pt x="1226" y="1162"/>
                </a:lnTo>
                <a:lnTo>
                  <a:pt x="1226" y="0"/>
                </a:lnTo>
                <a:lnTo>
                  <a:pt x="872" y="4"/>
                </a:lnTo>
                <a:lnTo>
                  <a:pt x="0" y="838"/>
                </a:lnTo>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07895" name="Freeform 23"/>
          <p:cNvSpPr>
            <a:spLocks/>
          </p:cNvSpPr>
          <p:nvPr/>
        </p:nvSpPr>
        <p:spPr bwMode="auto">
          <a:xfrm rot="-5400000">
            <a:off x="5683250" y="3400426"/>
            <a:ext cx="1146175" cy="857250"/>
          </a:xfrm>
          <a:custGeom>
            <a:avLst/>
            <a:gdLst>
              <a:gd name="T0" fmla="*/ 0 w 1228"/>
              <a:gd name="T1" fmla="*/ 2147483647 h 916"/>
              <a:gd name="T2" fmla="*/ 2147483647 w 1228"/>
              <a:gd name="T3" fmla="*/ 2147483647 h 916"/>
              <a:gd name="T4" fmla="*/ 2147483647 w 1228"/>
              <a:gd name="T5" fmla="*/ 0 h 916"/>
              <a:gd name="T6" fmla="*/ 2147483647 w 1228"/>
              <a:gd name="T7" fmla="*/ 0 h 916"/>
              <a:gd name="T8" fmla="*/ 2147483647 w 1228"/>
              <a:gd name="T9" fmla="*/ 2147483647 h 916"/>
              <a:gd name="T10" fmla="*/ 0 w 1228"/>
              <a:gd name="T11" fmla="*/ 2147483647 h 916"/>
              <a:gd name="T12" fmla="*/ 0 60000 65536"/>
              <a:gd name="T13" fmla="*/ 0 60000 65536"/>
              <a:gd name="T14" fmla="*/ 0 60000 65536"/>
              <a:gd name="T15" fmla="*/ 0 60000 65536"/>
              <a:gd name="T16" fmla="*/ 0 60000 65536"/>
              <a:gd name="T17" fmla="*/ 0 60000 65536"/>
              <a:gd name="T18" fmla="*/ 0 w 1228"/>
              <a:gd name="T19" fmla="*/ 0 h 916"/>
              <a:gd name="T20" fmla="*/ 1228 w 1228"/>
              <a:gd name="T21" fmla="*/ 916 h 916"/>
            </a:gdLst>
            <a:ahLst/>
            <a:cxnLst>
              <a:cxn ang="T12">
                <a:pos x="T0" y="T1"/>
              </a:cxn>
              <a:cxn ang="T13">
                <a:pos x="T2" y="T3"/>
              </a:cxn>
              <a:cxn ang="T14">
                <a:pos x="T4" y="T5"/>
              </a:cxn>
              <a:cxn ang="T15">
                <a:pos x="T6" y="T7"/>
              </a:cxn>
              <a:cxn ang="T16">
                <a:pos x="T8" y="T9"/>
              </a:cxn>
              <a:cxn ang="T17">
                <a:pos x="T10" y="T11"/>
              </a:cxn>
            </a:cxnLst>
            <a:rect l="T18" t="T19" r="T20" b="T21"/>
            <a:pathLst>
              <a:path w="1228" h="916">
                <a:moveTo>
                  <a:pt x="0" y="573"/>
                </a:moveTo>
                <a:lnTo>
                  <a:pt x="1228" y="916"/>
                </a:lnTo>
                <a:lnTo>
                  <a:pt x="1223" y="0"/>
                </a:lnTo>
                <a:lnTo>
                  <a:pt x="4" y="0"/>
                </a:lnTo>
                <a:lnTo>
                  <a:pt x="4" y="573"/>
                </a:lnTo>
                <a:lnTo>
                  <a:pt x="0" y="573"/>
                </a:lnTo>
                <a:close/>
              </a:path>
            </a:pathLst>
          </a:custGeom>
          <a:solidFill>
            <a:srgbClr val="DEDE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7896" name="Freeform 24"/>
          <p:cNvSpPr>
            <a:spLocks/>
          </p:cNvSpPr>
          <p:nvPr/>
        </p:nvSpPr>
        <p:spPr bwMode="auto">
          <a:xfrm rot="-5400000">
            <a:off x="5683250" y="3400426"/>
            <a:ext cx="1146175" cy="857250"/>
          </a:xfrm>
          <a:custGeom>
            <a:avLst/>
            <a:gdLst>
              <a:gd name="T0" fmla="*/ 0 w 1228"/>
              <a:gd name="T1" fmla="*/ 2147483647 h 916"/>
              <a:gd name="T2" fmla="*/ 2147483647 w 1228"/>
              <a:gd name="T3" fmla="*/ 2147483647 h 916"/>
              <a:gd name="T4" fmla="*/ 2147483647 w 1228"/>
              <a:gd name="T5" fmla="*/ 0 h 916"/>
              <a:gd name="T6" fmla="*/ 2147483647 w 1228"/>
              <a:gd name="T7" fmla="*/ 0 h 916"/>
              <a:gd name="T8" fmla="*/ 2147483647 w 1228"/>
              <a:gd name="T9" fmla="*/ 2147483647 h 916"/>
              <a:gd name="T10" fmla="*/ 0 w 1228"/>
              <a:gd name="T11" fmla="*/ 2147483647 h 916"/>
              <a:gd name="T12" fmla="*/ 0 60000 65536"/>
              <a:gd name="T13" fmla="*/ 0 60000 65536"/>
              <a:gd name="T14" fmla="*/ 0 60000 65536"/>
              <a:gd name="T15" fmla="*/ 0 60000 65536"/>
              <a:gd name="T16" fmla="*/ 0 60000 65536"/>
              <a:gd name="T17" fmla="*/ 0 60000 65536"/>
              <a:gd name="T18" fmla="*/ 0 w 1228"/>
              <a:gd name="T19" fmla="*/ 0 h 916"/>
              <a:gd name="T20" fmla="*/ 1228 w 1228"/>
              <a:gd name="T21" fmla="*/ 916 h 916"/>
            </a:gdLst>
            <a:ahLst/>
            <a:cxnLst>
              <a:cxn ang="T12">
                <a:pos x="T0" y="T1"/>
              </a:cxn>
              <a:cxn ang="T13">
                <a:pos x="T2" y="T3"/>
              </a:cxn>
              <a:cxn ang="T14">
                <a:pos x="T4" y="T5"/>
              </a:cxn>
              <a:cxn ang="T15">
                <a:pos x="T6" y="T7"/>
              </a:cxn>
              <a:cxn ang="T16">
                <a:pos x="T8" y="T9"/>
              </a:cxn>
              <a:cxn ang="T17">
                <a:pos x="T10" y="T11"/>
              </a:cxn>
            </a:cxnLst>
            <a:rect l="T18" t="T19" r="T20" b="T21"/>
            <a:pathLst>
              <a:path w="1228" h="916">
                <a:moveTo>
                  <a:pt x="0" y="573"/>
                </a:moveTo>
                <a:lnTo>
                  <a:pt x="1228" y="916"/>
                </a:lnTo>
                <a:lnTo>
                  <a:pt x="1223" y="0"/>
                </a:lnTo>
                <a:lnTo>
                  <a:pt x="4" y="0"/>
                </a:lnTo>
                <a:lnTo>
                  <a:pt x="4" y="573"/>
                </a:lnTo>
                <a:lnTo>
                  <a:pt x="0" y="573"/>
                </a:lnTo>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07897" name="Freeform 25"/>
          <p:cNvSpPr>
            <a:spLocks/>
          </p:cNvSpPr>
          <p:nvPr/>
        </p:nvSpPr>
        <p:spPr bwMode="auto">
          <a:xfrm rot="-5400000">
            <a:off x="5895182" y="1848644"/>
            <a:ext cx="952500" cy="1087437"/>
          </a:xfrm>
          <a:custGeom>
            <a:avLst/>
            <a:gdLst>
              <a:gd name="T0" fmla="*/ 0 w 1021"/>
              <a:gd name="T1" fmla="*/ 0 h 1162"/>
              <a:gd name="T2" fmla="*/ 2147483647 w 1021"/>
              <a:gd name="T3" fmla="*/ 0 h 1162"/>
              <a:gd name="T4" fmla="*/ 2147483647 w 1021"/>
              <a:gd name="T5" fmla="*/ 2147483647 h 1162"/>
              <a:gd name="T6" fmla="*/ 0 w 1021"/>
              <a:gd name="T7" fmla="*/ 2147483647 h 1162"/>
              <a:gd name="T8" fmla="*/ 0 w 1021"/>
              <a:gd name="T9" fmla="*/ 0 h 1162"/>
              <a:gd name="T10" fmla="*/ 0 60000 65536"/>
              <a:gd name="T11" fmla="*/ 0 60000 65536"/>
              <a:gd name="T12" fmla="*/ 0 60000 65536"/>
              <a:gd name="T13" fmla="*/ 0 60000 65536"/>
              <a:gd name="T14" fmla="*/ 0 60000 65536"/>
              <a:gd name="T15" fmla="*/ 0 w 1021"/>
              <a:gd name="T16" fmla="*/ 0 h 1162"/>
              <a:gd name="T17" fmla="*/ 1021 w 1021"/>
              <a:gd name="T18" fmla="*/ 1162 h 1162"/>
            </a:gdLst>
            <a:ahLst/>
            <a:cxnLst>
              <a:cxn ang="T10">
                <a:pos x="T0" y="T1"/>
              </a:cxn>
              <a:cxn ang="T11">
                <a:pos x="T2" y="T3"/>
              </a:cxn>
              <a:cxn ang="T12">
                <a:pos x="T4" y="T5"/>
              </a:cxn>
              <a:cxn ang="T13">
                <a:pos x="T6" y="T7"/>
              </a:cxn>
              <a:cxn ang="T14">
                <a:pos x="T8" y="T9"/>
              </a:cxn>
            </a:cxnLst>
            <a:rect l="T15" t="T16" r="T17" b="T18"/>
            <a:pathLst>
              <a:path w="1021" h="1162">
                <a:moveTo>
                  <a:pt x="0" y="0"/>
                </a:moveTo>
                <a:lnTo>
                  <a:pt x="481" y="0"/>
                </a:lnTo>
                <a:lnTo>
                  <a:pt x="1021" y="1162"/>
                </a:lnTo>
                <a:lnTo>
                  <a:pt x="0" y="1162"/>
                </a:lnTo>
                <a:lnTo>
                  <a:pt x="0" y="0"/>
                </a:lnTo>
                <a:close/>
              </a:path>
            </a:pathLst>
          </a:custGeom>
          <a:solidFill>
            <a:srgbClr val="DEDE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7898" name="Freeform 26"/>
          <p:cNvSpPr>
            <a:spLocks/>
          </p:cNvSpPr>
          <p:nvPr/>
        </p:nvSpPr>
        <p:spPr bwMode="auto">
          <a:xfrm rot="-5400000">
            <a:off x="5895182" y="1848644"/>
            <a:ext cx="952500" cy="1087437"/>
          </a:xfrm>
          <a:custGeom>
            <a:avLst/>
            <a:gdLst>
              <a:gd name="T0" fmla="*/ 0 w 1021"/>
              <a:gd name="T1" fmla="*/ 0 h 1162"/>
              <a:gd name="T2" fmla="*/ 2147483647 w 1021"/>
              <a:gd name="T3" fmla="*/ 0 h 1162"/>
              <a:gd name="T4" fmla="*/ 2147483647 w 1021"/>
              <a:gd name="T5" fmla="*/ 2147483647 h 1162"/>
              <a:gd name="T6" fmla="*/ 0 w 1021"/>
              <a:gd name="T7" fmla="*/ 2147483647 h 1162"/>
              <a:gd name="T8" fmla="*/ 0 w 1021"/>
              <a:gd name="T9" fmla="*/ 0 h 1162"/>
              <a:gd name="T10" fmla="*/ 0 60000 65536"/>
              <a:gd name="T11" fmla="*/ 0 60000 65536"/>
              <a:gd name="T12" fmla="*/ 0 60000 65536"/>
              <a:gd name="T13" fmla="*/ 0 60000 65536"/>
              <a:gd name="T14" fmla="*/ 0 60000 65536"/>
              <a:gd name="T15" fmla="*/ 0 w 1021"/>
              <a:gd name="T16" fmla="*/ 0 h 1162"/>
              <a:gd name="T17" fmla="*/ 1021 w 1021"/>
              <a:gd name="T18" fmla="*/ 1162 h 1162"/>
            </a:gdLst>
            <a:ahLst/>
            <a:cxnLst>
              <a:cxn ang="T10">
                <a:pos x="T0" y="T1"/>
              </a:cxn>
              <a:cxn ang="T11">
                <a:pos x="T2" y="T3"/>
              </a:cxn>
              <a:cxn ang="T12">
                <a:pos x="T4" y="T5"/>
              </a:cxn>
              <a:cxn ang="T13">
                <a:pos x="T6" y="T7"/>
              </a:cxn>
              <a:cxn ang="T14">
                <a:pos x="T8" y="T9"/>
              </a:cxn>
            </a:cxnLst>
            <a:rect l="T15" t="T16" r="T17" b="T18"/>
            <a:pathLst>
              <a:path w="1021" h="1162">
                <a:moveTo>
                  <a:pt x="0" y="0"/>
                </a:moveTo>
                <a:lnTo>
                  <a:pt x="481" y="0"/>
                </a:lnTo>
                <a:lnTo>
                  <a:pt x="1021" y="1162"/>
                </a:lnTo>
                <a:lnTo>
                  <a:pt x="0" y="1162"/>
                </a:lnTo>
                <a:lnTo>
                  <a:pt x="0" y="0"/>
                </a:lnTo>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43029" name="Rectangle 15"/>
          <p:cNvSpPr>
            <a:spLocks noChangeArrowheads="1"/>
          </p:cNvSpPr>
          <p:nvPr/>
        </p:nvSpPr>
        <p:spPr bwMode="auto">
          <a:xfrm rot="-5400000">
            <a:off x="7623969" y="3247231"/>
            <a:ext cx="1144588" cy="1089025"/>
          </a:xfrm>
          <a:prstGeom prst="rect">
            <a:avLst/>
          </a:prstGeom>
          <a:noFill/>
          <a:ln w="158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43030" name="Freeform 16"/>
          <p:cNvSpPr>
            <a:spLocks/>
          </p:cNvSpPr>
          <p:nvPr/>
        </p:nvSpPr>
        <p:spPr bwMode="auto">
          <a:xfrm rot="-5400000">
            <a:off x="7847806" y="3607594"/>
            <a:ext cx="623888" cy="539750"/>
          </a:xfrm>
          <a:custGeom>
            <a:avLst/>
            <a:gdLst>
              <a:gd name="T0" fmla="*/ 0 w 667"/>
              <a:gd name="T1" fmla="*/ 2147483647 h 577"/>
              <a:gd name="T2" fmla="*/ 2147483647 w 667"/>
              <a:gd name="T3" fmla="*/ 0 h 577"/>
              <a:gd name="T4" fmla="*/ 2147483647 w 667"/>
              <a:gd name="T5" fmla="*/ 2147483647 h 577"/>
              <a:gd name="T6" fmla="*/ 0 w 667"/>
              <a:gd name="T7" fmla="*/ 2147483647 h 577"/>
              <a:gd name="T8" fmla="*/ 0 60000 65536"/>
              <a:gd name="T9" fmla="*/ 0 60000 65536"/>
              <a:gd name="T10" fmla="*/ 0 60000 65536"/>
              <a:gd name="T11" fmla="*/ 0 60000 65536"/>
              <a:gd name="T12" fmla="*/ 0 w 667"/>
              <a:gd name="T13" fmla="*/ 0 h 577"/>
              <a:gd name="T14" fmla="*/ 667 w 667"/>
              <a:gd name="T15" fmla="*/ 577 h 577"/>
            </a:gdLst>
            <a:ahLst/>
            <a:cxnLst>
              <a:cxn ang="T8">
                <a:pos x="T0" y="T1"/>
              </a:cxn>
              <a:cxn ang="T9">
                <a:pos x="T2" y="T3"/>
              </a:cxn>
              <a:cxn ang="T10">
                <a:pos x="T4" y="T5"/>
              </a:cxn>
              <a:cxn ang="T11">
                <a:pos x="T6" y="T7"/>
              </a:cxn>
            </a:cxnLst>
            <a:rect l="T12" t="T13" r="T14" b="T15"/>
            <a:pathLst>
              <a:path w="667" h="577">
                <a:moveTo>
                  <a:pt x="0" y="392"/>
                </a:moveTo>
                <a:lnTo>
                  <a:pt x="402" y="0"/>
                </a:lnTo>
                <a:lnTo>
                  <a:pt x="667" y="577"/>
                </a:lnTo>
                <a:lnTo>
                  <a:pt x="0" y="392"/>
                </a:lnTo>
                <a:close/>
              </a:path>
            </a:pathLst>
          </a:custGeom>
          <a:solidFill>
            <a:srgbClr val="DEDE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031" name="Freeform 17"/>
          <p:cNvSpPr>
            <a:spLocks/>
          </p:cNvSpPr>
          <p:nvPr/>
        </p:nvSpPr>
        <p:spPr bwMode="auto">
          <a:xfrm rot="-5400000">
            <a:off x="7847806" y="3607594"/>
            <a:ext cx="623888" cy="539750"/>
          </a:xfrm>
          <a:custGeom>
            <a:avLst/>
            <a:gdLst>
              <a:gd name="T0" fmla="*/ 0 w 667"/>
              <a:gd name="T1" fmla="*/ 2147483647 h 577"/>
              <a:gd name="T2" fmla="*/ 2147483647 w 667"/>
              <a:gd name="T3" fmla="*/ 0 h 577"/>
              <a:gd name="T4" fmla="*/ 2147483647 w 667"/>
              <a:gd name="T5" fmla="*/ 2147483647 h 577"/>
              <a:gd name="T6" fmla="*/ 0 w 667"/>
              <a:gd name="T7" fmla="*/ 2147483647 h 577"/>
              <a:gd name="T8" fmla="*/ 0 60000 65536"/>
              <a:gd name="T9" fmla="*/ 0 60000 65536"/>
              <a:gd name="T10" fmla="*/ 0 60000 65536"/>
              <a:gd name="T11" fmla="*/ 0 60000 65536"/>
              <a:gd name="T12" fmla="*/ 0 w 667"/>
              <a:gd name="T13" fmla="*/ 0 h 577"/>
              <a:gd name="T14" fmla="*/ 667 w 667"/>
              <a:gd name="T15" fmla="*/ 577 h 577"/>
            </a:gdLst>
            <a:ahLst/>
            <a:cxnLst>
              <a:cxn ang="T8">
                <a:pos x="T0" y="T1"/>
              </a:cxn>
              <a:cxn ang="T9">
                <a:pos x="T2" y="T3"/>
              </a:cxn>
              <a:cxn ang="T10">
                <a:pos x="T4" y="T5"/>
              </a:cxn>
              <a:cxn ang="T11">
                <a:pos x="T6" y="T7"/>
              </a:cxn>
            </a:cxnLst>
            <a:rect l="T12" t="T13" r="T14" b="T15"/>
            <a:pathLst>
              <a:path w="667" h="577">
                <a:moveTo>
                  <a:pt x="0" y="392"/>
                </a:moveTo>
                <a:lnTo>
                  <a:pt x="402" y="0"/>
                </a:lnTo>
                <a:lnTo>
                  <a:pt x="667" y="577"/>
                </a:lnTo>
                <a:lnTo>
                  <a:pt x="0" y="392"/>
                </a:lnTo>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43032" name="Line 27"/>
          <p:cNvSpPr>
            <a:spLocks noChangeShapeType="1"/>
          </p:cNvSpPr>
          <p:nvPr/>
        </p:nvSpPr>
        <p:spPr bwMode="auto">
          <a:xfrm rot="-5400000">
            <a:off x="7941469" y="3129756"/>
            <a:ext cx="508000" cy="1087438"/>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033" name="Line 28"/>
          <p:cNvSpPr>
            <a:spLocks noChangeShapeType="1"/>
          </p:cNvSpPr>
          <p:nvPr/>
        </p:nvSpPr>
        <p:spPr bwMode="auto">
          <a:xfrm rot="16200000" flipV="1">
            <a:off x="7627144" y="3572669"/>
            <a:ext cx="804862" cy="768350"/>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034" name="Line 29"/>
          <p:cNvSpPr>
            <a:spLocks noChangeShapeType="1"/>
          </p:cNvSpPr>
          <p:nvPr/>
        </p:nvSpPr>
        <p:spPr bwMode="auto">
          <a:xfrm rot="-5400000">
            <a:off x="7790656" y="3632994"/>
            <a:ext cx="1147763" cy="327025"/>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07902" name="Freeform 30"/>
          <p:cNvSpPr>
            <a:spLocks noEditPoints="1"/>
          </p:cNvSpPr>
          <p:nvPr/>
        </p:nvSpPr>
        <p:spPr bwMode="auto">
          <a:xfrm rot="-5400000">
            <a:off x="6776244" y="4491832"/>
            <a:ext cx="1012825" cy="573087"/>
          </a:xfrm>
          <a:custGeom>
            <a:avLst/>
            <a:gdLst>
              <a:gd name="T0" fmla="*/ 2147483647 w 1082"/>
              <a:gd name="T1" fmla="*/ 2147483647 h 613"/>
              <a:gd name="T2" fmla="*/ 2147483647 w 1082"/>
              <a:gd name="T3" fmla="*/ 2147483647 h 613"/>
              <a:gd name="T4" fmla="*/ 2147483647 w 1082"/>
              <a:gd name="T5" fmla="*/ 2147483647 h 613"/>
              <a:gd name="T6" fmla="*/ 2147483647 w 1082"/>
              <a:gd name="T7" fmla="*/ 2147483647 h 613"/>
              <a:gd name="T8" fmla="*/ 2147483647 w 1082"/>
              <a:gd name="T9" fmla="*/ 2147483647 h 613"/>
              <a:gd name="T10" fmla="*/ 2147483647 w 1082"/>
              <a:gd name="T11" fmla="*/ 2147483647 h 613"/>
              <a:gd name="T12" fmla="*/ 2147483647 w 1082"/>
              <a:gd name="T13" fmla="*/ 2147483647 h 613"/>
              <a:gd name="T14" fmla="*/ 2147483647 w 1082"/>
              <a:gd name="T15" fmla="*/ 2147483647 h 613"/>
              <a:gd name="T16" fmla="*/ 2147483647 w 1082"/>
              <a:gd name="T17" fmla="*/ 2147483647 h 613"/>
              <a:gd name="T18" fmla="*/ 2147483647 w 1082"/>
              <a:gd name="T19" fmla="*/ 2147483647 h 613"/>
              <a:gd name="T20" fmla="*/ 2147483647 w 1082"/>
              <a:gd name="T21" fmla="*/ 2147483647 h 613"/>
              <a:gd name="T22" fmla="*/ 2147483647 w 1082"/>
              <a:gd name="T23" fmla="*/ 2147483647 h 613"/>
              <a:gd name="T24" fmla="*/ 0 w 1082"/>
              <a:gd name="T25" fmla="*/ 2147483647 h 613"/>
              <a:gd name="T26" fmla="*/ 0 w 1082"/>
              <a:gd name="T27" fmla="*/ 2147483647 h 613"/>
              <a:gd name="T28" fmla="*/ 2147483647 w 1082"/>
              <a:gd name="T29" fmla="*/ 2147483647 h 613"/>
              <a:gd name="T30" fmla="*/ 2147483647 w 1082"/>
              <a:gd name="T31" fmla="*/ 2147483647 h 613"/>
              <a:gd name="T32" fmla="*/ 2147483647 w 1082"/>
              <a:gd name="T33" fmla="*/ 2147483647 h 613"/>
              <a:gd name="T34" fmla="*/ 2147483647 w 1082"/>
              <a:gd name="T35" fmla="*/ 0 h 613"/>
              <a:gd name="T36" fmla="*/ 2147483647 w 1082"/>
              <a:gd name="T37" fmla="*/ 2147483647 h 613"/>
              <a:gd name="T38" fmla="*/ 2147483647 w 1082"/>
              <a:gd name="T39" fmla="*/ 2147483647 h 613"/>
              <a:gd name="T40" fmla="*/ 2147483647 w 1082"/>
              <a:gd name="T41" fmla="*/ 2147483647 h 613"/>
              <a:gd name="T42" fmla="*/ 2147483647 w 1082"/>
              <a:gd name="T43" fmla="*/ 2147483647 h 613"/>
              <a:gd name="T44" fmla="*/ 2147483647 w 1082"/>
              <a:gd name="T45" fmla="*/ 2147483647 h 613"/>
              <a:gd name="T46" fmla="*/ 2147483647 w 1082"/>
              <a:gd name="T47" fmla="*/ 2147483647 h 61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82"/>
              <a:gd name="T73" fmla="*/ 0 h 613"/>
              <a:gd name="T74" fmla="*/ 1082 w 1082"/>
              <a:gd name="T75" fmla="*/ 613 h 61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82" h="613">
                <a:moveTo>
                  <a:pt x="9" y="1"/>
                </a:moveTo>
                <a:lnTo>
                  <a:pt x="1036" y="580"/>
                </a:lnTo>
                <a:lnTo>
                  <a:pt x="1038" y="582"/>
                </a:lnTo>
                <a:lnTo>
                  <a:pt x="1039" y="583"/>
                </a:lnTo>
                <a:lnTo>
                  <a:pt x="1039" y="586"/>
                </a:lnTo>
                <a:lnTo>
                  <a:pt x="1039" y="587"/>
                </a:lnTo>
                <a:lnTo>
                  <a:pt x="1038" y="589"/>
                </a:lnTo>
                <a:lnTo>
                  <a:pt x="1035" y="590"/>
                </a:lnTo>
                <a:lnTo>
                  <a:pt x="1034" y="590"/>
                </a:lnTo>
                <a:lnTo>
                  <a:pt x="1031" y="590"/>
                </a:lnTo>
                <a:lnTo>
                  <a:pt x="3" y="11"/>
                </a:lnTo>
                <a:lnTo>
                  <a:pt x="1" y="9"/>
                </a:lnTo>
                <a:lnTo>
                  <a:pt x="0" y="8"/>
                </a:lnTo>
                <a:lnTo>
                  <a:pt x="0" y="5"/>
                </a:lnTo>
                <a:lnTo>
                  <a:pt x="1" y="4"/>
                </a:lnTo>
                <a:lnTo>
                  <a:pt x="3" y="1"/>
                </a:lnTo>
                <a:lnTo>
                  <a:pt x="4" y="1"/>
                </a:lnTo>
                <a:lnTo>
                  <a:pt x="7" y="0"/>
                </a:lnTo>
                <a:lnTo>
                  <a:pt x="9" y="1"/>
                </a:lnTo>
                <a:close/>
                <a:moveTo>
                  <a:pt x="1041" y="549"/>
                </a:moveTo>
                <a:lnTo>
                  <a:pt x="1082" y="613"/>
                </a:lnTo>
                <a:lnTo>
                  <a:pt x="1008" y="609"/>
                </a:lnTo>
                <a:lnTo>
                  <a:pt x="1041" y="549"/>
                </a:lnTo>
                <a:close/>
              </a:path>
            </a:pathLst>
          </a:custGeom>
          <a:solidFill>
            <a:srgbClr val="000000"/>
          </a:solidFill>
          <a:ln w="1588">
            <a:solidFill>
              <a:srgbClr val="000000"/>
            </a:solidFill>
            <a:round/>
            <a:headEnd/>
            <a:tailEnd/>
          </a:ln>
        </p:spPr>
        <p:txBody>
          <a:bodyPr/>
          <a:lstStyle/>
          <a:p>
            <a:endParaRPr lang="de-DE"/>
          </a:p>
        </p:txBody>
      </p:sp>
      <p:sp>
        <p:nvSpPr>
          <p:cNvPr id="207903" name="Freeform 31"/>
          <p:cNvSpPr>
            <a:spLocks noEditPoints="1"/>
          </p:cNvSpPr>
          <p:nvPr/>
        </p:nvSpPr>
        <p:spPr bwMode="auto">
          <a:xfrm rot="-5400000">
            <a:off x="7236620" y="3567906"/>
            <a:ext cx="61912" cy="587375"/>
          </a:xfrm>
          <a:custGeom>
            <a:avLst/>
            <a:gdLst>
              <a:gd name="T0" fmla="*/ 2147483647 w 67"/>
              <a:gd name="T1" fmla="*/ 2147483647 h 627"/>
              <a:gd name="T2" fmla="*/ 2147483647 w 67"/>
              <a:gd name="T3" fmla="*/ 2147483647 h 627"/>
              <a:gd name="T4" fmla="*/ 2147483647 w 67"/>
              <a:gd name="T5" fmla="*/ 2147483647 h 627"/>
              <a:gd name="T6" fmla="*/ 2147483647 w 67"/>
              <a:gd name="T7" fmla="*/ 2147483647 h 627"/>
              <a:gd name="T8" fmla="*/ 2147483647 w 67"/>
              <a:gd name="T9" fmla="*/ 2147483647 h 627"/>
              <a:gd name="T10" fmla="*/ 2147483647 w 67"/>
              <a:gd name="T11" fmla="*/ 2147483647 h 627"/>
              <a:gd name="T12" fmla="*/ 2147483647 w 67"/>
              <a:gd name="T13" fmla="*/ 2147483647 h 627"/>
              <a:gd name="T14" fmla="*/ 2147483647 w 67"/>
              <a:gd name="T15" fmla="*/ 2147483647 h 627"/>
              <a:gd name="T16" fmla="*/ 2147483647 w 67"/>
              <a:gd name="T17" fmla="*/ 2147483647 h 627"/>
              <a:gd name="T18" fmla="*/ 2147483647 w 67"/>
              <a:gd name="T19" fmla="*/ 2147483647 h 627"/>
              <a:gd name="T20" fmla="*/ 2147483647 w 67"/>
              <a:gd name="T21" fmla="*/ 2147483647 h 627"/>
              <a:gd name="T22" fmla="*/ 2147483647 w 67"/>
              <a:gd name="T23" fmla="*/ 2147483647 h 627"/>
              <a:gd name="T24" fmla="*/ 2147483647 w 67"/>
              <a:gd name="T25" fmla="*/ 2147483647 h 627"/>
              <a:gd name="T26" fmla="*/ 2147483647 w 67"/>
              <a:gd name="T27" fmla="*/ 0 h 627"/>
              <a:gd name="T28" fmla="*/ 2147483647 w 67"/>
              <a:gd name="T29" fmla="*/ 0 h 627"/>
              <a:gd name="T30" fmla="*/ 2147483647 w 67"/>
              <a:gd name="T31" fmla="*/ 0 h 627"/>
              <a:gd name="T32" fmla="*/ 2147483647 w 67"/>
              <a:gd name="T33" fmla="*/ 2147483647 h 627"/>
              <a:gd name="T34" fmla="*/ 2147483647 w 67"/>
              <a:gd name="T35" fmla="*/ 2147483647 h 627"/>
              <a:gd name="T36" fmla="*/ 2147483647 w 67"/>
              <a:gd name="T37" fmla="*/ 2147483647 h 627"/>
              <a:gd name="T38" fmla="*/ 2147483647 w 67"/>
              <a:gd name="T39" fmla="*/ 2147483647 h 627"/>
              <a:gd name="T40" fmla="*/ 2147483647 w 67"/>
              <a:gd name="T41" fmla="*/ 2147483647 h 627"/>
              <a:gd name="T42" fmla="*/ 2147483647 w 67"/>
              <a:gd name="T43" fmla="*/ 2147483647 h 627"/>
              <a:gd name="T44" fmla="*/ 0 w 67"/>
              <a:gd name="T45" fmla="*/ 2147483647 h 627"/>
              <a:gd name="T46" fmla="*/ 2147483647 w 67"/>
              <a:gd name="T47" fmla="*/ 2147483647 h 62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7"/>
              <a:gd name="T73" fmla="*/ 0 h 627"/>
              <a:gd name="T74" fmla="*/ 67 w 67"/>
              <a:gd name="T75" fmla="*/ 627 h 62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7" h="627">
                <a:moveTo>
                  <a:pt x="40" y="5"/>
                </a:moveTo>
                <a:lnTo>
                  <a:pt x="40" y="572"/>
                </a:lnTo>
                <a:lnTo>
                  <a:pt x="39" y="573"/>
                </a:lnTo>
                <a:lnTo>
                  <a:pt x="38" y="576"/>
                </a:lnTo>
                <a:lnTo>
                  <a:pt x="36" y="576"/>
                </a:lnTo>
                <a:lnTo>
                  <a:pt x="34" y="578"/>
                </a:lnTo>
                <a:lnTo>
                  <a:pt x="32" y="576"/>
                </a:lnTo>
                <a:lnTo>
                  <a:pt x="31" y="576"/>
                </a:lnTo>
                <a:lnTo>
                  <a:pt x="30" y="573"/>
                </a:lnTo>
                <a:lnTo>
                  <a:pt x="28" y="572"/>
                </a:lnTo>
                <a:lnTo>
                  <a:pt x="28" y="5"/>
                </a:lnTo>
                <a:lnTo>
                  <a:pt x="30" y="2"/>
                </a:lnTo>
                <a:lnTo>
                  <a:pt x="31" y="1"/>
                </a:lnTo>
                <a:lnTo>
                  <a:pt x="32" y="0"/>
                </a:lnTo>
                <a:lnTo>
                  <a:pt x="34" y="0"/>
                </a:lnTo>
                <a:lnTo>
                  <a:pt x="36" y="0"/>
                </a:lnTo>
                <a:lnTo>
                  <a:pt x="38" y="1"/>
                </a:lnTo>
                <a:lnTo>
                  <a:pt x="39" y="2"/>
                </a:lnTo>
                <a:lnTo>
                  <a:pt x="40" y="5"/>
                </a:lnTo>
                <a:close/>
                <a:moveTo>
                  <a:pt x="67" y="560"/>
                </a:moveTo>
                <a:lnTo>
                  <a:pt x="34" y="627"/>
                </a:lnTo>
                <a:lnTo>
                  <a:pt x="0" y="560"/>
                </a:lnTo>
                <a:lnTo>
                  <a:pt x="67" y="560"/>
                </a:lnTo>
                <a:close/>
              </a:path>
            </a:pathLst>
          </a:custGeom>
          <a:solidFill>
            <a:srgbClr val="000000"/>
          </a:solidFill>
          <a:ln w="1588">
            <a:solidFill>
              <a:srgbClr val="000000"/>
            </a:solidFill>
            <a:round/>
            <a:headEnd/>
            <a:tailEnd/>
          </a:ln>
        </p:spPr>
        <p:txBody>
          <a:bodyPr/>
          <a:lstStyle/>
          <a:p>
            <a:endParaRPr lang="de-DE"/>
          </a:p>
        </p:txBody>
      </p:sp>
      <p:sp>
        <p:nvSpPr>
          <p:cNvPr id="43037" name="Freeform 32"/>
          <p:cNvSpPr>
            <a:spLocks noEditPoints="1"/>
          </p:cNvSpPr>
          <p:nvPr/>
        </p:nvSpPr>
        <p:spPr bwMode="auto">
          <a:xfrm rot="-5400000">
            <a:off x="6734175" y="2578100"/>
            <a:ext cx="1028700" cy="596900"/>
          </a:xfrm>
          <a:custGeom>
            <a:avLst/>
            <a:gdLst>
              <a:gd name="T0" fmla="*/ 2147483647 w 1098"/>
              <a:gd name="T1" fmla="*/ 2147483647 h 637"/>
              <a:gd name="T2" fmla="*/ 2147483647 w 1098"/>
              <a:gd name="T3" fmla="*/ 2147483647 h 637"/>
              <a:gd name="T4" fmla="*/ 2147483647 w 1098"/>
              <a:gd name="T5" fmla="*/ 2147483647 h 637"/>
              <a:gd name="T6" fmla="*/ 2147483647 w 1098"/>
              <a:gd name="T7" fmla="*/ 2147483647 h 637"/>
              <a:gd name="T8" fmla="*/ 2147483647 w 1098"/>
              <a:gd name="T9" fmla="*/ 2147483647 h 637"/>
              <a:gd name="T10" fmla="*/ 2147483647 w 1098"/>
              <a:gd name="T11" fmla="*/ 2147483647 h 637"/>
              <a:gd name="T12" fmla="*/ 2147483647 w 1098"/>
              <a:gd name="T13" fmla="*/ 2147483647 h 637"/>
              <a:gd name="T14" fmla="*/ 2147483647 w 1098"/>
              <a:gd name="T15" fmla="*/ 2147483647 h 637"/>
              <a:gd name="T16" fmla="*/ 2147483647 w 1098"/>
              <a:gd name="T17" fmla="*/ 2147483647 h 637"/>
              <a:gd name="T18" fmla="*/ 2147483647 w 1098"/>
              <a:gd name="T19" fmla="*/ 2147483647 h 637"/>
              <a:gd name="T20" fmla="*/ 2147483647 w 1098"/>
              <a:gd name="T21" fmla="*/ 2147483647 h 637"/>
              <a:gd name="T22" fmla="*/ 2147483647 w 1098"/>
              <a:gd name="T23" fmla="*/ 0 h 637"/>
              <a:gd name="T24" fmla="*/ 2147483647 w 1098"/>
              <a:gd name="T25" fmla="*/ 0 h 637"/>
              <a:gd name="T26" fmla="*/ 2147483647 w 1098"/>
              <a:gd name="T27" fmla="*/ 2147483647 h 637"/>
              <a:gd name="T28" fmla="*/ 2147483647 w 1098"/>
              <a:gd name="T29" fmla="*/ 2147483647 h 637"/>
              <a:gd name="T30" fmla="*/ 2147483647 w 1098"/>
              <a:gd name="T31" fmla="*/ 2147483647 h 637"/>
              <a:gd name="T32" fmla="*/ 2147483647 w 1098"/>
              <a:gd name="T33" fmla="*/ 2147483647 h 637"/>
              <a:gd name="T34" fmla="*/ 2147483647 w 1098"/>
              <a:gd name="T35" fmla="*/ 2147483647 h 637"/>
              <a:gd name="T36" fmla="*/ 2147483647 w 1098"/>
              <a:gd name="T37" fmla="*/ 2147483647 h 637"/>
              <a:gd name="T38" fmla="*/ 2147483647 w 1098"/>
              <a:gd name="T39" fmla="*/ 2147483647 h 637"/>
              <a:gd name="T40" fmla="*/ 2147483647 w 1098"/>
              <a:gd name="T41" fmla="*/ 2147483647 h 637"/>
              <a:gd name="T42" fmla="*/ 0 w 1098"/>
              <a:gd name="T43" fmla="*/ 2147483647 h 637"/>
              <a:gd name="T44" fmla="*/ 2147483647 w 1098"/>
              <a:gd name="T45" fmla="*/ 2147483647 h 637"/>
              <a:gd name="T46" fmla="*/ 2147483647 w 1098"/>
              <a:gd name="T47" fmla="*/ 2147483647 h 63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98"/>
              <a:gd name="T73" fmla="*/ 0 h 637"/>
              <a:gd name="T74" fmla="*/ 1098 w 1098"/>
              <a:gd name="T75" fmla="*/ 637 h 63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98" h="637">
                <a:moveTo>
                  <a:pt x="1096" y="11"/>
                </a:moveTo>
                <a:lnTo>
                  <a:pt x="51" y="614"/>
                </a:lnTo>
                <a:lnTo>
                  <a:pt x="48" y="614"/>
                </a:lnTo>
                <a:lnTo>
                  <a:pt x="47" y="614"/>
                </a:lnTo>
                <a:lnTo>
                  <a:pt x="44" y="613"/>
                </a:lnTo>
                <a:lnTo>
                  <a:pt x="43" y="612"/>
                </a:lnTo>
                <a:lnTo>
                  <a:pt x="42" y="610"/>
                </a:lnTo>
                <a:lnTo>
                  <a:pt x="43" y="608"/>
                </a:lnTo>
                <a:lnTo>
                  <a:pt x="43" y="605"/>
                </a:lnTo>
                <a:lnTo>
                  <a:pt x="46" y="604"/>
                </a:lnTo>
                <a:lnTo>
                  <a:pt x="1090" y="2"/>
                </a:lnTo>
                <a:lnTo>
                  <a:pt x="1092" y="0"/>
                </a:lnTo>
                <a:lnTo>
                  <a:pt x="1094" y="0"/>
                </a:lnTo>
                <a:lnTo>
                  <a:pt x="1097" y="2"/>
                </a:lnTo>
                <a:lnTo>
                  <a:pt x="1098" y="3"/>
                </a:lnTo>
                <a:lnTo>
                  <a:pt x="1098" y="6"/>
                </a:lnTo>
                <a:lnTo>
                  <a:pt x="1098" y="7"/>
                </a:lnTo>
                <a:lnTo>
                  <a:pt x="1097" y="10"/>
                </a:lnTo>
                <a:lnTo>
                  <a:pt x="1096" y="11"/>
                </a:lnTo>
                <a:close/>
                <a:moveTo>
                  <a:pt x="74" y="633"/>
                </a:moveTo>
                <a:lnTo>
                  <a:pt x="0" y="637"/>
                </a:lnTo>
                <a:lnTo>
                  <a:pt x="40" y="574"/>
                </a:lnTo>
                <a:lnTo>
                  <a:pt x="74" y="633"/>
                </a:lnTo>
                <a:close/>
              </a:path>
            </a:pathLst>
          </a:custGeom>
          <a:solidFill>
            <a:srgbClr val="000000"/>
          </a:solidFill>
          <a:ln w="1588">
            <a:solidFill>
              <a:srgbClr val="000000"/>
            </a:solidFill>
            <a:round/>
            <a:headEnd/>
            <a:tailEnd/>
          </a:ln>
        </p:spPr>
        <p:txBody>
          <a:bodyPr/>
          <a:lstStyle/>
          <a:p>
            <a:endParaRPr lang="de-DE"/>
          </a:p>
        </p:txBody>
      </p:sp>
      <p:sp>
        <p:nvSpPr>
          <p:cNvPr id="43038" name="Rectangle 36"/>
          <p:cNvSpPr>
            <a:spLocks noChangeArrowheads="1"/>
          </p:cNvSpPr>
          <p:nvPr/>
        </p:nvSpPr>
        <p:spPr bwMode="auto">
          <a:xfrm>
            <a:off x="1093788" y="3359150"/>
            <a:ext cx="171450" cy="8366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43039" name="Freeform 37"/>
          <p:cNvSpPr>
            <a:spLocks/>
          </p:cNvSpPr>
          <p:nvPr/>
        </p:nvSpPr>
        <p:spPr bwMode="auto">
          <a:xfrm>
            <a:off x="1106488" y="3524250"/>
            <a:ext cx="65087" cy="65088"/>
          </a:xfrm>
          <a:custGeom>
            <a:avLst/>
            <a:gdLst>
              <a:gd name="T0" fmla="*/ 2147483647 w 41"/>
              <a:gd name="T1" fmla="*/ 0 h 41"/>
              <a:gd name="T2" fmla="*/ 2147483647 w 41"/>
              <a:gd name="T3" fmla="*/ 0 h 41"/>
              <a:gd name="T4" fmla="*/ 2147483647 w 41"/>
              <a:gd name="T5" fmla="*/ 2147483647 h 41"/>
              <a:gd name="T6" fmla="*/ 0 w 41"/>
              <a:gd name="T7" fmla="*/ 2147483647 h 41"/>
              <a:gd name="T8" fmla="*/ 0 w 41"/>
              <a:gd name="T9" fmla="*/ 2147483647 h 41"/>
              <a:gd name="T10" fmla="*/ 0 w 41"/>
              <a:gd name="T11" fmla="*/ 2147483647 h 41"/>
              <a:gd name="T12" fmla="*/ 2147483647 w 41"/>
              <a:gd name="T13" fmla="*/ 2147483647 h 41"/>
              <a:gd name="T14" fmla="*/ 2147483647 w 41"/>
              <a:gd name="T15" fmla="*/ 2147483647 h 41"/>
              <a:gd name="T16" fmla="*/ 2147483647 w 41"/>
              <a:gd name="T17" fmla="*/ 2147483647 h 41"/>
              <a:gd name="T18" fmla="*/ 2147483647 w 41"/>
              <a:gd name="T19" fmla="*/ 2147483647 h 41"/>
              <a:gd name="T20" fmla="*/ 2147483647 w 41"/>
              <a:gd name="T21" fmla="*/ 2147483647 h 41"/>
              <a:gd name="T22" fmla="*/ 2147483647 w 41"/>
              <a:gd name="T23" fmla="*/ 2147483647 h 41"/>
              <a:gd name="T24" fmla="*/ 2147483647 w 41"/>
              <a:gd name="T25" fmla="*/ 2147483647 h 41"/>
              <a:gd name="T26" fmla="*/ 2147483647 w 41"/>
              <a:gd name="T27" fmla="*/ 2147483647 h 41"/>
              <a:gd name="T28" fmla="*/ 2147483647 w 41"/>
              <a:gd name="T29" fmla="*/ 2147483647 h 41"/>
              <a:gd name="T30" fmla="*/ 2147483647 w 41"/>
              <a:gd name="T31" fmla="*/ 0 h 41"/>
              <a:gd name="T32" fmla="*/ 2147483647 w 41"/>
              <a:gd name="T33" fmla="*/ 0 h 41"/>
              <a:gd name="T34" fmla="*/ 2147483647 w 41"/>
              <a:gd name="T35" fmla="*/ 0 h 4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1"/>
              <a:gd name="T55" fmla="*/ 0 h 41"/>
              <a:gd name="T56" fmla="*/ 41 w 41"/>
              <a:gd name="T57" fmla="*/ 41 h 4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1" h="41">
                <a:moveTo>
                  <a:pt x="18" y="0"/>
                </a:moveTo>
                <a:lnTo>
                  <a:pt x="11" y="0"/>
                </a:lnTo>
                <a:lnTo>
                  <a:pt x="3" y="3"/>
                </a:lnTo>
                <a:lnTo>
                  <a:pt x="0" y="11"/>
                </a:lnTo>
                <a:lnTo>
                  <a:pt x="0" y="18"/>
                </a:lnTo>
                <a:lnTo>
                  <a:pt x="0" y="26"/>
                </a:lnTo>
                <a:lnTo>
                  <a:pt x="3" y="33"/>
                </a:lnTo>
                <a:lnTo>
                  <a:pt x="11" y="37"/>
                </a:lnTo>
                <a:lnTo>
                  <a:pt x="22" y="41"/>
                </a:lnTo>
                <a:lnTo>
                  <a:pt x="29" y="37"/>
                </a:lnTo>
                <a:lnTo>
                  <a:pt x="33" y="33"/>
                </a:lnTo>
                <a:lnTo>
                  <a:pt x="41" y="26"/>
                </a:lnTo>
                <a:lnTo>
                  <a:pt x="41" y="18"/>
                </a:lnTo>
                <a:lnTo>
                  <a:pt x="41" y="11"/>
                </a:lnTo>
                <a:lnTo>
                  <a:pt x="33" y="3"/>
                </a:lnTo>
                <a:lnTo>
                  <a:pt x="29" y="0"/>
                </a:lnTo>
                <a:lnTo>
                  <a:pt x="22" y="0"/>
                </a:lnTo>
                <a:lnTo>
                  <a:pt x="1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040" name="Freeform 38"/>
          <p:cNvSpPr>
            <a:spLocks/>
          </p:cNvSpPr>
          <p:nvPr/>
        </p:nvSpPr>
        <p:spPr bwMode="auto">
          <a:xfrm>
            <a:off x="1106488" y="3717925"/>
            <a:ext cx="65087" cy="65088"/>
          </a:xfrm>
          <a:custGeom>
            <a:avLst/>
            <a:gdLst>
              <a:gd name="T0" fmla="*/ 2147483647 w 41"/>
              <a:gd name="T1" fmla="*/ 0 h 41"/>
              <a:gd name="T2" fmla="*/ 2147483647 w 41"/>
              <a:gd name="T3" fmla="*/ 0 h 41"/>
              <a:gd name="T4" fmla="*/ 2147483647 w 41"/>
              <a:gd name="T5" fmla="*/ 2147483647 h 41"/>
              <a:gd name="T6" fmla="*/ 0 w 41"/>
              <a:gd name="T7" fmla="*/ 2147483647 h 41"/>
              <a:gd name="T8" fmla="*/ 0 w 41"/>
              <a:gd name="T9" fmla="*/ 2147483647 h 41"/>
              <a:gd name="T10" fmla="*/ 0 w 41"/>
              <a:gd name="T11" fmla="*/ 2147483647 h 41"/>
              <a:gd name="T12" fmla="*/ 2147483647 w 41"/>
              <a:gd name="T13" fmla="*/ 2147483647 h 41"/>
              <a:gd name="T14" fmla="*/ 2147483647 w 41"/>
              <a:gd name="T15" fmla="*/ 2147483647 h 41"/>
              <a:gd name="T16" fmla="*/ 2147483647 w 41"/>
              <a:gd name="T17" fmla="*/ 2147483647 h 41"/>
              <a:gd name="T18" fmla="*/ 2147483647 w 41"/>
              <a:gd name="T19" fmla="*/ 2147483647 h 41"/>
              <a:gd name="T20" fmla="*/ 2147483647 w 41"/>
              <a:gd name="T21" fmla="*/ 2147483647 h 41"/>
              <a:gd name="T22" fmla="*/ 2147483647 w 41"/>
              <a:gd name="T23" fmla="*/ 2147483647 h 41"/>
              <a:gd name="T24" fmla="*/ 2147483647 w 41"/>
              <a:gd name="T25" fmla="*/ 2147483647 h 41"/>
              <a:gd name="T26" fmla="*/ 2147483647 w 41"/>
              <a:gd name="T27" fmla="*/ 2147483647 h 41"/>
              <a:gd name="T28" fmla="*/ 2147483647 w 41"/>
              <a:gd name="T29" fmla="*/ 2147483647 h 41"/>
              <a:gd name="T30" fmla="*/ 2147483647 w 41"/>
              <a:gd name="T31" fmla="*/ 0 h 41"/>
              <a:gd name="T32" fmla="*/ 2147483647 w 41"/>
              <a:gd name="T33" fmla="*/ 0 h 41"/>
              <a:gd name="T34" fmla="*/ 2147483647 w 41"/>
              <a:gd name="T35" fmla="*/ 0 h 4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1"/>
              <a:gd name="T55" fmla="*/ 0 h 41"/>
              <a:gd name="T56" fmla="*/ 41 w 41"/>
              <a:gd name="T57" fmla="*/ 41 h 4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1" h="41">
                <a:moveTo>
                  <a:pt x="18" y="0"/>
                </a:moveTo>
                <a:lnTo>
                  <a:pt x="11" y="0"/>
                </a:lnTo>
                <a:lnTo>
                  <a:pt x="3" y="4"/>
                </a:lnTo>
                <a:lnTo>
                  <a:pt x="0" y="11"/>
                </a:lnTo>
                <a:lnTo>
                  <a:pt x="0" y="19"/>
                </a:lnTo>
                <a:lnTo>
                  <a:pt x="0" y="26"/>
                </a:lnTo>
                <a:lnTo>
                  <a:pt x="3" y="34"/>
                </a:lnTo>
                <a:lnTo>
                  <a:pt x="11" y="37"/>
                </a:lnTo>
                <a:lnTo>
                  <a:pt x="22" y="41"/>
                </a:lnTo>
                <a:lnTo>
                  <a:pt x="29" y="37"/>
                </a:lnTo>
                <a:lnTo>
                  <a:pt x="33" y="34"/>
                </a:lnTo>
                <a:lnTo>
                  <a:pt x="41" y="26"/>
                </a:lnTo>
                <a:lnTo>
                  <a:pt x="41" y="19"/>
                </a:lnTo>
                <a:lnTo>
                  <a:pt x="41" y="11"/>
                </a:lnTo>
                <a:lnTo>
                  <a:pt x="33" y="4"/>
                </a:lnTo>
                <a:lnTo>
                  <a:pt x="29" y="0"/>
                </a:lnTo>
                <a:lnTo>
                  <a:pt x="22" y="0"/>
                </a:lnTo>
                <a:lnTo>
                  <a:pt x="1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041" name="Freeform 39"/>
          <p:cNvSpPr>
            <a:spLocks/>
          </p:cNvSpPr>
          <p:nvPr/>
        </p:nvSpPr>
        <p:spPr bwMode="auto">
          <a:xfrm>
            <a:off x="1106488" y="3913188"/>
            <a:ext cx="65087" cy="63500"/>
          </a:xfrm>
          <a:custGeom>
            <a:avLst/>
            <a:gdLst>
              <a:gd name="T0" fmla="*/ 2147483647 w 41"/>
              <a:gd name="T1" fmla="*/ 0 h 40"/>
              <a:gd name="T2" fmla="*/ 2147483647 w 41"/>
              <a:gd name="T3" fmla="*/ 0 h 40"/>
              <a:gd name="T4" fmla="*/ 2147483647 w 41"/>
              <a:gd name="T5" fmla="*/ 2147483647 h 40"/>
              <a:gd name="T6" fmla="*/ 0 w 41"/>
              <a:gd name="T7" fmla="*/ 2147483647 h 40"/>
              <a:gd name="T8" fmla="*/ 0 w 41"/>
              <a:gd name="T9" fmla="*/ 2147483647 h 40"/>
              <a:gd name="T10" fmla="*/ 0 w 41"/>
              <a:gd name="T11" fmla="*/ 2147483647 h 40"/>
              <a:gd name="T12" fmla="*/ 2147483647 w 41"/>
              <a:gd name="T13" fmla="*/ 2147483647 h 40"/>
              <a:gd name="T14" fmla="*/ 2147483647 w 41"/>
              <a:gd name="T15" fmla="*/ 2147483647 h 40"/>
              <a:gd name="T16" fmla="*/ 2147483647 w 41"/>
              <a:gd name="T17" fmla="*/ 2147483647 h 40"/>
              <a:gd name="T18" fmla="*/ 2147483647 w 41"/>
              <a:gd name="T19" fmla="*/ 2147483647 h 40"/>
              <a:gd name="T20" fmla="*/ 2147483647 w 41"/>
              <a:gd name="T21" fmla="*/ 2147483647 h 40"/>
              <a:gd name="T22" fmla="*/ 2147483647 w 41"/>
              <a:gd name="T23" fmla="*/ 2147483647 h 40"/>
              <a:gd name="T24" fmla="*/ 2147483647 w 41"/>
              <a:gd name="T25" fmla="*/ 2147483647 h 40"/>
              <a:gd name="T26" fmla="*/ 2147483647 w 41"/>
              <a:gd name="T27" fmla="*/ 2147483647 h 40"/>
              <a:gd name="T28" fmla="*/ 2147483647 w 41"/>
              <a:gd name="T29" fmla="*/ 2147483647 h 40"/>
              <a:gd name="T30" fmla="*/ 2147483647 w 41"/>
              <a:gd name="T31" fmla="*/ 0 h 40"/>
              <a:gd name="T32" fmla="*/ 2147483647 w 41"/>
              <a:gd name="T33" fmla="*/ 0 h 40"/>
              <a:gd name="T34" fmla="*/ 2147483647 w 41"/>
              <a:gd name="T35" fmla="*/ 0 h 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1"/>
              <a:gd name="T55" fmla="*/ 0 h 40"/>
              <a:gd name="T56" fmla="*/ 41 w 41"/>
              <a:gd name="T57" fmla="*/ 40 h 4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1" h="40">
                <a:moveTo>
                  <a:pt x="18" y="0"/>
                </a:moveTo>
                <a:lnTo>
                  <a:pt x="11" y="0"/>
                </a:lnTo>
                <a:lnTo>
                  <a:pt x="3" y="3"/>
                </a:lnTo>
                <a:lnTo>
                  <a:pt x="0" y="11"/>
                </a:lnTo>
                <a:lnTo>
                  <a:pt x="0" y="18"/>
                </a:lnTo>
                <a:lnTo>
                  <a:pt x="0" y="26"/>
                </a:lnTo>
                <a:lnTo>
                  <a:pt x="3" y="33"/>
                </a:lnTo>
                <a:lnTo>
                  <a:pt x="11" y="37"/>
                </a:lnTo>
                <a:lnTo>
                  <a:pt x="22" y="40"/>
                </a:lnTo>
                <a:lnTo>
                  <a:pt x="29" y="37"/>
                </a:lnTo>
                <a:lnTo>
                  <a:pt x="33" y="33"/>
                </a:lnTo>
                <a:lnTo>
                  <a:pt x="41" y="26"/>
                </a:lnTo>
                <a:lnTo>
                  <a:pt x="41" y="18"/>
                </a:lnTo>
                <a:lnTo>
                  <a:pt x="41" y="11"/>
                </a:lnTo>
                <a:lnTo>
                  <a:pt x="33" y="3"/>
                </a:lnTo>
                <a:lnTo>
                  <a:pt x="29" y="0"/>
                </a:lnTo>
                <a:lnTo>
                  <a:pt x="22" y="0"/>
                </a:lnTo>
                <a:lnTo>
                  <a:pt x="1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042" name="Freeform 40"/>
          <p:cNvSpPr>
            <a:spLocks/>
          </p:cNvSpPr>
          <p:nvPr/>
        </p:nvSpPr>
        <p:spPr bwMode="auto">
          <a:xfrm>
            <a:off x="993775" y="3146425"/>
            <a:ext cx="254000" cy="254000"/>
          </a:xfrm>
          <a:custGeom>
            <a:avLst/>
            <a:gdLst>
              <a:gd name="T0" fmla="*/ 2147483647 w 160"/>
              <a:gd name="T1" fmla="*/ 2147483647 h 160"/>
              <a:gd name="T2" fmla="*/ 2147483647 w 160"/>
              <a:gd name="T3" fmla="*/ 2147483647 h 160"/>
              <a:gd name="T4" fmla="*/ 2147483647 w 160"/>
              <a:gd name="T5" fmla="*/ 2147483647 h 160"/>
              <a:gd name="T6" fmla="*/ 2147483647 w 160"/>
              <a:gd name="T7" fmla="*/ 2147483647 h 160"/>
              <a:gd name="T8" fmla="*/ 2147483647 w 160"/>
              <a:gd name="T9" fmla="*/ 2147483647 h 160"/>
              <a:gd name="T10" fmla="*/ 2147483647 w 160"/>
              <a:gd name="T11" fmla="*/ 2147483647 h 160"/>
              <a:gd name="T12" fmla="*/ 2147483647 w 160"/>
              <a:gd name="T13" fmla="*/ 2147483647 h 160"/>
              <a:gd name="T14" fmla="*/ 2147483647 w 160"/>
              <a:gd name="T15" fmla="*/ 2147483647 h 160"/>
              <a:gd name="T16" fmla="*/ 2147483647 w 160"/>
              <a:gd name="T17" fmla="*/ 0 h 160"/>
              <a:gd name="T18" fmla="*/ 2147483647 w 160"/>
              <a:gd name="T19" fmla="*/ 2147483647 h 160"/>
              <a:gd name="T20" fmla="*/ 2147483647 w 160"/>
              <a:gd name="T21" fmla="*/ 2147483647 h 160"/>
              <a:gd name="T22" fmla="*/ 2147483647 w 160"/>
              <a:gd name="T23" fmla="*/ 2147483647 h 160"/>
              <a:gd name="T24" fmla="*/ 2147483647 w 160"/>
              <a:gd name="T25" fmla="*/ 2147483647 h 160"/>
              <a:gd name="T26" fmla="*/ 2147483647 w 160"/>
              <a:gd name="T27" fmla="*/ 2147483647 h 160"/>
              <a:gd name="T28" fmla="*/ 2147483647 w 160"/>
              <a:gd name="T29" fmla="*/ 2147483647 h 160"/>
              <a:gd name="T30" fmla="*/ 2147483647 w 160"/>
              <a:gd name="T31" fmla="*/ 2147483647 h 160"/>
              <a:gd name="T32" fmla="*/ 0 w 160"/>
              <a:gd name="T33" fmla="*/ 2147483647 h 160"/>
              <a:gd name="T34" fmla="*/ 2147483647 w 160"/>
              <a:gd name="T35" fmla="*/ 2147483647 h 160"/>
              <a:gd name="T36" fmla="*/ 2147483647 w 160"/>
              <a:gd name="T37" fmla="*/ 2147483647 h 160"/>
              <a:gd name="T38" fmla="*/ 2147483647 w 160"/>
              <a:gd name="T39" fmla="*/ 2147483647 h 160"/>
              <a:gd name="T40" fmla="*/ 2147483647 w 160"/>
              <a:gd name="T41" fmla="*/ 2147483647 h 160"/>
              <a:gd name="T42" fmla="*/ 2147483647 w 160"/>
              <a:gd name="T43" fmla="*/ 2147483647 h 160"/>
              <a:gd name="T44" fmla="*/ 2147483647 w 160"/>
              <a:gd name="T45" fmla="*/ 2147483647 h 160"/>
              <a:gd name="T46" fmla="*/ 2147483647 w 160"/>
              <a:gd name="T47" fmla="*/ 2147483647 h 160"/>
              <a:gd name="T48" fmla="*/ 2147483647 w 160"/>
              <a:gd name="T49" fmla="*/ 2147483647 h 160"/>
              <a:gd name="T50" fmla="*/ 2147483647 w 160"/>
              <a:gd name="T51" fmla="*/ 2147483647 h 160"/>
              <a:gd name="T52" fmla="*/ 2147483647 w 160"/>
              <a:gd name="T53" fmla="*/ 2147483647 h 160"/>
              <a:gd name="T54" fmla="*/ 2147483647 w 160"/>
              <a:gd name="T55" fmla="*/ 2147483647 h 160"/>
              <a:gd name="T56" fmla="*/ 2147483647 w 160"/>
              <a:gd name="T57" fmla="*/ 2147483647 h 160"/>
              <a:gd name="T58" fmla="*/ 2147483647 w 160"/>
              <a:gd name="T59" fmla="*/ 2147483647 h 160"/>
              <a:gd name="T60" fmla="*/ 2147483647 w 160"/>
              <a:gd name="T61" fmla="*/ 2147483647 h 160"/>
              <a:gd name="T62" fmla="*/ 2147483647 w 160"/>
              <a:gd name="T63" fmla="*/ 2147483647 h 160"/>
              <a:gd name="T64" fmla="*/ 2147483647 w 160"/>
              <a:gd name="T65" fmla="*/ 2147483647 h 1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0"/>
              <a:gd name="T100" fmla="*/ 0 h 160"/>
              <a:gd name="T101" fmla="*/ 160 w 160"/>
              <a:gd name="T102" fmla="*/ 160 h 16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0" h="160">
                <a:moveTo>
                  <a:pt x="160" y="82"/>
                </a:moveTo>
                <a:lnTo>
                  <a:pt x="160" y="63"/>
                </a:lnTo>
                <a:lnTo>
                  <a:pt x="152" y="49"/>
                </a:lnTo>
                <a:lnTo>
                  <a:pt x="149" y="37"/>
                </a:lnTo>
                <a:lnTo>
                  <a:pt x="138" y="23"/>
                </a:lnTo>
                <a:lnTo>
                  <a:pt x="126" y="15"/>
                </a:lnTo>
                <a:lnTo>
                  <a:pt x="112" y="8"/>
                </a:lnTo>
                <a:lnTo>
                  <a:pt x="97" y="4"/>
                </a:lnTo>
                <a:lnTo>
                  <a:pt x="82" y="0"/>
                </a:lnTo>
                <a:lnTo>
                  <a:pt x="63" y="4"/>
                </a:lnTo>
                <a:lnTo>
                  <a:pt x="48" y="8"/>
                </a:lnTo>
                <a:lnTo>
                  <a:pt x="37" y="15"/>
                </a:lnTo>
                <a:lnTo>
                  <a:pt x="26" y="23"/>
                </a:lnTo>
                <a:lnTo>
                  <a:pt x="15" y="37"/>
                </a:lnTo>
                <a:lnTo>
                  <a:pt x="7" y="49"/>
                </a:lnTo>
                <a:lnTo>
                  <a:pt x="4" y="63"/>
                </a:lnTo>
                <a:lnTo>
                  <a:pt x="0" y="82"/>
                </a:lnTo>
                <a:lnTo>
                  <a:pt x="4" y="97"/>
                </a:lnTo>
                <a:lnTo>
                  <a:pt x="7" y="112"/>
                </a:lnTo>
                <a:lnTo>
                  <a:pt x="15" y="126"/>
                </a:lnTo>
                <a:lnTo>
                  <a:pt x="26" y="138"/>
                </a:lnTo>
                <a:lnTo>
                  <a:pt x="37" y="145"/>
                </a:lnTo>
                <a:lnTo>
                  <a:pt x="48" y="152"/>
                </a:lnTo>
                <a:lnTo>
                  <a:pt x="63" y="160"/>
                </a:lnTo>
                <a:lnTo>
                  <a:pt x="82" y="160"/>
                </a:lnTo>
                <a:lnTo>
                  <a:pt x="97" y="160"/>
                </a:lnTo>
                <a:lnTo>
                  <a:pt x="112" y="152"/>
                </a:lnTo>
                <a:lnTo>
                  <a:pt x="126" y="145"/>
                </a:lnTo>
                <a:lnTo>
                  <a:pt x="138" y="138"/>
                </a:lnTo>
                <a:lnTo>
                  <a:pt x="149" y="126"/>
                </a:lnTo>
                <a:lnTo>
                  <a:pt x="152" y="112"/>
                </a:lnTo>
                <a:lnTo>
                  <a:pt x="160" y="97"/>
                </a:lnTo>
                <a:lnTo>
                  <a:pt x="160" y="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043" name="Freeform 41"/>
          <p:cNvSpPr>
            <a:spLocks/>
          </p:cNvSpPr>
          <p:nvPr/>
        </p:nvSpPr>
        <p:spPr bwMode="auto">
          <a:xfrm>
            <a:off x="993775" y="3146425"/>
            <a:ext cx="254000" cy="254000"/>
          </a:xfrm>
          <a:custGeom>
            <a:avLst/>
            <a:gdLst>
              <a:gd name="T0" fmla="*/ 2147483647 w 160"/>
              <a:gd name="T1" fmla="*/ 2147483647 h 160"/>
              <a:gd name="T2" fmla="*/ 2147483647 w 160"/>
              <a:gd name="T3" fmla="*/ 2147483647 h 160"/>
              <a:gd name="T4" fmla="*/ 2147483647 w 160"/>
              <a:gd name="T5" fmla="*/ 2147483647 h 160"/>
              <a:gd name="T6" fmla="*/ 2147483647 w 160"/>
              <a:gd name="T7" fmla="*/ 2147483647 h 160"/>
              <a:gd name="T8" fmla="*/ 2147483647 w 160"/>
              <a:gd name="T9" fmla="*/ 2147483647 h 160"/>
              <a:gd name="T10" fmla="*/ 2147483647 w 160"/>
              <a:gd name="T11" fmla="*/ 2147483647 h 160"/>
              <a:gd name="T12" fmla="*/ 2147483647 w 160"/>
              <a:gd name="T13" fmla="*/ 2147483647 h 160"/>
              <a:gd name="T14" fmla="*/ 2147483647 w 160"/>
              <a:gd name="T15" fmla="*/ 0 h 160"/>
              <a:gd name="T16" fmla="*/ 2147483647 w 160"/>
              <a:gd name="T17" fmla="*/ 0 h 160"/>
              <a:gd name="T18" fmla="*/ 2147483647 w 160"/>
              <a:gd name="T19" fmla="*/ 0 h 160"/>
              <a:gd name="T20" fmla="*/ 2147483647 w 160"/>
              <a:gd name="T21" fmla="*/ 2147483647 h 160"/>
              <a:gd name="T22" fmla="*/ 2147483647 w 160"/>
              <a:gd name="T23" fmla="*/ 2147483647 h 160"/>
              <a:gd name="T24" fmla="*/ 2147483647 w 160"/>
              <a:gd name="T25" fmla="*/ 2147483647 h 160"/>
              <a:gd name="T26" fmla="*/ 2147483647 w 160"/>
              <a:gd name="T27" fmla="*/ 2147483647 h 160"/>
              <a:gd name="T28" fmla="*/ 2147483647 w 160"/>
              <a:gd name="T29" fmla="*/ 2147483647 h 160"/>
              <a:gd name="T30" fmla="*/ 2147483647 w 160"/>
              <a:gd name="T31" fmla="*/ 2147483647 h 160"/>
              <a:gd name="T32" fmla="*/ 0 w 160"/>
              <a:gd name="T33" fmla="*/ 2147483647 h 160"/>
              <a:gd name="T34" fmla="*/ 2147483647 w 160"/>
              <a:gd name="T35" fmla="*/ 2147483647 h 160"/>
              <a:gd name="T36" fmla="*/ 2147483647 w 160"/>
              <a:gd name="T37" fmla="*/ 2147483647 h 160"/>
              <a:gd name="T38" fmla="*/ 2147483647 w 160"/>
              <a:gd name="T39" fmla="*/ 2147483647 h 160"/>
              <a:gd name="T40" fmla="*/ 2147483647 w 160"/>
              <a:gd name="T41" fmla="*/ 2147483647 h 160"/>
              <a:gd name="T42" fmla="*/ 2147483647 w 160"/>
              <a:gd name="T43" fmla="*/ 2147483647 h 160"/>
              <a:gd name="T44" fmla="*/ 2147483647 w 160"/>
              <a:gd name="T45" fmla="*/ 2147483647 h 160"/>
              <a:gd name="T46" fmla="*/ 2147483647 w 160"/>
              <a:gd name="T47" fmla="*/ 2147483647 h 160"/>
              <a:gd name="T48" fmla="*/ 2147483647 w 160"/>
              <a:gd name="T49" fmla="*/ 2147483647 h 160"/>
              <a:gd name="T50" fmla="*/ 2147483647 w 160"/>
              <a:gd name="T51" fmla="*/ 2147483647 h 160"/>
              <a:gd name="T52" fmla="*/ 2147483647 w 160"/>
              <a:gd name="T53" fmla="*/ 2147483647 h 160"/>
              <a:gd name="T54" fmla="*/ 2147483647 w 160"/>
              <a:gd name="T55" fmla="*/ 2147483647 h 160"/>
              <a:gd name="T56" fmla="*/ 2147483647 w 160"/>
              <a:gd name="T57" fmla="*/ 2147483647 h 160"/>
              <a:gd name="T58" fmla="*/ 2147483647 w 160"/>
              <a:gd name="T59" fmla="*/ 2147483647 h 160"/>
              <a:gd name="T60" fmla="*/ 2147483647 w 160"/>
              <a:gd name="T61" fmla="*/ 2147483647 h 160"/>
              <a:gd name="T62" fmla="*/ 2147483647 w 160"/>
              <a:gd name="T63" fmla="*/ 2147483647 h 160"/>
              <a:gd name="T64" fmla="*/ 2147483647 w 160"/>
              <a:gd name="T65" fmla="*/ 2147483647 h 1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0"/>
              <a:gd name="T100" fmla="*/ 0 h 160"/>
              <a:gd name="T101" fmla="*/ 160 w 160"/>
              <a:gd name="T102" fmla="*/ 160 h 16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0" h="160">
                <a:moveTo>
                  <a:pt x="160" y="82"/>
                </a:moveTo>
                <a:lnTo>
                  <a:pt x="160" y="63"/>
                </a:lnTo>
                <a:lnTo>
                  <a:pt x="152" y="49"/>
                </a:lnTo>
                <a:lnTo>
                  <a:pt x="145" y="34"/>
                </a:lnTo>
                <a:lnTo>
                  <a:pt x="138" y="23"/>
                </a:lnTo>
                <a:lnTo>
                  <a:pt x="126" y="15"/>
                </a:lnTo>
                <a:lnTo>
                  <a:pt x="112" y="8"/>
                </a:lnTo>
                <a:lnTo>
                  <a:pt x="97" y="0"/>
                </a:lnTo>
                <a:lnTo>
                  <a:pt x="82" y="0"/>
                </a:lnTo>
                <a:lnTo>
                  <a:pt x="63" y="0"/>
                </a:lnTo>
                <a:lnTo>
                  <a:pt x="48" y="8"/>
                </a:lnTo>
                <a:lnTo>
                  <a:pt x="37" y="15"/>
                </a:lnTo>
                <a:lnTo>
                  <a:pt x="22" y="23"/>
                </a:lnTo>
                <a:lnTo>
                  <a:pt x="15" y="34"/>
                </a:lnTo>
                <a:lnTo>
                  <a:pt x="7" y="49"/>
                </a:lnTo>
                <a:lnTo>
                  <a:pt x="4" y="63"/>
                </a:lnTo>
                <a:lnTo>
                  <a:pt x="0" y="82"/>
                </a:lnTo>
                <a:lnTo>
                  <a:pt x="4" y="97"/>
                </a:lnTo>
                <a:lnTo>
                  <a:pt x="7" y="112"/>
                </a:lnTo>
                <a:lnTo>
                  <a:pt x="15" y="126"/>
                </a:lnTo>
                <a:lnTo>
                  <a:pt x="22" y="138"/>
                </a:lnTo>
                <a:lnTo>
                  <a:pt x="37" y="145"/>
                </a:lnTo>
                <a:lnTo>
                  <a:pt x="48" y="152"/>
                </a:lnTo>
                <a:lnTo>
                  <a:pt x="63" y="160"/>
                </a:lnTo>
                <a:lnTo>
                  <a:pt x="82" y="160"/>
                </a:lnTo>
                <a:lnTo>
                  <a:pt x="97" y="160"/>
                </a:lnTo>
                <a:lnTo>
                  <a:pt x="112" y="152"/>
                </a:lnTo>
                <a:lnTo>
                  <a:pt x="126" y="145"/>
                </a:lnTo>
                <a:lnTo>
                  <a:pt x="138" y="138"/>
                </a:lnTo>
                <a:lnTo>
                  <a:pt x="145" y="126"/>
                </a:lnTo>
                <a:lnTo>
                  <a:pt x="152" y="112"/>
                </a:lnTo>
                <a:lnTo>
                  <a:pt x="160" y="97"/>
                </a:lnTo>
                <a:lnTo>
                  <a:pt x="160" y="82"/>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43044" name="Freeform 42"/>
          <p:cNvSpPr>
            <a:spLocks/>
          </p:cNvSpPr>
          <p:nvPr/>
        </p:nvSpPr>
        <p:spPr bwMode="auto">
          <a:xfrm>
            <a:off x="987425" y="4024313"/>
            <a:ext cx="260350" cy="254000"/>
          </a:xfrm>
          <a:custGeom>
            <a:avLst/>
            <a:gdLst>
              <a:gd name="T0" fmla="*/ 2147483647 w 164"/>
              <a:gd name="T1" fmla="*/ 2147483647 h 160"/>
              <a:gd name="T2" fmla="*/ 2147483647 w 164"/>
              <a:gd name="T3" fmla="*/ 2147483647 h 160"/>
              <a:gd name="T4" fmla="*/ 2147483647 w 164"/>
              <a:gd name="T5" fmla="*/ 2147483647 h 160"/>
              <a:gd name="T6" fmla="*/ 2147483647 w 164"/>
              <a:gd name="T7" fmla="*/ 2147483647 h 160"/>
              <a:gd name="T8" fmla="*/ 2147483647 w 164"/>
              <a:gd name="T9" fmla="*/ 2147483647 h 160"/>
              <a:gd name="T10" fmla="*/ 2147483647 w 164"/>
              <a:gd name="T11" fmla="*/ 2147483647 h 160"/>
              <a:gd name="T12" fmla="*/ 2147483647 w 164"/>
              <a:gd name="T13" fmla="*/ 2147483647 h 160"/>
              <a:gd name="T14" fmla="*/ 2147483647 w 164"/>
              <a:gd name="T15" fmla="*/ 0 h 160"/>
              <a:gd name="T16" fmla="*/ 2147483647 w 164"/>
              <a:gd name="T17" fmla="*/ 0 h 160"/>
              <a:gd name="T18" fmla="*/ 2147483647 w 164"/>
              <a:gd name="T19" fmla="*/ 0 h 160"/>
              <a:gd name="T20" fmla="*/ 2147483647 w 164"/>
              <a:gd name="T21" fmla="*/ 2147483647 h 160"/>
              <a:gd name="T22" fmla="*/ 2147483647 w 164"/>
              <a:gd name="T23" fmla="*/ 2147483647 h 160"/>
              <a:gd name="T24" fmla="*/ 2147483647 w 164"/>
              <a:gd name="T25" fmla="*/ 2147483647 h 160"/>
              <a:gd name="T26" fmla="*/ 2147483647 w 164"/>
              <a:gd name="T27" fmla="*/ 2147483647 h 160"/>
              <a:gd name="T28" fmla="*/ 2147483647 w 164"/>
              <a:gd name="T29" fmla="*/ 2147483647 h 160"/>
              <a:gd name="T30" fmla="*/ 2147483647 w 164"/>
              <a:gd name="T31" fmla="*/ 2147483647 h 160"/>
              <a:gd name="T32" fmla="*/ 0 w 164"/>
              <a:gd name="T33" fmla="*/ 2147483647 h 160"/>
              <a:gd name="T34" fmla="*/ 2147483647 w 164"/>
              <a:gd name="T35" fmla="*/ 2147483647 h 160"/>
              <a:gd name="T36" fmla="*/ 2147483647 w 164"/>
              <a:gd name="T37" fmla="*/ 2147483647 h 160"/>
              <a:gd name="T38" fmla="*/ 2147483647 w 164"/>
              <a:gd name="T39" fmla="*/ 2147483647 h 160"/>
              <a:gd name="T40" fmla="*/ 2147483647 w 164"/>
              <a:gd name="T41" fmla="*/ 2147483647 h 160"/>
              <a:gd name="T42" fmla="*/ 2147483647 w 164"/>
              <a:gd name="T43" fmla="*/ 2147483647 h 160"/>
              <a:gd name="T44" fmla="*/ 2147483647 w 164"/>
              <a:gd name="T45" fmla="*/ 2147483647 h 160"/>
              <a:gd name="T46" fmla="*/ 2147483647 w 164"/>
              <a:gd name="T47" fmla="*/ 2147483647 h 160"/>
              <a:gd name="T48" fmla="*/ 2147483647 w 164"/>
              <a:gd name="T49" fmla="*/ 2147483647 h 160"/>
              <a:gd name="T50" fmla="*/ 2147483647 w 164"/>
              <a:gd name="T51" fmla="*/ 2147483647 h 160"/>
              <a:gd name="T52" fmla="*/ 2147483647 w 164"/>
              <a:gd name="T53" fmla="*/ 2147483647 h 160"/>
              <a:gd name="T54" fmla="*/ 2147483647 w 164"/>
              <a:gd name="T55" fmla="*/ 2147483647 h 160"/>
              <a:gd name="T56" fmla="*/ 2147483647 w 164"/>
              <a:gd name="T57" fmla="*/ 2147483647 h 160"/>
              <a:gd name="T58" fmla="*/ 2147483647 w 164"/>
              <a:gd name="T59" fmla="*/ 2147483647 h 160"/>
              <a:gd name="T60" fmla="*/ 2147483647 w 164"/>
              <a:gd name="T61" fmla="*/ 2147483647 h 160"/>
              <a:gd name="T62" fmla="*/ 2147483647 w 164"/>
              <a:gd name="T63" fmla="*/ 2147483647 h 160"/>
              <a:gd name="T64" fmla="*/ 2147483647 w 164"/>
              <a:gd name="T65" fmla="*/ 2147483647 h 1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4"/>
              <a:gd name="T100" fmla="*/ 0 h 160"/>
              <a:gd name="T101" fmla="*/ 164 w 164"/>
              <a:gd name="T102" fmla="*/ 160 h 16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4" h="160">
                <a:moveTo>
                  <a:pt x="164" y="78"/>
                </a:moveTo>
                <a:lnTo>
                  <a:pt x="160" y="63"/>
                </a:lnTo>
                <a:lnTo>
                  <a:pt x="156" y="48"/>
                </a:lnTo>
                <a:lnTo>
                  <a:pt x="149" y="33"/>
                </a:lnTo>
                <a:lnTo>
                  <a:pt x="138" y="22"/>
                </a:lnTo>
                <a:lnTo>
                  <a:pt x="127" y="11"/>
                </a:lnTo>
                <a:lnTo>
                  <a:pt x="112" y="4"/>
                </a:lnTo>
                <a:lnTo>
                  <a:pt x="97" y="0"/>
                </a:lnTo>
                <a:lnTo>
                  <a:pt x="82" y="0"/>
                </a:lnTo>
                <a:lnTo>
                  <a:pt x="63" y="0"/>
                </a:lnTo>
                <a:lnTo>
                  <a:pt x="52" y="4"/>
                </a:lnTo>
                <a:lnTo>
                  <a:pt x="37" y="11"/>
                </a:lnTo>
                <a:lnTo>
                  <a:pt x="26" y="22"/>
                </a:lnTo>
                <a:lnTo>
                  <a:pt x="15" y="33"/>
                </a:lnTo>
                <a:lnTo>
                  <a:pt x="8" y="48"/>
                </a:lnTo>
                <a:lnTo>
                  <a:pt x="4" y="63"/>
                </a:lnTo>
                <a:lnTo>
                  <a:pt x="0" y="78"/>
                </a:lnTo>
                <a:lnTo>
                  <a:pt x="4" y="93"/>
                </a:lnTo>
                <a:lnTo>
                  <a:pt x="8" y="108"/>
                </a:lnTo>
                <a:lnTo>
                  <a:pt x="15" y="123"/>
                </a:lnTo>
                <a:lnTo>
                  <a:pt x="26" y="134"/>
                </a:lnTo>
                <a:lnTo>
                  <a:pt x="37" y="145"/>
                </a:lnTo>
                <a:lnTo>
                  <a:pt x="52" y="152"/>
                </a:lnTo>
                <a:lnTo>
                  <a:pt x="63" y="156"/>
                </a:lnTo>
                <a:lnTo>
                  <a:pt x="82" y="160"/>
                </a:lnTo>
                <a:lnTo>
                  <a:pt x="97" y="156"/>
                </a:lnTo>
                <a:lnTo>
                  <a:pt x="112" y="152"/>
                </a:lnTo>
                <a:lnTo>
                  <a:pt x="127" y="145"/>
                </a:lnTo>
                <a:lnTo>
                  <a:pt x="138" y="134"/>
                </a:lnTo>
                <a:lnTo>
                  <a:pt x="149" y="123"/>
                </a:lnTo>
                <a:lnTo>
                  <a:pt x="156" y="108"/>
                </a:lnTo>
                <a:lnTo>
                  <a:pt x="160" y="93"/>
                </a:lnTo>
                <a:lnTo>
                  <a:pt x="164" y="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045" name="Freeform 43"/>
          <p:cNvSpPr>
            <a:spLocks/>
          </p:cNvSpPr>
          <p:nvPr/>
        </p:nvSpPr>
        <p:spPr bwMode="auto">
          <a:xfrm>
            <a:off x="987425" y="4024313"/>
            <a:ext cx="260350" cy="254000"/>
          </a:xfrm>
          <a:custGeom>
            <a:avLst/>
            <a:gdLst>
              <a:gd name="T0" fmla="*/ 2147483647 w 164"/>
              <a:gd name="T1" fmla="*/ 2147483647 h 160"/>
              <a:gd name="T2" fmla="*/ 2147483647 w 164"/>
              <a:gd name="T3" fmla="*/ 2147483647 h 160"/>
              <a:gd name="T4" fmla="*/ 2147483647 w 164"/>
              <a:gd name="T5" fmla="*/ 2147483647 h 160"/>
              <a:gd name="T6" fmla="*/ 2147483647 w 164"/>
              <a:gd name="T7" fmla="*/ 2147483647 h 160"/>
              <a:gd name="T8" fmla="*/ 2147483647 w 164"/>
              <a:gd name="T9" fmla="*/ 2147483647 h 160"/>
              <a:gd name="T10" fmla="*/ 2147483647 w 164"/>
              <a:gd name="T11" fmla="*/ 2147483647 h 160"/>
              <a:gd name="T12" fmla="*/ 2147483647 w 164"/>
              <a:gd name="T13" fmla="*/ 2147483647 h 160"/>
              <a:gd name="T14" fmla="*/ 2147483647 w 164"/>
              <a:gd name="T15" fmla="*/ 0 h 160"/>
              <a:gd name="T16" fmla="*/ 2147483647 w 164"/>
              <a:gd name="T17" fmla="*/ 0 h 160"/>
              <a:gd name="T18" fmla="*/ 2147483647 w 164"/>
              <a:gd name="T19" fmla="*/ 0 h 160"/>
              <a:gd name="T20" fmla="*/ 2147483647 w 164"/>
              <a:gd name="T21" fmla="*/ 2147483647 h 160"/>
              <a:gd name="T22" fmla="*/ 2147483647 w 164"/>
              <a:gd name="T23" fmla="*/ 2147483647 h 160"/>
              <a:gd name="T24" fmla="*/ 2147483647 w 164"/>
              <a:gd name="T25" fmla="*/ 2147483647 h 160"/>
              <a:gd name="T26" fmla="*/ 2147483647 w 164"/>
              <a:gd name="T27" fmla="*/ 2147483647 h 160"/>
              <a:gd name="T28" fmla="*/ 2147483647 w 164"/>
              <a:gd name="T29" fmla="*/ 2147483647 h 160"/>
              <a:gd name="T30" fmla="*/ 2147483647 w 164"/>
              <a:gd name="T31" fmla="*/ 2147483647 h 160"/>
              <a:gd name="T32" fmla="*/ 0 w 164"/>
              <a:gd name="T33" fmla="*/ 2147483647 h 160"/>
              <a:gd name="T34" fmla="*/ 2147483647 w 164"/>
              <a:gd name="T35" fmla="*/ 2147483647 h 160"/>
              <a:gd name="T36" fmla="*/ 2147483647 w 164"/>
              <a:gd name="T37" fmla="*/ 2147483647 h 160"/>
              <a:gd name="T38" fmla="*/ 2147483647 w 164"/>
              <a:gd name="T39" fmla="*/ 2147483647 h 160"/>
              <a:gd name="T40" fmla="*/ 2147483647 w 164"/>
              <a:gd name="T41" fmla="*/ 2147483647 h 160"/>
              <a:gd name="T42" fmla="*/ 2147483647 w 164"/>
              <a:gd name="T43" fmla="*/ 2147483647 h 160"/>
              <a:gd name="T44" fmla="*/ 2147483647 w 164"/>
              <a:gd name="T45" fmla="*/ 2147483647 h 160"/>
              <a:gd name="T46" fmla="*/ 2147483647 w 164"/>
              <a:gd name="T47" fmla="*/ 2147483647 h 160"/>
              <a:gd name="T48" fmla="*/ 2147483647 w 164"/>
              <a:gd name="T49" fmla="*/ 2147483647 h 160"/>
              <a:gd name="T50" fmla="*/ 2147483647 w 164"/>
              <a:gd name="T51" fmla="*/ 2147483647 h 160"/>
              <a:gd name="T52" fmla="*/ 2147483647 w 164"/>
              <a:gd name="T53" fmla="*/ 2147483647 h 160"/>
              <a:gd name="T54" fmla="*/ 2147483647 w 164"/>
              <a:gd name="T55" fmla="*/ 2147483647 h 160"/>
              <a:gd name="T56" fmla="*/ 2147483647 w 164"/>
              <a:gd name="T57" fmla="*/ 2147483647 h 160"/>
              <a:gd name="T58" fmla="*/ 2147483647 w 164"/>
              <a:gd name="T59" fmla="*/ 2147483647 h 160"/>
              <a:gd name="T60" fmla="*/ 2147483647 w 164"/>
              <a:gd name="T61" fmla="*/ 2147483647 h 160"/>
              <a:gd name="T62" fmla="*/ 2147483647 w 164"/>
              <a:gd name="T63" fmla="*/ 2147483647 h 160"/>
              <a:gd name="T64" fmla="*/ 2147483647 w 164"/>
              <a:gd name="T65" fmla="*/ 2147483647 h 1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4"/>
              <a:gd name="T100" fmla="*/ 0 h 160"/>
              <a:gd name="T101" fmla="*/ 164 w 164"/>
              <a:gd name="T102" fmla="*/ 160 h 16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4" h="160">
                <a:moveTo>
                  <a:pt x="164" y="78"/>
                </a:moveTo>
                <a:lnTo>
                  <a:pt x="160" y="63"/>
                </a:lnTo>
                <a:lnTo>
                  <a:pt x="156" y="48"/>
                </a:lnTo>
                <a:lnTo>
                  <a:pt x="149" y="33"/>
                </a:lnTo>
                <a:lnTo>
                  <a:pt x="138" y="22"/>
                </a:lnTo>
                <a:lnTo>
                  <a:pt x="127" y="11"/>
                </a:lnTo>
                <a:lnTo>
                  <a:pt x="112" y="4"/>
                </a:lnTo>
                <a:lnTo>
                  <a:pt x="97" y="0"/>
                </a:lnTo>
                <a:lnTo>
                  <a:pt x="82" y="0"/>
                </a:lnTo>
                <a:lnTo>
                  <a:pt x="67" y="0"/>
                </a:lnTo>
                <a:lnTo>
                  <a:pt x="48" y="4"/>
                </a:lnTo>
                <a:lnTo>
                  <a:pt x="37" y="11"/>
                </a:lnTo>
                <a:lnTo>
                  <a:pt x="26" y="22"/>
                </a:lnTo>
                <a:lnTo>
                  <a:pt x="15" y="33"/>
                </a:lnTo>
                <a:lnTo>
                  <a:pt x="8" y="48"/>
                </a:lnTo>
                <a:lnTo>
                  <a:pt x="4" y="63"/>
                </a:lnTo>
                <a:lnTo>
                  <a:pt x="0" y="78"/>
                </a:lnTo>
                <a:lnTo>
                  <a:pt x="4" y="93"/>
                </a:lnTo>
                <a:lnTo>
                  <a:pt x="8" y="108"/>
                </a:lnTo>
                <a:lnTo>
                  <a:pt x="15" y="123"/>
                </a:lnTo>
                <a:lnTo>
                  <a:pt x="26" y="134"/>
                </a:lnTo>
                <a:lnTo>
                  <a:pt x="37" y="145"/>
                </a:lnTo>
                <a:lnTo>
                  <a:pt x="48" y="152"/>
                </a:lnTo>
                <a:lnTo>
                  <a:pt x="67" y="156"/>
                </a:lnTo>
                <a:lnTo>
                  <a:pt x="82" y="160"/>
                </a:lnTo>
                <a:lnTo>
                  <a:pt x="97" y="156"/>
                </a:lnTo>
                <a:lnTo>
                  <a:pt x="112" y="152"/>
                </a:lnTo>
                <a:lnTo>
                  <a:pt x="127" y="145"/>
                </a:lnTo>
                <a:lnTo>
                  <a:pt x="138" y="134"/>
                </a:lnTo>
                <a:lnTo>
                  <a:pt x="149" y="123"/>
                </a:lnTo>
                <a:lnTo>
                  <a:pt x="156" y="108"/>
                </a:lnTo>
                <a:lnTo>
                  <a:pt x="160" y="93"/>
                </a:lnTo>
                <a:lnTo>
                  <a:pt x="164" y="78"/>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43046" name="Freeform 44"/>
          <p:cNvSpPr>
            <a:spLocks/>
          </p:cNvSpPr>
          <p:nvPr/>
        </p:nvSpPr>
        <p:spPr bwMode="auto">
          <a:xfrm>
            <a:off x="2009775" y="2670175"/>
            <a:ext cx="390525" cy="382588"/>
          </a:xfrm>
          <a:custGeom>
            <a:avLst/>
            <a:gdLst>
              <a:gd name="T0" fmla="*/ 2147483647 w 246"/>
              <a:gd name="T1" fmla="*/ 2147483647 h 241"/>
              <a:gd name="T2" fmla="*/ 2147483647 w 246"/>
              <a:gd name="T3" fmla="*/ 2147483647 h 241"/>
              <a:gd name="T4" fmla="*/ 2147483647 w 246"/>
              <a:gd name="T5" fmla="*/ 2147483647 h 241"/>
              <a:gd name="T6" fmla="*/ 2147483647 w 246"/>
              <a:gd name="T7" fmla="*/ 2147483647 h 241"/>
              <a:gd name="T8" fmla="*/ 2147483647 w 246"/>
              <a:gd name="T9" fmla="*/ 2147483647 h 241"/>
              <a:gd name="T10" fmla="*/ 2147483647 w 246"/>
              <a:gd name="T11" fmla="*/ 2147483647 h 241"/>
              <a:gd name="T12" fmla="*/ 2147483647 w 246"/>
              <a:gd name="T13" fmla="*/ 2147483647 h 241"/>
              <a:gd name="T14" fmla="*/ 2147483647 w 246"/>
              <a:gd name="T15" fmla="*/ 0 h 241"/>
              <a:gd name="T16" fmla="*/ 2147483647 w 246"/>
              <a:gd name="T17" fmla="*/ 0 h 241"/>
              <a:gd name="T18" fmla="*/ 2147483647 w 246"/>
              <a:gd name="T19" fmla="*/ 0 h 241"/>
              <a:gd name="T20" fmla="*/ 2147483647 w 246"/>
              <a:gd name="T21" fmla="*/ 2147483647 h 241"/>
              <a:gd name="T22" fmla="*/ 2147483647 w 246"/>
              <a:gd name="T23" fmla="*/ 2147483647 h 241"/>
              <a:gd name="T24" fmla="*/ 2147483647 w 246"/>
              <a:gd name="T25" fmla="*/ 2147483647 h 241"/>
              <a:gd name="T26" fmla="*/ 2147483647 w 246"/>
              <a:gd name="T27" fmla="*/ 2147483647 h 241"/>
              <a:gd name="T28" fmla="*/ 2147483647 w 246"/>
              <a:gd name="T29" fmla="*/ 2147483647 h 241"/>
              <a:gd name="T30" fmla="*/ 2147483647 w 246"/>
              <a:gd name="T31" fmla="*/ 2147483647 h 241"/>
              <a:gd name="T32" fmla="*/ 0 w 246"/>
              <a:gd name="T33" fmla="*/ 2147483647 h 241"/>
              <a:gd name="T34" fmla="*/ 2147483647 w 246"/>
              <a:gd name="T35" fmla="*/ 2147483647 h 241"/>
              <a:gd name="T36" fmla="*/ 2147483647 w 246"/>
              <a:gd name="T37" fmla="*/ 2147483647 h 241"/>
              <a:gd name="T38" fmla="*/ 2147483647 w 246"/>
              <a:gd name="T39" fmla="*/ 2147483647 h 241"/>
              <a:gd name="T40" fmla="*/ 2147483647 w 246"/>
              <a:gd name="T41" fmla="*/ 2147483647 h 241"/>
              <a:gd name="T42" fmla="*/ 2147483647 w 246"/>
              <a:gd name="T43" fmla="*/ 2147483647 h 241"/>
              <a:gd name="T44" fmla="*/ 2147483647 w 246"/>
              <a:gd name="T45" fmla="*/ 2147483647 h 241"/>
              <a:gd name="T46" fmla="*/ 2147483647 w 246"/>
              <a:gd name="T47" fmla="*/ 2147483647 h 241"/>
              <a:gd name="T48" fmla="*/ 2147483647 w 246"/>
              <a:gd name="T49" fmla="*/ 2147483647 h 241"/>
              <a:gd name="T50" fmla="*/ 2147483647 w 246"/>
              <a:gd name="T51" fmla="*/ 2147483647 h 241"/>
              <a:gd name="T52" fmla="*/ 2147483647 w 246"/>
              <a:gd name="T53" fmla="*/ 2147483647 h 241"/>
              <a:gd name="T54" fmla="*/ 2147483647 w 246"/>
              <a:gd name="T55" fmla="*/ 2147483647 h 241"/>
              <a:gd name="T56" fmla="*/ 2147483647 w 246"/>
              <a:gd name="T57" fmla="*/ 2147483647 h 241"/>
              <a:gd name="T58" fmla="*/ 2147483647 w 246"/>
              <a:gd name="T59" fmla="*/ 2147483647 h 241"/>
              <a:gd name="T60" fmla="*/ 2147483647 w 246"/>
              <a:gd name="T61" fmla="*/ 2147483647 h 241"/>
              <a:gd name="T62" fmla="*/ 2147483647 w 246"/>
              <a:gd name="T63" fmla="*/ 2147483647 h 241"/>
              <a:gd name="T64" fmla="*/ 2147483647 w 246"/>
              <a:gd name="T65" fmla="*/ 2147483647 h 2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46"/>
              <a:gd name="T100" fmla="*/ 0 h 241"/>
              <a:gd name="T101" fmla="*/ 246 w 246"/>
              <a:gd name="T102" fmla="*/ 241 h 24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46" h="241">
                <a:moveTo>
                  <a:pt x="246" y="122"/>
                </a:moveTo>
                <a:lnTo>
                  <a:pt x="242" y="96"/>
                </a:lnTo>
                <a:lnTo>
                  <a:pt x="235" y="74"/>
                </a:lnTo>
                <a:lnTo>
                  <a:pt x="224" y="52"/>
                </a:lnTo>
                <a:lnTo>
                  <a:pt x="209" y="33"/>
                </a:lnTo>
                <a:lnTo>
                  <a:pt x="190" y="18"/>
                </a:lnTo>
                <a:lnTo>
                  <a:pt x="172" y="7"/>
                </a:lnTo>
                <a:lnTo>
                  <a:pt x="146" y="0"/>
                </a:lnTo>
                <a:lnTo>
                  <a:pt x="123" y="0"/>
                </a:lnTo>
                <a:lnTo>
                  <a:pt x="97" y="0"/>
                </a:lnTo>
                <a:lnTo>
                  <a:pt x="75" y="7"/>
                </a:lnTo>
                <a:lnTo>
                  <a:pt x="56" y="18"/>
                </a:lnTo>
                <a:lnTo>
                  <a:pt x="38" y="33"/>
                </a:lnTo>
                <a:lnTo>
                  <a:pt x="23" y="52"/>
                </a:lnTo>
                <a:lnTo>
                  <a:pt x="11" y="74"/>
                </a:lnTo>
                <a:lnTo>
                  <a:pt x="4" y="96"/>
                </a:lnTo>
                <a:lnTo>
                  <a:pt x="0" y="122"/>
                </a:lnTo>
                <a:lnTo>
                  <a:pt x="4" y="144"/>
                </a:lnTo>
                <a:lnTo>
                  <a:pt x="11" y="167"/>
                </a:lnTo>
                <a:lnTo>
                  <a:pt x="23" y="189"/>
                </a:lnTo>
                <a:lnTo>
                  <a:pt x="38" y="208"/>
                </a:lnTo>
                <a:lnTo>
                  <a:pt x="56" y="222"/>
                </a:lnTo>
                <a:lnTo>
                  <a:pt x="75" y="234"/>
                </a:lnTo>
                <a:lnTo>
                  <a:pt x="97" y="241"/>
                </a:lnTo>
                <a:lnTo>
                  <a:pt x="123" y="241"/>
                </a:lnTo>
                <a:lnTo>
                  <a:pt x="146" y="241"/>
                </a:lnTo>
                <a:lnTo>
                  <a:pt x="172" y="234"/>
                </a:lnTo>
                <a:lnTo>
                  <a:pt x="190" y="222"/>
                </a:lnTo>
                <a:lnTo>
                  <a:pt x="209" y="208"/>
                </a:lnTo>
                <a:lnTo>
                  <a:pt x="224" y="189"/>
                </a:lnTo>
                <a:lnTo>
                  <a:pt x="235" y="167"/>
                </a:lnTo>
                <a:lnTo>
                  <a:pt x="242" y="144"/>
                </a:lnTo>
                <a:lnTo>
                  <a:pt x="246" y="122"/>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43047" name="Freeform 45"/>
          <p:cNvSpPr>
            <a:spLocks/>
          </p:cNvSpPr>
          <p:nvPr/>
        </p:nvSpPr>
        <p:spPr bwMode="auto">
          <a:xfrm>
            <a:off x="1998663" y="4519613"/>
            <a:ext cx="390525" cy="388937"/>
          </a:xfrm>
          <a:custGeom>
            <a:avLst/>
            <a:gdLst>
              <a:gd name="T0" fmla="*/ 2147483647 w 246"/>
              <a:gd name="T1" fmla="*/ 2147483647 h 245"/>
              <a:gd name="T2" fmla="*/ 2147483647 w 246"/>
              <a:gd name="T3" fmla="*/ 2147483647 h 245"/>
              <a:gd name="T4" fmla="*/ 2147483647 w 246"/>
              <a:gd name="T5" fmla="*/ 2147483647 h 245"/>
              <a:gd name="T6" fmla="*/ 2147483647 w 246"/>
              <a:gd name="T7" fmla="*/ 2147483647 h 245"/>
              <a:gd name="T8" fmla="*/ 2147483647 w 246"/>
              <a:gd name="T9" fmla="*/ 2147483647 h 245"/>
              <a:gd name="T10" fmla="*/ 2147483647 w 246"/>
              <a:gd name="T11" fmla="*/ 2147483647 h 245"/>
              <a:gd name="T12" fmla="*/ 2147483647 w 246"/>
              <a:gd name="T13" fmla="*/ 2147483647 h 245"/>
              <a:gd name="T14" fmla="*/ 2147483647 w 246"/>
              <a:gd name="T15" fmla="*/ 2147483647 h 245"/>
              <a:gd name="T16" fmla="*/ 2147483647 w 246"/>
              <a:gd name="T17" fmla="*/ 0 h 245"/>
              <a:gd name="T18" fmla="*/ 2147483647 w 246"/>
              <a:gd name="T19" fmla="*/ 2147483647 h 245"/>
              <a:gd name="T20" fmla="*/ 2147483647 w 246"/>
              <a:gd name="T21" fmla="*/ 2147483647 h 245"/>
              <a:gd name="T22" fmla="*/ 2147483647 w 246"/>
              <a:gd name="T23" fmla="*/ 2147483647 h 245"/>
              <a:gd name="T24" fmla="*/ 2147483647 w 246"/>
              <a:gd name="T25" fmla="*/ 2147483647 h 245"/>
              <a:gd name="T26" fmla="*/ 2147483647 w 246"/>
              <a:gd name="T27" fmla="*/ 2147483647 h 245"/>
              <a:gd name="T28" fmla="*/ 2147483647 w 246"/>
              <a:gd name="T29" fmla="*/ 2147483647 h 245"/>
              <a:gd name="T30" fmla="*/ 2147483647 w 246"/>
              <a:gd name="T31" fmla="*/ 2147483647 h 245"/>
              <a:gd name="T32" fmla="*/ 0 w 246"/>
              <a:gd name="T33" fmla="*/ 2147483647 h 245"/>
              <a:gd name="T34" fmla="*/ 2147483647 w 246"/>
              <a:gd name="T35" fmla="*/ 2147483647 h 245"/>
              <a:gd name="T36" fmla="*/ 2147483647 w 246"/>
              <a:gd name="T37" fmla="*/ 2147483647 h 245"/>
              <a:gd name="T38" fmla="*/ 2147483647 w 246"/>
              <a:gd name="T39" fmla="*/ 2147483647 h 245"/>
              <a:gd name="T40" fmla="*/ 2147483647 w 246"/>
              <a:gd name="T41" fmla="*/ 2147483647 h 245"/>
              <a:gd name="T42" fmla="*/ 2147483647 w 246"/>
              <a:gd name="T43" fmla="*/ 2147483647 h 245"/>
              <a:gd name="T44" fmla="*/ 2147483647 w 246"/>
              <a:gd name="T45" fmla="*/ 2147483647 h 245"/>
              <a:gd name="T46" fmla="*/ 2147483647 w 246"/>
              <a:gd name="T47" fmla="*/ 2147483647 h 245"/>
              <a:gd name="T48" fmla="*/ 2147483647 w 246"/>
              <a:gd name="T49" fmla="*/ 2147483647 h 245"/>
              <a:gd name="T50" fmla="*/ 2147483647 w 246"/>
              <a:gd name="T51" fmla="*/ 2147483647 h 245"/>
              <a:gd name="T52" fmla="*/ 2147483647 w 246"/>
              <a:gd name="T53" fmla="*/ 2147483647 h 245"/>
              <a:gd name="T54" fmla="*/ 2147483647 w 246"/>
              <a:gd name="T55" fmla="*/ 2147483647 h 245"/>
              <a:gd name="T56" fmla="*/ 2147483647 w 246"/>
              <a:gd name="T57" fmla="*/ 2147483647 h 245"/>
              <a:gd name="T58" fmla="*/ 2147483647 w 246"/>
              <a:gd name="T59" fmla="*/ 2147483647 h 245"/>
              <a:gd name="T60" fmla="*/ 2147483647 w 246"/>
              <a:gd name="T61" fmla="*/ 2147483647 h 245"/>
              <a:gd name="T62" fmla="*/ 2147483647 w 246"/>
              <a:gd name="T63" fmla="*/ 2147483647 h 245"/>
              <a:gd name="T64" fmla="*/ 2147483647 w 246"/>
              <a:gd name="T65" fmla="*/ 2147483647 h 2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46"/>
              <a:gd name="T100" fmla="*/ 0 h 245"/>
              <a:gd name="T101" fmla="*/ 246 w 246"/>
              <a:gd name="T102" fmla="*/ 245 h 2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46" h="245">
                <a:moveTo>
                  <a:pt x="246" y="122"/>
                </a:moveTo>
                <a:lnTo>
                  <a:pt x="242" y="96"/>
                </a:lnTo>
                <a:lnTo>
                  <a:pt x="234" y="74"/>
                </a:lnTo>
                <a:lnTo>
                  <a:pt x="223" y="55"/>
                </a:lnTo>
                <a:lnTo>
                  <a:pt x="208" y="37"/>
                </a:lnTo>
                <a:lnTo>
                  <a:pt x="190" y="22"/>
                </a:lnTo>
                <a:lnTo>
                  <a:pt x="171" y="11"/>
                </a:lnTo>
                <a:lnTo>
                  <a:pt x="149" y="3"/>
                </a:lnTo>
                <a:lnTo>
                  <a:pt x="123" y="0"/>
                </a:lnTo>
                <a:lnTo>
                  <a:pt x="97" y="3"/>
                </a:lnTo>
                <a:lnTo>
                  <a:pt x="74" y="11"/>
                </a:lnTo>
                <a:lnTo>
                  <a:pt x="56" y="22"/>
                </a:lnTo>
                <a:lnTo>
                  <a:pt x="37" y="37"/>
                </a:lnTo>
                <a:lnTo>
                  <a:pt x="22" y="55"/>
                </a:lnTo>
                <a:lnTo>
                  <a:pt x="11" y="74"/>
                </a:lnTo>
                <a:lnTo>
                  <a:pt x="4" y="96"/>
                </a:lnTo>
                <a:lnTo>
                  <a:pt x="0" y="122"/>
                </a:lnTo>
                <a:lnTo>
                  <a:pt x="4" y="148"/>
                </a:lnTo>
                <a:lnTo>
                  <a:pt x="11" y="170"/>
                </a:lnTo>
                <a:lnTo>
                  <a:pt x="22" y="189"/>
                </a:lnTo>
                <a:lnTo>
                  <a:pt x="37" y="208"/>
                </a:lnTo>
                <a:lnTo>
                  <a:pt x="56" y="222"/>
                </a:lnTo>
                <a:lnTo>
                  <a:pt x="74" y="233"/>
                </a:lnTo>
                <a:lnTo>
                  <a:pt x="97" y="241"/>
                </a:lnTo>
                <a:lnTo>
                  <a:pt x="123" y="245"/>
                </a:lnTo>
                <a:lnTo>
                  <a:pt x="149" y="241"/>
                </a:lnTo>
                <a:lnTo>
                  <a:pt x="171" y="233"/>
                </a:lnTo>
                <a:lnTo>
                  <a:pt x="190" y="222"/>
                </a:lnTo>
                <a:lnTo>
                  <a:pt x="208" y="208"/>
                </a:lnTo>
                <a:lnTo>
                  <a:pt x="223" y="189"/>
                </a:lnTo>
                <a:lnTo>
                  <a:pt x="234" y="170"/>
                </a:lnTo>
                <a:lnTo>
                  <a:pt x="242" y="148"/>
                </a:lnTo>
                <a:lnTo>
                  <a:pt x="246" y="122"/>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43048" name="Freeform 56"/>
          <p:cNvSpPr>
            <a:spLocks/>
          </p:cNvSpPr>
          <p:nvPr/>
        </p:nvSpPr>
        <p:spPr bwMode="auto">
          <a:xfrm>
            <a:off x="1820863" y="2935288"/>
            <a:ext cx="160337" cy="111125"/>
          </a:xfrm>
          <a:custGeom>
            <a:avLst/>
            <a:gdLst>
              <a:gd name="T0" fmla="*/ 2147483647 w 101"/>
              <a:gd name="T1" fmla="*/ 2147483647 h 70"/>
              <a:gd name="T2" fmla="*/ 2147483647 w 101"/>
              <a:gd name="T3" fmla="*/ 2147483647 h 70"/>
              <a:gd name="T4" fmla="*/ 2147483647 w 101"/>
              <a:gd name="T5" fmla="*/ 2147483647 h 70"/>
              <a:gd name="T6" fmla="*/ 0 w 101"/>
              <a:gd name="T7" fmla="*/ 0 h 70"/>
              <a:gd name="T8" fmla="*/ 2147483647 w 101"/>
              <a:gd name="T9" fmla="*/ 2147483647 h 70"/>
              <a:gd name="T10" fmla="*/ 0 60000 65536"/>
              <a:gd name="T11" fmla="*/ 0 60000 65536"/>
              <a:gd name="T12" fmla="*/ 0 60000 65536"/>
              <a:gd name="T13" fmla="*/ 0 60000 65536"/>
              <a:gd name="T14" fmla="*/ 0 60000 65536"/>
              <a:gd name="T15" fmla="*/ 0 w 101"/>
              <a:gd name="T16" fmla="*/ 0 h 70"/>
              <a:gd name="T17" fmla="*/ 101 w 101"/>
              <a:gd name="T18" fmla="*/ 70 h 70"/>
            </a:gdLst>
            <a:ahLst/>
            <a:cxnLst>
              <a:cxn ang="T10">
                <a:pos x="T0" y="T1"/>
              </a:cxn>
              <a:cxn ang="T11">
                <a:pos x="T2" y="T3"/>
              </a:cxn>
              <a:cxn ang="T12">
                <a:pos x="T4" y="T5"/>
              </a:cxn>
              <a:cxn ang="T13">
                <a:pos x="T6" y="T7"/>
              </a:cxn>
              <a:cxn ang="T14">
                <a:pos x="T8" y="T9"/>
              </a:cxn>
            </a:cxnLst>
            <a:rect l="T15" t="T16" r="T17" b="T18"/>
            <a:pathLst>
              <a:path w="101" h="70">
                <a:moveTo>
                  <a:pt x="11" y="33"/>
                </a:moveTo>
                <a:lnTo>
                  <a:pt x="22" y="70"/>
                </a:lnTo>
                <a:lnTo>
                  <a:pt x="101" y="3"/>
                </a:lnTo>
                <a:lnTo>
                  <a:pt x="0" y="0"/>
                </a:lnTo>
                <a:lnTo>
                  <a:pt x="11" y="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049" name="Line 57"/>
          <p:cNvSpPr>
            <a:spLocks noChangeShapeType="1"/>
          </p:cNvSpPr>
          <p:nvPr/>
        </p:nvSpPr>
        <p:spPr bwMode="auto">
          <a:xfrm flipH="1">
            <a:off x="1217613" y="2987675"/>
            <a:ext cx="620712" cy="2127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050" name="Freeform 58"/>
          <p:cNvSpPr>
            <a:spLocks/>
          </p:cNvSpPr>
          <p:nvPr/>
        </p:nvSpPr>
        <p:spPr bwMode="auto">
          <a:xfrm>
            <a:off x="1898650" y="4389438"/>
            <a:ext cx="123825" cy="153987"/>
          </a:xfrm>
          <a:custGeom>
            <a:avLst/>
            <a:gdLst>
              <a:gd name="T0" fmla="*/ 2147483647 w 78"/>
              <a:gd name="T1" fmla="*/ 2147483647 h 97"/>
              <a:gd name="T2" fmla="*/ 0 w 78"/>
              <a:gd name="T3" fmla="*/ 2147483647 h 97"/>
              <a:gd name="T4" fmla="*/ 2147483647 w 78"/>
              <a:gd name="T5" fmla="*/ 2147483647 h 97"/>
              <a:gd name="T6" fmla="*/ 2147483647 w 78"/>
              <a:gd name="T7" fmla="*/ 0 h 97"/>
              <a:gd name="T8" fmla="*/ 2147483647 w 78"/>
              <a:gd name="T9" fmla="*/ 2147483647 h 97"/>
              <a:gd name="T10" fmla="*/ 0 60000 65536"/>
              <a:gd name="T11" fmla="*/ 0 60000 65536"/>
              <a:gd name="T12" fmla="*/ 0 60000 65536"/>
              <a:gd name="T13" fmla="*/ 0 60000 65536"/>
              <a:gd name="T14" fmla="*/ 0 60000 65536"/>
              <a:gd name="T15" fmla="*/ 0 w 78"/>
              <a:gd name="T16" fmla="*/ 0 h 97"/>
              <a:gd name="T17" fmla="*/ 78 w 78"/>
              <a:gd name="T18" fmla="*/ 97 h 97"/>
            </a:gdLst>
            <a:ahLst/>
            <a:cxnLst>
              <a:cxn ang="T10">
                <a:pos x="T0" y="T1"/>
              </a:cxn>
              <a:cxn ang="T11">
                <a:pos x="T2" y="T3"/>
              </a:cxn>
              <a:cxn ang="T12">
                <a:pos x="T4" y="T5"/>
              </a:cxn>
              <a:cxn ang="T13">
                <a:pos x="T6" y="T7"/>
              </a:cxn>
              <a:cxn ang="T14">
                <a:pos x="T8" y="T9"/>
              </a:cxn>
            </a:cxnLst>
            <a:rect l="T15" t="T16" r="T17" b="T18"/>
            <a:pathLst>
              <a:path w="78" h="97">
                <a:moveTo>
                  <a:pt x="29" y="19"/>
                </a:moveTo>
                <a:lnTo>
                  <a:pt x="0" y="41"/>
                </a:lnTo>
                <a:lnTo>
                  <a:pt x="78" y="97"/>
                </a:lnTo>
                <a:lnTo>
                  <a:pt x="59" y="0"/>
                </a:lnTo>
                <a:lnTo>
                  <a:pt x="29"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051" name="Line 59"/>
          <p:cNvSpPr>
            <a:spLocks noChangeShapeType="1"/>
          </p:cNvSpPr>
          <p:nvPr/>
        </p:nvSpPr>
        <p:spPr bwMode="auto">
          <a:xfrm flipH="1" flipV="1">
            <a:off x="1230313" y="3287713"/>
            <a:ext cx="714375" cy="11318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052" name="Freeform 60"/>
          <p:cNvSpPr>
            <a:spLocks/>
          </p:cNvSpPr>
          <p:nvPr/>
        </p:nvSpPr>
        <p:spPr bwMode="auto">
          <a:xfrm>
            <a:off x="1898650" y="3052763"/>
            <a:ext cx="134938" cy="152400"/>
          </a:xfrm>
          <a:custGeom>
            <a:avLst/>
            <a:gdLst>
              <a:gd name="T0" fmla="*/ 2147483647 w 85"/>
              <a:gd name="T1" fmla="*/ 2147483647 h 96"/>
              <a:gd name="T2" fmla="*/ 2147483647 w 85"/>
              <a:gd name="T3" fmla="*/ 2147483647 h 96"/>
              <a:gd name="T4" fmla="*/ 2147483647 w 85"/>
              <a:gd name="T5" fmla="*/ 0 h 96"/>
              <a:gd name="T6" fmla="*/ 0 w 85"/>
              <a:gd name="T7" fmla="*/ 2147483647 h 96"/>
              <a:gd name="T8" fmla="*/ 2147483647 w 85"/>
              <a:gd name="T9" fmla="*/ 2147483647 h 96"/>
              <a:gd name="T10" fmla="*/ 0 60000 65536"/>
              <a:gd name="T11" fmla="*/ 0 60000 65536"/>
              <a:gd name="T12" fmla="*/ 0 60000 65536"/>
              <a:gd name="T13" fmla="*/ 0 60000 65536"/>
              <a:gd name="T14" fmla="*/ 0 60000 65536"/>
              <a:gd name="T15" fmla="*/ 0 w 85"/>
              <a:gd name="T16" fmla="*/ 0 h 96"/>
              <a:gd name="T17" fmla="*/ 85 w 85"/>
              <a:gd name="T18" fmla="*/ 96 h 96"/>
            </a:gdLst>
            <a:ahLst/>
            <a:cxnLst>
              <a:cxn ang="T10">
                <a:pos x="T0" y="T1"/>
              </a:cxn>
              <a:cxn ang="T11">
                <a:pos x="T2" y="T3"/>
              </a:cxn>
              <a:cxn ang="T12">
                <a:pos x="T4" y="T5"/>
              </a:cxn>
              <a:cxn ang="T13">
                <a:pos x="T6" y="T7"/>
              </a:cxn>
              <a:cxn ang="T14">
                <a:pos x="T8" y="T9"/>
              </a:cxn>
            </a:cxnLst>
            <a:rect l="T15" t="T16" r="T17" b="T18"/>
            <a:pathLst>
              <a:path w="85" h="96">
                <a:moveTo>
                  <a:pt x="29" y="74"/>
                </a:moveTo>
                <a:lnTo>
                  <a:pt x="59" y="96"/>
                </a:lnTo>
                <a:lnTo>
                  <a:pt x="85" y="0"/>
                </a:lnTo>
                <a:lnTo>
                  <a:pt x="0" y="52"/>
                </a:lnTo>
                <a:lnTo>
                  <a:pt x="29" y="7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053" name="Line 61"/>
          <p:cNvSpPr>
            <a:spLocks noChangeShapeType="1"/>
          </p:cNvSpPr>
          <p:nvPr/>
        </p:nvSpPr>
        <p:spPr bwMode="auto">
          <a:xfrm flipH="1">
            <a:off x="1230313" y="3170238"/>
            <a:ext cx="714375" cy="9128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054" name="Freeform 62"/>
          <p:cNvSpPr>
            <a:spLocks/>
          </p:cNvSpPr>
          <p:nvPr/>
        </p:nvSpPr>
        <p:spPr bwMode="auto">
          <a:xfrm>
            <a:off x="1797050" y="4483100"/>
            <a:ext cx="160338" cy="130175"/>
          </a:xfrm>
          <a:custGeom>
            <a:avLst/>
            <a:gdLst>
              <a:gd name="T0" fmla="*/ 2147483647 w 101"/>
              <a:gd name="T1" fmla="*/ 2147483647 h 82"/>
              <a:gd name="T2" fmla="*/ 0 w 101"/>
              <a:gd name="T3" fmla="*/ 2147483647 h 82"/>
              <a:gd name="T4" fmla="*/ 2147483647 w 101"/>
              <a:gd name="T5" fmla="*/ 2147483647 h 82"/>
              <a:gd name="T6" fmla="*/ 2147483647 w 101"/>
              <a:gd name="T7" fmla="*/ 0 h 82"/>
              <a:gd name="T8" fmla="*/ 2147483647 w 101"/>
              <a:gd name="T9" fmla="*/ 2147483647 h 82"/>
              <a:gd name="T10" fmla="*/ 0 60000 65536"/>
              <a:gd name="T11" fmla="*/ 0 60000 65536"/>
              <a:gd name="T12" fmla="*/ 0 60000 65536"/>
              <a:gd name="T13" fmla="*/ 0 60000 65536"/>
              <a:gd name="T14" fmla="*/ 0 60000 65536"/>
              <a:gd name="T15" fmla="*/ 0 w 101"/>
              <a:gd name="T16" fmla="*/ 0 h 82"/>
              <a:gd name="T17" fmla="*/ 101 w 101"/>
              <a:gd name="T18" fmla="*/ 82 h 82"/>
            </a:gdLst>
            <a:ahLst/>
            <a:cxnLst>
              <a:cxn ang="T10">
                <a:pos x="T0" y="T1"/>
              </a:cxn>
              <a:cxn ang="T11">
                <a:pos x="T2" y="T3"/>
              </a:cxn>
              <a:cxn ang="T12">
                <a:pos x="T4" y="T5"/>
              </a:cxn>
              <a:cxn ang="T13">
                <a:pos x="T6" y="T7"/>
              </a:cxn>
              <a:cxn ang="T14">
                <a:pos x="T8" y="T9"/>
              </a:cxn>
            </a:cxnLst>
            <a:rect l="T15" t="T16" r="T17" b="T18"/>
            <a:pathLst>
              <a:path w="101" h="82">
                <a:moveTo>
                  <a:pt x="23" y="34"/>
                </a:moveTo>
                <a:lnTo>
                  <a:pt x="0" y="64"/>
                </a:lnTo>
                <a:lnTo>
                  <a:pt x="101" y="82"/>
                </a:lnTo>
                <a:lnTo>
                  <a:pt x="41" y="0"/>
                </a:lnTo>
                <a:lnTo>
                  <a:pt x="23"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055" name="Line 63"/>
          <p:cNvSpPr>
            <a:spLocks noChangeShapeType="1"/>
          </p:cNvSpPr>
          <p:nvPr/>
        </p:nvSpPr>
        <p:spPr bwMode="auto">
          <a:xfrm flipH="1" flipV="1">
            <a:off x="1217613" y="4159250"/>
            <a:ext cx="615950" cy="3778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056" name="Freeform 76"/>
          <p:cNvSpPr>
            <a:spLocks/>
          </p:cNvSpPr>
          <p:nvPr/>
        </p:nvSpPr>
        <p:spPr bwMode="auto">
          <a:xfrm>
            <a:off x="679450" y="3205163"/>
            <a:ext cx="112713" cy="112712"/>
          </a:xfrm>
          <a:custGeom>
            <a:avLst/>
            <a:gdLst>
              <a:gd name="T0" fmla="*/ 0 w 71"/>
              <a:gd name="T1" fmla="*/ 0 h 71"/>
              <a:gd name="T2" fmla="*/ 0 w 71"/>
              <a:gd name="T3" fmla="*/ 2147483647 h 71"/>
              <a:gd name="T4" fmla="*/ 2147483647 w 71"/>
              <a:gd name="T5" fmla="*/ 2147483647 h 71"/>
              <a:gd name="T6" fmla="*/ 2147483647 w 71"/>
              <a:gd name="T7" fmla="*/ 2147483647 h 71"/>
              <a:gd name="T8" fmla="*/ 2147483647 w 71"/>
              <a:gd name="T9" fmla="*/ 2147483647 h 71"/>
              <a:gd name="T10" fmla="*/ 2147483647 w 71"/>
              <a:gd name="T11" fmla="*/ 2147483647 h 71"/>
              <a:gd name="T12" fmla="*/ 2147483647 w 71"/>
              <a:gd name="T13" fmla="*/ 2147483647 h 71"/>
              <a:gd name="T14" fmla="*/ 0 w 71"/>
              <a:gd name="T15" fmla="*/ 2147483647 h 71"/>
              <a:gd name="T16" fmla="*/ 0 w 71"/>
              <a:gd name="T17" fmla="*/ 2147483647 h 71"/>
              <a:gd name="T18" fmla="*/ 2147483647 w 71"/>
              <a:gd name="T19" fmla="*/ 2147483647 h 71"/>
              <a:gd name="T20" fmla="*/ 2147483647 w 71"/>
              <a:gd name="T21" fmla="*/ 2147483647 h 71"/>
              <a:gd name="T22" fmla="*/ 2147483647 w 71"/>
              <a:gd name="T23" fmla="*/ 2147483647 h 71"/>
              <a:gd name="T24" fmla="*/ 2147483647 w 71"/>
              <a:gd name="T25" fmla="*/ 2147483647 h 71"/>
              <a:gd name="T26" fmla="*/ 2147483647 w 71"/>
              <a:gd name="T27" fmla="*/ 2147483647 h 71"/>
              <a:gd name="T28" fmla="*/ 2147483647 w 71"/>
              <a:gd name="T29" fmla="*/ 2147483647 h 71"/>
              <a:gd name="T30" fmla="*/ 2147483647 w 71"/>
              <a:gd name="T31" fmla="*/ 2147483647 h 71"/>
              <a:gd name="T32" fmla="*/ 2147483647 w 71"/>
              <a:gd name="T33" fmla="*/ 2147483647 h 71"/>
              <a:gd name="T34" fmla="*/ 2147483647 w 71"/>
              <a:gd name="T35" fmla="*/ 2147483647 h 71"/>
              <a:gd name="T36" fmla="*/ 2147483647 w 71"/>
              <a:gd name="T37" fmla="*/ 2147483647 h 71"/>
              <a:gd name="T38" fmla="*/ 2147483647 w 71"/>
              <a:gd name="T39" fmla="*/ 2147483647 h 71"/>
              <a:gd name="T40" fmla="*/ 2147483647 w 71"/>
              <a:gd name="T41" fmla="*/ 2147483647 h 71"/>
              <a:gd name="T42" fmla="*/ 2147483647 w 71"/>
              <a:gd name="T43" fmla="*/ 2147483647 h 71"/>
              <a:gd name="T44" fmla="*/ 2147483647 w 71"/>
              <a:gd name="T45" fmla="*/ 2147483647 h 71"/>
              <a:gd name="T46" fmla="*/ 2147483647 w 71"/>
              <a:gd name="T47" fmla="*/ 2147483647 h 71"/>
              <a:gd name="T48" fmla="*/ 2147483647 w 71"/>
              <a:gd name="T49" fmla="*/ 2147483647 h 71"/>
              <a:gd name="T50" fmla="*/ 2147483647 w 71"/>
              <a:gd name="T51" fmla="*/ 2147483647 h 71"/>
              <a:gd name="T52" fmla="*/ 2147483647 w 71"/>
              <a:gd name="T53" fmla="*/ 2147483647 h 71"/>
              <a:gd name="T54" fmla="*/ 2147483647 w 71"/>
              <a:gd name="T55" fmla="*/ 2147483647 h 71"/>
              <a:gd name="T56" fmla="*/ 2147483647 w 71"/>
              <a:gd name="T57" fmla="*/ 2147483647 h 71"/>
              <a:gd name="T58" fmla="*/ 2147483647 w 71"/>
              <a:gd name="T59" fmla="*/ 2147483647 h 71"/>
              <a:gd name="T60" fmla="*/ 2147483647 w 71"/>
              <a:gd name="T61" fmla="*/ 2147483647 h 71"/>
              <a:gd name="T62" fmla="*/ 2147483647 w 71"/>
              <a:gd name="T63" fmla="*/ 0 h 71"/>
              <a:gd name="T64" fmla="*/ 2147483647 w 71"/>
              <a:gd name="T65" fmla="*/ 0 h 71"/>
              <a:gd name="T66" fmla="*/ 2147483647 w 71"/>
              <a:gd name="T67" fmla="*/ 2147483647 h 71"/>
              <a:gd name="T68" fmla="*/ 2147483647 w 71"/>
              <a:gd name="T69" fmla="*/ 2147483647 h 71"/>
              <a:gd name="T70" fmla="*/ 2147483647 w 71"/>
              <a:gd name="T71" fmla="*/ 2147483647 h 71"/>
              <a:gd name="T72" fmla="*/ 2147483647 w 71"/>
              <a:gd name="T73" fmla="*/ 2147483647 h 71"/>
              <a:gd name="T74" fmla="*/ 2147483647 w 71"/>
              <a:gd name="T75" fmla="*/ 2147483647 h 71"/>
              <a:gd name="T76" fmla="*/ 2147483647 w 71"/>
              <a:gd name="T77" fmla="*/ 2147483647 h 71"/>
              <a:gd name="T78" fmla="*/ 2147483647 w 71"/>
              <a:gd name="T79" fmla="*/ 2147483647 h 71"/>
              <a:gd name="T80" fmla="*/ 2147483647 w 71"/>
              <a:gd name="T81" fmla="*/ 2147483647 h 71"/>
              <a:gd name="T82" fmla="*/ 2147483647 w 71"/>
              <a:gd name="T83" fmla="*/ 2147483647 h 71"/>
              <a:gd name="T84" fmla="*/ 2147483647 w 71"/>
              <a:gd name="T85" fmla="*/ 0 h 71"/>
              <a:gd name="T86" fmla="*/ 0 w 71"/>
              <a:gd name="T87" fmla="*/ 0 h 7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1"/>
              <a:gd name="T133" fmla="*/ 0 h 71"/>
              <a:gd name="T134" fmla="*/ 71 w 71"/>
              <a:gd name="T135" fmla="*/ 71 h 7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1" h="71">
                <a:moveTo>
                  <a:pt x="0" y="0"/>
                </a:moveTo>
                <a:lnTo>
                  <a:pt x="0" y="4"/>
                </a:lnTo>
                <a:lnTo>
                  <a:pt x="8" y="4"/>
                </a:lnTo>
                <a:lnTo>
                  <a:pt x="15" y="12"/>
                </a:lnTo>
                <a:lnTo>
                  <a:pt x="30" y="34"/>
                </a:lnTo>
                <a:lnTo>
                  <a:pt x="12" y="60"/>
                </a:lnTo>
                <a:lnTo>
                  <a:pt x="8" y="67"/>
                </a:lnTo>
                <a:lnTo>
                  <a:pt x="0" y="67"/>
                </a:lnTo>
                <a:lnTo>
                  <a:pt x="0" y="71"/>
                </a:lnTo>
                <a:lnTo>
                  <a:pt x="23" y="71"/>
                </a:lnTo>
                <a:lnTo>
                  <a:pt x="23" y="67"/>
                </a:lnTo>
                <a:lnTo>
                  <a:pt x="19" y="67"/>
                </a:lnTo>
                <a:lnTo>
                  <a:pt x="15" y="67"/>
                </a:lnTo>
                <a:lnTo>
                  <a:pt x="19" y="60"/>
                </a:lnTo>
                <a:lnTo>
                  <a:pt x="34" y="41"/>
                </a:lnTo>
                <a:lnTo>
                  <a:pt x="45" y="60"/>
                </a:lnTo>
                <a:lnTo>
                  <a:pt x="45" y="63"/>
                </a:lnTo>
                <a:lnTo>
                  <a:pt x="45" y="67"/>
                </a:lnTo>
                <a:lnTo>
                  <a:pt x="41" y="67"/>
                </a:lnTo>
                <a:lnTo>
                  <a:pt x="41" y="71"/>
                </a:lnTo>
                <a:lnTo>
                  <a:pt x="71" y="71"/>
                </a:lnTo>
                <a:lnTo>
                  <a:pt x="71" y="67"/>
                </a:lnTo>
                <a:lnTo>
                  <a:pt x="67" y="67"/>
                </a:lnTo>
                <a:lnTo>
                  <a:pt x="60" y="60"/>
                </a:lnTo>
                <a:lnTo>
                  <a:pt x="41" y="30"/>
                </a:lnTo>
                <a:lnTo>
                  <a:pt x="53" y="12"/>
                </a:lnTo>
                <a:lnTo>
                  <a:pt x="56" y="4"/>
                </a:lnTo>
                <a:lnTo>
                  <a:pt x="64" y="4"/>
                </a:lnTo>
                <a:lnTo>
                  <a:pt x="64" y="0"/>
                </a:lnTo>
                <a:lnTo>
                  <a:pt x="41" y="0"/>
                </a:lnTo>
                <a:lnTo>
                  <a:pt x="41" y="4"/>
                </a:lnTo>
                <a:lnTo>
                  <a:pt x="45" y="4"/>
                </a:lnTo>
                <a:lnTo>
                  <a:pt x="45" y="8"/>
                </a:lnTo>
                <a:lnTo>
                  <a:pt x="45" y="12"/>
                </a:lnTo>
                <a:lnTo>
                  <a:pt x="34" y="23"/>
                </a:lnTo>
                <a:lnTo>
                  <a:pt x="30" y="12"/>
                </a:lnTo>
                <a:lnTo>
                  <a:pt x="27" y="8"/>
                </a:lnTo>
                <a:lnTo>
                  <a:pt x="30" y="4"/>
                </a:lnTo>
                <a:lnTo>
                  <a:pt x="34" y="4"/>
                </a:lnTo>
                <a:lnTo>
                  <a:pt x="34"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057" name="Freeform 77"/>
          <p:cNvSpPr>
            <a:spLocks/>
          </p:cNvSpPr>
          <p:nvPr/>
        </p:nvSpPr>
        <p:spPr bwMode="auto">
          <a:xfrm>
            <a:off x="822325" y="3259138"/>
            <a:ext cx="52388" cy="128587"/>
          </a:xfrm>
          <a:custGeom>
            <a:avLst/>
            <a:gdLst>
              <a:gd name="T0" fmla="*/ 2147483647 w 33"/>
              <a:gd name="T1" fmla="*/ 0 h 81"/>
              <a:gd name="T2" fmla="*/ 0 w 33"/>
              <a:gd name="T3" fmla="*/ 2147483647 h 81"/>
              <a:gd name="T4" fmla="*/ 0 w 33"/>
              <a:gd name="T5" fmla="*/ 2147483647 h 81"/>
              <a:gd name="T6" fmla="*/ 0 w 33"/>
              <a:gd name="T7" fmla="*/ 2147483647 h 81"/>
              <a:gd name="T8" fmla="*/ 2147483647 w 33"/>
              <a:gd name="T9" fmla="*/ 2147483647 h 81"/>
              <a:gd name="T10" fmla="*/ 2147483647 w 33"/>
              <a:gd name="T11" fmla="*/ 2147483647 h 81"/>
              <a:gd name="T12" fmla="*/ 2147483647 w 33"/>
              <a:gd name="T13" fmla="*/ 2147483647 h 81"/>
              <a:gd name="T14" fmla="*/ 2147483647 w 33"/>
              <a:gd name="T15" fmla="*/ 2147483647 h 81"/>
              <a:gd name="T16" fmla="*/ 2147483647 w 33"/>
              <a:gd name="T17" fmla="*/ 2147483647 h 81"/>
              <a:gd name="T18" fmla="*/ 2147483647 w 33"/>
              <a:gd name="T19" fmla="*/ 2147483647 h 81"/>
              <a:gd name="T20" fmla="*/ 2147483647 w 33"/>
              <a:gd name="T21" fmla="*/ 2147483647 h 81"/>
              <a:gd name="T22" fmla="*/ 0 w 33"/>
              <a:gd name="T23" fmla="*/ 2147483647 h 81"/>
              <a:gd name="T24" fmla="*/ 0 w 33"/>
              <a:gd name="T25" fmla="*/ 2147483647 h 81"/>
              <a:gd name="T26" fmla="*/ 2147483647 w 33"/>
              <a:gd name="T27" fmla="*/ 2147483647 h 81"/>
              <a:gd name="T28" fmla="*/ 2147483647 w 33"/>
              <a:gd name="T29" fmla="*/ 2147483647 h 81"/>
              <a:gd name="T30" fmla="*/ 2147483647 w 33"/>
              <a:gd name="T31" fmla="*/ 2147483647 h 81"/>
              <a:gd name="T32" fmla="*/ 2147483647 w 33"/>
              <a:gd name="T33" fmla="*/ 2147483647 h 81"/>
              <a:gd name="T34" fmla="*/ 2147483647 w 33"/>
              <a:gd name="T35" fmla="*/ 2147483647 h 81"/>
              <a:gd name="T36" fmla="*/ 2147483647 w 33"/>
              <a:gd name="T37" fmla="*/ 0 h 81"/>
              <a:gd name="T38" fmla="*/ 2147483647 w 33"/>
              <a:gd name="T39" fmla="*/ 0 h 8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3"/>
              <a:gd name="T61" fmla="*/ 0 h 81"/>
              <a:gd name="T62" fmla="*/ 33 w 33"/>
              <a:gd name="T63" fmla="*/ 81 h 8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3" h="81">
                <a:moveTo>
                  <a:pt x="22" y="0"/>
                </a:moveTo>
                <a:lnTo>
                  <a:pt x="0" y="11"/>
                </a:lnTo>
                <a:lnTo>
                  <a:pt x="0" y="15"/>
                </a:lnTo>
                <a:lnTo>
                  <a:pt x="0" y="11"/>
                </a:lnTo>
                <a:lnTo>
                  <a:pt x="7" y="11"/>
                </a:lnTo>
                <a:lnTo>
                  <a:pt x="11" y="11"/>
                </a:lnTo>
                <a:lnTo>
                  <a:pt x="11" y="15"/>
                </a:lnTo>
                <a:lnTo>
                  <a:pt x="11" y="74"/>
                </a:lnTo>
                <a:lnTo>
                  <a:pt x="11" y="78"/>
                </a:lnTo>
                <a:lnTo>
                  <a:pt x="0" y="81"/>
                </a:lnTo>
                <a:lnTo>
                  <a:pt x="33" y="81"/>
                </a:lnTo>
                <a:lnTo>
                  <a:pt x="26" y="81"/>
                </a:lnTo>
                <a:lnTo>
                  <a:pt x="22" y="78"/>
                </a:lnTo>
                <a:lnTo>
                  <a:pt x="22" y="74"/>
                </a:lnTo>
                <a:lnTo>
                  <a:pt x="2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058" name="Freeform 78"/>
          <p:cNvSpPr>
            <a:spLocks/>
          </p:cNvSpPr>
          <p:nvPr/>
        </p:nvSpPr>
        <p:spPr bwMode="auto">
          <a:xfrm>
            <a:off x="668338" y="4089400"/>
            <a:ext cx="112712" cy="111125"/>
          </a:xfrm>
          <a:custGeom>
            <a:avLst/>
            <a:gdLst>
              <a:gd name="T0" fmla="*/ 0 w 71"/>
              <a:gd name="T1" fmla="*/ 0 h 70"/>
              <a:gd name="T2" fmla="*/ 0 w 71"/>
              <a:gd name="T3" fmla="*/ 0 h 70"/>
              <a:gd name="T4" fmla="*/ 2147483647 w 71"/>
              <a:gd name="T5" fmla="*/ 2147483647 h 70"/>
              <a:gd name="T6" fmla="*/ 2147483647 w 71"/>
              <a:gd name="T7" fmla="*/ 2147483647 h 70"/>
              <a:gd name="T8" fmla="*/ 2147483647 w 71"/>
              <a:gd name="T9" fmla="*/ 2147483647 h 70"/>
              <a:gd name="T10" fmla="*/ 2147483647 w 71"/>
              <a:gd name="T11" fmla="*/ 2147483647 h 70"/>
              <a:gd name="T12" fmla="*/ 2147483647 w 71"/>
              <a:gd name="T13" fmla="*/ 2147483647 h 70"/>
              <a:gd name="T14" fmla="*/ 0 w 71"/>
              <a:gd name="T15" fmla="*/ 2147483647 h 70"/>
              <a:gd name="T16" fmla="*/ 0 w 71"/>
              <a:gd name="T17" fmla="*/ 2147483647 h 70"/>
              <a:gd name="T18" fmla="*/ 2147483647 w 71"/>
              <a:gd name="T19" fmla="*/ 2147483647 h 70"/>
              <a:gd name="T20" fmla="*/ 2147483647 w 71"/>
              <a:gd name="T21" fmla="*/ 2147483647 h 70"/>
              <a:gd name="T22" fmla="*/ 2147483647 w 71"/>
              <a:gd name="T23" fmla="*/ 2147483647 h 70"/>
              <a:gd name="T24" fmla="*/ 2147483647 w 71"/>
              <a:gd name="T25" fmla="*/ 2147483647 h 70"/>
              <a:gd name="T26" fmla="*/ 2147483647 w 71"/>
              <a:gd name="T27" fmla="*/ 2147483647 h 70"/>
              <a:gd name="T28" fmla="*/ 2147483647 w 71"/>
              <a:gd name="T29" fmla="*/ 2147483647 h 70"/>
              <a:gd name="T30" fmla="*/ 2147483647 w 71"/>
              <a:gd name="T31" fmla="*/ 2147483647 h 70"/>
              <a:gd name="T32" fmla="*/ 2147483647 w 71"/>
              <a:gd name="T33" fmla="*/ 2147483647 h 70"/>
              <a:gd name="T34" fmla="*/ 2147483647 w 71"/>
              <a:gd name="T35" fmla="*/ 2147483647 h 70"/>
              <a:gd name="T36" fmla="*/ 2147483647 w 71"/>
              <a:gd name="T37" fmla="*/ 2147483647 h 70"/>
              <a:gd name="T38" fmla="*/ 2147483647 w 71"/>
              <a:gd name="T39" fmla="*/ 2147483647 h 70"/>
              <a:gd name="T40" fmla="*/ 2147483647 w 71"/>
              <a:gd name="T41" fmla="*/ 2147483647 h 70"/>
              <a:gd name="T42" fmla="*/ 2147483647 w 71"/>
              <a:gd name="T43" fmla="*/ 2147483647 h 70"/>
              <a:gd name="T44" fmla="*/ 2147483647 w 71"/>
              <a:gd name="T45" fmla="*/ 2147483647 h 70"/>
              <a:gd name="T46" fmla="*/ 2147483647 w 71"/>
              <a:gd name="T47" fmla="*/ 2147483647 h 70"/>
              <a:gd name="T48" fmla="*/ 2147483647 w 71"/>
              <a:gd name="T49" fmla="*/ 2147483647 h 70"/>
              <a:gd name="T50" fmla="*/ 2147483647 w 71"/>
              <a:gd name="T51" fmla="*/ 2147483647 h 70"/>
              <a:gd name="T52" fmla="*/ 2147483647 w 71"/>
              <a:gd name="T53" fmla="*/ 2147483647 h 70"/>
              <a:gd name="T54" fmla="*/ 2147483647 w 71"/>
              <a:gd name="T55" fmla="*/ 2147483647 h 70"/>
              <a:gd name="T56" fmla="*/ 2147483647 w 71"/>
              <a:gd name="T57" fmla="*/ 2147483647 h 70"/>
              <a:gd name="T58" fmla="*/ 2147483647 w 71"/>
              <a:gd name="T59" fmla="*/ 2147483647 h 70"/>
              <a:gd name="T60" fmla="*/ 2147483647 w 71"/>
              <a:gd name="T61" fmla="*/ 0 h 70"/>
              <a:gd name="T62" fmla="*/ 2147483647 w 71"/>
              <a:gd name="T63" fmla="*/ 0 h 70"/>
              <a:gd name="T64" fmla="*/ 2147483647 w 71"/>
              <a:gd name="T65" fmla="*/ 0 h 70"/>
              <a:gd name="T66" fmla="*/ 2147483647 w 71"/>
              <a:gd name="T67" fmla="*/ 0 h 70"/>
              <a:gd name="T68" fmla="*/ 2147483647 w 71"/>
              <a:gd name="T69" fmla="*/ 2147483647 h 70"/>
              <a:gd name="T70" fmla="*/ 2147483647 w 71"/>
              <a:gd name="T71" fmla="*/ 2147483647 h 70"/>
              <a:gd name="T72" fmla="*/ 2147483647 w 71"/>
              <a:gd name="T73" fmla="*/ 2147483647 h 70"/>
              <a:gd name="T74" fmla="*/ 2147483647 w 71"/>
              <a:gd name="T75" fmla="*/ 2147483647 h 70"/>
              <a:gd name="T76" fmla="*/ 2147483647 w 71"/>
              <a:gd name="T77" fmla="*/ 2147483647 h 70"/>
              <a:gd name="T78" fmla="*/ 2147483647 w 71"/>
              <a:gd name="T79" fmla="*/ 2147483647 h 70"/>
              <a:gd name="T80" fmla="*/ 2147483647 w 71"/>
              <a:gd name="T81" fmla="*/ 2147483647 h 70"/>
              <a:gd name="T82" fmla="*/ 2147483647 w 71"/>
              <a:gd name="T83" fmla="*/ 0 h 70"/>
              <a:gd name="T84" fmla="*/ 2147483647 w 71"/>
              <a:gd name="T85" fmla="*/ 0 h 70"/>
              <a:gd name="T86" fmla="*/ 0 w 71"/>
              <a:gd name="T87" fmla="*/ 0 h 7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1"/>
              <a:gd name="T133" fmla="*/ 0 h 70"/>
              <a:gd name="T134" fmla="*/ 71 w 71"/>
              <a:gd name="T135" fmla="*/ 70 h 7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1" h="70">
                <a:moveTo>
                  <a:pt x="0" y="0"/>
                </a:moveTo>
                <a:lnTo>
                  <a:pt x="0" y="0"/>
                </a:lnTo>
                <a:lnTo>
                  <a:pt x="7" y="4"/>
                </a:lnTo>
                <a:lnTo>
                  <a:pt x="15" y="11"/>
                </a:lnTo>
                <a:lnTo>
                  <a:pt x="30" y="33"/>
                </a:lnTo>
                <a:lnTo>
                  <a:pt x="11" y="59"/>
                </a:lnTo>
                <a:lnTo>
                  <a:pt x="7" y="63"/>
                </a:lnTo>
                <a:lnTo>
                  <a:pt x="0" y="67"/>
                </a:lnTo>
                <a:lnTo>
                  <a:pt x="0" y="70"/>
                </a:lnTo>
                <a:lnTo>
                  <a:pt x="22" y="70"/>
                </a:lnTo>
                <a:lnTo>
                  <a:pt x="22" y="67"/>
                </a:lnTo>
                <a:lnTo>
                  <a:pt x="19" y="67"/>
                </a:lnTo>
                <a:lnTo>
                  <a:pt x="19" y="63"/>
                </a:lnTo>
                <a:lnTo>
                  <a:pt x="19" y="59"/>
                </a:lnTo>
                <a:lnTo>
                  <a:pt x="19" y="56"/>
                </a:lnTo>
                <a:lnTo>
                  <a:pt x="30" y="37"/>
                </a:lnTo>
                <a:lnTo>
                  <a:pt x="45" y="56"/>
                </a:lnTo>
                <a:lnTo>
                  <a:pt x="45" y="59"/>
                </a:lnTo>
                <a:lnTo>
                  <a:pt x="48" y="63"/>
                </a:lnTo>
                <a:lnTo>
                  <a:pt x="45" y="67"/>
                </a:lnTo>
                <a:lnTo>
                  <a:pt x="41" y="67"/>
                </a:lnTo>
                <a:lnTo>
                  <a:pt x="41" y="70"/>
                </a:lnTo>
                <a:lnTo>
                  <a:pt x="71" y="70"/>
                </a:lnTo>
                <a:lnTo>
                  <a:pt x="71" y="67"/>
                </a:lnTo>
                <a:lnTo>
                  <a:pt x="67" y="63"/>
                </a:lnTo>
                <a:lnTo>
                  <a:pt x="60" y="59"/>
                </a:lnTo>
                <a:lnTo>
                  <a:pt x="41" y="26"/>
                </a:lnTo>
                <a:lnTo>
                  <a:pt x="52" y="7"/>
                </a:lnTo>
                <a:lnTo>
                  <a:pt x="56" y="4"/>
                </a:lnTo>
                <a:lnTo>
                  <a:pt x="63" y="0"/>
                </a:lnTo>
                <a:lnTo>
                  <a:pt x="41" y="0"/>
                </a:lnTo>
                <a:lnTo>
                  <a:pt x="45" y="4"/>
                </a:lnTo>
                <a:lnTo>
                  <a:pt x="45" y="7"/>
                </a:lnTo>
                <a:lnTo>
                  <a:pt x="37" y="22"/>
                </a:lnTo>
                <a:lnTo>
                  <a:pt x="30" y="11"/>
                </a:lnTo>
                <a:lnTo>
                  <a:pt x="26" y="4"/>
                </a:lnTo>
                <a:lnTo>
                  <a:pt x="30" y="4"/>
                </a:lnTo>
                <a:lnTo>
                  <a:pt x="34"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059" name="Freeform 79"/>
          <p:cNvSpPr>
            <a:spLocks/>
          </p:cNvSpPr>
          <p:nvPr/>
        </p:nvSpPr>
        <p:spPr bwMode="auto">
          <a:xfrm>
            <a:off x="792163" y="4183063"/>
            <a:ext cx="95250" cy="88900"/>
          </a:xfrm>
          <a:custGeom>
            <a:avLst/>
            <a:gdLst>
              <a:gd name="T0" fmla="*/ 2147483647 w 60"/>
              <a:gd name="T1" fmla="*/ 0 h 56"/>
              <a:gd name="T2" fmla="*/ 2147483647 w 60"/>
              <a:gd name="T3" fmla="*/ 0 h 56"/>
              <a:gd name="T4" fmla="*/ 0 w 60"/>
              <a:gd name="T5" fmla="*/ 2147483647 h 56"/>
              <a:gd name="T6" fmla="*/ 0 w 60"/>
              <a:gd name="T7" fmla="*/ 2147483647 h 56"/>
              <a:gd name="T8" fmla="*/ 2147483647 w 60"/>
              <a:gd name="T9" fmla="*/ 2147483647 h 56"/>
              <a:gd name="T10" fmla="*/ 2147483647 w 60"/>
              <a:gd name="T11" fmla="*/ 2147483647 h 56"/>
              <a:gd name="T12" fmla="*/ 2147483647 w 60"/>
              <a:gd name="T13" fmla="*/ 2147483647 h 56"/>
              <a:gd name="T14" fmla="*/ 2147483647 w 60"/>
              <a:gd name="T15" fmla="*/ 2147483647 h 56"/>
              <a:gd name="T16" fmla="*/ 2147483647 w 60"/>
              <a:gd name="T17" fmla="*/ 2147483647 h 56"/>
              <a:gd name="T18" fmla="*/ 0 w 60"/>
              <a:gd name="T19" fmla="*/ 2147483647 h 56"/>
              <a:gd name="T20" fmla="*/ 0 w 60"/>
              <a:gd name="T21" fmla="*/ 2147483647 h 56"/>
              <a:gd name="T22" fmla="*/ 2147483647 w 60"/>
              <a:gd name="T23" fmla="*/ 2147483647 h 56"/>
              <a:gd name="T24" fmla="*/ 2147483647 w 60"/>
              <a:gd name="T25" fmla="*/ 2147483647 h 56"/>
              <a:gd name="T26" fmla="*/ 2147483647 w 60"/>
              <a:gd name="T27" fmla="*/ 2147483647 h 56"/>
              <a:gd name="T28" fmla="*/ 2147483647 w 60"/>
              <a:gd name="T29" fmla="*/ 2147483647 h 56"/>
              <a:gd name="T30" fmla="*/ 2147483647 w 60"/>
              <a:gd name="T31" fmla="*/ 2147483647 h 56"/>
              <a:gd name="T32" fmla="*/ 2147483647 w 60"/>
              <a:gd name="T33" fmla="*/ 2147483647 h 56"/>
              <a:gd name="T34" fmla="*/ 2147483647 w 60"/>
              <a:gd name="T35" fmla="*/ 2147483647 h 56"/>
              <a:gd name="T36" fmla="*/ 2147483647 w 60"/>
              <a:gd name="T37" fmla="*/ 2147483647 h 56"/>
              <a:gd name="T38" fmla="*/ 2147483647 w 60"/>
              <a:gd name="T39" fmla="*/ 2147483647 h 56"/>
              <a:gd name="T40" fmla="*/ 2147483647 w 60"/>
              <a:gd name="T41" fmla="*/ 2147483647 h 56"/>
              <a:gd name="T42" fmla="*/ 2147483647 w 60"/>
              <a:gd name="T43" fmla="*/ 2147483647 h 56"/>
              <a:gd name="T44" fmla="*/ 2147483647 w 60"/>
              <a:gd name="T45" fmla="*/ 2147483647 h 56"/>
              <a:gd name="T46" fmla="*/ 2147483647 w 60"/>
              <a:gd name="T47" fmla="*/ 2147483647 h 56"/>
              <a:gd name="T48" fmla="*/ 2147483647 w 60"/>
              <a:gd name="T49" fmla="*/ 2147483647 h 56"/>
              <a:gd name="T50" fmla="*/ 2147483647 w 60"/>
              <a:gd name="T51" fmla="*/ 2147483647 h 56"/>
              <a:gd name="T52" fmla="*/ 2147483647 w 60"/>
              <a:gd name="T53" fmla="*/ 2147483647 h 56"/>
              <a:gd name="T54" fmla="*/ 2147483647 w 60"/>
              <a:gd name="T55" fmla="*/ 2147483647 h 56"/>
              <a:gd name="T56" fmla="*/ 2147483647 w 60"/>
              <a:gd name="T57" fmla="*/ 2147483647 h 56"/>
              <a:gd name="T58" fmla="*/ 2147483647 w 60"/>
              <a:gd name="T59" fmla="*/ 2147483647 h 56"/>
              <a:gd name="T60" fmla="*/ 2147483647 w 60"/>
              <a:gd name="T61" fmla="*/ 2147483647 h 56"/>
              <a:gd name="T62" fmla="*/ 2147483647 w 60"/>
              <a:gd name="T63" fmla="*/ 0 h 56"/>
              <a:gd name="T64" fmla="*/ 2147483647 w 60"/>
              <a:gd name="T65" fmla="*/ 0 h 56"/>
              <a:gd name="T66" fmla="*/ 2147483647 w 60"/>
              <a:gd name="T67" fmla="*/ 0 h 56"/>
              <a:gd name="T68" fmla="*/ 2147483647 w 60"/>
              <a:gd name="T69" fmla="*/ 2147483647 h 56"/>
              <a:gd name="T70" fmla="*/ 2147483647 w 60"/>
              <a:gd name="T71" fmla="*/ 0 h 56"/>
              <a:gd name="T72" fmla="*/ 2147483647 w 60"/>
              <a:gd name="T73" fmla="*/ 0 h 5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0"/>
              <a:gd name="T112" fmla="*/ 0 h 56"/>
              <a:gd name="T113" fmla="*/ 60 w 60"/>
              <a:gd name="T114" fmla="*/ 56 h 5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0" h="56">
                <a:moveTo>
                  <a:pt x="19" y="0"/>
                </a:moveTo>
                <a:lnTo>
                  <a:pt x="15" y="0"/>
                </a:lnTo>
                <a:lnTo>
                  <a:pt x="0" y="4"/>
                </a:lnTo>
                <a:lnTo>
                  <a:pt x="0" y="8"/>
                </a:lnTo>
                <a:lnTo>
                  <a:pt x="4" y="8"/>
                </a:lnTo>
                <a:lnTo>
                  <a:pt x="8" y="8"/>
                </a:lnTo>
                <a:lnTo>
                  <a:pt x="8" y="11"/>
                </a:lnTo>
                <a:lnTo>
                  <a:pt x="8" y="49"/>
                </a:lnTo>
                <a:lnTo>
                  <a:pt x="8" y="52"/>
                </a:lnTo>
                <a:lnTo>
                  <a:pt x="0" y="56"/>
                </a:lnTo>
                <a:lnTo>
                  <a:pt x="26" y="56"/>
                </a:lnTo>
                <a:lnTo>
                  <a:pt x="19" y="52"/>
                </a:lnTo>
                <a:lnTo>
                  <a:pt x="19" y="49"/>
                </a:lnTo>
                <a:lnTo>
                  <a:pt x="19" y="15"/>
                </a:lnTo>
                <a:lnTo>
                  <a:pt x="26" y="8"/>
                </a:lnTo>
                <a:lnTo>
                  <a:pt x="30" y="4"/>
                </a:lnTo>
                <a:lnTo>
                  <a:pt x="37" y="8"/>
                </a:lnTo>
                <a:lnTo>
                  <a:pt x="41" y="15"/>
                </a:lnTo>
                <a:lnTo>
                  <a:pt x="41" y="45"/>
                </a:lnTo>
                <a:lnTo>
                  <a:pt x="37" y="52"/>
                </a:lnTo>
                <a:lnTo>
                  <a:pt x="34" y="56"/>
                </a:lnTo>
                <a:lnTo>
                  <a:pt x="60" y="56"/>
                </a:lnTo>
                <a:lnTo>
                  <a:pt x="52" y="52"/>
                </a:lnTo>
                <a:lnTo>
                  <a:pt x="52" y="45"/>
                </a:lnTo>
                <a:lnTo>
                  <a:pt x="52" y="15"/>
                </a:lnTo>
                <a:lnTo>
                  <a:pt x="49" y="8"/>
                </a:lnTo>
                <a:lnTo>
                  <a:pt x="49" y="4"/>
                </a:lnTo>
                <a:lnTo>
                  <a:pt x="41" y="0"/>
                </a:lnTo>
                <a:lnTo>
                  <a:pt x="37" y="0"/>
                </a:lnTo>
                <a:lnTo>
                  <a:pt x="30" y="0"/>
                </a:lnTo>
                <a:lnTo>
                  <a:pt x="19" y="8"/>
                </a:lnTo>
                <a:lnTo>
                  <a:pt x="1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060" name="Freeform 100"/>
          <p:cNvSpPr>
            <a:spLocks/>
          </p:cNvSpPr>
          <p:nvPr/>
        </p:nvSpPr>
        <p:spPr bwMode="auto">
          <a:xfrm>
            <a:off x="1384300" y="2381250"/>
            <a:ext cx="58738" cy="171450"/>
          </a:xfrm>
          <a:custGeom>
            <a:avLst/>
            <a:gdLst>
              <a:gd name="T0" fmla="*/ 2147483647 w 37"/>
              <a:gd name="T1" fmla="*/ 0 h 108"/>
              <a:gd name="T2" fmla="*/ 0 w 37"/>
              <a:gd name="T3" fmla="*/ 2147483647 h 108"/>
              <a:gd name="T4" fmla="*/ 0 w 37"/>
              <a:gd name="T5" fmla="*/ 2147483647 h 108"/>
              <a:gd name="T6" fmla="*/ 2147483647 w 37"/>
              <a:gd name="T7" fmla="*/ 2147483647 h 108"/>
              <a:gd name="T8" fmla="*/ 2147483647 w 37"/>
              <a:gd name="T9" fmla="*/ 2147483647 h 108"/>
              <a:gd name="T10" fmla="*/ 2147483647 w 37"/>
              <a:gd name="T11" fmla="*/ 2147483647 h 108"/>
              <a:gd name="T12" fmla="*/ 2147483647 w 37"/>
              <a:gd name="T13" fmla="*/ 2147483647 h 108"/>
              <a:gd name="T14" fmla="*/ 2147483647 w 37"/>
              <a:gd name="T15" fmla="*/ 2147483647 h 108"/>
              <a:gd name="T16" fmla="*/ 2147483647 w 37"/>
              <a:gd name="T17" fmla="*/ 2147483647 h 108"/>
              <a:gd name="T18" fmla="*/ 2147483647 w 37"/>
              <a:gd name="T19" fmla="*/ 2147483647 h 108"/>
              <a:gd name="T20" fmla="*/ 0 w 37"/>
              <a:gd name="T21" fmla="*/ 2147483647 h 108"/>
              <a:gd name="T22" fmla="*/ 0 w 37"/>
              <a:gd name="T23" fmla="*/ 2147483647 h 108"/>
              <a:gd name="T24" fmla="*/ 2147483647 w 37"/>
              <a:gd name="T25" fmla="*/ 2147483647 h 108"/>
              <a:gd name="T26" fmla="*/ 2147483647 w 37"/>
              <a:gd name="T27" fmla="*/ 2147483647 h 108"/>
              <a:gd name="T28" fmla="*/ 2147483647 w 37"/>
              <a:gd name="T29" fmla="*/ 2147483647 h 108"/>
              <a:gd name="T30" fmla="*/ 2147483647 w 37"/>
              <a:gd name="T31" fmla="*/ 2147483647 h 108"/>
              <a:gd name="T32" fmla="*/ 2147483647 w 37"/>
              <a:gd name="T33" fmla="*/ 2147483647 h 108"/>
              <a:gd name="T34" fmla="*/ 2147483647 w 37"/>
              <a:gd name="T35" fmla="*/ 0 h 10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7"/>
              <a:gd name="T55" fmla="*/ 0 h 108"/>
              <a:gd name="T56" fmla="*/ 37 w 37"/>
              <a:gd name="T57" fmla="*/ 108 h 10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7" h="108">
                <a:moveTo>
                  <a:pt x="26" y="0"/>
                </a:moveTo>
                <a:lnTo>
                  <a:pt x="0" y="7"/>
                </a:lnTo>
                <a:lnTo>
                  <a:pt x="3" y="7"/>
                </a:lnTo>
                <a:lnTo>
                  <a:pt x="11" y="11"/>
                </a:lnTo>
                <a:lnTo>
                  <a:pt x="11" y="15"/>
                </a:lnTo>
                <a:lnTo>
                  <a:pt x="11" y="96"/>
                </a:lnTo>
                <a:lnTo>
                  <a:pt x="7" y="100"/>
                </a:lnTo>
                <a:lnTo>
                  <a:pt x="0" y="104"/>
                </a:lnTo>
                <a:lnTo>
                  <a:pt x="0" y="108"/>
                </a:lnTo>
                <a:lnTo>
                  <a:pt x="37" y="108"/>
                </a:lnTo>
                <a:lnTo>
                  <a:pt x="37" y="104"/>
                </a:lnTo>
                <a:lnTo>
                  <a:pt x="26" y="100"/>
                </a:lnTo>
                <a:lnTo>
                  <a:pt x="26" y="96"/>
                </a:lnTo>
                <a:lnTo>
                  <a:pt x="26" y="93"/>
                </a:lnTo>
                <a:lnTo>
                  <a:pt x="2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061" name="Freeform 101"/>
          <p:cNvSpPr>
            <a:spLocks noEditPoints="1"/>
          </p:cNvSpPr>
          <p:nvPr/>
        </p:nvSpPr>
        <p:spPr bwMode="auto">
          <a:xfrm>
            <a:off x="1454150" y="2381250"/>
            <a:ext cx="58738" cy="171450"/>
          </a:xfrm>
          <a:custGeom>
            <a:avLst/>
            <a:gdLst>
              <a:gd name="T0" fmla="*/ 2147483647 w 37"/>
              <a:gd name="T1" fmla="*/ 0 h 108"/>
              <a:gd name="T2" fmla="*/ 2147483647 w 37"/>
              <a:gd name="T3" fmla="*/ 2147483647 h 108"/>
              <a:gd name="T4" fmla="*/ 2147483647 w 37"/>
              <a:gd name="T5" fmla="*/ 2147483647 h 108"/>
              <a:gd name="T6" fmla="*/ 2147483647 w 37"/>
              <a:gd name="T7" fmla="*/ 2147483647 h 108"/>
              <a:gd name="T8" fmla="*/ 2147483647 w 37"/>
              <a:gd name="T9" fmla="*/ 2147483647 h 108"/>
              <a:gd name="T10" fmla="*/ 2147483647 w 37"/>
              <a:gd name="T11" fmla="*/ 2147483647 h 108"/>
              <a:gd name="T12" fmla="*/ 2147483647 w 37"/>
              <a:gd name="T13" fmla="*/ 2147483647 h 108"/>
              <a:gd name="T14" fmla="*/ 2147483647 w 37"/>
              <a:gd name="T15" fmla="*/ 2147483647 h 108"/>
              <a:gd name="T16" fmla="*/ 2147483647 w 37"/>
              <a:gd name="T17" fmla="*/ 0 h 108"/>
              <a:gd name="T18" fmla="*/ 2147483647 w 37"/>
              <a:gd name="T19" fmla="*/ 2147483647 h 108"/>
              <a:gd name="T20" fmla="*/ 2147483647 w 37"/>
              <a:gd name="T21" fmla="*/ 2147483647 h 108"/>
              <a:gd name="T22" fmla="*/ 2147483647 w 37"/>
              <a:gd name="T23" fmla="*/ 2147483647 h 108"/>
              <a:gd name="T24" fmla="*/ 2147483647 w 37"/>
              <a:gd name="T25" fmla="*/ 2147483647 h 108"/>
              <a:gd name="T26" fmla="*/ 0 w 37"/>
              <a:gd name="T27" fmla="*/ 2147483647 h 108"/>
              <a:gd name="T28" fmla="*/ 0 w 37"/>
              <a:gd name="T29" fmla="*/ 2147483647 h 108"/>
              <a:gd name="T30" fmla="*/ 2147483647 w 37"/>
              <a:gd name="T31" fmla="*/ 2147483647 h 108"/>
              <a:gd name="T32" fmla="*/ 2147483647 w 37"/>
              <a:gd name="T33" fmla="*/ 2147483647 h 108"/>
              <a:gd name="T34" fmla="*/ 2147483647 w 37"/>
              <a:gd name="T35" fmla="*/ 2147483647 h 108"/>
              <a:gd name="T36" fmla="*/ 2147483647 w 37"/>
              <a:gd name="T37" fmla="*/ 2147483647 h 108"/>
              <a:gd name="T38" fmla="*/ 2147483647 w 37"/>
              <a:gd name="T39" fmla="*/ 2147483647 h 108"/>
              <a:gd name="T40" fmla="*/ 2147483647 w 37"/>
              <a:gd name="T41" fmla="*/ 2147483647 h 108"/>
              <a:gd name="T42" fmla="*/ 2147483647 w 37"/>
              <a:gd name="T43" fmla="*/ 2147483647 h 108"/>
              <a:gd name="T44" fmla="*/ 0 w 37"/>
              <a:gd name="T45" fmla="*/ 2147483647 h 108"/>
              <a:gd name="T46" fmla="*/ 0 w 37"/>
              <a:gd name="T47" fmla="*/ 2147483647 h 108"/>
              <a:gd name="T48" fmla="*/ 2147483647 w 37"/>
              <a:gd name="T49" fmla="*/ 2147483647 h 108"/>
              <a:gd name="T50" fmla="*/ 2147483647 w 37"/>
              <a:gd name="T51" fmla="*/ 2147483647 h 108"/>
              <a:gd name="T52" fmla="*/ 2147483647 w 37"/>
              <a:gd name="T53" fmla="*/ 2147483647 h 108"/>
              <a:gd name="T54" fmla="*/ 2147483647 w 37"/>
              <a:gd name="T55" fmla="*/ 2147483647 h 108"/>
              <a:gd name="T56" fmla="*/ 2147483647 w 37"/>
              <a:gd name="T57" fmla="*/ 2147483647 h 108"/>
              <a:gd name="T58" fmla="*/ 2147483647 w 37"/>
              <a:gd name="T59" fmla="*/ 2147483647 h 108"/>
              <a:gd name="T60" fmla="*/ 2147483647 w 37"/>
              <a:gd name="T61" fmla="*/ 2147483647 h 10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7"/>
              <a:gd name="T94" fmla="*/ 0 h 108"/>
              <a:gd name="T95" fmla="*/ 37 w 37"/>
              <a:gd name="T96" fmla="*/ 108 h 10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7" h="108">
                <a:moveTo>
                  <a:pt x="15" y="0"/>
                </a:moveTo>
                <a:lnTo>
                  <a:pt x="11" y="4"/>
                </a:lnTo>
                <a:lnTo>
                  <a:pt x="8" y="7"/>
                </a:lnTo>
                <a:lnTo>
                  <a:pt x="11" y="15"/>
                </a:lnTo>
                <a:lnTo>
                  <a:pt x="15" y="15"/>
                </a:lnTo>
                <a:lnTo>
                  <a:pt x="23" y="15"/>
                </a:lnTo>
                <a:lnTo>
                  <a:pt x="26" y="7"/>
                </a:lnTo>
                <a:lnTo>
                  <a:pt x="23" y="4"/>
                </a:lnTo>
                <a:lnTo>
                  <a:pt x="15" y="0"/>
                </a:lnTo>
                <a:close/>
                <a:moveTo>
                  <a:pt x="23" y="33"/>
                </a:moveTo>
                <a:lnTo>
                  <a:pt x="23" y="37"/>
                </a:lnTo>
                <a:lnTo>
                  <a:pt x="11" y="41"/>
                </a:lnTo>
                <a:lnTo>
                  <a:pt x="8" y="41"/>
                </a:lnTo>
                <a:lnTo>
                  <a:pt x="0" y="45"/>
                </a:lnTo>
                <a:lnTo>
                  <a:pt x="4" y="45"/>
                </a:lnTo>
                <a:lnTo>
                  <a:pt x="11" y="48"/>
                </a:lnTo>
                <a:lnTo>
                  <a:pt x="11" y="52"/>
                </a:lnTo>
                <a:lnTo>
                  <a:pt x="11" y="93"/>
                </a:lnTo>
                <a:lnTo>
                  <a:pt x="11" y="96"/>
                </a:lnTo>
                <a:lnTo>
                  <a:pt x="8" y="100"/>
                </a:lnTo>
                <a:lnTo>
                  <a:pt x="4" y="104"/>
                </a:lnTo>
                <a:lnTo>
                  <a:pt x="0" y="104"/>
                </a:lnTo>
                <a:lnTo>
                  <a:pt x="0" y="108"/>
                </a:lnTo>
                <a:lnTo>
                  <a:pt x="37" y="108"/>
                </a:lnTo>
                <a:lnTo>
                  <a:pt x="37" y="104"/>
                </a:lnTo>
                <a:lnTo>
                  <a:pt x="26" y="100"/>
                </a:lnTo>
                <a:lnTo>
                  <a:pt x="26" y="96"/>
                </a:lnTo>
                <a:lnTo>
                  <a:pt x="26" y="93"/>
                </a:lnTo>
                <a:lnTo>
                  <a:pt x="26" y="33"/>
                </a:lnTo>
                <a:lnTo>
                  <a:pt x="23" y="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062" name="Freeform 102"/>
          <p:cNvSpPr>
            <a:spLocks/>
          </p:cNvSpPr>
          <p:nvPr/>
        </p:nvSpPr>
        <p:spPr bwMode="auto">
          <a:xfrm>
            <a:off x="1525588" y="2433638"/>
            <a:ext cx="112712" cy="119062"/>
          </a:xfrm>
          <a:custGeom>
            <a:avLst/>
            <a:gdLst>
              <a:gd name="T0" fmla="*/ 2147483647 w 71"/>
              <a:gd name="T1" fmla="*/ 0 h 75"/>
              <a:gd name="T2" fmla="*/ 2147483647 w 71"/>
              <a:gd name="T3" fmla="*/ 2147483647 h 75"/>
              <a:gd name="T4" fmla="*/ 0 w 71"/>
              <a:gd name="T5" fmla="*/ 2147483647 h 75"/>
              <a:gd name="T6" fmla="*/ 0 w 71"/>
              <a:gd name="T7" fmla="*/ 2147483647 h 75"/>
              <a:gd name="T8" fmla="*/ 2147483647 w 71"/>
              <a:gd name="T9" fmla="*/ 2147483647 h 75"/>
              <a:gd name="T10" fmla="*/ 2147483647 w 71"/>
              <a:gd name="T11" fmla="*/ 2147483647 h 75"/>
              <a:gd name="T12" fmla="*/ 2147483647 w 71"/>
              <a:gd name="T13" fmla="*/ 2147483647 h 75"/>
              <a:gd name="T14" fmla="*/ 2147483647 w 71"/>
              <a:gd name="T15" fmla="*/ 2147483647 h 75"/>
              <a:gd name="T16" fmla="*/ 2147483647 w 71"/>
              <a:gd name="T17" fmla="*/ 2147483647 h 75"/>
              <a:gd name="T18" fmla="*/ 0 w 71"/>
              <a:gd name="T19" fmla="*/ 2147483647 h 75"/>
              <a:gd name="T20" fmla="*/ 0 w 71"/>
              <a:gd name="T21" fmla="*/ 2147483647 h 75"/>
              <a:gd name="T22" fmla="*/ 2147483647 w 71"/>
              <a:gd name="T23" fmla="*/ 2147483647 h 75"/>
              <a:gd name="T24" fmla="*/ 2147483647 w 71"/>
              <a:gd name="T25" fmla="*/ 2147483647 h 75"/>
              <a:gd name="T26" fmla="*/ 2147483647 w 71"/>
              <a:gd name="T27" fmla="*/ 2147483647 h 75"/>
              <a:gd name="T28" fmla="*/ 2147483647 w 71"/>
              <a:gd name="T29" fmla="*/ 2147483647 h 75"/>
              <a:gd name="T30" fmla="*/ 2147483647 w 71"/>
              <a:gd name="T31" fmla="*/ 2147483647 h 75"/>
              <a:gd name="T32" fmla="*/ 2147483647 w 71"/>
              <a:gd name="T33" fmla="*/ 2147483647 h 75"/>
              <a:gd name="T34" fmla="*/ 2147483647 w 71"/>
              <a:gd name="T35" fmla="*/ 2147483647 h 75"/>
              <a:gd name="T36" fmla="*/ 2147483647 w 71"/>
              <a:gd name="T37" fmla="*/ 2147483647 h 75"/>
              <a:gd name="T38" fmla="*/ 2147483647 w 71"/>
              <a:gd name="T39" fmla="*/ 2147483647 h 75"/>
              <a:gd name="T40" fmla="*/ 2147483647 w 71"/>
              <a:gd name="T41" fmla="*/ 2147483647 h 75"/>
              <a:gd name="T42" fmla="*/ 2147483647 w 71"/>
              <a:gd name="T43" fmla="*/ 2147483647 h 75"/>
              <a:gd name="T44" fmla="*/ 2147483647 w 71"/>
              <a:gd name="T45" fmla="*/ 2147483647 h 75"/>
              <a:gd name="T46" fmla="*/ 2147483647 w 71"/>
              <a:gd name="T47" fmla="*/ 2147483647 h 75"/>
              <a:gd name="T48" fmla="*/ 2147483647 w 71"/>
              <a:gd name="T49" fmla="*/ 2147483647 h 75"/>
              <a:gd name="T50" fmla="*/ 2147483647 w 71"/>
              <a:gd name="T51" fmla="*/ 2147483647 h 75"/>
              <a:gd name="T52" fmla="*/ 2147483647 w 71"/>
              <a:gd name="T53" fmla="*/ 2147483647 h 75"/>
              <a:gd name="T54" fmla="*/ 2147483647 w 71"/>
              <a:gd name="T55" fmla="*/ 2147483647 h 75"/>
              <a:gd name="T56" fmla="*/ 2147483647 w 71"/>
              <a:gd name="T57" fmla="*/ 2147483647 h 75"/>
              <a:gd name="T58" fmla="*/ 2147483647 w 71"/>
              <a:gd name="T59" fmla="*/ 2147483647 h 75"/>
              <a:gd name="T60" fmla="*/ 2147483647 w 71"/>
              <a:gd name="T61" fmla="*/ 2147483647 h 75"/>
              <a:gd name="T62" fmla="*/ 2147483647 w 71"/>
              <a:gd name="T63" fmla="*/ 2147483647 h 75"/>
              <a:gd name="T64" fmla="*/ 2147483647 w 71"/>
              <a:gd name="T65" fmla="*/ 2147483647 h 75"/>
              <a:gd name="T66" fmla="*/ 2147483647 w 71"/>
              <a:gd name="T67" fmla="*/ 2147483647 h 75"/>
              <a:gd name="T68" fmla="*/ 2147483647 w 71"/>
              <a:gd name="T69" fmla="*/ 0 h 75"/>
              <a:gd name="T70" fmla="*/ 2147483647 w 71"/>
              <a:gd name="T71" fmla="*/ 2147483647 h 75"/>
              <a:gd name="T72" fmla="*/ 2147483647 w 71"/>
              <a:gd name="T73" fmla="*/ 2147483647 h 75"/>
              <a:gd name="T74" fmla="*/ 2147483647 w 71"/>
              <a:gd name="T75" fmla="*/ 0 h 75"/>
              <a:gd name="T76" fmla="*/ 2147483647 w 71"/>
              <a:gd name="T77" fmla="*/ 0 h 7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1"/>
              <a:gd name="T118" fmla="*/ 0 h 75"/>
              <a:gd name="T119" fmla="*/ 71 w 71"/>
              <a:gd name="T120" fmla="*/ 75 h 7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1" h="75">
                <a:moveTo>
                  <a:pt x="19" y="0"/>
                </a:moveTo>
                <a:lnTo>
                  <a:pt x="15" y="4"/>
                </a:lnTo>
                <a:lnTo>
                  <a:pt x="0" y="8"/>
                </a:lnTo>
                <a:lnTo>
                  <a:pt x="0" y="12"/>
                </a:lnTo>
                <a:lnTo>
                  <a:pt x="4" y="12"/>
                </a:lnTo>
                <a:lnTo>
                  <a:pt x="7" y="12"/>
                </a:lnTo>
                <a:lnTo>
                  <a:pt x="7" y="19"/>
                </a:lnTo>
                <a:lnTo>
                  <a:pt x="7" y="63"/>
                </a:lnTo>
                <a:lnTo>
                  <a:pt x="7" y="67"/>
                </a:lnTo>
                <a:lnTo>
                  <a:pt x="0" y="71"/>
                </a:lnTo>
                <a:lnTo>
                  <a:pt x="0" y="75"/>
                </a:lnTo>
                <a:lnTo>
                  <a:pt x="33" y="75"/>
                </a:lnTo>
                <a:lnTo>
                  <a:pt x="33" y="71"/>
                </a:lnTo>
                <a:lnTo>
                  <a:pt x="26" y="67"/>
                </a:lnTo>
                <a:lnTo>
                  <a:pt x="22" y="63"/>
                </a:lnTo>
                <a:lnTo>
                  <a:pt x="22" y="19"/>
                </a:lnTo>
                <a:lnTo>
                  <a:pt x="30" y="12"/>
                </a:lnTo>
                <a:lnTo>
                  <a:pt x="37" y="12"/>
                </a:lnTo>
                <a:lnTo>
                  <a:pt x="41" y="12"/>
                </a:lnTo>
                <a:lnTo>
                  <a:pt x="45" y="15"/>
                </a:lnTo>
                <a:lnTo>
                  <a:pt x="48" y="19"/>
                </a:lnTo>
                <a:lnTo>
                  <a:pt x="48" y="23"/>
                </a:lnTo>
                <a:lnTo>
                  <a:pt x="48" y="60"/>
                </a:lnTo>
                <a:lnTo>
                  <a:pt x="48" y="67"/>
                </a:lnTo>
                <a:lnTo>
                  <a:pt x="37" y="71"/>
                </a:lnTo>
                <a:lnTo>
                  <a:pt x="37" y="75"/>
                </a:lnTo>
                <a:lnTo>
                  <a:pt x="71" y="75"/>
                </a:lnTo>
                <a:lnTo>
                  <a:pt x="71" y="71"/>
                </a:lnTo>
                <a:lnTo>
                  <a:pt x="63" y="67"/>
                </a:lnTo>
                <a:lnTo>
                  <a:pt x="60" y="60"/>
                </a:lnTo>
                <a:lnTo>
                  <a:pt x="60" y="23"/>
                </a:lnTo>
                <a:lnTo>
                  <a:pt x="60" y="15"/>
                </a:lnTo>
                <a:lnTo>
                  <a:pt x="56" y="8"/>
                </a:lnTo>
                <a:lnTo>
                  <a:pt x="52" y="4"/>
                </a:lnTo>
                <a:lnTo>
                  <a:pt x="45" y="0"/>
                </a:lnTo>
                <a:lnTo>
                  <a:pt x="33" y="4"/>
                </a:lnTo>
                <a:lnTo>
                  <a:pt x="22" y="15"/>
                </a:lnTo>
                <a:lnTo>
                  <a:pt x="22" y="0"/>
                </a:lnTo>
                <a:lnTo>
                  <a:pt x="1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063" name="Freeform 103"/>
          <p:cNvSpPr>
            <a:spLocks/>
          </p:cNvSpPr>
          <p:nvPr/>
        </p:nvSpPr>
        <p:spPr bwMode="auto">
          <a:xfrm>
            <a:off x="1662113" y="2522538"/>
            <a:ext cx="28575" cy="30162"/>
          </a:xfrm>
          <a:custGeom>
            <a:avLst/>
            <a:gdLst>
              <a:gd name="T0" fmla="*/ 2147483647 w 18"/>
              <a:gd name="T1" fmla="*/ 0 h 19"/>
              <a:gd name="T2" fmla="*/ 2147483647 w 18"/>
              <a:gd name="T3" fmla="*/ 2147483647 h 19"/>
              <a:gd name="T4" fmla="*/ 0 w 18"/>
              <a:gd name="T5" fmla="*/ 2147483647 h 19"/>
              <a:gd name="T6" fmla="*/ 2147483647 w 18"/>
              <a:gd name="T7" fmla="*/ 2147483647 h 19"/>
              <a:gd name="T8" fmla="*/ 2147483647 w 18"/>
              <a:gd name="T9" fmla="*/ 2147483647 h 19"/>
              <a:gd name="T10" fmla="*/ 2147483647 w 18"/>
              <a:gd name="T11" fmla="*/ 2147483647 h 19"/>
              <a:gd name="T12" fmla="*/ 2147483647 w 18"/>
              <a:gd name="T13" fmla="*/ 2147483647 h 19"/>
              <a:gd name="T14" fmla="*/ 2147483647 w 18"/>
              <a:gd name="T15" fmla="*/ 2147483647 h 19"/>
              <a:gd name="T16" fmla="*/ 2147483647 w 18"/>
              <a:gd name="T17" fmla="*/ 0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
              <a:gd name="T28" fmla="*/ 0 h 19"/>
              <a:gd name="T29" fmla="*/ 18 w 18"/>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 h="19">
                <a:moveTo>
                  <a:pt x="7" y="0"/>
                </a:moveTo>
                <a:lnTo>
                  <a:pt x="3" y="4"/>
                </a:lnTo>
                <a:lnTo>
                  <a:pt x="0" y="11"/>
                </a:lnTo>
                <a:lnTo>
                  <a:pt x="3" y="15"/>
                </a:lnTo>
                <a:lnTo>
                  <a:pt x="7" y="19"/>
                </a:lnTo>
                <a:lnTo>
                  <a:pt x="14" y="15"/>
                </a:lnTo>
                <a:lnTo>
                  <a:pt x="18" y="11"/>
                </a:lnTo>
                <a:lnTo>
                  <a:pt x="14" y="4"/>
                </a:ln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064" name="Freeform 104"/>
          <p:cNvSpPr>
            <a:spLocks/>
          </p:cNvSpPr>
          <p:nvPr/>
        </p:nvSpPr>
        <p:spPr bwMode="auto">
          <a:xfrm>
            <a:off x="1779588" y="2381250"/>
            <a:ext cx="112712" cy="171450"/>
          </a:xfrm>
          <a:custGeom>
            <a:avLst/>
            <a:gdLst>
              <a:gd name="T0" fmla="*/ 2147483647 w 71"/>
              <a:gd name="T1" fmla="*/ 0 h 108"/>
              <a:gd name="T2" fmla="*/ 2147483647 w 71"/>
              <a:gd name="T3" fmla="*/ 2147483647 h 108"/>
              <a:gd name="T4" fmla="*/ 2147483647 w 71"/>
              <a:gd name="T5" fmla="*/ 2147483647 h 108"/>
              <a:gd name="T6" fmla="*/ 2147483647 w 71"/>
              <a:gd name="T7" fmla="*/ 2147483647 h 108"/>
              <a:gd name="T8" fmla="*/ 2147483647 w 71"/>
              <a:gd name="T9" fmla="*/ 2147483647 h 108"/>
              <a:gd name="T10" fmla="*/ 2147483647 w 71"/>
              <a:gd name="T11" fmla="*/ 0 h 108"/>
              <a:gd name="T12" fmla="*/ 2147483647 w 71"/>
              <a:gd name="T13" fmla="*/ 2147483647 h 108"/>
              <a:gd name="T14" fmla="*/ 2147483647 w 71"/>
              <a:gd name="T15" fmla="*/ 2147483647 h 108"/>
              <a:gd name="T16" fmla="*/ 2147483647 w 71"/>
              <a:gd name="T17" fmla="*/ 2147483647 h 108"/>
              <a:gd name="T18" fmla="*/ 2147483647 w 71"/>
              <a:gd name="T19" fmla="*/ 2147483647 h 108"/>
              <a:gd name="T20" fmla="*/ 2147483647 w 71"/>
              <a:gd name="T21" fmla="*/ 2147483647 h 108"/>
              <a:gd name="T22" fmla="*/ 2147483647 w 71"/>
              <a:gd name="T23" fmla="*/ 2147483647 h 108"/>
              <a:gd name="T24" fmla="*/ 2147483647 w 71"/>
              <a:gd name="T25" fmla="*/ 2147483647 h 108"/>
              <a:gd name="T26" fmla="*/ 2147483647 w 71"/>
              <a:gd name="T27" fmla="*/ 2147483647 h 108"/>
              <a:gd name="T28" fmla="*/ 2147483647 w 71"/>
              <a:gd name="T29" fmla="*/ 2147483647 h 108"/>
              <a:gd name="T30" fmla="*/ 2147483647 w 71"/>
              <a:gd name="T31" fmla="*/ 2147483647 h 108"/>
              <a:gd name="T32" fmla="*/ 2147483647 w 71"/>
              <a:gd name="T33" fmla="*/ 2147483647 h 108"/>
              <a:gd name="T34" fmla="*/ 2147483647 w 71"/>
              <a:gd name="T35" fmla="*/ 2147483647 h 108"/>
              <a:gd name="T36" fmla="*/ 2147483647 w 71"/>
              <a:gd name="T37" fmla="*/ 2147483647 h 108"/>
              <a:gd name="T38" fmla="*/ 2147483647 w 71"/>
              <a:gd name="T39" fmla="*/ 2147483647 h 108"/>
              <a:gd name="T40" fmla="*/ 2147483647 w 71"/>
              <a:gd name="T41" fmla="*/ 2147483647 h 108"/>
              <a:gd name="T42" fmla="*/ 2147483647 w 71"/>
              <a:gd name="T43" fmla="*/ 2147483647 h 108"/>
              <a:gd name="T44" fmla="*/ 2147483647 w 71"/>
              <a:gd name="T45" fmla="*/ 2147483647 h 108"/>
              <a:gd name="T46" fmla="*/ 2147483647 w 71"/>
              <a:gd name="T47" fmla="*/ 2147483647 h 108"/>
              <a:gd name="T48" fmla="*/ 2147483647 w 71"/>
              <a:gd name="T49" fmla="*/ 2147483647 h 108"/>
              <a:gd name="T50" fmla="*/ 2147483647 w 71"/>
              <a:gd name="T51" fmla="*/ 2147483647 h 108"/>
              <a:gd name="T52" fmla="*/ 2147483647 w 71"/>
              <a:gd name="T53" fmla="*/ 2147483647 h 108"/>
              <a:gd name="T54" fmla="*/ 0 w 71"/>
              <a:gd name="T55" fmla="*/ 2147483647 h 108"/>
              <a:gd name="T56" fmla="*/ 2147483647 w 71"/>
              <a:gd name="T57" fmla="*/ 2147483647 h 108"/>
              <a:gd name="T58" fmla="*/ 2147483647 w 71"/>
              <a:gd name="T59" fmla="*/ 2147483647 h 108"/>
              <a:gd name="T60" fmla="*/ 2147483647 w 71"/>
              <a:gd name="T61" fmla="*/ 2147483647 h 108"/>
              <a:gd name="T62" fmla="*/ 2147483647 w 71"/>
              <a:gd name="T63" fmla="*/ 2147483647 h 108"/>
              <a:gd name="T64" fmla="*/ 2147483647 w 71"/>
              <a:gd name="T65" fmla="*/ 2147483647 h 108"/>
              <a:gd name="T66" fmla="*/ 2147483647 w 71"/>
              <a:gd name="T67" fmla="*/ 2147483647 h 108"/>
              <a:gd name="T68" fmla="*/ 2147483647 w 71"/>
              <a:gd name="T69" fmla="*/ 2147483647 h 108"/>
              <a:gd name="T70" fmla="*/ 2147483647 w 71"/>
              <a:gd name="T71" fmla="*/ 2147483647 h 108"/>
              <a:gd name="T72" fmla="*/ 2147483647 w 71"/>
              <a:gd name="T73" fmla="*/ 2147483647 h 108"/>
              <a:gd name="T74" fmla="*/ 2147483647 w 71"/>
              <a:gd name="T75" fmla="*/ 2147483647 h 108"/>
              <a:gd name="T76" fmla="*/ 2147483647 w 71"/>
              <a:gd name="T77" fmla="*/ 2147483647 h 108"/>
              <a:gd name="T78" fmla="*/ 2147483647 w 71"/>
              <a:gd name="T79" fmla="*/ 2147483647 h 108"/>
              <a:gd name="T80" fmla="*/ 2147483647 w 71"/>
              <a:gd name="T81" fmla="*/ 2147483647 h 108"/>
              <a:gd name="T82" fmla="*/ 2147483647 w 71"/>
              <a:gd name="T83" fmla="*/ 2147483647 h 108"/>
              <a:gd name="T84" fmla="*/ 2147483647 w 71"/>
              <a:gd name="T85" fmla="*/ 2147483647 h 108"/>
              <a:gd name="T86" fmla="*/ 2147483647 w 71"/>
              <a:gd name="T87" fmla="*/ 2147483647 h 108"/>
              <a:gd name="T88" fmla="*/ 2147483647 w 71"/>
              <a:gd name="T89" fmla="*/ 2147483647 h 108"/>
              <a:gd name="T90" fmla="*/ 2147483647 w 71"/>
              <a:gd name="T91" fmla="*/ 2147483647 h 108"/>
              <a:gd name="T92" fmla="*/ 2147483647 w 71"/>
              <a:gd name="T93" fmla="*/ 2147483647 h 108"/>
              <a:gd name="T94" fmla="*/ 2147483647 w 71"/>
              <a:gd name="T95" fmla="*/ 2147483647 h 108"/>
              <a:gd name="T96" fmla="*/ 2147483647 w 71"/>
              <a:gd name="T97" fmla="*/ 2147483647 h 108"/>
              <a:gd name="T98" fmla="*/ 2147483647 w 71"/>
              <a:gd name="T99" fmla="*/ 2147483647 h 108"/>
              <a:gd name="T100" fmla="*/ 2147483647 w 71"/>
              <a:gd name="T101" fmla="*/ 2147483647 h 108"/>
              <a:gd name="T102" fmla="*/ 2147483647 w 71"/>
              <a:gd name="T103" fmla="*/ 2147483647 h 108"/>
              <a:gd name="T104" fmla="*/ 2147483647 w 71"/>
              <a:gd name="T105" fmla="*/ 2147483647 h 108"/>
              <a:gd name="T106" fmla="*/ 2147483647 w 71"/>
              <a:gd name="T107" fmla="*/ 2147483647 h 108"/>
              <a:gd name="T108" fmla="*/ 2147483647 w 71"/>
              <a:gd name="T109" fmla="*/ 2147483647 h 108"/>
              <a:gd name="T110" fmla="*/ 2147483647 w 71"/>
              <a:gd name="T111" fmla="*/ 2147483647 h 108"/>
              <a:gd name="T112" fmla="*/ 2147483647 w 71"/>
              <a:gd name="T113" fmla="*/ 0 h 108"/>
              <a:gd name="T114" fmla="*/ 2147483647 w 71"/>
              <a:gd name="T115" fmla="*/ 0 h 10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1"/>
              <a:gd name="T175" fmla="*/ 0 h 108"/>
              <a:gd name="T176" fmla="*/ 71 w 71"/>
              <a:gd name="T177" fmla="*/ 108 h 10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1" h="108">
                <a:moveTo>
                  <a:pt x="60" y="0"/>
                </a:moveTo>
                <a:lnTo>
                  <a:pt x="60" y="7"/>
                </a:lnTo>
                <a:lnTo>
                  <a:pt x="56" y="7"/>
                </a:lnTo>
                <a:lnTo>
                  <a:pt x="52" y="7"/>
                </a:lnTo>
                <a:lnTo>
                  <a:pt x="45" y="4"/>
                </a:lnTo>
                <a:lnTo>
                  <a:pt x="34" y="0"/>
                </a:lnTo>
                <a:lnTo>
                  <a:pt x="22" y="4"/>
                </a:lnTo>
                <a:lnTo>
                  <a:pt x="15" y="7"/>
                </a:lnTo>
                <a:lnTo>
                  <a:pt x="8" y="19"/>
                </a:lnTo>
                <a:lnTo>
                  <a:pt x="8" y="26"/>
                </a:lnTo>
                <a:lnTo>
                  <a:pt x="8" y="33"/>
                </a:lnTo>
                <a:lnTo>
                  <a:pt x="11" y="41"/>
                </a:lnTo>
                <a:lnTo>
                  <a:pt x="15" y="48"/>
                </a:lnTo>
                <a:lnTo>
                  <a:pt x="22" y="52"/>
                </a:lnTo>
                <a:lnTo>
                  <a:pt x="37" y="63"/>
                </a:lnTo>
                <a:lnTo>
                  <a:pt x="41" y="63"/>
                </a:lnTo>
                <a:lnTo>
                  <a:pt x="52" y="74"/>
                </a:lnTo>
                <a:lnTo>
                  <a:pt x="56" y="78"/>
                </a:lnTo>
                <a:lnTo>
                  <a:pt x="56" y="85"/>
                </a:lnTo>
                <a:lnTo>
                  <a:pt x="56" y="93"/>
                </a:lnTo>
                <a:lnTo>
                  <a:pt x="48" y="96"/>
                </a:lnTo>
                <a:lnTo>
                  <a:pt x="45" y="100"/>
                </a:lnTo>
                <a:lnTo>
                  <a:pt x="37" y="104"/>
                </a:lnTo>
                <a:lnTo>
                  <a:pt x="26" y="100"/>
                </a:lnTo>
                <a:lnTo>
                  <a:pt x="19" y="96"/>
                </a:lnTo>
                <a:lnTo>
                  <a:pt x="11" y="85"/>
                </a:lnTo>
                <a:lnTo>
                  <a:pt x="4" y="74"/>
                </a:lnTo>
                <a:lnTo>
                  <a:pt x="0" y="74"/>
                </a:lnTo>
                <a:lnTo>
                  <a:pt x="8" y="108"/>
                </a:lnTo>
                <a:lnTo>
                  <a:pt x="11" y="108"/>
                </a:lnTo>
                <a:lnTo>
                  <a:pt x="11" y="104"/>
                </a:lnTo>
                <a:lnTo>
                  <a:pt x="15" y="104"/>
                </a:lnTo>
                <a:lnTo>
                  <a:pt x="30" y="108"/>
                </a:lnTo>
                <a:lnTo>
                  <a:pt x="37" y="108"/>
                </a:lnTo>
                <a:lnTo>
                  <a:pt x="52" y="108"/>
                </a:lnTo>
                <a:lnTo>
                  <a:pt x="63" y="100"/>
                </a:lnTo>
                <a:lnTo>
                  <a:pt x="67" y="93"/>
                </a:lnTo>
                <a:lnTo>
                  <a:pt x="71" y="82"/>
                </a:lnTo>
                <a:lnTo>
                  <a:pt x="71" y="74"/>
                </a:lnTo>
                <a:lnTo>
                  <a:pt x="67" y="63"/>
                </a:lnTo>
                <a:lnTo>
                  <a:pt x="60" y="59"/>
                </a:lnTo>
                <a:lnTo>
                  <a:pt x="52" y="52"/>
                </a:lnTo>
                <a:lnTo>
                  <a:pt x="34" y="41"/>
                </a:lnTo>
                <a:lnTo>
                  <a:pt x="22" y="33"/>
                </a:lnTo>
                <a:lnTo>
                  <a:pt x="22" y="26"/>
                </a:lnTo>
                <a:lnTo>
                  <a:pt x="19" y="22"/>
                </a:lnTo>
                <a:lnTo>
                  <a:pt x="22" y="15"/>
                </a:lnTo>
                <a:lnTo>
                  <a:pt x="22" y="11"/>
                </a:lnTo>
                <a:lnTo>
                  <a:pt x="30" y="7"/>
                </a:lnTo>
                <a:lnTo>
                  <a:pt x="34" y="7"/>
                </a:lnTo>
                <a:lnTo>
                  <a:pt x="45" y="7"/>
                </a:lnTo>
                <a:lnTo>
                  <a:pt x="52" y="15"/>
                </a:lnTo>
                <a:lnTo>
                  <a:pt x="60" y="22"/>
                </a:lnTo>
                <a:lnTo>
                  <a:pt x="63" y="33"/>
                </a:lnTo>
                <a:lnTo>
                  <a:pt x="67" y="33"/>
                </a:lnTo>
                <a:lnTo>
                  <a:pt x="63" y="0"/>
                </a:lnTo>
                <a:lnTo>
                  <a:pt x="6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065" name="Freeform 105"/>
          <p:cNvSpPr>
            <a:spLocks noEditPoints="1"/>
          </p:cNvSpPr>
          <p:nvPr/>
        </p:nvSpPr>
        <p:spPr bwMode="auto">
          <a:xfrm>
            <a:off x="1916113" y="2433638"/>
            <a:ext cx="100012" cy="119062"/>
          </a:xfrm>
          <a:custGeom>
            <a:avLst/>
            <a:gdLst>
              <a:gd name="T0" fmla="*/ 2147483647 w 63"/>
              <a:gd name="T1" fmla="*/ 2147483647 h 75"/>
              <a:gd name="T2" fmla="*/ 2147483647 w 63"/>
              <a:gd name="T3" fmla="*/ 2147483647 h 75"/>
              <a:gd name="T4" fmla="*/ 2147483647 w 63"/>
              <a:gd name="T5" fmla="*/ 2147483647 h 75"/>
              <a:gd name="T6" fmla="*/ 2147483647 w 63"/>
              <a:gd name="T7" fmla="*/ 2147483647 h 75"/>
              <a:gd name="T8" fmla="*/ 2147483647 w 63"/>
              <a:gd name="T9" fmla="*/ 0 h 75"/>
              <a:gd name="T10" fmla="*/ 2147483647 w 63"/>
              <a:gd name="T11" fmla="*/ 2147483647 h 75"/>
              <a:gd name="T12" fmla="*/ 2147483647 w 63"/>
              <a:gd name="T13" fmla="*/ 2147483647 h 75"/>
              <a:gd name="T14" fmla="*/ 2147483647 w 63"/>
              <a:gd name="T15" fmla="*/ 2147483647 h 75"/>
              <a:gd name="T16" fmla="*/ 0 w 63"/>
              <a:gd name="T17" fmla="*/ 2147483647 h 75"/>
              <a:gd name="T18" fmla="*/ 2147483647 w 63"/>
              <a:gd name="T19" fmla="*/ 2147483647 h 75"/>
              <a:gd name="T20" fmla="*/ 2147483647 w 63"/>
              <a:gd name="T21" fmla="*/ 2147483647 h 75"/>
              <a:gd name="T22" fmla="*/ 2147483647 w 63"/>
              <a:gd name="T23" fmla="*/ 2147483647 h 75"/>
              <a:gd name="T24" fmla="*/ 2147483647 w 63"/>
              <a:gd name="T25" fmla="*/ 2147483647 h 75"/>
              <a:gd name="T26" fmla="*/ 2147483647 w 63"/>
              <a:gd name="T27" fmla="*/ 2147483647 h 75"/>
              <a:gd name="T28" fmla="*/ 2147483647 w 63"/>
              <a:gd name="T29" fmla="*/ 2147483647 h 75"/>
              <a:gd name="T30" fmla="*/ 2147483647 w 63"/>
              <a:gd name="T31" fmla="*/ 2147483647 h 75"/>
              <a:gd name="T32" fmla="*/ 2147483647 w 63"/>
              <a:gd name="T33" fmla="*/ 2147483647 h 75"/>
              <a:gd name="T34" fmla="*/ 2147483647 w 63"/>
              <a:gd name="T35" fmla="*/ 2147483647 h 75"/>
              <a:gd name="T36" fmla="*/ 2147483647 w 63"/>
              <a:gd name="T37" fmla="*/ 2147483647 h 75"/>
              <a:gd name="T38" fmla="*/ 2147483647 w 63"/>
              <a:gd name="T39" fmla="*/ 2147483647 h 75"/>
              <a:gd name="T40" fmla="*/ 2147483647 w 63"/>
              <a:gd name="T41" fmla="*/ 2147483647 h 75"/>
              <a:gd name="T42" fmla="*/ 2147483647 w 63"/>
              <a:gd name="T43" fmla="*/ 2147483647 h 75"/>
              <a:gd name="T44" fmla="*/ 2147483647 w 63"/>
              <a:gd name="T45" fmla="*/ 2147483647 h 75"/>
              <a:gd name="T46" fmla="*/ 2147483647 w 63"/>
              <a:gd name="T47" fmla="*/ 2147483647 h 75"/>
              <a:gd name="T48" fmla="*/ 2147483647 w 63"/>
              <a:gd name="T49" fmla="*/ 2147483647 h 75"/>
              <a:gd name="T50" fmla="*/ 2147483647 w 63"/>
              <a:gd name="T51" fmla="*/ 2147483647 h 75"/>
              <a:gd name="T52" fmla="*/ 2147483647 w 63"/>
              <a:gd name="T53" fmla="*/ 2147483647 h 75"/>
              <a:gd name="T54" fmla="*/ 2147483647 w 63"/>
              <a:gd name="T55" fmla="*/ 2147483647 h 75"/>
              <a:gd name="T56" fmla="*/ 2147483647 w 63"/>
              <a:gd name="T57" fmla="*/ 2147483647 h 75"/>
              <a:gd name="T58" fmla="*/ 2147483647 w 63"/>
              <a:gd name="T59" fmla="*/ 2147483647 h 75"/>
              <a:gd name="T60" fmla="*/ 2147483647 w 63"/>
              <a:gd name="T61" fmla="*/ 2147483647 h 75"/>
              <a:gd name="T62" fmla="*/ 2147483647 w 63"/>
              <a:gd name="T63" fmla="*/ 2147483647 h 75"/>
              <a:gd name="T64" fmla="*/ 2147483647 w 63"/>
              <a:gd name="T65" fmla="*/ 2147483647 h 75"/>
              <a:gd name="T66" fmla="*/ 2147483647 w 63"/>
              <a:gd name="T67" fmla="*/ 2147483647 h 75"/>
              <a:gd name="T68" fmla="*/ 2147483647 w 63"/>
              <a:gd name="T69" fmla="*/ 2147483647 h 75"/>
              <a:gd name="T70" fmla="*/ 2147483647 w 63"/>
              <a:gd name="T71" fmla="*/ 2147483647 h 75"/>
              <a:gd name="T72" fmla="*/ 2147483647 w 63"/>
              <a:gd name="T73" fmla="*/ 2147483647 h 75"/>
              <a:gd name="T74" fmla="*/ 2147483647 w 63"/>
              <a:gd name="T75" fmla="*/ 2147483647 h 7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3"/>
              <a:gd name="T115" fmla="*/ 0 h 75"/>
              <a:gd name="T116" fmla="*/ 63 w 63"/>
              <a:gd name="T117" fmla="*/ 75 h 7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3" h="75">
                <a:moveTo>
                  <a:pt x="59" y="30"/>
                </a:moveTo>
                <a:lnTo>
                  <a:pt x="56" y="19"/>
                </a:lnTo>
                <a:lnTo>
                  <a:pt x="52" y="8"/>
                </a:lnTo>
                <a:lnTo>
                  <a:pt x="44" y="4"/>
                </a:lnTo>
                <a:lnTo>
                  <a:pt x="33" y="0"/>
                </a:lnTo>
                <a:lnTo>
                  <a:pt x="18" y="4"/>
                </a:lnTo>
                <a:lnTo>
                  <a:pt x="11" y="12"/>
                </a:lnTo>
                <a:lnTo>
                  <a:pt x="3" y="23"/>
                </a:lnTo>
                <a:lnTo>
                  <a:pt x="0" y="41"/>
                </a:lnTo>
                <a:lnTo>
                  <a:pt x="3" y="52"/>
                </a:lnTo>
                <a:lnTo>
                  <a:pt x="7" y="63"/>
                </a:lnTo>
                <a:lnTo>
                  <a:pt x="18" y="71"/>
                </a:lnTo>
                <a:lnTo>
                  <a:pt x="30" y="75"/>
                </a:lnTo>
                <a:lnTo>
                  <a:pt x="41" y="75"/>
                </a:lnTo>
                <a:lnTo>
                  <a:pt x="48" y="67"/>
                </a:lnTo>
                <a:lnTo>
                  <a:pt x="56" y="60"/>
                </a:lnTo>
                <a:lnTo>
                  <a:pt x="63" y="49"/>
                </a:lnTo>
                <a:lnTo>
                  <a:pt x="59" y="49"/>
                </a:lnTo>
                <a:lnTo>
                  <a:pt x="56" y="56"/>
                </a:lnTo>
                <a:lnTo>
                  <a:pt x="48" y="60"/>
                </a:lnTo>
                <a:lnTo>
                  <a:pt x="44" y="63"/>
                </a:lnTo>
                <a:lnTo>
                  <a:pt x="37" y="63"/>
                </a:lnTo>
                <a:lnTo>
                  <a:pt x="26" y="63"/>
                </a:lnTo>
                <a:lnTo>
                  <a:pt x="18" y="56"/>
                </a:lnTo>
                <a:lnTo>
                  <a:pt x="15" y="45"/>
                </a:lnTo>
                <a:lnTo>
                  <a:pt x="11" y="30"/>
                </a:lnTo>
                <a:lnTo>
                  <a:pt x="59" y="30"/>
                </a:lnTo>
                <a:close/>
                <a:moveTo>
                  <a:pt x="11" y="26"/>
                </a:moveTo>
                <a:lnTo>
                  <a:pt x="15" y="19"/>
                </a:lnTo>
                <a:lnTo>
                  <a:pt x="18" y="12"/>
                </a:lnTo>
                <a:lnTo>
                  <a:pt x="22" y="8"/>
                </a:lnTo>
                <a:lnTo>
                  <a:pt x="30" y="8"/>
                </a:lnTo>
                <a:lnTo>
                  <a:pt x="33" y="8"/>
                </a:lnTo>
                <a:lnTo>
                  <a:pt x="37" y="12"/>
                </a:lnTo>
                <a:lnTo>
                  <a:pt x="41" y="15"/>
                </a:lnTo>
                <a:lnTo>
                  <a:pt x="44" y="23"/>
                </a:lnTo>
                <a:lnTo>
                  <a:pt x="44" y="26"/>
                </a:lnTo>
                <a:lnTo>
                  <a:pt x="11"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066" name="Freeform 106"/>
          <p:cNvSpPr>
            <a:spLocks noEditPoints="1"/>
          </p:cNvSpPr>
          <p:nvPr/>
        </p:nvSpPr>
        <p:spPr bwMode="auto">
          <a:xfrm>
            <a:off x="2022475" y="2433638"/>
            <a:ext cx="111125" cy="171450"/>
          </a:xfrm>
          <a:custGeom>
            <a:avLst/>
            <a:gdLst>
              <a:gd name="T0" fmla="*/ 2147483647 w 70"/>
              <a:gd name="T1" fmla="*/ 0 h 108"/>
              <a:gd name="T2" fmla="*/ 2147483647 w 70"/>
              <a:gd name="T3" fmla="*/ 2147483647 h 108"/>
              <a:gd name="T4" fmla="*/ 2147483647 w 70"/>
              <a:gd name="T5" fmla="*/ 2147483647 h 108"/>
              <a:gd name="T6" fmla="*/ 2147483647 w 70"/>
              <a:gd name="T7" fmla="*/ 2147483647 h 108"/>
              <a:gd name="T8" fmla="*/ 2147483647 w 70"/>
              <a:gd name="T9" fmla="*/ 2147483647 h 108"/>
              <a:gd name="T10" fmla="*/ 2147483647 w 70"/>
              <a:gd name="T11" fmla="*/ 2147483647 h 108"/>
              <a:gd name="T12" fmla="*/ 0 w 70"/>
              <a:gd name="T13" fmla="*/ 2147483647 h 108"/>
              <a:gd name="T14" fmla="*/ 0 w 70"/>
              <a:gd name="T15" fmla="*/ 2147483647 h 108"/>
              <a:gd name="T16" fmla="*/ 2147483647 w 70"/>
              <a:gd name="T17" fmla="*/ 2147483647 h 108"/>
              <a:gd name="T18" fmla="*/ 2147483647 w 70"/>
              <a:gd name="T19" fmla="*/ 2147483647 h 108"/>
              <a:gd name="T20" fmla="*/ 2147483647 w 70"/>
              <a:gd name="T21" fmla="*/ 2147483647 h 108"/>
              <a:gd name="T22" fmla="*/ 2147483647 w 70"/>
              <a:gd name="T23" fmla="*/ 2147483647 h 108"/>
              <a:gd name="T24" fmla="*/ 2147483647 w 70"/>
              <a:gd name="T25" fmla="*/ 2147483647 h 108"/>
              <a:gd name="T26" fmla="*/ 2147483647 w 70"/>
              <a:gd name="T27" fmla="*/ 2147483647 h 108"/>
              <a:gd name="T28" fmla="*/ 0 w 70"/>
              <a:gd name="T29" fmla="*/ 2147483647 h 108"/>
              <a:gd name="T30" fmla="*/ 0 w 70"/>
              <a:gd name="T31" fmla="*/ 2147483647 h 108"/>
              <a:gd name="T32" fmla="*/ 2147483647 w 70"/>
              <a:gd name="T33" fmla="*/ 2147483647 h 108"/>
              <a:gd name="T34" fmla="*/ 2147483647 w 70"/>
              <a:gd name="T35" fmla="*/ 2147483647 h 108"/>
              <a:gd name="T36" fmla="*/ 2147483647 w 70"/>
              <a:gd name="T37" fmla="*/ 2147483647 h 108"/>
              <a:gd name="T38" fmla="*/ 2147483647 w 70"/>
              <a:gd name="T39" fmla="*/ 2147483647 h 108"/>
              <a:gd name="T40" fmla="*/ 2147483647 w 70"/>
              <a:gd name="T41" fmla="*/ 2147483647 h 108"/>
              <a:gd name="T42" fmla="*/ 2147483647 w 70"/>
              <a:gd name="T43" fmla="*/ 2147483647 h 108"/>
              <a:gd name="T44" fmla="*/ 2147483647 w 70"/>
              <a:gd name="T45" fmla="*/ 2147483647 h 108"/>
              <a:gd name="T46" fmla="*/ 2147483647 w 70"/>
              <a:gd name="T47" fmla="*/ 2147483647 h 108"/>
              <a:gd name="T48" fmla="*/ 2147483647 w 70"/>
              <a:gd name="T49" fmla="*/ 2147483647 h 108"/>
              <a:gd name="T50" fmla="*/ 2147483647 w 70"/>
              <a:gd name="T51" fmla="*/ 2147483647 h 108"/>
              <a:gd name="T52" fmla="*/ 2147483647 w 70"/>
              <a:gd name="T53" fmla="*/ 2147483647 h 108"/>
              <a:gd name="T54" fmla="*/ 2147483647 w 70"/>
              <a:gd name="T55" fmla="*/ 2147483647 h 108"/>
              <a:gd name="T56" fmla="*/ 2147483647 w 70"/>
              <a:gd name="T57" fmla="*/ 2147483647 h 108"/>
              <a:gd name="T58" fmla="*/ 2147483647 w 70"/>
              <a:gd name="T59" fmla="*/ 2147483647 h 108"/>
              <a:gd name="T60" fmla="*/ 2147483647 w 70"/>
              <a:gd name="T61" fmla="*/ 2147483647 h 108"/>
              <a:gd name="T62" fmla="*/ 2147483647 w 70"/>
              <a:gd name="T63" fmla="*/ 0 h 108"/>
              <a:gd name="T64" fmla="*/ 2147483647 w 70"/>
              <a:gd name="T65" fmla="*/ 2147483647 h 108"/>
              <a:gd name="T66" fmla="*/ 2147483647 w 70"/>
              <a:gd name="T67" fmla="*/ 2147483647 h 108"/>
              <a:gd name="T68" fmla="*/ 2147483647 w 70"/>
              <a:gd name="T69" fmla="*/ 0 h 108"/>
              <a:gd name="T70" fmla="*/ 2147483647 w 70"/>
              <a:gd name="T71" fmla="*/ 0 h 108"/>
              <a:gd name="T72" fmla="*/ 2147483647 w 70"/>
              <a:gd name="T73" fmla="*/ 2147483647 h 108"/>
              <a:gd name="T74" fmla="*/ 2147483647 w 70"/>
              <a:gd name="T75" fmla="*/ 2147483647 h 108"/>
              <a:gd name="T76" fmla="*/ 2147483647 w 70"/>
              <a:gd name="T77" fmla="*/ 2147483647 h 108"/>
              <a:gd name="T78" fmla="*/ 2147483647 w 70"/>
              <a:gd name="T79" fmla="*/ 2147483647 h 108"/>
              <a:gd name="T80" fmla="*/ 2147483647 w 70"/>
              <a:gd name="T81" fmla="*/ 2147483647 h 108"/>
              <a:gd name="T82" fmla="*/ 2147483647 w 70"/>
              <a:gd name="T83" fmla="*/ 2147483647 h 108"/>
              <a:gd name="T84" fmla="*/ 2147483647 w 70"/>
              <a:gd name="T85" fmla="*/ 2147483647 h 108"/>
              <a:gd name="T86" fmla="*/ 2147483647 w 70"/>
              <a:gd name="T87" fmla="*/ 2147483647 h 108"/>
              <a:gd name="T88" fmla="*/ 2147483647 w 70"/>
              <a:gd name="T89" fmla="*/ 2147483647 h 108"/>
              <a:gd name="T90" fmla="*/ 2147483647 w 70"/>
              <a:gd name="T91" fmla="*/ 2147483647 h 108"/>
              <a:gd name="T92" fmla="*/ 2147483647 w 70"/>
              <a:gd name="T93" fmla="*/ 2147483647 h 108"/>
              <a:gd name="T94" fmla="*/ 2147483647 w 70"/>
              <a:gd name="T95" fmla="*/ 2147483647 h 108"/>
              <a:gd name="T96" fmla="*/ 2147483647 w 70"/>
              <a:gd name="T97" fmla="*/ 2147483647 h 108"/>
              <a:gd name="T98" fmla="*/ 2147483647 w 70"/>
              <a:gd name="T99" fmla="*/ 2147483647 h 108"/>
              <a:gd name="T100" fmla="*/ 2147483647 w 70"/>
              <a:gd name="T101" fmla="*/ 2147483647 h 108"/>
              <a:gd name="T102" fmla="*/ 2147483647 w 70"/>
              <a:gd name="T103" fmla="*/ 2147483647 h 10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0"/>
              <a:gd name="T157" fmla="*/ 0 h 108"/>
              <a:gd name="T158" fmla="*/ 70 w 70"/>
              <a:gd name="T159" fmla="*/ 108 h 10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0" h="108">
                <a:moveTo>
                  <a:pt x="22" y="0"/>
                </a:moveTo>
                <a:lnTo>
                  <a:pt x="22" y="4"/>
                </a:lnTo>
                <a:lnTo>
                  <a:pt x="18" y="4"/>
                </a:lnTo>
                <a:lnTo>
                  <a:pt x="15" y="4"/>
                </a:lnTo>
                <a:lnTo>
                  <a:pt x="11" y="8"/>
                </a:lnTo>
                <a:lnTo>
                  <a:pt x="3" y="8"/>
                </a:lnTo>
                <a:lnTo>
                  <a:pt x="0" y="8"/>
                </a:lnTo>
                <a:lnTo>
                  <a:pt x="0" y="12"/>
                </a:lnTo>
                <a:lnTo>
                  <a:pt x="3" y="12"/>
                </a:lnTo>
                <a:lnTo>
                  <a:pt x="11" y="12"/>
                </a:lnTo>
                <a:lnTo>
                  <a:pt x="11" y="19"/>
                </a:lnTo>
                <a:lnTo>
                  <a:pt x="11" y="97"/>
                </a:lnTo>
                <a:lnTo>
                  <a:pt x="7" y="101"/>
                </a:lnTo>
                <a:lnTo>
                  <a:pt x="0" y="104"/>
                </a:lnTo>
                <a:lnTo>
                  <a:pt x="0" y="108"/>
                </a:lnTo>
                <a:lnTo>
                  <a:pt x="37" y="108"/>
                </a:lnTo>
                <a:lnTo>
                  <a:pt x="37" y="104"/>
                </a:lnTo>
                <a:lnTo>
                  <a:pt x="26" y="101"/>
                </a:lnTo>
                <a:lnTo>
                  <a:pt x="26" y="97"/>
                </a:lnTo>
                <a:lnTo>
                  <a:pt x="26" y="93"/>
                </a:lnTo>
                <a:lnTo>
                  <a:pt x="26" y="67"/>
                </a:lnTo>
                <a:lnTo>
                  <a:pt x="33" y="75"/>
                </a:lnTo>
                <a:lnTo>
                  <a:pt x="41" y="75"/>
                </a:lnTo>
                <a:lnTo>
                  <a:pt x="52" y="71"/>
                </a:lnTo>
                <a:lnTo>
                  <a:pt x="63" y="63"/>
                </a:lnTo>
                <a:lnTo>
                  <a:pt x="70" y="52"/>
                </a:lnTo>
                <a:lnTo>
                  <a:pt x="70" y="34"/>
                </a:lnTo>
                <a:lnTo>
                  <a:pt x="70" y="19"/>
                </a:lnTo>
                <a:lnTo>
                  <a:pt x="67" y="12"/>
                </a:lnTo>
                <a:lnTo>
                  <a:pt x="56" y="4"/>
                </a:lnTo>
                <a:lnTo>
                  <a:pt x="48" y="0"/>
                </a:lnTo>
                <a:lnTo>
                  <a:pt x="37" y="4"/>
                </a:lnTo>
                <a:lnTo>
                  <a:pt x="26" y="15"/>
                </a:lnTo>
                <a:lnTo>
                  <a:pt x="26" y="0"/>
                </a:lnTo>
                <a:lnTo>
                  <a:pt x="22" y="0"/>
                </a:lnTo>
                <a:close/>
                <a:moveTo>
                  <a:pt x="26" y="23"/>
                </a:moveTo>
                <a:lnTo>
                  <a:pt x="26" y="19"/>
                </a:lnTo>
                <a:lnTo>
                  <a:pt x="33" y="12"/>
                </a:lnTo>
                <a:lnTo>
                  <a:pt x="41" y="12"/>
                </a:lnTo>
                <a:lnTo>
                  <a:pt x="48" y="12"/>
                </a:lnTo>
                <a:lnTo>
                  <a:pt x="56" y="19"/>
                </a:lnTo>
                <a:lnTo>
                  <a:pt x="59" y="30"/>
                </a:lnTo>
                <a:lnTo>
                  <a:pt x="59" y="41"/>
                </a:lnTo>
                <a:lnTo>
                  <a:pt x="59" y="52"/>
                </a:lnTo>
                <a:lnTo>
                  <a:pt x="56" y="63"/>
                </a:lnTo>
                <a:lnTo>
                  <a:pt x="48" y="67"/>
                </a:lnTo>
                <a:lnTo>
                  <a:pt x="41" y="71"/>
                </a:lnTo>
                <a:lnTo>
                  <a:pt x="30" y="67"/>
                </a:lnTo>
                <a:lnTo>
                  <a:pt x="26" y="63"/>
                </a:lnTo>
                <a:lnTo>
                  <a:pt x="26" y="60"/>
                </a:lnTo>
                <a:lnTo>
                  <a:pt x="26"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067" name="Freeform 107"/>
          <p:cNvSpPr>
            <a:spLocks noEditPoints="1"/>
          </p:cNvSpPr>
          <p:nvPr/>
        </p:nvSpPr>
        <p:spPr bwMode="auto">
          <a:xfrm>
            <a:off x="2157413" y="2433638"/>
            <a:ext cx="101600" cy="119062"/>
          </a:xfrm>
          <a:custGeom>
            <a:avLst/>
            <a:gdLst>
              <a:gd name="T0" fmla="*/ 2147483647 w 64"/>
              <a:gd name="T1" fmla="*/ 2147483647 h 75"/>
              <a:gd name="T2" fmla="*/ 2147483647 w 64"/>
              <a:gd name="T3" fmla="*/ 2147483647 h 75"/>
              <a:gd name="T4" fmla="*/ 2147483647 w 64"/>
              <a:gd name="T5" fmla="*/ 2147483647 h 75"/>
              <a:gd name="T6" fmla="*/ 2147483647 w 64"/>
              <a:gd name="T7" fmla="*/ 2147483647 h 75"/>
              <a:gd name="T8" fmla="*/ 2147483647 w 64"/>
              <a:gd name="T9" fmla="*/ 2147483647 h 75"/>
              <a:gd name="T10" fmla="*/ 2147483647 w 64"/>
              <a:gd name="T11" fmla="*/ 2147483647 h 75"/>
              <a:gd name="T12" fmla="*/ 2147483647 w 64"/>
              <a:gd name="T13" fmla="*/ 2147483647 h 75"/>
              <a:gd name="T14" fmla="*/ 2147483647 w 64"/>
              <a:gd name="T15" fmla="*/ 2147483647 h 75"/>
              <a:gd name="T16" fmla="*/ 2147483647 w 64"/>
              <a:gd name="T17" fmla="*/ 0 h 75"/>
              <a:gd name="T18" fmla="*/ 2147483647 w 64"/>
              <a:gd name="T19" fmla="*/ 2147483647 h 75"/>
              <a:gd name="T20" fmla="*/ 2147483647 w 64"/>
              <a:gd name="T21" fmla="*/ 2147483647 h 75"/>
              <a:gd name="T22" fmla="*/ 2147483647 w 64"/>
              <a:gd name="T23" fmla="*/ 2147483647 h 75"/>
              <a:gd name="T24" fmla="*/ 0 w 64"/>
              <a:gd name="T25" fmla="*/ 2147483647 h 75"/>
              <a:gd name="T26" fmla="*/ 2147483647 w 64"/>
              <a:gd name="T27" fmla="*/ 2147483647 h 75"/>
              <a:gd name="T28" fmla="*/ 2147483647 w 64"/>
              <a:gd name="T29" fmla="*/ 2147483647 h 75"/>
              <a:gd name="T30" fmla="*/ 2147483647 w 64"/>
              <a:gd name="T31" fmla="*/ 2147483647 h 75"/>
              <a:gd name="T32" fmla="*/ 2147483647 w 64"/>
              <a:gd name="T33" fmla="*/ 2147483647 h 75"/>
              <a:gd name="T34" fmla="*/ 2147483647 w 64"/>
              <a:gd name="T35" fmla="*/ 2147483647 h 75"/>
              <a:gd name="T36" fmla="*/ 2147483647 w 64"/>
              <a:gd name="T37" fmla="*/ 2147483647 h 75"/>
              <a:gd name="T38" fmla="*/ 2147483647 w 64"/>
              <a:gd name="T39" fmla="*/ 2147483647 h 75"/>
              <a:gd name="T40" fmla="*/ 2147483647 w 64"/>
              <a:gd name="T41" fmla="*/ 2147483647 h 75"/>
              <a:gd name="T42" fmla="*/ 2147483647 w 64"/>
              <a:gd name="T43" fmla="*/ 2147483647 h 75"/>
              <a:gd name="T44" fmla="*/ 2147483647 w 64"/>
              <a:gd name="T45" fmla="*/ 2147483647 h 75"/>
              <a:gd name="T46" fmla="*/ 2147483647 w 64"/>
              <a:gd name="T47" fmla="*/ 2147483647 h 75"/>
              <a:gd name="T48" fmla="*/ 2147483647 w 64"/>
              <a:gd name="T49" fmla="*/ 2147483647 h 75"/>
              <a:gd name="T50" fmla="*/ 2147483647 w 64"/>
              <a:gd name="T51" fmla="*/ 2147483647 h 75"/>
              <a:gd name="T52" fmla="*/ 2147483647 w 64"/>
              <a:gd name="T53" fmla="*/ 2147483647 h 75"/>
              <a:gd name="T54" fmla="*/ 2147483647 w 64"/>
              <a:gd name="T55" fmla="*/ 2147483647 h 75"/>
              <a:gd name="T56" fmla="*/ 2147483647 w 64"/>
              <a:gd name="T57" fmla="*/ 2147483647 h 75"/>
              <a:gd name="T58" fmla="*/ 2147483647 w 64"/>
              <a:gd name="T59" fmla="*/ 2147483647 h 75"/>
              <a:gd name="T60" fmla="*/ 2147483647 w 64"/>
              <a:gd name="T61" fmla="*/ 2147483647 h 75"/>
              <a:gd name="T62" fmla="*/ 0 w 64"/>
              <a:gd name="T63" fmla="*/ 2147483647 h 75"/>
              <a:gd name="T64" fmla="*/ 0 w 64"/>
              <a:gd name="T65" fmla="*/ 2147483647 h 75"/>
              <a:gd name="T66" fmla="*/ 0 w 64"/>
              <a:gd name="T67" fmla="*/ 2147483647 h 75"/>
              <a:gd name="T68" fmla="*/ 2147483647 w 64"/>
              <a:gd name="T69" fmla="*/ 2147483647 h 75"/>
              <a:gd name="T70" fmla="*/ 2147483647 w 64"/>
              <a:gd name="T71" fmla="*/ 2147483647 h 75"/>
              <a:gd name="T72" fmla="*/ 2147483647 w 64"/>
              <a:gd name="T73" fmla="*/ 2147483647 h 75"/>
              <a:gd name="T74" fmla="*/ 2147483647 w 64"/>
              <a:gd name="T75" fmla="*/ 2147483647 h 75"/>
              <a:gd name="T76" fmla="*/ 2147483647 w 64"/>
              <a:gd name="T77" fmla="*/ 2147483647 h 75"/>
              <a:gd name="T78" fmla="*/ 2147483647 w 64"/>
              <a:gd name="T79" fmla="*/ 2147483647 h 75"/>
              <a:gd name="T80" fmla="*/ 2147483647 w 64"/>
              <a:gd name="T81" fmla="*/ 2147483647 h 75"/>
              <a:gd name="T82" fmla="*/ 2147483647 w 64"/>
              <a:gd name="T83" fmla="*/ 2147483647 h 75"/>
              <a:gd name="T84" fmla="*/ 2147483647 w 64"/>
              <a:gd name="T85" fmla="*/ 2147483647 h 75"/>
              <a:gd name="T86" fmla="*/ 2147483647 w 64"/>
              <a:gd name="T87" fmla="*/ 2147483647 h 75"/>
              <a:gd name="T88" fmla="*/ 2147483647 w 64"/>
              <a:gd name="T89" fmla="*/ 2147483647 h 75"/>
              <a:gd name="T90" fmla="*/ 2147483647 w 64"/>
              <a:gd name="T91" fmla="*/ 2147483647 h 75"/>
              <a:gd name="T92" fmla="*/ 2147483647 w 64"/>
              <a:gd name="T93" fmla="*/ 2147483647 h 75"/>
              <a:gd name="T94" fmla="*/ 2147483647 w 64"/>
              <a:gd name="T95" fmla="*/ 2147483647 h 75"/>
              <a:gd name="T96" fmla="*/ 2147483647 w 64"/>
              <a:gd name="T97" fmla="*/ 2147483647 h 75"/>
              <a:gd name="T98" fmla="*/ 2147483647 w 64"/>
              <a:gd name="T99" fmla="*/ 2147483647 h 75"/>
              <a:gd name="T100" fmla="*/ 2147483647 w 64"/>
              <a:gd name="T101" fmla="*/ 2147483647 h 75"/>
              <a:gd name="T102" fmla="*/ 2147483647 w 64"/>
              <a:gd name="T103" fmla="*/ 2147483647 h 75"/>
              <a:gd name="T104" fmla="*/ 2147483647 w 64"/>
              <a:gd name="T105" fmla="*/ 2147483647 h 75"/>
              <a:gd name="T106" fmla="*/ 2147483647 w 64"/>
              <a:gd name="T107" fmla="*/ 2147483647 h 75"/>
              <a:gd name="T108" fmla="*/ 2147483647 w 64"/>
              <a:gd name="T109" fmla="*/ 2147483647 h 75"/>
              <a:gd name="T110" fmla="*/ 2147483647 w 64"/>
              <a:gd name="T111" fmla="*/ 2147483647 h 75"/>
              <a:gd name="T112" fmla="*/ 2147483647 w 64"/>
              <a:gd name="T113" fmla="*/ 2147483647 h 75"/>
              <a:gd name="T114" fmla="*/ 2147483647 w 64"/>
              <a:gd name="T115" fmla="*/ 2147483647 h 75"/>
              <a:gd name="T116" fmla="*/ 2147483647 w 64"/>
              <a:gd name="T117" fmla="*/ 2147483647 h 75"/>
              <a:gd name="T118" fmla="*/ 2147483647 w 64"/>
              <a:gd name="T119" fmla="*/ 2147483647 h 75"/>
              <a:gd name="T120" fmla="*/ 2147483647 w 64"/>
              <a:gd name="T121" fmla="*/ 2147483647 h 7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4"/>
              <a:gd name="T184" fmla="*/ 0 h 75"/>
              <a:gd name="T185" fmla="*/ 64 w 64"/>
              <a:gd name="T186" fmla="*/ 75 h 7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4" h="75">
                <a:moveTo>
                  <a:pt x="64" y="63"/>
                </a:moveTo>
                <a:lnTo>
                  <a:pt x="56" y="63"/>
                </a:lnTo>
                <a:lnTo>
                  <a:pt x="53" y="63"/>
                </a:lnTo>
                <a:lnTo>
                  <a:pt x="53" y="60"/>
                </a:lnTo>
                <a:lnTo>
                  <a:pt x="53" y="23"/>
                </a:lnTo>
                <a:lnTo>
                  <a:pt x="49" y="15"/>
                </a:lnTo>
                <a:lnTo>
                  <a:pt x="45" y="8"/>
                </a:lnTo>
                <a:lnTo>
                  <a:pt x="38" y="4"/>
                </a:lnTo>
                <a:lnTo>
                  <a:pt x="26" y="0"/>
                </a:lnTo>
                <a:lnTo>
                  <a:pt x="19" y="4"/>
                </a:lnTo>
                <a:lnTo>
                  <a:pt x="8" y="8"/>
                </a:lnTo>
                <a:lnTo>
                  <a:pt x="4" y="12"/>
                </a:lnTo>
                <a:lnTo>
                  <a:pt x="0" y="19"/>
                </a:lnTo>
                <a:lnTo>
                  <a:pt x="4" y="23"/>
                </a:lnTo>
                <a:lnTo>
                  <a:pt x="8" y="26"/>
                </a:lnTo>
                <a:lnTo>
                  <a:pt x="15" y="23"/>
                </a:lnTo>
                <a:lnTo>
                  <a:pt x="15" y="19"/>
                </a:lnTo>
                <a:lnTo>
                  <a:pt x="15" y="15"/>
                </a:lnTo>
                <a:lnTo>
                  <a:pt x="15" y="12"/>
                </a:lnTo>
                <a:lnTo>
                  <a:pt x="15" y="8"/>
                </a:lnTo>
                <a:lnTo>
                  <a:pt x="19" y="8"/>
                </a:lnTo>
                <a:lnTo>
                  <a:pt x="26" y="4"/>
                </a:lnTo>
                <a:lnTo>
                  <a:pt x="30" y="8"/>
                </a:lnTo>
                <a:lnTo>
                  <a:pt x="34" y="8"/>
                </a:lnTo>
                <a:lnTo>
                  <a:pt x="38" y="12"/>
                </a:lnTo>
                <a:lnTo>
                  <a:pt x="38" y="19"/>
                </a:lnTo>
                <a:lnTo>
                  <a:pt x="38" y="26"/>
                </a:lnTo>
                <a:lnTo>
                  <a:pt x="19" y="37"/>
                </a:lnTo>
                <a:lnTo>
                  <a:pt x="8" y="41"/>
                </a:lnTo>
                <a:lnTo>
                  <a:pt x="4" y="45"/>
                </a:lnTo>
                <a:lnTo>
                  <a:pt x="0" y="52"/>
                </a:lnTo>
                <a:lnTo>
                  <a:pt x="0" y="56"/>
                </a:lnTo>
                <a:lnTo>
                  <a:pt x="0" y="63"/>
                </a:lnTo>
                <a:lnTo>
                  <a:pt x="4" y="71"/>
                </a:lnTo>
                <a:lnTo>
                  <a:pt x="8" y="75"/>
                </a:lnTo>
                <a:lnTo>
                  <a:pt x="15" y="75"/>
                </a:lnTo>
                <a:lnTo>
                  <a:pt x="26" y="71"/>
                </a:lnTo>
                <a:lnTo>
                  <a:pt x="38" y="63"/>
                </a:lnTo>
                <a:lnTo>
                  <a:pt x="41" y="71"/>
                </a:lnTo>
                <a:lnTo>
                  <a:pt x="45" y="75"/>
                </a:lnTo>
                <a:lnTo>
                  <a:pt x="49" y="75"/>
                </a:lnTo>
                <a:lnTo>
                  <a:pt x="56" y="75"/>
                </a:lnTo>
                <a:lnTo>
                  <a:pt x="64" y="67"/>
                </a:lnTo>
                <a:lnTo>
                  <a:pt x="64" y="63"/>
                </a:lnTo>
                <a:close/>
                <a:moveTo>
                  <a:pt x="38" y="30"/>
                </a:moveTo>
                <a:lnTo>
                  <a:pt x="38" y="45"/>
                </a:lnTo>
                <a:lnTo>
                  <a:pt x="38" y="49"/>
                </a:lnTo>
                <a:lnTo>
                  <a:pt x="38" y="52"/>
                </a:lnTo>
                <a:lnTo>
                  <a:pt x="38" y="56"/>
                </a:lnTo>
                <a:lnTo>
                  <a:pt x="34" y="63"/>
                </a:lnTo>
                <a:lnTo>
                  <a:pt x="30" y="63"/>
                </a:lnTo>
                <a:lnTo>
                  <a:pt x="23" y="63"/>
                </a:lnTo>
                <a:lnTo>
                  <a:pt x="19" y="63"/>
                </a:lnTo>
                <a:lnTo>
                  <a:pt x="15" y="63"/>
                </a:lnTo>
                <a:lnTo>
                  <a:pt x="15" y="56"/>
                </a:lnTo>
                <a:lnTo>
                  <a:pt x="12" y="52"/>
                </a:lnTo>
                <a:lnTo>
                  <a:pt x="15" y="45"/>
                </a:lnTo>
                <a:lnTo>
                  <a:pt x="19" y="41"/>
                </a:lnTo>
                <a:lnTo>
                  <a:pt x="26" y="37"/>
                </a:lnTo>
                <a:lnTo>
                  <a:pt x="38"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068" name="Freeform 108"/>
          <p:cNvSpPr>
            <a:spLocks/>
          </p:cNvSpPr>
          <p:nvPr/>
        </p:nvSpPr>
        <p:spPr bwMode="auto">
          <a:xfrm>
            <a:off x="2259013" y="2433638"/>
            <a:ext cx="82550" cy="119062"/>
          </a:xfrm>
          <a:custGeom>
            <a:avLst/>
            <a:gdLst>
              <a:gd name="T0" fmla="*/ 2147483647 w 52"/>
              <a:gd name="T1" fmla="*/ 0 h 75"/>
              <a:gd name="T2" fmla="*/ 2147483647 w 52"/>
              <a:gd name="T3" fmla="*/ 2147483647 h 75"/>
              <a:gd name="T4" fmla="*/ 2147483647 w 52"/>
              <a:gd name="T5" fmla="*/ 2147483647 h 75"/>
              <a:gd name="T6" fmla="*/ 2147483647 w 52"/>
              <a:gd name="T7" fmla="*/ 2147483647 h 75"/>
              <a:gd name="T8" fmla="*/ 2147483647 w 52"/>
              <a:gd name="T9" fmla="*/ 2147483647 h 75"/>
              <a:gd name="T10" fmla="*/ 2147483647 w 52"/>
              <a:gd name="T11" fmla="*/ 2147483647 h 75"/>
              <a:gd name="T12" fmla="*/ 2147483647 w 52"/>
              <a:gd name="T13" fmla="*/ 2147483647 h 75"/>
              <a:gd name="T14" fmla="*/ 0 w 52"/>
              <a:gd name="T15" fmla="*/ 2147483647 h 75"/>
              <a:gd name="T16" fmla="*/ 0 w 52"/>
              <a:gd name="T17" fmla="*/ 2147483647 h 75"/>
              <a:gd name="T18" fmla="*/ 2147483647 w 52"/>
              <a:gd name="T19" fmla="*/ 2147483647 h 75"/>
              <a:gd name="T20" fmla="*/ 2147483647 w 52"/>
              <a:gd name="T21" fmla="*/ 2147483647 h 75"/>
              <a:gd name="T22" fmla="*/ 2147483647 w 52"/>
              <a:gd name="T23" fmla="*/ 2147483647 h 75"/>
              <a:gd name="T24" fmla="*/ 2147483647 w 52"/>
              <a:gd name="T25" fmla="*/ 2147483647 h 75"/>
              <a:gd name="T26" fmla="*/ 2147483647 w 52"/>
              <a:gd name="T27" fmla="*/ 2147483647 h 75"/>
              <a:gd name="T28" fmla="*/ 2147483647 w 52"/>
              <a:gd name="T29" fmla="*/ 2147483647 h 75"/>
              <a:gd name="T30" fmla="*/ 0 w 52"/>
              <a:gd name="T31" fmla="*/ 2147483647 h 75"/>
              <a:gd name="T32" fmla="*/ 0 w 52"/>
              <a:gd name="T33" fmla="*/ 2147483647 h 75"/>
              <a:gd name="T34" fmla="*/ 2147483647 w 52"/>
              <a:gd name="T35" fmla="*/ 2147483647 h 75"/>
              <a:gd name="T36" fmla="*/ 2147483647 w 52"/>
              <a:gd name="T37" fmla="*/ 2147483647 h 75"/>
              <a:gd name="T38" fmla="*/ 2147483647 w 52"/>
              <a:gd name="T39" fmla="*/ 2147483647 h 75"/>
              <a:gd name="T40" fmla="*/ 2147483647 w 52"/>
              <a:gd name="T41" fmla="*/ 2147483647 h 75"/>
              <a:gd name="T42" fmla="*/ 2147483647 w 52"/>
              <a:gd name="T43" fmla="*/ 2147483647 h 75"/>
              <a:gd name="T44" fmla="*/ 2147483647 w 52"/>
              <a:gd name="T45" fmla="*/ 2147483647 h 75"/>
              <a:gd name="T46" fmla="*/ 2147483647 w 52"/>
              <a:gd name="T47" fmla="*/ 2147483647 h 75"/>
              <a:gd name="T48" fmla="*/ 2147483647 w 52"/>
              <a:gd name="T49" fmla="*/ 2147483647 h 75"/>
              <a:gd name="T50" fmla="*/ 2147483647 w 52"/>
              <a:gd name="T51" fmla="*/ 2147483647 h 75"/>
              <a:gd name="T52" fmla="*/ 2147483647 w 52"/>
              <a:gd name="T53" fmla="*/ 2147483647 h 75"/>
              <a:gd name="T54" fmla="*/ 2147483647 w 52"/>
              <a:gd name="T55" fmla="*/ 2147483647 h 75"/>
              <a:gd name="T56" fmla="*/ 2147483647 w 52"/>
              <a:gd name="T57" fmla="*/ 2147483647 h 75"/>
              <a:gd name="T58" fmla="*/ 2147483647 w 52"/>
              <a:gd name="T59" fmla="*/ 2147483647 h 75"/>
              <a:gd name="T60" fmla="*/ 2147483647 w 52"/>
              <a:gd name="T61" fmla="*/ 2147483647 h 75"/>
              <a:gd name="T62" fmla="*/ 2147483647 w 52"/>
              <a:gd name="T63" fmla="*/ 2147483647 h 75"/>
              <a:gd name="T64" fmla="*/ 2147483647 w 52"/>
              <a:gd name="T65" fmla="*/ 0 h 75"/>
              <a:gd name="T66" fmla="*/ 2147483647 w 52"/>
              <a:gd name="T67" fmla="*/ 2147483647 h 75"/>
              <a:gd name="T68" fmla="*/ 2147483647 w 52"/>
              <a:gd name="T69" fmla="*/ 2147483647 h 75"/>
              <a:gd name="T70" fmla="*/ 2147483647 w 52"/>
              <a:gd name="T71" fmla="*/ 2147483647 h 75"/>
              <a:gd name="T72" fmla="*/ 2147483647 w 52"/>
              <a:gd name="T73" fmla="*/ 0 h 7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2"/>
              <a:gd name="T112" fmla="*/ 0 h 75"/>
              <a:gd name="T113" fmla="*/ 52 w 52"/>
              <a:gd name="T114" fmla="*/ 75 h 7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2" h="75">
                <a:moveTo>
                  <a:pt x="22" y="0"/>
                </a:moveTo>
                <a:lnTo>
                  <a:pt x="22" y="4"/>
                </a:lnTo>
                <a:lnTo>
                  <a:pt x="18" y="4"/>
                </a:lnTo>
                <a:lnTo>
                  <a:pt x="15" y="4"/>
                </a:lnTo>
                <a:lnTo>
                  <a:pt x="11" y="8"/>
                </a:lnTo>
                <a:lnTo>
                  <a:pt x="7" y="8"/>
                </a:lnTo>
                <a:lnTo>
                  <a:pt x="3" y="8"/>
                </a:lnTo>
                <a:lnTo>
                  <a:pt x="0" y="8"/>
                </a:lnTo>
                <a:lnTo>
                  <a:pt x="0" y="12"/>
                </a:lnTo>
                <a:lnTo>
                  <a:pt x="7" y="12"/>
                </a:lnTo>
                <a:lnTo>
                  <a:pt x="11" y="15"/>
                </a:lnTo>
                <a:lnTo>
                  <a:pt x="11" y="19"/>
                </a:lnTo>
                <a:lnTo>
                  <a:pt x="11" y="63"/>
                </a:lnTo>
                <a:lnTo>
                  <a:pt x="11" y="67"/>
                </a:lnTo>
                <a:lnTo>
                  <a:pt x="3" y="71"/>
                </a:lnTo>
                <a:lnTo>
                  <a:pt x="0" y="71"/>
                </a:lnTo>
                <a:lnTo>
                  <a:pt x="0" y="75"/>
                </a:lnTo>
                <a:lnTo>
                  <a:pt x="37" y="75"/>
                </a:lnTo>
                <a:lnTo>
                  <a:pt x="37" y="71"/>
                </a:lnTo>
                <a:lnTo>
                  <a:pt x="33" y="71"/>
                </a:lnTo>
                <a:lnTo>
                  <a:pt x="26" y="67"/>
                </a:lnTo>
                <a:lnTo>
                  <a:pt x="26" y="63"/>
                </a:lnTo>
                <a:lnTo>
                  <a:pt x="22" y="60"/>
                </a:lnTo>
                <a:lnTo>
                  <a:pt x="22" y="23"/>
                </a:lnTo>
                <a:lnTo>
                  <a:pt x="29" y="15"/>
                </a:lnTo>
                <a:lnTo>
                  <a:pt x="33" y="12"/>
                </a:lnTo>
                <a:lnTo>
                  <a:pt x="37" y="12"/>
                </a:lnTo>
                <a:lnTo>
                  <a:pt x="44" y="15"/>
                </a:lnTo>
                <a:lnTo>
                  <a:pt x="44" y="19"/>
                </a:lnTo>
                <a:lnTo>
                  <a:pt x="48" y="15"/>
                </a:lnTo>
                <a:lnTo>
                  <a:pt x="52" y="12"/>
                </a:lnTo>
                <a:lnTo>
                  <a:pt x="48" y="4"/>
                </a:lnTo>
                <a:lnTo>
                  <a:pt x="44" y="0"/>
                </a:lnTo>
                <a:lnTo>
                  <a:pt x="33" y="4"/>
                </a:lnTo>
                <a:lnTo>
                  <a:pt x="26" y="15"/>
                </a:lnTo>
                <a:lnTo>
                  <a:pt x="2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069" name="Freeform 109"/>
          <p:cNvSpPr>
            <a:spLocks noEditPoints="1"/>
          </p:cNvSpPr>
          <p:nvPr/>
        </p:nvSpPr>
        <p:spPr bwMode="auto">
          <a:xfrm>
            <a:off x="2347913" y="2381250"/>
            <a:ext cx="58737" cy="171450"/>
          </a:xfrm>
          <a:custGeom>
            <a:avLst/>
            <a:gdLst>
              <a:gd name="T0" fmla="*/ 2147483647 w 37"/>
              <a:gd name="T1" fmla="*/ 0 h 108"/>
              <a:gd name="T2" fmla="*/ 2147483647 w 37"/>
              <a:gd name="T3" fmla="*/ 2147483647 h 108"/>
              <a:gd name="T4" fmla="*/ 2147483647 w 37"/>
              <a:gd name="T5" fmla="*/ 2147483647 h 108"/>
              <a:gd name="T6" fmla="*/ 2147483647 w 37"/>
              <a:gd name="T7" fmla="*/ 2147483647 h 108"/>
              <a:gd name="T8" fmla="*/ 2147483647 w 37"/>
              <a:gd name="T9" fmla="*/ 2147483647 h 108"/>
              <a:gd name="T10" fmla="*/ 2147483647 w 37"/>
              <a:gd name="T11" fmla="*/ 2147483647 h 108"/>
              <a:gd name="T12" fmla="*/ 2147483647 w 37"/>
              <a:gd name="T13" fmla="*/ 2147483647 h 108"/>
              <a:gd name="T14" fmla="*/ 2147483647 w 37"/>
              <a:gd name="T15" fmla="*/ 2147483647 h 108"/>
              <a:gd name="T16" fmla="*/ 2147483647 w 37"/>
              <a:gd name="T17" fmla="*/ 0 h 108"/>
              <a:gd name="T18" fmla="*/ 2147483647 w 37"/>
              <a:gd name="T19" fmla="*/ 2147483647 h 108"/>
              <a:gd name="T20" fmla="*/ 2147483647 w 37"/>
              <a:gd name="T21" fmla="*/ 2147483647 h 108"/>
              <a:gd name="T22" fmla="*/ 2147483647 w 37"/>
              <a:gd name="T23" fmla="*/ 2147483647 h 108"/>
              <a:gd name="T24" fmla="*/ 2147483647 w 37"/>
              <a:gd name="T25" fmla="*/ 2147483647 h 108"/>
              <a:gd name="T26" fmla="*/ 0 w 37"/>
              <a:gd name="T27" fmla="*/ 2147483647 h 108"/>
              <a:gd name="T28" fmla="*/ 0 w 37"/>
              <a:gd name="T29" fmla="*/ 2147483647 h 108"/>
              <a:gd name="T30" fmla="*/ 2147483647 w 37"/>
              <a:gd name="T31" fmla="*/ 2147483647 h 108"/>
              <a:gd name="T32" fmla="*/ 2147483647 w 37"/>
              <a:gd name="T33" fmla="*/ 2147483647 h 108"/>
              <a:gd name="T34" fmla="*/ 2147483647 w 37"/>
              <a:gd name="T35" fmla="*/ 2147483647 h 108"/>
              <a:gd name="T36" fmla="*/ 2147483647 w 37"/>
              <a:gd name="T37" fmla="*/ 2147483647 h 108"/>
              <a:gd name="T38" fmla="*/ 2147483647 w 37"/>
              <a:gd name="T39" fmla="*/ 2147483647 h 108"/>
              <a:gd name="T40" fmla="*/ 2147483647 w 37"/>
              <a:gd name="T41" fmla="*/ 2147483647 h 108"/>
              <a:gd name="T42" fmla="*/ 2147483647 w 37"/>
              <a:gd name="T43" fmla="*/ 2147483647 h 108"/>
              <a:gd name="T44" fmla="*/ 0 w 37"/>
              <a:gd name="T45" fmla="*/ 2147483647 h 108"/>
              <a:gd name="T46" fmla="*/ 0 w 37"/>
              <a:gd name="T47" fmla="*/ 2147483647 h 108"/>
              <a:gd name="T48" fmla="*/ 2147483647 w 37"/>
              <a:gd name="T49" fmla="*/ 2147483647 h 108"/>
              <a:gd name="T50" fmla="*/ 2147483647 w 37"/>
              <a:gd name="T51" fmla="*/ 2147483647 h 108"/>
              <a:gd name="T52" fmla="*/ 2147483647 w 37"/>
              <a:gd name="T53" fmla="*/ 2147483647 h 108"/>
              <a:gd name="T54" fmla="*/ 2147483647 w 37"/>
              <a:gd name="T55" fmla="*/ 2147483647 h 108"/>
              <a:gd name="T56" fmla="*/ 2147483647 w 37"/>
              <a:gd name="T57" fmla="*/ 2147483647 h 108"/>
              <a:gd name="T58" fmla="*/ 2147483647 w 37"/>
              <a:gd name="T59" fmla="*/ 2147483647 h 10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7"/>
              <a:gd name="T91" fmla="*/ 0 h 108"/>
              <a:gd name="T92" fmla="*/ 37 w 37"/>
              <a:gd name="T93" fmla="*/ 108 h 10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7" h="108">
                <a:moveTo>
                  <a:pt x="14" y="0"/>
                </a:moveTo>
                <a:lnTo>
                  <a:pt x="11" y="4"/>
                </a:lnTo>
                <a:lnTo>
                  <a:pt x="7" y="7"/>
                </a:lnTo>
                <a:lnTo>
                  <a:pt x="11" y="15"/>
                </a:lnTo>
                <a:lnTo>
                  <a:pt x="14" y="15"/>
                </a:lnTo>
                <a:lnTo>
                  <a:pt x="22" y="15"/>
                </a:lnTo>
                <a:lnTo>
                  <a:pt x="26" y="7"/>
                </a:lnTo>
                <a:lnTo>
                  <a:pt x="22" y="4"/>
                </a:lnTo>
                <a:lnTo>
                  <a:pt x="14" y="0"/>
                </a:lnTo>
                <a:close/>
                <a:moveTo>
                  <a:pt x="22" y="33"/>
                </a:moveTo>
                <a:lnTo>
                  <a:pt x="22" y="37"/>
                </a:lnTo>
                <a:lnTo>
                  <a:pt x="11" y="41"/>
                </a:lnTo>
                <a:lnTo>
                  <a:pt x="7" y="41"/>
                </a:lnTo>
                <a:lnTo>
                  <a:pt x="0" y="45"/>
                </a:lnTo>
                <a:lnTo>
                  <a:pt x="3" y="45"/>
                </a:lnTo>
                <a:lnTo>
                  <a:pt x="11" y="48"/>
                </a:lnTo>
                <a:lnTo>
                  <a:pt x="11" y="52"/>
                </a:lnTo>
                <a:lnTo>
                  <a:pt x="11" y="93"/>
                </a:lnTo>
                <a:lnTo>
                  <a:pt x="11" y="96"/>
                </a:lnTo>
                <a:lnTo>
                  <a:pt x="7" y="100"/>
                </a:lnTo>
                <a:lnTo>
                  <a:pt x="3" y="104"/>
                </a:lnTo>
                <a:lnTo>
                  <a:pt x="0" y="104"/>
                </a:lnTo>
                <a:lnTo>
                  <a:pt x="0" y="108"/>
                </a:lnTo>
                <a:lnTo>
                  <a:pt x="37" y="108"/>
                </a:lnTo>
                <a:lnTo>
                  <a:pt x="37" y="104"/>
                </a:lnTo>
                <a:lnTo>
                  <a:pt x="26" y="100"/>
                </a:lnTo>
                <a:lnTo>
                  <a:pt x="26" y="96"/>
                </a:lnTo>
                <a:lnTo>
                  <a:pt x="22" y="93"/>
                </a:lnTo>
                <a:lnTo>
                  <a:pt x="22" y="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070" name="Freeform 110"/>
          <p:cNvSpPr>
            <a:spLocks noEditPoints="1"/>
          </p:cNvSpPr>
          <p:nvPr/>
        </p:nvSpPr>
        <p:spPr bwMode="auto">
          <a:xfrm>
            <a:off x="2417763" y="2433638"/>
            <a:ext cx="101600" cy="119062"/>
          </a:xfrm>
          <a:custGeom>
            <a:avLst/>
            <a:gdLst>
              <a:gd name="T0" fmla="*/ 2147483647 w 64"/>
              <a:gd name="T1" fmla="*/ 2147483647 h 75"/>
              <a:gd name="T2" fmla="*/ 2147483647 w 64"/>
              <a:gd name="T3" fmla="*/ 2147483647 h 75"/>
              <a:gd name="T4" fmla="*/ 2147483647 w 64"/>
              <a:gd name="T5" fmla="*/ 2147483647 h 75"/>
              <a:gd name="T6" fmla="*/ 2147483647 w 64"/>
              <a:gd name="T7" fmla="*/ 2147483647 h 75"/>
              <a:gd name="T8" fmla="*/ 2147483647 w 64"/>
              <a:gd name="T9" fmla="*/ 0 h 75"/>
              <a:gd name="T10" fmla="*/ 2147483647 w 64"/>
              <a:gd name="T11" fmla="*/ 2147483647 h 75"/>
              <a:gd name="T12" fmla="*/ 2147483647 w 64"/>
              <a:gd name="T13" fmla="*/ 2147483647 h 75"/>
              <a:gd name="T14" fmla="*/ 2147483647 w 64"/>
              <a:gd name="T15" fmla="*/ 2147483647 h 75"/>
              <a:gd name="T16" fmla="*/ 0 w 64"/>
              <a:gd name="T17" fmla="*/ 2147483647 h 75"/>
              <a:gd name="T18" fmla="*/ 0 w 64"/>
              <a:gd name="T19" fmla="*/ 2147483647 h 75"/>
              <a:gd name="T20" fmla="*/ 2147483647 w 64"/>
              <a:gd name="T21" fmla="*/ 2147483647 h 75"/>
              <a:gd name="T22" fmla="*/ 2147483647 w 64"/>
              <a:gd name="T23" fmla="*/ 2147483647 h 75"/>
              <a:gd name="T24" fmla="*/ 2147483647 w 64"/>
              <a:gd name="T25" fmla="*/ 2147483647 h 75"/>
              <a:gd name="T26" fmla="*/ 2147483647 w 64"/>
              <a:gd name="T27" fmla="*/ 2147483647 h 75"/>
              <a:gd name="T28" fmla="*/ 2147483647 w 64"/>
              <a:gd name="T29" fmla="*/ 2147483647 h 75"/>
              <a:gd name="T30" fmla="*/ 2147483647 w 64"/>
              <a:gd name="T31" fmla="*/ 2147483647 h 75"/>
              <a:gd name="T32" fmla="*/ 2147483647 w 64"/>
              <a:gd name="T33" fmla="*/ 2147483647 h 75"/>
              <a:gd name="T34" fmla="*/ 2147483647 w 64"/>
              <a:gd name="T35" fmla="*/ 2147483647 h 75"/>
              <a:gd name="T36" fmla="*/ 2147483647 w 64"/>
              <a:gd name="T37" fmla="*/ 2147483647 h 75"/>
              <a:gd name="T38" fmla="*/ 2147483647 w 64"/>
              <a:gd name="T39" fmla="*/ 2147483647 h 75"/>
              <a:gd name="T40" fmla="*/ 2147483647 w 64"/>
              <a:gd name="T41" fmla="*/ 2147483647 h 75"/>
              <a:gd name="T42" fmla="*/ 2147483647 w 64"/>
              <a:gd name="T43" fmla="*/ 2147483647 h 75"/>
              <a:gd name="T44" fmla="*/ 2147483647 w 64"/>
              <a:gd name="T45" fmla="*/ 2147483647 h 75"/>
              <a:gd name="T46" fmla="*/ 2147483647 w 64"/>
              <a:gd name="T47" fmla="*/ 2147483647 h 75"/>
              <a:gd name="T48" fmla="*/ 2147483647 w 64"/>
              <a:gd name="T49" fmla="*/ 2147483647 h 75"/>
              <a:gd name="T50" fmla="*/ 2147483647 w 64"/>
              <a:gd name="T51" fmla="*/ 2147483647 h 75"/>
              <a:gd name="T52" fmla="*/ 2147483647 w 64"/>
              <a:gd name="T53" fmla="*/ 2147483647 h 75"/>
              <a:gd name="T54" fmla="*/ 2147483647 w 64"/>
              <a:gd name="T55" fmla="*/ 2147483647 h 75"/>
              <a:gd name="T56" fmla="*/ 2147483647 w 64"/>
              <a:gd name="T57" fmla="*/ 2147483647 h 75"/>
              <a:gd name="T58" fmla="*/ 2147483647 w 64"/>
              <a:gd name="T59" fmla="*/ 2147483647 h 75"/>
              <a:gd name="T60" fmla="*/ 2147483647 w 64"/>
              <a:gd name="T61" fmla="*/ 2147483647 h 75"/>
              <a:gd name="T62" fmla="*/ 2147483647 w 64"/>
              <a:gd name="T63" fmla="*/ 2147483647 h 75"/>
              <a:gd name="T64" fmla="*/ 2147483647 w 64"/>
              <a:gd name="T65" fmla="*/ 2147483647 h 75"/>
              <a:gd name="T66" fmla="*/ 2147483647 w 64"/>
              <a:gd name="T67" fmla="*/ 2147483647 h 75"/>
              <a:gd name="T68" fmla="*/ 2147483647 w 64"/>
              <a:gd name="T69" fmla="*/ 2147483647 h 75"/>
              <a:gd name="T70" fmla="*/ 2147483647 w 64"/>
              <a:gd name="T71" fmla="*/ 2147483647 h 75"/>
              <a:gd name="T72" fmla="*/ 2147483647 w 64"/>
              <a:gd name="T73" fmla="*/ 2147483647 h 75"/>
              <a:gd name="T74" fmla="*/ 2147483647 w 64"/>
              <a:gd name="T75" fmla="*/ 2147483647 h 7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4"/>
              <a:gd name="T115" fmla="*/ 0 h 75"/>
              <a:gd name="T116" fmla="*/ 64 w 64"/>
              <a:gd name="T117" fmla="*/ 75 h 7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4" h="75">
                <a:moveTo>
                  <a:pt x="60" y="30"/>
                </a:moveTo>
                <a:lnTo>
                  <a:pt x="56" y="19"/>
                </a:lnTo>
                <a:lnTo>
                  <a:pt x="52" y="8"/>
                </a:lnTo>
                <a:lnTo>
                  <a:pt x="45" y="4"/>
                </a:lnTo>
                <a:lnTo>
                  <a:pt x="34" y="0"/>
                </a:lnTo>
                <a:lnTo>
                  <a:pt x="19" y="4"/>
                </a:lnTo>
                <a:lnTo>
                  <a:pt x="11" y="12"/>
                </a:lnTo>
                <a:lnTo>
                  <a:pt x="4" y="23"/>
                </a:lnTo>
                <a:lnTo>
                  <a:pt x="0" y="41"/>
                </a:lnTo>
                <a:lnTo>
                  <a:pt x="0" y="52"/>
                </a:lnTo>
                <a:lnTo>
                  <a:pt x="8" y="63"/>
                </a:lnTo>
                <a:lnTo>
                  <a:pt x="19" y="71"/>
                </a:lnTo>
                <a:lnTo>
                  <a:pt x="30" y="75"/>
                </a:lnTo>
                <a:lnTo>
                  <a:pt x="41" y="75"/>
                </a:lnTo>
                <a:lnTo>
                  <a:pt x="49" y="67"/>
                </a:lnTo>
                <a:lnTo>
                  <a:pt x="56" y="60"/>
                </a:lnTo>
                <a:lnTo>
                  <a:pt x="64" y="49"/>
                </a:lnTo>
                <a:lnTo>
                  <a:pt x="60" y="49"/>
                </a:lnTo>
                <a:lnTo>
                  <a:pt x="56" y="56"/>
                </a:lnTo>
                <a:lnTo>
                  <a:pt x="49" y="60"/>
                </a:lnTo>
                <a:lnTo>
                  <a:pt x="45" y="63"/>
                </a:lnTo>
                <a:lnTo>
                  <a:pt x="34" y="63"/>
                </a:lnTo>
                <a:lnTo>
                  <a:pt x="26" y="63"/>
                </a:lnTo>
                <a:lnTo>
                  <a:pt x="19" y="56"/>
                </a:lnTo>
                <a:lnTo>
                  <a:pt x="15" y="45"/>
                </a:lnTo>
                <a:lnTo>
                  <a:pt x="11" y="30"/>
                </a:lnTo>
                <a:lnTo>
                  <a:pt x="60" y="30"/>
                </a:lnTo>
                <a:close/>
                <a:moveTo>
                  <a:pt x="11" y="26"/>
                </a:moveTo>
                <a:lnTo>
                  <a:pt x="15" y="19"/>
                </a:lnTo>
                <a:lnTo>
                  <a:pt x="19" y="12"/>
                </a:lnTo>
                <a:lnTo>
                  <a:pt x="23" y="8"/>
                </a:lnTo>
                <a:lnTo>
                  <a:pt x="30" y="8"/>
                </a:lnTo>
                <a:lnTo>
                  <a:pt x="34" y="8"/>
                </a:lnTo>
                <a:lnTo>
                  <a:pt x="37" y="12"/>
                </a:lnTo>
                <a:lnTo>
                  <a:pt x="41" y="15"/>
                </a:lnTo>
                <a:lnTo>
                  <a:pt x="45" y="23"/>
                </a:lnTo>
                <a:lnTo>
                  <a:pt x="45" y="26"/>
                </a:lnTo>
                <a:lnTo>
                  <a:pt x="11"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071" name="Freeform 111"/>
          <p:cNvSpPr>
            <a:spLocks/>
          </p:cNvSpPr>
          <p:nvPr/>
        </p:nvSpPr>
        <p:spPr bwMode="auto">
          <a:xfrm>
            <a:off x="2524125" y="2433638"/>
            <a:ext cx="82550" cy="119062"/>
          </a:xfrm>
          <a:custGeom>
            <a:avLst/>
            <a:gdLst>
              <a:gd name="T0" fmla="*/ 2147483647 w 52"/>
              <a:gd name="T1" fmla="*/ 0 h 75"/>
              <a:gd name="T2" fmla="*/ 2147483647 w 52"/>
              <a:gd name="T3" fmla="*/ 2147483647 h 75"/>
              <a:gd name="T4" fmla="*/ 2147483647 w 52"/>
              <a:gd name="T5" fmla="*/ 2147483647 h 75"/>
              <a:gd name="T6" fmla="*/ 2147483647 w 52"/>
              <a:gd name="T7" fmla="*/ 2147483647 h 75"/>
              <a:gd name="T8" fmla="*/ 2147483647 w 52"/>
              <a:gd name="T9" fmla="*/ 2147483647 h 75"/>
              <a:gd name="T10" fmla="*/ 2147483647 w 52"/>
              <a:gd name="T11" fmla="*/ 2147483647 h 75"/>
              <a:gd name="T12" fmla="*/ 0 w 52"/>
              <a:gd name="T13" fmla="*/ 2147483647 h 75"/>
              <a:gd name="T14" fmla="*/ 0 w 52"/>
              <a:gd name="T15" fmla="*/ 2147483647 h 75"/>
              <a:gd name="T16" fmla="*/ 0 w 52"/>
              <a:gd name="T17" fmla="*/ 2147483647 h 75"/>
              <a:gd name="T18" fmla="*/ 2147483647 w 52"/>
              <a:gd name="T19" fmla="*/ 2147483647 h 75"/>
              <a:gd name="T20" fmla="*/ 2147483647 w 52"/>
              <a:gd name="T21" fmla="*/ 2147483647 h 75"/>
              <a:gd name="T22" fmla="*/ 2147483647 w 52"/>
              <a:gd name="T23" fmla="*/ 2147483647 h 75"/>
              <a:gd name="T24" fmla="*/ 2147483647 w 52"/>
              <a:gd name="T25" fmla="*/ 2147483647 h 75"/>
              <a:gd name="T26" fmla="*/ 2147483647 w 52"/>
              <a:gd name="T27" fmla="*/ 2147483647 h 75"/>
              <a:gd name="T28" fmla="*/ 0 w 52"/>
              <a:gd name="T29" fmla="*/ 2147483647 h 75"/>
              <a:gd name="T30" fmla="*/ 0 w 52"/>
              <a:gd name="T31" fmla="*/ 2147483647 h 75"/>
              <a:gd name="T32" fmla="*/ 0 w 52"/>
              <a:gd name="T33" fmla="*/ 2147483647 h 75"/>
              <a:gd name="T34" fmla="*/ 2147483647 w 52"/>
              <a:gd name="T35" fmla="*/ 2147483647 h 75"/>
              <a:gd name="T36" fmla="*/ 2147483647 w 52"/>
              <a:gd name="T37" fmla="*/ 2147483647 h 75"/>
              <a:gd name="T38" fmla="*/ 2147483647 w 52"/>
              <a:gd name="T39" fmla="*/ 2147483647 h 75"/>
              <a:gd name="T40" fmla="*/ 2147483647 w 52"/>
              <a:gd name="T41" fmla="*/ 2147483647 h 75"/>
              <a:gd name="T42" fmla="*/ 2147483647 w 52"/>
              <a:gd name="T43" fmla="*/ 2147483647 h 75"/>
              <a:gd name="T44" fmla="*/ 2147483647 w 52"/>
              <a:gd name="T45" fmla="*/ 2147483647 h 75"/>
              <a:gd name="T46" fmla="*/ 2147483647 w 52"/>
              <a:gd name="T47" fmla="*/ 2147483647 h 75"/>
              <a:gd name="T48" fmla="*/ 2147483647 w 52"/>
              <a:gd name="T49" fmla="*/ 2147483647 h 75"/>
              <a:gd name="T50" fmla="*/ 2147483647 w 52"/>
              <a:gd name="T51" fmla="*/ 2147483647 h 75"/>
              <a:gd name="T52" fmla="*/ 2147483647 w 52"/>
              <a:gd name="T53" fmla="*/ 2147483647 h 75"/>
              <a:gd name="T54" fmla="*/ 2147483647 w 52"/>
              <a:gd name="T55" fmla="*/ 2147483647 h 75"/>
              <a:gd name="T56" fmla="*/ 2147483647 w 52"/>
              <a:gd name="T57" fmla="*/ 2147483647 h 75"/>
              <a:gd name="T58" fmla="*/ 2147483647 w 52"/>
              <a:gd name="T59" fmla="*/ 2147483647 h 75"/>
              <a:gd name="T60" fmla="*/ 2147483647 w 52"/>
              <a:gd name="T61" fmla="*/ 2147483647 h 75"/>
              <a:gd name="T62" fmla="*/ 2147483647 w 52"/>
              <a:gd name="T63" fmla="*/ 2147483647 h 75"/>
              <a:gd name="T64" fmla="*/ 2147483647 w 52"/>
              <a:gd name="T65" fmla="*/ 0 h 75"/>
              <a:gd name="T66" fmla="*/ 2147483647 w 52"/>
              <a:gd name="T67" fmla="*/ 2147483647 h 75"/>
              <a:gd name="T68" fmla="*/ 2147483647 w 52"/>
              <a:gd name="T69" fmla="*/ 2147483647 h 75"/>
              <a:gd name="T70" fmla="*/ 2147483647 w 52"/>
              <a:gd name="T71" fmla="*/ 2147483647 h 75"/>
              <a:gd name="T72" fmla="*/ 2147483647 w 52"/>
              <a:gd name="T73" fmla="*/ 0 h 75"/>
              <a:gd name="T74" fmla="*/ 2147483647 w 52"/>
              <a:gd name="T75" fmla="*/ 0 h 7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2"/>
              <a:gd name="T115" fmla="*/ 0 h 75"/>
              <a:gd name="T116" fmla="*/ 52 w 52"/>
              <a:gd name="T117" fmla="*/ 75 h 7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2" h="75">
                <a:moveTo>
                  <a:pt x="23" y="0"/>
                </a:moveTo>
                <a:lnTo>
                  <a:pt x="23" y="4"/>
                </a:lnTo>
                <a:lnTo>
                  <a:pt x="19" y="4"/>
                </a:lnTo>
                <a:lnTo>
                  <a:pt x="15" y="4"/>
                </a:lnTo>
                <a:lnTo>
                  <a:pt x="11" y="8"/>
                </a:lnTo>
                <a:lnTo>
                  <a:pt x="8" y="8"/>
                </a:lnTo>
                <a:lnTo>
                  <a:pt x="0" y="8"/>
                </a:lnTo>
                <a:lnTo>
                  <a:pt x="0" y="12"/>
                </a:lnTo>
                <a:lnTo>
                  <a:pt x="8" y="12"/>
                </a:lnTo>
                <a:lnTo>
                  <a:pt x="11" y="15"/>
                </a:lnTo>
                <a:lnTo>
                  <a:pt x="11" y="19"/>
                </a:lnTo>
                <a:lnTo>
                  <a:pt x="11" y="63"/>
                </a:lnTo>
                <a:lnTo>
                  <a:pt x="8" y="67"/>
                </a:lnTo>
                <a:lnTo>
                  <a:pt x="0" y="71"/>
                </a:lnTo>
                <a:lnTo>
                  <a:pt x="0" y="75"/>
                </a:lnTo>
                <a:lnTo>
                  <a:pt x="38" y="75"/>
                </a:lnTo>
                <a:lnTo>
                  <a:pt x="38" y="71"/>
                </a:lnTo>
                <a:lnTo>
                  <a:pt x="34" y="71"/>
                </a:lnTo>
                <a:lnTo>
                  <a:pt x="26" y="67"/>
                </a:lnTo>
                <a:lnTo>
                  <a:pt x="26" y="63"/>
                </a:lnTo>
                <a:lnTo>
                  <a:pt x="23" y="60"/>
                </a:lnTo>
                <a:lnTo>
                  <a:pt x="23" y="23"/>
                </a:lnTo>
                <a:lnTo>
                  <a:pt x="30" y="15"/>
                </a:lnTo>
                <a:lnTo>
                  <a:pt x="34" y="12"/>
                </a:lnTo>
                <a:lnTo>
                  <a:pt x="38" y="12"/>
                </a:lnTo>
                <a:lnTo>
                  <a:pt x="45" y="15"/>
                </a:lnTo>
                <a:lnTo>
                  <a:pt x="45" y="19"/>
                </a:lnTo>
                <a:lnTo>
                  <a:pt x="49" y="15"/>
                </a:lnTo>
                <a:lnTo>
                  <a:pt x="52" y="12"/>
                </a:lnTo>
                <a:lnTo>
                  <a:pt x="49" y="4"/>
                </a:lnTo>
                <a:lnTo>
                  <a:pt x="45" y="0"/>
                </a:lnTo>
                <a:lnTo>
                  <a:pt x="34" y="4"/>
                </a:lnTo>
                <a:lnTo>
                  <a:pt x="26" y="15"/>
                </a:lnTo>
                <a:lnTo>
                  <a:pt x="23" y="15"/>
                </a:lnTo>
                <a:lnTo>
                  <a:pt x="2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072" name="Freeform 112"/>
          <p:cNvSpPr>
            <a:spLocks/>
          </p:cNvSpPr>
          <p:nvPr/>
        </p:nvSpPr>
        <p:spPr bwMode="auto">
          <a:xfrm>
            <a:off x="2606675" y="2439988"/>
            <a:ext cx="119063" cy="112712"/>
          </a:xfrm>
          <a:custGeom>
            <a:avLst/>
            <a:gdLst>
              <a:gd name="T0" fmla="*/ 0 w 75"/>
              <a:gd name="T1" fmla="*/ 0 h 71"/>
              <a:gd name="T2" fmla="*/ 0 w 75"/>
              <a:gd name="T3" fmla="*/ 0 h 71"/>
              <a:gd name="T4" fmla="*/ 2147483647 w 75"/>
              <a:gd name="T5" fmla="*/ 2147483647 h 71"/>
              <a:gd name="T6" fmla="*/ 2147483647 w 75"/>
              <a:gd name="T7" fmla="*/ 2147483647 h 71"/>
              <a:gd name="T8" fmla="*/ 2147483647 w 75"/>
              <a:gd name="T9" fmla="*/ 2147483647 h 71"/>
              <a:gd name="T10" fmla="*/ 2147483647 w 75"/>
              <a:gd name="T11" fmla="*/ 2147483647 h 71"/>
              <a:gd name="T12" fmla="*/ 2147483647 w 75"/>
              <a:gd name="T13" fmla="*/ 2147483647 h 71"/>
              <a:gd name="T14" fmla="*/ 2147483647 w 75"/>
              <a:gd name="T15" fmla="*/ 2147483647 h 71"/>
              <a:gd name="T16" fmla="*/ 2147483647 w 75"/>
              <a:gd name="T17" fmla="*/ 2147483647 h 71"/>
              <a:gd name="T18" fmla="*/ 2147483647 w 75"/>
              <a:gd name="T19" fmla="*/ 2147483647 h 71"/>
              <a:gd name="T20" fmla="*/ 2147483647 w 75"/>
              <a:gd name="T21" fmla="*/ 2147483647 h 71"/>
              <a:gd name="T22" fmla="*/ 2147483647 w 75"/>
              <a:gd name="T23" fmla="*/ 2147483647 h 71"/>
              <a:gd name="T24" fmla="*/ 2147483647 w 75"/>
              <a:gd name="T25" fmla="*/ 2147483647 h 71"/>
              <a:gd name="T26" fmla="*/ 2147483647 w 75"/>
              <a:gd name="T27" fmla="*/ 2147483647 h 71"/>
              <a:gd name="T28" fmla="*/ 2147483647 w 75"/>
              <a:gd name="T29" fmla="*/ 2147483647 h 71"/>
              <a:gd name="T30" fmla="*/ 2147483647 w 75"/>
              <a:gd name="T31" fmla="*/ 2147483647 h 71"/>
              <a:gd name="T32" fmla="*/ 2147483647 w 75"/>
              <a:gd name="T33" fmla="*/ 2147483647 h 71"/>
              <a:gd name="T34" fmla="*/ 2147483647 w 75"/>
              <a:gd name="T35" fmla="*/ 2147483647 h 71"/>
              <a:gd name="T36" fmla="*/ 2147483647 w 75"/>
              <a:gd name="T37" fmla="*/ 2147483647 h 71"/>
              <a:gd name="T38" fmla="*/ 2147483647 w 75"/>
              <a:gd name="T39" fmla="*/ 2147483647 h 71"/>
              <a:gd name="T40" fmla="*/ 2147483647 w 75"/>
              <a:gd name="T41" fmla="*/ 2147483647 h 71"/>
              <a:gd name="T42" fmla="*/ 2147483647 w 75"/>
              <a:gd name="T43" fmla="*/ 2147483647 h 71"/>
              <a:gd name="T44" fmla="*/ 2147483647 w 75"/>
              <a:gd name="T45" fmla="*/ 0 h 71"/>
              <a:gd name="T46" fmla="*/ 2147483647 w 75"/>
              <a:gd name="T47" fmla="*/ 0 h 71"/>
              <a:gd name="T48" fmla="*/ 2147483647 w 75"/>
              <a:gd name="T49" fmla="*/ 2147483647 h 71"/>
              <a:gd name="T50" fmla="*/ 2147483647 w 75"/>
              <a:gd name="T51" fmla="*/ 2147483647 h 71"/>
              <a:gd name="T52" fmla="*/ 2147483647 w 75"/>
              <a:gd name="T53" fmla="*/ 2147483647 h 71"/>
              <a:gd name="T54" fmla="*/ 2147483647 w 75"/>
              <a:gd name="T55" fmla="*/ 2147483647 h 71"/>
              <a:gd name="T56" fmla="*/ 2147483647 w 75"/>
              <a:gd name="T57" fmla="*/ 2147483647 h 71"/>
              <a:gd name="T58" fmla="*/ 2147483647 w 75"/>
              <a:gd name="T59" fmla="*/ 2147483647 h 71"/>
              <a:gd name="T60" fmla="*/ 2147483647 w 75"/>
              <a:gd name="T61" fmla="*/ 2147483647 h 71"/>
              <a:gd name="T62" fmla="*/ 2147483647 w 75"/>
              <a:gd name="T63" fmla="*/ 2147483647 h 71"/>
              <a:gd name="T64" fmla="*/ 2147483647 w 75"/>
              <a:gd name="T65" fmla="*/ 2147483647 h 71"/>
              <a:gd name="T66" fmla="*/ 2147483647 w 75"/>
              <a:gd name="T67" fmla="*/ 2147483647 h 71"/>
              <a:gd name="T68" fmla="*/ 2147483647 w 75"/>
              <a:gd name="T69" fmla="*/ 2147483647 h 71"/>
              <a:gd name="T70" fmla="*/ 2147483647 w 75"/>
              <a:gd name="T71" fmla="*/ 2147483647 h 71"/>
              <a:gd name="T72" fmla="*/ 2147483647 w 75"/>
              <a:gd name="T73" fmla="*/ 2147483647 h 71"/>
              <a:gd name="T74" fmla="*/ 2147483647 w 75"/>
              <a:gd name="T75" fmla="*/ 0 h 71"/>
              <a:gd name="T76" fmla="*/ 0 w 75"/>
              <a:gd name="T77" fmla="*/ 0 h 7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5"/>
              <a:gd name="T118" fmla="*/ 0 h 71"/>
              <a:gd name="T119" fmla="*/ 75 w 75"/>
              <a:gd name="T120" fmla="*/ 71 h 7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5" h="71">
                <a:moveTo>
                  <a:pt x="0" y="0"/>
                </a:moveTo>
                <a:lnTo>
                  <a:pt x="0" y="0"/>
                </a:lnTo>
                <a:lnTo>
                  <a:pt x="8" y="4"/>
                </a:lnTo>
                <a:lnTo>
                  <a:pt x="12" y="11"/>
                </a:lnTo>
                <a:lnTo>
                  <a:pt x="12" y="52"/>
                </a:lnTo>
                <a:lnTo>
                  <a:pt x="12" y="59"/>
                </a:lnTo>
                <a:lnTo>
                  <a:pt x="15" y="63"/>
                </a:lnTo>
                <a:lnTo>
                  <a:pt x="23" y="71"/>
                </a:lnTo>
                <a:lnTo>
                  <a:pt x="30" y="71"/>
                </a:lnTo>
                <a:lnTo>
                  <a:pt x="38" y="71"/>
                </a:lnTo>
                <a:lnTo>
                  <a:pt x="41" y="67"/>
                </a:lnTo>
                <a:lnTo>
                  <a:pt x="53" y="56"/>
                </a:lnTo>
                <a:lnTo>
                  <a:pt x="53" y="71"/>
                </a:lnTo>
                <a:lnTo>
                  <a:pt x="56" y="71"/>
                </a:lnTo>
                <a:lnTo>
                  <a:pt x="64" y="67"/>
                </a:lnTo>
                <a:lnTo>
                  <a:pt x="67" y="63"/>
                </a:lnTo>
                <a:lnTo>
                  <a:pt x="71" y="63"/>
                </a:lnTo>
                <a:lnTo>
                  <a:pt x="75" y="63"/>
                </a:lnTo>
                <a:lnTo>
                  <a:pt x="75" y="59"/>
                </a:lnTo>
                <a:lnTo>
                  <a:pt x="71" y="59"/>
                </a:lnTo>
                <a:lnTo>
                  <a:pt x="67" y="59"/>
                </a:lnTo>
                <a:lnTo>
                  <a:pt x="64" y="56"/>
                </a:lnTo>
                <a:lnTo>
                  <a:pt x="64" y="0"/>
                </a:lnTo>
                <a:lnTo>
                  <a:pt x="41" y="0"/>
                </a:lnTo>
                <a:lnTo>
                  <a:pt x="41" y="4"/>
                </a:lnTo>
                <a:lnTo>
                  <a:pt x="49" y="4"/>
                </a:lnTo>
                <a:lnTo>
                  <a:pt x="53" y="8"/>
                </a:lnTo>
                <a:lnTo>
                  <a:pt x="53" y="11"/>
                </a:lnTo>
                <a:lnTo>
                  <a:pt x="53" y="48"/>
                </a:lnTo>
                <a:lnTo>
                  <a:pt x="49" y="52"/>
                </a:lnTo>
                <a:lnTo>
                  <a:pt x="49" y="59"/>
                </a:lnTo>
                <a:lnTo>
                  <a:pt x="41" y="59"/>
                </a:lnTo>
                <a:lnTo>
                  <a:pt x="38" y="59"/>
                </a:lnTo>
                <a:lnTo>
                  <a:pt x="30" y="59"/>
                </a:lnTo>
                <a:lnTo>
                  <a:pt x="26" y="59"/>
                </a:lnTo>
                <a:lnTo>
                  <a:pt x="26" y="56"/>
                </a:lnTo>
                <a:lnTo>
                  <a:pt x="26" y="48"/>
                </a:lnTo>
                <a:lnTo>
                  <a:pt x="26"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073" name="Freeform 113"/>
          <p:cNvSpPr>
            <a:spLocks/>
          </p:cNvSpPr>
          <p:nvPr/>
        </p:nvSpPr>
        <p:spPr bwMode="auto">
          <a:xfrm>
            <a:off x="2736850" y="2433638"/>
            <a:ext cx="112713" cy="119062"/>
          </a:xfrm>
          <a:custGeom>
            <a:avLst/>
            <a:gdLst>
              <a:gd name="T0" fmla="*/ 2147483647 w 71"/>
              <a:gd name="T1" fmla="*/ 0 h 75"/>
              <a:gd name="T2" fmla="*/ 2147483647 w 71"/>
              <a:gd name="T3" fmla="*/ 2147483647 h 75"/>
              <a:gd name="T4" fmla="*/ 0 w 71"/>
              <a:gd name="T5" fmla="*/ 2147483647 h 75"/>
              <a:gd name="T6" fmla="*/ 0 w 71"/>
              <a:gd name="T7" fmla="*/ 2147483647 h 75"/>
              <a:gd name="T8" fmla="*/ 2147483647 w 71"/>
              <a:gd name="T9" fmla="*/ 2147483647 h 75"/>
              <a:gd name="T10" fmla="*/ 2147483647 w 71"/>
              <a:gd name="T11" fmla="*/ 2147483647 h 75"/>
              <a:gd name="T12" fmla="*/ 2147483647 w 71"/>
              <a:gd name="T13" fmla="*/ 2147483647 h 75"/>
              <a:gd name="T14" fmla="*/ 2147483647 w 71"/>
              <a:gd name="T15" fmla="*/ 2147483647 h 75"/>
              <a:gd name="T16" fmla="*/ 2147483647 w 71"/>
              <a:gd name="T17" fmla="*/ 2147483647 h 75"/>
              <a:gd name="T18" fmla="*/ 0 w 71"/>
              <a:gd name="T19" fmla="*/ 2147483647 h 75"/>
              <a:gd name="T20" fmla="*/ 0 w 71"/>
              <a:gd name="T21" fmla="*/ 2147483647 h 75"/>
              <a:gd name="T22" fmla="*/ 2147483647 w 71"/>
              <a:gd name="T23" fmla="*/ 2147483647 h 75"/>
              <a:gd name="T24" fmla="*/ 2147483647 w 71"/>
              <a:gd name="T25" fmla="*/ 2147483647 h 75"/>
              <a:gd name="T26" fmla="*/ 2147483647 w 71"/>
              <a:gd name="T27" fmla="*/ 2147483647 h 75"/>
              <a:gd name="T28" fmla="*/ 2147483647 w 71"/>
              <a:gd name="T29" fmla="*/ 2147483647 h 75"/>
              <a:gd name="T30" fmla="*/ 2147483647 w 71"/>
              <a:gd name="T31" fmla="*/ 2147483647 h 75"/>
              <a:gd name="T32" fmla="*/ 2147483647 w 71"/>
              <a:gd name="T33" fmla="*/ 2147483647 h 75"/>
              <a:gd name="T34" fmla="*/ 2147483647 w 71"/>
              <a:gd name="T35" fmla="*/ 2147483647 h 75"/>
              <a:gd name="T36" fmla="*/ 2147483647 w 71"/>
              <a:gd name="T37" fmla="*/ 2147483647 h 75"/>
              <a:gd name="T38" fmla="*/ 2147483647 w 71"/>
              <a:gd name="T39" fmla="*/ 2147483647 h 75"/>
              <a:gd name="T40" fmla="*/ 2147483647 w 71"/>
              <a:gd name="T41" fmla="*/ 2147483647 h 75"/>
              <a:gd name="T42" fmla="*/ 2147483647 w 71"/>
              <a:gd name="T43" fmla="*/ 2147483647 h 75"/>
              <a:gd name="T44" fmla="*/ 2147483647 w 71"/>
              <a:gd name="T45" fmla="*/ 2147483647 h 75"/>
              <a:gd name="T46" fmla="*/ 2147483647 w 71"/>
              <a:gd name="T47" fmla="*/ 2147483647 h 75"/>
              <a:gd name="T48" fmla="*/ 2147483647 w 71"/>
              <a:gd name="T49" fmla="*/ 2147483647 h 75"/>
              <a:gd name="T50" fmla="*/ 2147483647 w 71"/>
              <a:gd name="T51" fmla="*/ 2147483647 h 75"/>
              <a:gd name="T52" fmla="*/ 2147483647 w 71"/>
              <a:gd name="T53" fmla="*/ 2147483647 h 75"/>
              <a:gd name="T54" fmla="*/ 2147483647 w 71"/>
              <a:gd name="T55" fmla="*/ 2147483647 h 75"/>
              <a:gd name="T56" fmla="*/ 2147483647 w 71"/>
              <a:gd name="T57" fmla="*/ 2147483647 h 75"/>
              <a:gd name="T58" fmla="*/ 2147483647 w 71"/>
              <a:gd name="T59" fmla="*/ 2147483647 h 75"/>
              <a:gd name="T60" fmla="*/ 2147483647 w 71"/>
              <a:gd name="T61" fmla="*/ 2147483647 h 75"/>
              <a:gd name="T62" fmla="*/ 2147483647 w 71"/>
              <a:gd name="T63" fmla="*/ 2147483647 h 75"/>
              <a:gd name="T64" fmla="*/ 2147483647 w 71"/>
              <a:gd name="T65" fmla="*/ 2147483647 h 75"/>
              <a:gd name="T66" fmla="*/ 2147483647 w 71"/>
              <a:gd name="T67" fmla="*/ 2147483647 h 75"/>
              <a:gd name="T68" fmla="*/ 2147483647 w 71"/>
              <a:gd name="T69" fmla="*/ 0 h 75"/>
              <a:gd name="T70" fmla="*/ 2147483647 w 71"/>
              <a:gd name="T71" fmla="*/ 2147483647 h 75"/>
              <a:gd name="T72" fmla="*/ 2147483647 w 71"/>
              <a:gd name="T73" fmla="*/ 2147483647 h 75"/>
              <a:gd name="T74" fmla="*/ 2147483647 w 71"/>
              <a:gd name="T75" fmla="*/ 0 h 75"/>
              <a:gd name="T76" fmla="*/ 2147483647 w 71"/>
              <a:gd name="T77" fmla="*/ 0 h 7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1"/>
              <a:gd name="T118" fmla="*/ 0 h 75"/>
              <a:gd name="T119" fmla="*/ 71 w 71"/>
              <a:gd name="T120" fmla="*/ 75 h 7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1" h="75">
                <a:moveTo>
                  <a:pt x="23" y="0"/>
                </a:moveTo>
                <a:lnTo>
                  <a:pt x="19" y="4"/>
                </a:lnTo>
                <a:lnTo>
                  <a:pt x="0" y="8"/>
                </a:lnTo>
                <a:lnTo>
                  <a:pt x="0" y="12"/>
                </a:lnTo>
                <a:lnTo>
                  <a:pt x="4" y="12"/>
                </a:lnTo>
                <a:lnTo>
                  <a:pt x="8" y="12"/>
                </a:lnTo>
                <a:lnTo>
                  <a:pt x="11" y="19"/>
                </a:lnTo>
                <a:lnTo>
                  <a:pt x="11" y="63"/>
                </a:lnTo>
                <a:lnTo>
                  <a:pt x="8" y="67"/>
                </a:lnTo>
                <a:lnTo>
                  <a:pt x="0" y="71"/>
                </a:lnTo>
                <a:lnTo>
                  <a:pt x="0" y="75"/>
                </a:lnTo>
                <a:lnTo>
                  <a:pt x="34" y="75"/>
                </a:lnTo>
                <a:lnTo>
                  <a:pt x="34" y="71"/>
                </a:lnTo>
                <a:lnTo>
                  <a:pt x="26" y="67"/>
                </a:lnTo>
                <a:lnTo>
                  <a:pt x="23" y="63"/>
                </a:lnTo>
                <a:lnTo>
                  <a:pt x="23" y="19"/>
                </a:lnTo>
                <a:lnTo>
                  <a:pt x="30" y="12"/>
                </a:lnTo>
                <a:lnTo>
                  <a:pt x="38" y="12"/>
                </a:lnTo>
                <a:lnTo>
                  <a:pt x="45" y="12"/>
                </a:lnTo>
                <a:lnTo>
                  <a:pt x="45" y="15"/>
                </a:lnTo>
                <a:lnTo>
                  <a:pt x="49" y="19"/>
                </a:lnTo>
                <a:lnTo>
                  <a:pt x="49" y="23"/>
                </a:lnTo>
                <a:lnTo>
                  <a:pt x="49" y="60"/>
                </a:lnTo>
                <a:lnTo>
                  <a:pt x="49" y="67"/>
                </a:lnTo>
                <a:lnTo>
                  <a:pt x="41" y="71"/>
                </a:lnTo>
                <a:lnTo>
                  <a:pt x="41" y="75"/>
                </a:lnTo>
                <a:lnTo>
                  <a:pt x="71" y="75"/>
                </a:lnTo>
                <a:lnTo>
                  <a:pt x="71" y="71"/>
                </a:lnTo>
                <a:lnTo>
                  <a:pt x="64" y="67"/>
                </a:lnTo>
                <a:lnTo>
                  <a:pt x="64" y="60"/>
                </a:lnTo>
                <a:lnTo>
                  <a:pt x="64" y="23"/>
                </a:lnTo>
                <a:lnTo>
                  <a:pt x="60" y="15"/>
                </a:lnTo>
                <a:lnTo>
                  <a:pt x="56" y="8"/>
                </a:lnTo>
                <a:lnTo>
                  <a:pt x="52" y="4"/>
                </a:lnTo>
                <a:lnTo>
                  <a:pt x="45" y="0"/>
                </a:lnTo>
                <a:lnTo>
                  <a:pt x="34" y="4"/>
                </a:lnTo>
                <a:lnTo>
                  <a:pt x="23" y="15"/>
                </a:lnTo>
                <a:lnTo>
                  <a:pt x="2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074" name="Freeform 114"/>
          <p:cNvSpPr>
            <a:spLocks noEditPoints="1"/>
          </p:cNvSpPr>
          <p:nvPr/>
        </p:nvSpPr>
        <p:spPr bwMode="auto">
          <a:xfrm>
            <a:off x="2862263" y="2433638"/>
            <a:ext cx="111125" cy="171450"/>
          </a:xfrm>
          <a:custGeom>
            <a:avLst/>
            <a:gdLst>
              <a:gd name="T0" fmla="*/ 2147483647 w 70"/>
              <a:gd name="T1" fmla="*/ 2147483647 h 108"/>
              <a:gd name="T2" fmla="*/ 2147483647 w 70"/>
              <a:gd name="T3" fmla="*/ 2147483647 h 108"/>
              <a:gd name="T4" fmla="*/ 2147483647 w 70"/>
              <a:gd name="T5" fmla="*/ 2147483647 h 108"/>
              <a:gd name="T6" fmla="*/ 2147483647 w 70"/>
              <a:gd name="T7" fmla="*/ 2147483647 h 108"/>
              <a:gd name="T8" fmla="*/ 2147483647 w 70"/>
              <a:gd name="T9" fmla="*/ 2147483647 h 108"/>
              <a:gd name="T10" fmla="*/ 2147483647 w 70"/>
              <a:gd name="T11" fmla="*/ 2147483647 h 108"/>
              <a:gd name="T12" fmla="*/ 2147483647 w 70"/>
              <a:gd name="T13" fmla="*/ 2147483647 h 108"/>
              <a:gd name="T14" fmla="*/ 2147483647 w 70"/>
              <a:gd name="T15" fmla="*/ 2147483647 h 108"/>
              <a:gd name="T16" fmla="*/ 2147483647 w 70"/>
              <a:gd name="T17" fmla="*/ 2147483647 h 108"/>
              <a:gd name="T18" fmla="*/ 2147483647 w 70"/>
              <a:gd name="T19" fmla="*/ 2147483647 h 108"/>
              <a:gd name="T20" fmla="*/ 0 w 70"/>
              <a:gd name="T21" fmla="*/ 2147483647 h 108"/>
              <a:gd name="T22" fmla="*/ 2147483647 w 70"/>
              <a:gd name="T23" fmla="*/ 2147483647 h 108"/>
              <a:gd name="T24" fmla="*/ 2147483647 w 70"/>
              <a:gd name="T25" fmla="*/ 2147483647 h 108"/>
              <a:gd name="T26" fmla="*/ 2147483647 w 70"/>
              <a:gd name="T27" fmla="*/ 2147483647 h 108"/>
              <a:gd name="T28" fmla="*/ 2147483647 w 70"/>
              <a:gd name="T29" fmla="*/ 2147483647 h 108"/>
              <a:gd name="T30" fmla="*/ 2147483647 w 70"/>
              <a:gd name="T31" fmla="*/ 2147483647 h 108"/>
              <a:gd name="T32" fmla="*/ 2147483647 w 70"/>
              <a:gd name="T33" fmla="*/ 2147483647 h 108"/>
              <a:gd name="T34" fmla="*/ 2147483647 w 70"/>
              <a:gd name="T35" fmla="*/ 2147483647 h 108"/>
              <a:gd name="T36" fmla="*/ 2147483647 w 70"/>
              <a:gd name="T37" fmla="*/ 2147483647 h 108"/>
              <a:gd name="T38" fmla="*/ 2147483647 w 70"/>
              <a:gd name="T39" fmla="*/ 2147483647 h 108"/>
              <a:gd name="T40" fmla="*/ 2147483647 w 70"/>
              <a:gd name="T41" fmla="*/ 2147483647 h 108"/>
              <a:gd name="T42" fmla="*/ 2147483647 w 70"/>
              <a:gd name="T43" fmla="*/ 2147483647 h 108"/>
              <a:gd name="T44" fmla="*/ 2147483647 w 70"/>
              <a:gd name="T45" fmla="*/ 2147483647 h 108"/>
              <a:gd name="T46" fmla="*/ 2147483647 w 70"/>
              <a:gd name="T47" fmla="*/ 2147483647 h 108"/>
              <a:gd name="T48" fmla="*/ 2147483647 w 70"/>
              <a:gd name="T49" fmla="*/ 2147483647 h 108"/>
              <a:gd name="T50" fmla="*/ 2147483647 w 70"/>
              <a:gd name="T51" fmla="*/ 2147483647 h 108"/>
              <a:gd name="T52" fmla="*/ 2147483647 w 70"/>
              <a:gd name="T53" fmla="*/ 2147483647 h 108"/>
              <a:gd name="T54" fmla="*/ 2147483647 w 70"/>
              <a:gd name="T55" fmla="*/ 2147483647 h 108"/>
              <a:gd name="T56" fmla="*/ 2147483647 w 70"/>
              <a:gd name="T57" fmla="*/ 2147483647 h 108"/>
              <a:gd name="T58" fmla="*/ 2147483647 w 70"/>
              <a:gd name="T59" fmla="*/ 2147483647 h 108"/>
              <a:gd name="T60" fmla="*/ 2147483647 w 70"/>
              <a:gd name="T61" fmla="*/ 2147483647 h 108"/>
              <a:gd name="T62" fmla="*/ 2147483647 w 70"/>
              <a:gd name="T63" fmla="*/ 2147483647 h 108"/>
              <a:gd name="T64" fmla="*/ 2147483647 w 70"/>
              <a:gd name="T65" fmla="*/ 2147483647 h 108"/>
              <a:gd name="T66" fmla="*/ 2147483647 w 70"/>
              <a:gd name="T67" fmla="*/ 2147483647 h 108"/>
              <a:gd name="T68" fmla="*/ 2147483647 w 70"/>
              <a:gd name="T69" fmla="*/ 2147483647 h 108"/>
              <a:gd name="T70" fmla="*/ 2147483647 w 70"/>
              <a:gd name="T71" fmla="*/ 2147483647 h 108"/>
              <a:gd name="T72" fmla="*/ 2147483647 w 70"/>
              <a:gd name="T73" fmla="*/ 2147483647 h 108"/>
              <a:gd name="T74" fmla="*/ 2147483647 w 70"/>
              <a:gd name="T75" fmla="*/ 2147483647 h 108"/>
              <a:gd name="T76" fmla="*/ 2147483647 w 70"/>
              <a:gd name="T77" fmla="*/ 2147483647 h 108"/>
              <a:gd name="T78" fmla="*/ 2147483647 w 70"/>
              <a:gd name="T79" fmla="*/ 2147483647 h 108"/>
              <a:gd name="T80" fmla="*/ 2147483647 w 70"/>
              <a:gd name="T81" fmla="*/ 2147483647 h 10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0"/>
              <a:gd name="T124" fmla="*/ 0 h 108"/>
              <a:gd name="T125" fmla="*/ 70 w 70"/>
              <a:gd name="T126" fmla="*/ 108 h 10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0" h="108">
                <a:moveTo>
                  <a:pt x="70" y="8"/>
                </a:moveTo>
                <a:lnTo>
                  <a:pt x="63" y="8"/>
                </a:lnTo>
                <a:lnTo>
                  <a:pt x="52" y="8"/>
                </a:lnTo>
                <a:lnTo>
                  <a:pt x="44" y="4"/>
                </a:lnTo>
                <a:lnTo>
                  <a:pt x="33" y="0"/>
                </a:lnTo>
                <a:lnTo>
                  <a:pt x="22" y="4"/>
                </a:lnTo>
                <a:lnTo>
                  <a:pt x="14" y="8"/>
                </a:lnTo>
                <a:lnTo>
                  <a:pt x="11" y="19"/>
                </a:lnTo>
                <a:lnTo>
                  <a:pt x="7" y="26"/>
                </a:lnTo>
                <a:lnTo>
                  <a:pt x="11" y="34"/>
                </a:lnTo>
                <a:lnTo>
                  <a:pt x="11" y="41"/>
                </a:lnTo>
                <a:lnTo>
                  <a:pt x="14" y="45"/>
                </a:lnTo>
                <a:lnTo>
                  <a:pt x="22" y="49"/>
                </a:lnTo>
                <a:lnTo>
                  <a:pt x="14" y="52"/>
                </a:lnTo>
                <a:lnTo>
                  <a:pt x="11" y="60"/>
                </a:lnTo>
                <a:lnTo>
                  <a:pt x="7" y="63"/>
                </a:lnTo>
                <a:lnTo>
                  <a:pt x="11" y="67"/>
                </a:lnTo>
                <a:lnTo>
                  <a:pt x="18" y="75"/>
                </a:lnTo>
                <a:lnTo>
                  <a:pt x="14" y="75"/>
                </a:lnTo>
                <a:lnTo>
                  <a:pt x="3" y="82"/>
                </a:lnTo>
                <a:lnTo>
                  <a:pt x="0" y="93"/>
                </a:lnTo>
                <a:lnTo>
                  <a:pt x="3" y="97"/>
                </a:lnTo>
                <a:lnTo>
                  <a:pt x="11" y="101"/>
                </a:lnTo>
                <a:lnTo>
                  <a:pt x="18" y="104"/>
                </a:lnTo>
                <a:lnTo>
                  <a:pt x="29" y="108"/>
                </a:lnTo>
                <a:lnTo>
                  <a:pt x="44" y="104"/>
                </a:lnTo>
                <a:lnTo>
                  <a:pt x="55" y="97"/>
                </a:lnTo>
                <a:lnTo>
                  <a:pt x="67" y="89"/>
                </a:lnTo>
                <a:lnTo>
                  <a:pt x="67" y="86"/>
                </a:lnTo>
                <a:lnTo>
                  <a:pt x="67" y="82"/>
                </a:lnTo>
                <a:lnTo>
                  <a:pt x="67" y="75"/>
                </a:lnTo>
                <a:lnTo>
                  <a:pt x="63" y="67"/>
                </a:lnTo>
                <a:lnTo>
                  <a:pt x="59" y="63"/>
                </a:lnTo>
                <a:lnTo>
                  <a:pt x="52" y="63"/>
                </a:lnTo>
                <a:lnTo>
                  <a:pt x="26" y="63"/>
                </a:lnTo>
                <a:lnTo>
                  <a:pt x="22" y="60"/>
                </a:lnTo>
                <a:lnTo>
                  <a:pt x="18" y="60"/>
                </a:lnTo>
                <a:lnTo>
                  <a:pt x="18" y="56"/>
                </a:lnTo>
                <a:lnTo>
                  <a:pt x="22" y="52"/>
                </a:lnTo>
                <a:lnTo>
                  <a:pt x="29" y="49"/>
                </a:lnTo>
                <a:lnTo>
                  <a:pt x="33" y="49"/>
                </a:lnTo>
                <a:lnTo>
                  <a:pt x="37" y="49"/>
                </a:lnTo>
                <a:lnTo>
                  <a:pt x="44" y="49"/>
                </a:lnTo>
                <a:lnTo>
                  <a:pt x="55" y="41"/>
                </a:lnTo>
                <a:lnTo>
                  <a:pt x="59" y="34"/>
                </a:lnTo>
                <a:lnTo>
                  <a:pt x="59" y="26"/>
                </a:lnTo>
                <a:lnTo>
                  <a:pt x="59" y="19"/>
                </a:lnTo>
                <a:lnTo>
                  <a:pt x="55" y="12"/>
                </a:lnTo>
                <a:lnTo>
                  <a:pt x="70" y="12"/>
                </a:lnTo>
                <a:lnTo>
                  <a:pt x="70" y="8"/>
                </a:lnTo>
                <a:close/>
                <a:moveTo>
                  <a:pt x="33" y="8"/>
                </a:moveTo>
                <a:lnTo>
                  <a:pt x="37" y="8"/>
                </a:lnTo>
                <a:lnTo>
                  <a:pt x="44" y="12"/>
                </a:lnTo>
                <a:lnTo>
                  <a:pt x="48" y="23"/>
                </a:lnTo>
                <a:lnTo>
                  <a:pt x="48" y="30"/>
                </a:lnTo>
                <a:lnTo>
                  <a:pt x="48" y="37"/>
                </a:lnTo>
                <a:lnTo>
                  <a:pt x="44" y="41"/>
                </a:lnTo>
                <a:lnTo>
                  <a:pt x="40" y="45"/>
                </a:lnTo>
                <a:lnTo>
                  <a:pt x="37" y="45"/>
                </a:lnTo>
                <a:lnTo>
                  <a:pt x="29" y="45"/>
                </a:lnTo>
                <a:lnTo>
                  <a:pt x="26" y="37"/>
                </a:lnTo>
                <a:lnTo>
                  <a:pt x="22" y="30"/>
                </a:lnTo>
                <a:lnTo>
                  <a:pt x="22" y="19"/>
                </a:lnTo>
                <a:lnTo>
                  <a:pt x="22" y="15"/>
                </a:lnTo>
                <a:lnTo>
                  <a:pt x="22" y="12"/>
                </a:lnTo>
                <a:lnTo>
                  <a:pt x="26" y="8"/>
                </a:lnTo>
                <a:lnTo>
                  <a:pt x="33" y="8"/>
                </a:lnTo>
                <a:close/>
                <a:moveTo>
                  <a:pt x="22" y="75"/>
                </a:moveTo>
                <a:lnTo>
                  <a:pt x="29" y="75"/>
                </a:lnTo>
                <a:lnTo>
                  <a:pt x="55" y="75"/>
                </a:lnTo>
                <a:lnTo>
                  <a:pt x="63" y="78"/>
                </a:lnTo>
                <a:lnTo>
                  <a:pt x="63" y="82"/>
                </a:lnTo>
                <a:lnTo>
                  <a:pt x="63" y="89"/>
                </a:lnTo>
                <a:lnTo>
                  <a:pt x="55" y="93"/>
                </a:lnTo>
                <a:lnTo>
                  <a:pt x="48" y="97"/>
                </a:lnTo>
                <a:lnTo>
                  <a:pt x="33" y="97"/>
                </a:lnTo>
                <a:lnTo>
                  <a:pt x="26" y="97"/>
                </a:lnTo>
                <a:lnTo>
                  <a:pt x="18" y="93"/>
                </a:lnTo>
                <a:lnTo>
                  <a:pt x="14" y="89"/>
                </a:lnTo>
                <a:lnTo>
                  <a:pt x="11" y="86"/>
                </a:lnTo>
                <a:lnTo>
                  <a:pt x="14" y="82"/>
                </a:lnTo>
                <a:lnTo>
                  <a:pt x="22" y="7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nvGrpSpPr>
          <p:cNvPr id="2" name="Group 127"/>
          <p:cNvGrpSpPr>
            <a:grpSpLocks/>
          </p:cNvGrpSpPr>
          <p:nvPr/>
        </p:nvGrpSpPr>
        <p:grpSpPr bwMode="auto">
          <a:xfrm>
            <a:off x="2170113" y="2987675"/>
            <a:ext cx="2328862" cy="1677988"/>
            <a:chOff x="1367" y="1882"/>
            <a:chExt cx="1467" cy="1057"/>
          </a:xfrm>
        </p:grpSpPr>
        <p:sp>
          <p:nvSpPr>
            <p:cNvPr id="43106" name="Freeform 53"/>
            <p:cNvSpPr>
              <a:spLocks/>
            </p:cNvSpPr>
            <p:nvPr/>
          </p:nvSpPr>
          <p:spPr bwMode="auto">
            <a:xfrm>
              <a:off x="1367" y="2134"/>
              <a:ext cx="41" cy="41"/>
            </a:xfrm>
            <a:custGeom>
              <a:avLst/>
              <a:gdLst>
                <a:gd name="T0" fmla="*/ 18 w 41"/>
                <a:gd name="T1" fmla="*/ 0 h 41"/>
                <a:gd name="T2" fmla="*/ 11 w 41"/>
                <a:gd name="T3" fmla="*/ 0 h 41"/>
                <a:gd name="T4" fmla="*/ 4 w 41"/>
                <a:gd name="T5" fmla="*/ 8 h 41"/>
                <a:gd name="T6" fmla="*/ 0 w 41"/>
                <a:gd name="T7" fmla="*/ 12 h 41"/>
                <a:gd name="T8" fmla="*/ 0 w 41"/>
                <a:gd name="T9" fmla="*/ 19 h 41"/>
                <a:gd name="T10" fmla="*/ 0 w 41"/>
                <a:gd name="T11" fmla="*/ 30 h 41"/>
                <a:gd name="T12" fmla="*/ 7 w 41"/>
                <a:gd name="T13" fmla="*/ 34 h 41"/>
                <a:gd name="T14" fmla="*/ 11 w 41"/>
                <a:gd name="T15" fmla="*/ 41 h 41"/>
                <a:gd name="T16" fmla="*/ 22 w 41"/>
                <a:gd name="T17" fmla="*/ 41 h 41"/>
                <a:gd name="T18" fmla="*/ 30 w 41"/>
                <a:gd name="T19" fmla="*/ 41 h 41"/>
                <a:gd name="T20" fmla="*/ 37 w 41"/>
                <a:gd name="T21" fmla="*/ 34 h 41"/>
                <a:gd name="T22" fmla="*/ 41 w 41"/>
                <a:gd name="T23" fmla="*/ 30 h 41"/>
                <a:gd name="T24" fmla="*/ 41 w 41"/>
                <a:gd name="T25" fmla="*/ 19 h 41"/>
                <a:gd name="T26" fmla="*/ 41 w 41"/>
                <a:gd name="T27" fmla="*/ 12 h 41"/>
                <a:gd name="T28" fmla="*/ 37 w 41"/>
                <a:gd name="T29" fmla="*/ 4 h 41"/>
                <a:gd name="T30" fmla="*/ 30 w 41"/>
                <a:gd name="T31" fmla="*/ 0 h 41"/>
                <a:gd name="T32" fmla="*/ 22 w 41"/>
                <a:gd name="T33" fmla="*/ 0 h 41"/>
                <a:gd name="T34" fmla="*/ 18 w 41"/>
                <a:gd name="T35" fmla="*/ 0 h 4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1"/>
                <a:gd name="T55" fmla="*/ 0 h 41"/>
                <a:gd name="T56" fmla="*/ 41 w 41"/>
                <a:gd name="T57" fmla="*/ 41 h 4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1" h="41">
                  <a:moveTo>
                    <a:pt x="18" y="0"/>
                  </a:moveTo>
                  <a:lnTo>
                    <a:pt x="11" y="0"/>
                  </a:lnTo>
                  <a:lnTo>
                    <a:pt x="4" y="8"/>
                  </a:lnTo>
                  <a:lnTo>
                    <a:pt x="0" y="12"/>
                  </a:lnTo>
                  <a:lnTo>
                    <a:pt x="0" y="19"/>
                  </a:lnTo>
                  <a:lnTo>
                    <a:pt x="0" y="30"/>
                  </a:lnTo>
                  <a:lnTo>
                    <a:pt x="7" y="34"/>
                  </a:lnTo>
                  <a:lnTo>
                    <a:pt x="11" y="41"/>
                  </a:lnTo>
                  <a:lnTo>
                    <a:pt x="22" y="41"/>
                  </a:lnTo>
                  <a:lnTo>
                    <a:pt x="30" y="41"/>
                  </a:lnTo>
                  <a:lnTo>
                    <a:pt x="37" y="34"/>
                  </a:lnTo>
                  <a:lnTo>
                    <a:pt x="41" y="30"/>
                  </a:lnTo>
                  <a:lnTo>
                    <a:pt x="41" y="19"/>
                  </a:lnTo>
                  <a:lnTo>
                    <a:pt x="41" y="12"/>
                  </a:lnTo>
                  <a:lnTo>
                    <a:pt x="37" y="4"/>
                  </a:lnTo>
                  <a:lnTo>
                    <a:pt x="30" y="0"/>
                  </a:lnTo>
                  <a:lnTo>
                    <a:pt x="22" y="0"/>
                  </a:lnTo>
                  <a:lnTo>
                    <a:pt x="1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107" name="Freeform 54"/>
            <p:cNvSpPr>
              <a:spLocks/>
            </p:cNvSpPr>
            <p:nvPr/>
          </p:nvSpPr>
          <p:spPr bwMode="auto">
            <a:xfrm>
              <a:off x="1367" y="2335"/>
              <a:ext cx="41" cy="41"/>
            </a:xfrm>
            <a:custGeom>
              <a:avLst/>
              <a:gdLst>
                <a:gd name="T0" fmla="*/ 18 w 41"/>
                <a:gd name="T1" fmla="*/ 0 h 41"/>
                <a:gd name="T2" fmla="*/ 11 w 41"/>
                <a:gd name="T3" fmla="*/ 0 h 41"/>
                <a:gd name="T4" fmla="*/ 4 w 41"/>
                <a:gd name="T5" fmla="*/ 3 h 41"/>
                <a:gd name="T6" fmla="*/ 0 w 41"/>
                <a:gd name="T7" fmla="*/ 11 h 41"/>
                <a:gd name="T8" fmla="*/ 0 w 41"/>
                <a:gd name="T9" fmla="*/ 18 h 41"/>
                <a:gd name="T10" fmla="*/ 0 w 41"/>
                <a:gd name="T11" fmla="*/ 26 h 41"/>
                <a:gd name="T12" fmla="*/ 7 w 41"/>
                <a:gd name="T13" fmla="*/ 33 h 41"/>
                <a:gd name="T14" fmla="*/ 11 w 41"/>
                <a:gd name="T15" fmla="*/ 37 h 41"/>
                <a:gd name="T16" fmla="*/ 22 w 41"/>
                <a:gd name="T17" fmla="*/ 41 h 41"/>
                <a:gd name="T18" fmla="*/ 30 w 41"/>
                <a:gd name="T19" fmla="*/ 37 h 41"/>
                <a:gd name="T20" fmla="*/ 37 w 41"/>
                <a:gd name="T21" fmla="*/ 33 h 41"/>
                <a:gd name="T22" fmla="*/ 41 w 41"/>
                <a:gd name="T23" fmla="*/ 26 h 41"/>
                <a:gd name="T24" fmla="*/ 41 w 41"/>
                <a:gd name="T25" fmla="*/ 18 h 41"/>
                <a:gd name="T26" fmla="*/ 41 w 41"/>
                <a:gd name="T27" fmla="*/ 11 h 41"/>
                <a:gd name="T28" fmla="*/ 37 w 41"/>
                <a:gd name="T29" fmla="*/ 3 h 41"/>
                <a:gd name="T30" fmla="*/ 30 w 41"/>
                <a:gd name="T31" fmla="*/ 0 h 41"/>
                <a:gd name="T32" fmla="*/ 22 w 41"/>
                <a:gd name="T33" fmla="*/ 0 h 41"/>
                <a:gd name="T34" fmla="*/ 18 w 41"/>
                <a:gd name="T35" fmla="*/ 0 h 4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1"/>
                <a:gd name="T55" fmla="*/ 0 h 41"/>
                <a:gd name="T56" fmla="*/ 41 w 41"/>
                <a:gd name="T57" fmla="*/ 41 h 4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1" h="41">
                  <a:moveTo>
                    <a:pt x="18" y="0"/>
                  </a:moveTo>
                  <a:lnTo>
                    <a:pt x="11" y="0"/>
                  </a:lnTo>
                  <a:lnTo>
                    <a:pt x="4" y="3"/>
                  </a:lnTo>
                  <a:lnTo>
                    <a:pt x="0" y="11"/>
                  </a:lnTo>
                  <a:lnTo>
                    <a:pt x="0" y="18"/>
                  </a:lnTo>
                  <a:lnTo>
                    <a:pt x="0" y="26"/>
                  </a:lnTo>
                  <a:lnTo>
                    <a:pt x="7" y="33"/>
                  </a:lnTo>
                  <a:lnTo>
                    <a:pt x="11" y="37"/>
                  </a:lnTo>
                  <a:lnTo>
                    <a:pt x="22" y="41"/>
                  </a:lnTo>
                  <a:lnTo>
                    <a:pt x="30" y="37"/>
                  </a:lnTo>
                  <a:lnTo>
                    <a:pt x="37" y="33"/>
                  </a:lnTo>
                  <a:lnTo>
                    <a:pt x="41" y="26"/>
                  </a:lnTo>
                  <a:lnTo>
                    <a:pt x="41" y="18"/>
                  </a:lnTo>
                  <a:lnTo>
                    <a:pt x="41" y="11"/>
                  </a:lnTo>
                  <a:lnTo>
                    <a:pt x="37" y="3"/>
                  </a:lnTo>
                  <a:lnTo>
                    <a:pt x="30" y="0"/>
                  </a:lnTo>
                  <a:lnTo>
                    <a:pt x="22" y="0"/>
                  </a:lnTo>
                  <a:lnTo>
                    <a:pt x="1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108" name="Freeform 55"/>
            <p:cNvSpPr>
              <a:spLocks/>
            </p:cNvSpPr>
            <p:nvPr/>
          </p:nvSpPr>
          <p:spPr bwMode="auto">
            <a:xfrm>
              <a:off x="1367" y="2535"/>
              <a:ext cx="41" cy="41"/>
            </a:xfrm>
            <a:custGeom>
              <a:avLst/>
              <a:gdLst>
                <a:gd name="T0" fmla="*/ 18 w 41"/>
                <a:gd name="T1" fmla="*/ 0 h 41"/>
                <a:gd name="T2" fmla="*/ 11 w 41"/>
                <a:gd name="T3" fmla="*/ 0 h 41"/>
                <a:gd name="T4" fmla="*/ 4 w 41"/>
                <a:gd name="T5" fmla="*/ 4 h 41"/>
                <a:gd name="T6" fmla="*/ 0 w 41"/>
                <a:gd name="T7" fmla="*/ 11 h 41"/>
                <a:gd name="T8" fmla="*/ 0 w 41"/>
                <a:gd name="T9" fmla="*/ 19 h 41"/>
                <a:gd name="T10" fmla="*/ 0 w 41"/>
                <a:gd name="T11" fmla="*/ 26 h 41"/>
                <a:gd name="T12" fmla="*/ 7 w 41"/>
                <a:gd name="T13" fmla="*/ 33 h 41"/>
                <a:gd name="T14" fmla="*/ 11 w 41"/>
                <a:gd name="T15" fmla="*/ 37 h 41"/>
                <a:gd name="T16" fmla="*/ 22 w 41"/>
                <a:gd name="T17" fmla="*/ 41 h 41"/>
                <a:gd name="T18" fmla="*/ 30 w 41"/>
                <a:gd name="T19" fmla="*/ 37 h 41"/>
                <a:gd name="T20" fmla="*/ 37 w 41"/>
                <a:gd name="T21" fmla="*/ 33 h 41"/>
                <a:gd name="T22" fmla="*/ 41 w 41"/>
                <a:gd name="T23" fmla="*/ 26 h 41"/>
                <a:gd name="T24" fmla="*/ 41 w 41"/>
                <a:gd name="T25" fmla="*/ 19 h 41"/>
                <a:gd name="T26" fmla="*/ 41 w 41"/>
                <a:gd name="T27" fmla="*/ 11 h 41"/>
                <a:gd name="T28" fmla="*/ 37 w 41"/>
                <a:gd name="T29" fmla="*/ 4 h 41"/>
                <a:gd name="T30" fmla="*/ 30 w 41"/>
                <a:gd name="T31" fmla="*/ 0 h 41"/>
                <a:gd name="T32" fmla="*/ 22 w 41"/>
                <a:gd name="T33" fmla="*/ 0 h 41"/>
                <a:gd name="T34" fmla="*/ 18 w 41"/>
                <a:gd name="T35" fmla="*/ 0 h 4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1"/>
                <a:gd name="T55" fmla="*/ 0 h 41"/>
                <a:gd name="T56" fmla="*/ 41 w 41"/>
                <a:gd name="T57" fmla="*/ 41 h 4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1" h="41">
                  <a:moveTo>
                    <a:pt x="18" y="0"/>
                  </a:moveTo>
                  <a:lnTo>
                    <a:pt x="11" y="0"/>
                  </a:lnTo>
                  <a:lnTo>
                    <a:pt x="4" y="4"/>
                  </a:lnTo>
                  <a:lnTo>
                    <a:pt x="0" y="11"/>
                  </a:lnTo>
                  <a:lnTo>
                    <a:pt x="0" y="19"/>
                  </a:lnTo>
                  <a:lnTo>
                    <a:pt x="0" y="26"/>
                  </a:lnTo>
                  <a:lnTo>
                    <a:pt x="7" y="33"/>
                  </a:lnTo>
                  <a:lnTo>
                    <a:pt x="11" y="37"/>
                  </a:lnTo>
                  <a:lnTo>
                    <a:pt x="22" y="41"/>
                  </a:lnTo>
                  <a:lnTo>
                    <a:pt x="30" y="37"/>
                  </a:lnTo>
                  <a:lnTo>
                    <a:pt x="37" y="33"/>
                  </a:lnTo>
                  <a:lnTo>
                    <a:pt x="41" y="26"/>
                  </a:lnTo>
                  <a:lnTo>
                    <a:pt x="41" y="19"/>
                  </a:lnTo>
                  <a:lnTo>
                    <a:pt x="41" y="11"/>
                  </a:lnTo>
                  <a:lnTo>
                    <a:pt x="37" y="4"/>
                  </a:lnTo>
                  <a:lnTo>
                    <a:pt x="30" y="0"/>
                  </a:lnTo>
                  <a:lnTo>
                    <a:pt x="22" y="0"/>
                  </a:lnTo>
                  <a:lnTo>
                    <a:pt x="1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nvGrpSpPr>
            <p:cNvPr id="43109" name="Group 126"/>
            <p:cNvGrpSpPr>
              <a:grpSpLocks/>
            </p:cNvGrpSpPr>
            <p:nvPr/>
          </p:nvGrpSpPr>
          <p:grpSpPr bwMode="auto">
            <a:xfrm>
              <a:off x="1482" y="1882"/>
              <a:ext cx="1352" cy="1057"/>
              <a:chOff x="1482" y="1882"/>
              <a:chExt cx="1352" cy="1057"/>
            </a:xfrm>
          </p:grpSpPr>
          <p:sp>
            <p:nvSpPr>
              <p:cNvPr id="43110" name="Line 71"/>
              <p:cNvSpPr>
                <a:spLocks noChangeShapeType="1"/>
              </p:cNvSpPr>
              <p:nvPr/>
            </p:nvSpPr>
            <p:spPr bwMode="auto">
              <a:xfrm flipH="1" flipV="1">
                <a:off x="1482" y="1882"/>
                <a:ext cx="652" cy="7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111" name="Freeform 47"/>
              <p:cNvSpPr>
                <a:spLocks/>
              </p:cNvSpPr>
              <p:nvPr/>
            </p:nvSpPr>
            <p:spPr bwMode="auto">
              <a:xfrm>
                <a:off x="2223" y="2613"/>
                <a:ext cx="242" cy="245"/>
              </a:xfrm>
              <a:custGeom>
                <a:avLst/>
                <a:gdLst>
                  <a:gd name="T0" fmla="*/ 242 w 242"/>
                  <a:gd name="T1" fmla="*/ 122 h 245"/>
                  <a:gd name="T2" fmla="*/ 242 w 242"/>
                  <a:gd name="T3" fmla="*/ 96 h 245"/>
                  <a:gd name="T4" fmla="*/ 235 w 242"/>
                  <a:gd name="T5" fmla="*/ 74 h 245"/>
                  <a:gd name="T6" fmla="*/ 224 w 242"/>
                  <a:gd name="T7" fmla="*/ 52 h 245"/>
                  <a:gd name="T8" fmla="*/ 209 w 242"/>
                  <a:gd name="T9" fmla="*/ 37 h 245"/>
                  <a:gd name="T10" fmla="*/ 190 w 242"/>
                  <a:gd name="T11" fmla="*/ 22 h 245"/>
                  <a:gd name="T12" fmla="*/ 168 w 242"/>
                  <a:gd name="T13" fmla="*/ 7 h 245"/>
                  <a:gd name="T14" fmla="*/ 146 w 242"/>
                  <a:gd name="T15" fmla="*/ 4 h 245"/>
                  <a:gd name="T16" fmla="*/ 123 w 242"/>
                  <a:gd name="T17" fmla="*/ 0 h 245"/>
                  <a:gd name="T18" fmla="*/ 97 w 242"/>
                  <a:gd name="T19" fmla="*/ 4 h 245"/>
                  <a:gd name="T20" fmla="*/ 75 w 242"/>
                  <a:gd name="T21" fmla="*/ 7 h 245"/>
                  <a:gd name="T22" fmla="*/ 52 w 242"/>
                  <a:gd name="T23" fmla="*/ 22 h 245"/>
                  <a:gd name="T24" fmla="*/ 34 w 242"/>
                  <a:gd name="T25" fmla="*/ 37 h 245"/>
                  <a:gd name="T26" fmla="*/ 19 w 242"/>
                  <a:gd name="T27" fmla="*/ 52 h 245"/>
                  <a:gd name="T28" fmla="*/ 8 w 242"/>
                  <a:gd name="T29" fmla="*/ 74 h 245"/>
                  <a:gd name="T30" fmla="*/ 4 w 242"/>
                  <a:gd name="T31" fmla="*/ 96 h 245"/>
                  <a:gd name="T32" fmla="*/ 0 w 242"/>
                  <a:gd name="T33" fmla="*/ 122 h 245"/>
                  <a:gd name="T34" fmla="*/ 4 w 242"/>
                  <a:gd name="T35" fmla="*/ 145 h 245"/>
                  <a:gd name="T36" fmla="*/ 8 w 242"/>
                  <a:gd name="T37" fmla="*/ 171 h 245"/>
                  <a:gd name="T38" fmla="*/ 19 w 242"/>
                  <a:gd name="T39" fmla="*/ 189 h 245"/>
                  <a:gd name="T40" fmla="*/ 34 w 242"/>
                  <a:gd name="T41" fmla="*/ 208 h 245"/>
                  <a:gd name="T42" fmla="*/ 52 w 242"/>
                  <a:gd name="T43" fmla="*/ 223 h 245"/>
                  <a:gd name="T44" fmla="*/ 75 w 242"/>
                  <a:gd name="T45" fmla="*/ 234 h 245"/>
                  <a:gd name="T46" fmla="*/ 97 w 242"/>
                  <a:gd name="T47" fmla="*/ 241 h 245"/>
                  <a:gd name="T48" fmla="*/ 123 w 242"/>
                  <a:gd name="T49" fmla="*/ 245 h 245"/>
                  <a:gd name="T50" fmla="*/ 146 w 242"/>
                  <a:gd name="T51" fmla="*/ 241 h 245"/>
                  <a:gd name="T52" fmla="*/ 168 w 242"/>
                  <a:gd name="T53" fmla="*/ 234 h 245"/>
                  <a:gd name="T54" fmla="*/ 190 w 242"/>
                  <a:gd name="T55" fmla="*/ 223 h 245"/>
                  <a:gd name="T56" fmla="*/ 209 w 242"/>
                  <a:gd name="T57" fmla="*/ 208 h 245"/>
                  <a:gd name="T58" fmla="*/ 224 w 242"/>
                  <a:gd name="T59" fmla="*/ 189 h 245"/>
                  <a:gd name="T60" fmla="*/ 235 w 242"/>
                  <a:gd name="T61" fmla="*/ 171 h 245"/>
                  <a:gd name="T62" fmla="*/ 242 w 242"/>
                  <a:gd name="T63" fmla="*/ 145 h 245"/>
                  <a:gd name="T64" fmla="*/ 242 w 242"/>
                  <a:gd name="T65" fmla="*/ 122 h 2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42"/>
                  <a:gd name="T100" fmla="*/ 0 h 245"/>
                  <a:gd name="T101" fmla="*/ 242 w 242"/>
                  <a:gd name="T102" fmla="*/ 245 h 2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42" h="245">
                    <a:moveTo>
                      <a:pt x="242" y="122"/>
                    </a:moveTo>
                    <a:lnTo>
                      <a:pt x="242" y="96"/>
                    </a:lnTo>
                    <a:lnTo>
                      <a:pt x="235" y="74"/>
                    </a:lnTo>
                    <a:lnTo>
                      <a:pt x="224" y="52"/>
                    </a:lnTo>
                    <a:lnTo>
                      <a:pt x="209" y="37"/>
                    </a:lnTo>
                    <a:lnTo>
                      <a:pt x="190" y="22"/>
                    </a:lnTo>
                    <a:lnTo>
                      <a:pt x="168" y="7"/>
                    </a:lnTo>
                    <a:lnTo>
                      <a:pt x="146" y="4"/>
                    </a:lnTo>
                    <a:lnTo>
                      <a:pt x="123" y="0"/>
                    </a:lnTo>
                    <a:lnTo>
                      <a:pt x="97" y="4"/>
                    </a:lnTo>
                    <a:lnTo>
                      <a:pt x="75" y="7"/>
                    </a:lnTo>
                    <a:lnTo>
                      <a:pt x="52" y="22"/>
                    </a:lnTo>
                    <a:lnTo>
                      <a:pt x="34" y="37"/>
                    </a:lnTo>
                    <a:lnTo>
                      <a:pt x="19" y="52"/>
                    </a:lnTo>
                    <a:lnTo>
                      <a:pt x="8" y="74"/>
                    </a:lnTo>
                    <a:lnTo>
                      <a:pt x="4" y="96"/>
                    </a:lnTo>
                    <a:lnTo>
                      <a:pt x="0" y="122"/>
                    </a:lnTo>
                    <a:lnTo>
                      <a:pt x="4" y="145"/>
                    </a:lnTo>
                    <a:lnTo>
                      <a:pt x="8" y="171"/>
                    </a:lnTo>
                    <a:lnTo>
                      <a:pt x="19" y="189"/>
                    </a:lnTo>
                    <a:lnTo>
                      <a:pt x="34" y="208"/>
                    </a:lnTo>
                    <a:lnTo>
                      <a:pt x="52" y="223"/>
                    </a:lnTo>
                    <a:lnTo>
                      <a:pt x="75" y="234"/>
                    </a:lnTo>
                    <a:lnTo>
                      <a:pt x="97" y="241"/>
                    </a:lnTo>
                    <a:lnTo>
                      <a:pt x="123" y="245"/>
                    </a:lnTo>
                    <a:lnTo>
                      <a:pt x="146" y="241"/>
                    </a:lnTo>
                    <a:lnTo>
                      <a:pt x="168" y="234"/>
                    </a:lnTo>
                    <a:lnTo>
                      <a:pt x="190" y="223"/>
                    </a:lnTo>
                    <a:lnTo>
                      <a:pt x="209" y="208"/>
                    </a:lnTo>
                    <a:lnTo>
                      <a:pt x="224" y="189"/>
                    </a:lnTo>
                    <a:lnTo>
                      <a:pt x="235" y="171"/>
                    </a:lnTo>
                    <a:lnTo>
                      <a:pt x="242" y="145"/>
                    </a:lnTo>
                    <a:lnTo>
                      <a:pt x="242" y="122"/>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43112" name="Freeform 49"/>
              <p:cNvSpPr>
                <a:spLocks/>
              </p:cNvSpPr>
              <p:nvPr/>
            </p:nvSpPr>
            <p:spPr bwMode="auto">
              <a:xfrm>
                <a:off x="2331" y="2197"/>
                <a:ext cx="41" cy="41"/>
              </a:xfrm>
              <a:custGeom>
                <a:avLst/>
                <a:gdLst>
                  <a:gd name="T0" fmla="*/ 19 w 41"/>
                  <a:gd name="T1" fmla="*/ 0 h 41"/>
                  <a:gd name="T2" fmla="*/ 11 w 41"/>
                  <a:gd name="T3" fmla="*/ 4 h 41"/>
                  <a:gd name="T4" fmla="*/ 4 w 41"/>
                  <a:gd name="T5" fmla="*/ 8 h 41"/>
                  <a:gd name="T6" fmla="*/ 0 w 41"/>
                  <a:gd name="T7" fmla="*/ 15 h 41"/>
                  <a:gd name="T8" fmla="*/ 0 w 41"/>
                  <a:gd name="T9" fmla="*/ 23 h 41"/>
                  <a:gd name="T10" fmla="*/ 0 w 41"/>
                  <a:gd name="T11" fmla="*/ 30 h 41"/>
                  <a:gd name="T12" fmla="*/ 4 w 41"/>
                  <a:gd name="T13" fmla="*/ 38 h 41"/>
                  <a:gd name="T14" fmla="*/ 11 w 41"/>
                  <a:gd name="T15" fmla="*/ 41 h 41"/>
                  <a:gd name="T16" fmla="*/ 19 w 41"/>
                  <a:gd name="T17" fmla="*/ 41 h 41"/>
                  <a:gd name="T18" fmla="*/ 30 w 41"/>
                  <a:gd name="T19" fmla="*/ 41 h 41"/>
                  <a:gd name="T20" fmla="*/ 34 w 41"/>
                  <a:gd name="T21" fmla="*/ 38 h 41"/>
                  <a:gd name="T22" fmla="*/ 41 w 41"/>
                  <a:gd name="T23" fmla="*/ 30 h 41"/>
                  <a:gd name="T24" fmla="*/ 41 w 41"/>
                  <a:gd name="T25" fmla="*/ 23 h 41"/>
                  <a:gd name="T26" fmla="*/ 41 w 41"/>
                  <a:gd name="T27" fmla="*/ 15 h 41"/>
                  <a:gd name="T28" fmla="*/ 34 w 41"/>
                  <a:gd name="T29" fmla="*/ 8 h 41"/>
                  <a:gd name="T30" fmla="*/ 30 w 41"/>
                  <a:gd name="T31" fmla="*/ 4 h 41"/>
                  <a:gd name="T32" fmla="*/ 19 w 41"/>
                  <a:gd name="T33" fmla="*/ 0 h 41"/>
                  <a:gd name="T34" fmla="*/ 19 w 41"/>
                  <a:gd name="T35" fmla="*/ 0 h 4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1"/>
                  <a:gd name="T55" fmla="*/ 0 h 41"/>
                  <a:gd name="T56" fmla="*/ 41 w 41"/>
                  <a:gd name="T57" fmla="*/ 41 h 4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1" h="41">
                    <a:moveTo>
                      <a:pt x="19" y="0"/>
                    </a:moveTo>
                    <a:lnTo>
                      <a:pt x="11" y="4"/>
                    </a:lnTo>
                    <a:lnTo>
                      <a:pt x="4" y="8"/>
                    </a:lnTo>
                    <a:lnTo>
                      <a:pt x="0" y="15"/>
                    </a:lnTo>
                    <a:lnTo>
                      <a:pt x="0" y="23"/>
                    </a:lnTo>
                    <a:lnTo>
                      <a:pt x="0" y="30"/>
                    </a:lnTo>
                    <a:lnTo>
                      <a:pt x="4" y="38"/>
                    </a:lnTo>
                    <a:lnTo>
                      <a:pt x="11" y="41"/>
                    </a:lnTo>
                    <a:lnTo>
                      <a:pt x="19" y="41"/>
                    </a:lnTo>
                    <a:lnTo>
                      <a:pt x="30" y="41"/>
                    </a:lnTo>
                    <a:lnTo>
                      <a:pt x="34" y="38"/>
                    </a:lnTo>
                    <a:lnTo>
                      <a:pt x="41" y="30"/>
                    </a:lnTo>
                    <a:lnTo>
                      <a:pt x="41" y="23"/>
                    </a:lnTo>
                    <a:lnTo>
                      <a:pt x="41" y="15"/>
                    </a:lnTo>
                    <a:lnTo>
                      <a:pt x="34" y="8"/>
                    </a:lnTo>
                    <a:lnTo>
                      <a:pt x="30" y="4"/>
                    </a:lnTo>
                    <a:lnTo>
                      <a:pt x="1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113" name="Freeform 50"/>
              <p:cNvSpPr>
                <a:spLocks/>
              </p:cNvSpPr>
              <p:nvPr/>
            </p:nvSpPr>
            <p:spPr bwMode="auto">
              <a:xfrm>
                <a:off x="2331" y="2320"/>
                <a:ext cx="41" cy="41"/>
              </a:xfrm>
              <a:custGeom>
                <a:avLst/>
                <a:gdLst>
                  <a:gd name="T0" fmla="*/ 19 w 41"/>
                  <a:gd name="T1" fmla="*/ 0 h 41"/>
                  <a:gd name="T2" fmla="*/ 11 w 41"/>
                  <a:gd name="T3" fmla="*/ 4 h 41"/>
                  <a:gd name="T4" fmla="*/ 4 w 41"/>
                  <a:gd name="T5" fmla="*/ 7 h 41"/>
                  <a:gd name="T6" fmla="*/ 0 w 41"/>
                  <a:gd name="T7" fmla="*/ 15 h 41"/>
                  <a:gd name="T8" fmla="*/ 0 w 41"/>
                  <a:gd name="T9" fmla="*/ 22 h 41"/>
                  <a:gd name="T10" fmla="*/ 0 w 41"/>
                  <a:gd name="T11" fmla="*/ 30 h 41"/>
                  <a:gd name="T12" fmla="*/ 4 w 41"/>
                  <a:gd name="T13" fmla="*/ 37 h 41"/>
                  <a:gd name="T14" fmla="*/ 11 w 41"/>
                  <a:gd name="T15" fmla="*/ 41 h 41"/>
                  <a:gd name="T16" fmla="*/ 19 w 41"/>
                  <a:gd name="T17" fmla="*/ 41 h 41"/>
                  <a:gd name="T18" fmla="*/ 30 w 41"/>
                  <a:gd name="T19" fmla="*/ 41 h 41"/>
                  <a:gd name="T20" fmla="*/ 34 w 41"/>
                  <a:gd name="T21" fmla="*/ 37 h 41"/>
                  <a:gd name="T22" fmla="*/ 41 w 41"/>
                  <a:gd name="T23" fmla="*/ 30 h 41"/>
                  <a:gd name="T24" fmla="*/ 41 w 41"/>
                  <a:gd name="T25" fmla="*/ 22 h 41"/>
                  <a:gd name="T26" fmla="*/ 41 w 41"/>
                  <a:gd name="T27" fmla="*/ 15 h 41"/>
                  <a:gd name="T28" fmla="*/ 34 w 41"/>
                  <a:gd name="T29" fmla="*/ 7 h 41"/>
                  <a:gd name="T30" fmla="*/ 30 w 41"/>
                  <a:gd name="T31" fmla="*/ 4 h 41"/>
                  <a:gd name="T32" fmla="*/ 19 w 41"/>
                  <a:gd name="T33" fmla="*/ 0 h 41"/>
                  <a:gd name="T34" fmla="*/ 19 w 41"/>
                  <a:gd name="T35" fmla="*/ 0 h 4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1"/>
                  <a:gd name="T55" fmla="*/ 0 h 41"/>
                  <a:gd name="T56" fmla="*/ 41 w 41"/>
                  <a:gd name="T57" fmla="*/ 41 h 4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1" h="41">
                    <a:moveTo>
                      <a:pt x="19" y="0"/>
                    </a:moveTo>
                    <a:lnTo>
                      <a:pt x="11" y="4"/>
                    </a:lnTo>
                    <a:lnTo>
                      <a:pt x="4" y="7"/>
                    </a:lnTo>
                    <a:lnTo>
                      <a:pt x="0" y="15"/>
                    </a:lnTo>
                    <a:lnTo>
                      <a:pt x="0" y="22"/>
                    </a:lnTo>
                    <a:lnTo>
                      <a:pt x="0" y="30"/>
                    </a:lnTo>
                    <a:lnTo>
                      <a:pt x="4" y="37"/>
                    </a:lnTo>
                    <a:lnTo>
                      <a:pt x="11" y="41"/>
                    </a:lnTo>
                    <a:lnTo>
                      <a:pt x="19" y="41"/>
                    </a:lnTo>
                    <a:lnTo>
                      <a:pt x="30" y="41"/>
                    </a:lnTo>
                    <a:lnTo>
                      <a:pt x="34" y="37"/>
                    </a:lnTo>
                    <a:lnTo>
                      <a:pt x="41" y="30"/>
                    </a:lnTo>
                    <a:lnTo>
                      <a:pt x="41" y="22"/>
                    </a:lnTo>
                    <a:lnTo>
                      <a:pt x="41" y="15"/>
                    </a:lnTo>
                    <a:lnTo>
                      <a:pt x="34" y="7"/>
                    </a:lnTo>
                    <a:lnTo>
                      <a:pt x="30" y="4"/>
                    </a:lnTo>
                    <a:lnTo>
                      <a:pt x="1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114" name="Freeform 51"/>
              <p:cNvSpPr>
                <a:spLocks/>
              </p:cNvSpPr>
              <p:nvPr/>
            </p:nvSpPr>
            <p:spPr bwMode="auto">
              <a:xfrm>
                <a:off x="2331" y="2442"/>
                <a:ext cx="41" cy="41"/>
              </a:xfrm>
              <a:custGeom>
                <a:avLst/>
                <a:gdLst>
                  <a:gd name="T0" fmla="*/ 19 w 41"/>
                  <a:gd name="T1" fmla="*/ 0 h 41"/>
                  <a:gd name="T2" fmla="*/ 11 w 41"/>
                  <a:gd name="T3" fmla="*/ 4 h 41"/>
                  <a:gd name="T4" fmla="*/ 4 w 41"/>
                  <a:gd name="T5" fmla="*/ 8 h 41"/>
                  <a:gd name="T6" fmla="*/ 0 w 41"/>
                  <a:gd name="T7" fmla="*/ 15 h 41"/>
                  <a:gd name="T8" fmla="*/ 0 w 41"/>
                  <a:gd name="T9" fmla="*/ 23 h 41"/>
                  <a:gd name="T10" fmla="*/ 0 w 41"/>
                  <a:gd name="T11" fmla="*/ 30 h 41"/>
                  <a:gd name="T12" fmla="*/ 4 w 41"/>
                  <a:gd name="T13" fmla="*/ 37 h 41"/>
                  <a:gd name="T14" fmla="*/ 11 w 41"/>
                  <a:gd name="T15" fmla="*/ 41 h 41"/>
                  <a:gd name="T16" fmla="*/ 19 w 41"/>
                  <a:gd name="T17" fmla="*/ 41 h 41"/>
                  <a:gd name="T18" fmla="*/ 30 w 41"/>
                  <a:gd name="T19" fmla="*/ 41 h 41"/>
                  <a:gd name="T20" fmla="*/ 34 w 41"/>
                  <a:gd name="T21" fmla="*/ 37 h 41"/>
                  <a:gd name="T22" fmla="*/ 41 w 41"/>
                  <a:gd name="T23" fmla="*/ 30 h 41"/>
                  <a:gd name="T24" fmla="*/ 41 w 41"/>
                  <a:gd name="T25" fmla="*/ 23 h 41"/>
                  <a:gd name="T26" fmla="*/ 41 w 41"/>
                  <a:gd name="T27" fmla="*/ 15 h 41"/>
                  <a:gd name="T28" fmla="*/ 34 w 41"/>
                  <a:gd name="T29" fmla="*/ 8 h 41"/>
                  <a:gd name="T30" fmla="*/ 30 w 41"/>
                  <a:gd name="T31" fmla="*/ 4 h 41"/>
                  <a:gd name="T32" fmla="*/ 19 w 41"/>
                  <a:gd name="T33" fmla="*/ 0 h 41"/>
                  <a:gd name="T34" fmla="*/ 19 w 41"/>
                  <a:gd name="T35" fmla="*/ 0 h 4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1"/>
                  <a:gd name="T55" fmla="*/ 0 h 41"/>
                  <a:gd name="T56" fmla="*/ 41 w 41"/>
                  <a:gd name="T57" fmla="*/ 41 h 4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1" h="41">
                    <a:moveTo>
                      <a:pt x="19" y="0"/>
                    </a:moveTo>
                    <a:lnTo>
                      <a:pt x="11" y="4"/>
                    </a:lnTo>
                    <a:lnTo>
                      <a:pt x="4" y="8"/>
                    </a:lnTo>
                    <a:lnTo>
                      <a:pt x="0" y="15"/>
                    </a:lnTo>
                    <a:lnTo>
                      <a:pt x="0" y="23"/>
                    </a:lnTo>
                    <a:lnTo>
                      <a:pt x="0" y="30"/>
                    </a:lnTo>
                    <a:lnTo>
                      <a:pt x="4" y="37"/>
                    </a:lnTo>
                    <a:lnTo>
                      <a:pt x="11" y="41"/>
                    </a:lnTo>
                    <a:lnTo>
                      <a:pt x="19" y="41"/>
                    </a:lnTo>
                    <a:lnTo>
                      <a:pt x="30" y="41"/>
                    </a:lnTo>
                    <a:lnTo>
                      <a:pt x="34" y="37"/>
                    </a:lnTo>
                    <a:lnTo>
                      <a:pt x="41" y="30"/>
                    </a:lnTo>
                    <a:lnTo>
                      <a:pt x="41" y="23"/>
                    </a:lnTo>
                    <a:lnTo>
                      <a:pt x="41" y="15"/>
                    </a:lnTo>
                    <a:lnTo>
                      <a:pt x="34" y="8"/>
                    </a:lnTo>
                    <a:lnTo>
                      <a:pt x="30" y="4"/>
                    </a:lnTo>
                    <a:lnTo>
                      <a:pt x="1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115" name="Freeform 64"/>
              <p:cNvSpPr>
                <a:spLocks/>
              </p:cNvSpPr>
              <p:nvPr/>
            </p:nvSpPr>
            <p:spPr bwMode="auto">
              <a:xfrm>
                <a:off x="2089" y="2758"/>
                <a:ext cx="101" cy="70"/>
              </a:xfrm>
              <a:custGeom>
                <a:avLst/>
                <a:gdLst>
                  <a:gd name="T0" fmla="*/ 8 w 101"/>
                  <a:gd name="T1" fmla="*/ 37 h 70"/>
                  <a:gd name="T2" fmla="*/ 19 w 101"/>
                  <a:gd name="T3" fmla="*/ 70 h 70"/>
                  <a:gd name="T4" fmla="*/ 101 w 101"/>
                  <a:gd name="T5" fmla="*/ 11 h 70"/>
                  <a:gd name="T6" fmla="*/ 0 w 101"/>
                  <a:gd name="T7" fmla="*/ 0 h 70"/>
                  <a:gd name="T8" fmla="*/ 8 w 101"/>
                  <a:gd name="T9" fmla="*/ 37 h 70"/>
                  <a:gd name="T10" fmla="*/ 0 60000 65536"/>
                  <a:gd name="T11" fmla="*/ 0 60000 65536"/>
                  <a:gd name="T12" fmla="*/ 0 60000 65536"/>
                  <a:gd name="T13" fmla="*/ 0 60000 65536"/>
                  <a:gd name="T14" fmla="*/ 0 60000 65536"/>
                  <a:gd name="T15" fmla="*/ 0 w 101"/>
                  <a:gd name="T16" fmla="*/ 0 h 70"/>
                  <a:gd name="T17" fmla="*/ 101 w 101"/>
                  <a:gd name="T18" fmla="*/ 70 h 70"/>
                </a:gdLst>
                <a:ahLst/>
                <a:cxnLst>
                  <a:cxn ang="T10">
                    <a:pos x="T0" y="T1"/>
                  </a:cxn>
                  <a:cxn ang="T11">
                    <a:pos x="T2" y="T3"/>
                  </a:cxn>
                  <a:cxn ang="T12">
                    <a:pos x="T4" y="T5"/>
                  </a:cxn>
                  <a:cxn ang="T13">
                    <a:pos x="T6" y="T7"/>
                  </a:cxn>
                  <a:cxn ang="T14">
                    <a:pos x="T8" y="T9"/>
                  </a:cxn>
                </a:cxnLst>
                <a:rect l="T15" t="T16" r="T17" b="T18"/>
                <a:pathLst>
                  <a:path w="101" h="70">
                    <a:moveTo>
                      <a:pt x="8" y="37"/>
                    </a:moveTo>
                    <a:lnTo>
                      <a:pt x="19" y="70"/>
                    </a:lnTo>
                    <a:lnTo>
                      <a:pt x="101" y="11"/>
                    </a:lnTo>
                    <a:lnTo>
                      <a:pt x="0" y="0"/>
                    </a:lnTo>
                    <a:lnTo>
                      <a:pt x="8"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116" name="Line 65"/>
              <p:cNvSpPr>
                <a:spLocks noChangeShapeType="1"/>
              </p:cNvSpPr>
              <p:nvPr/>
            </p:nvSpPr>
            <p:spPr bwMode="auto">
              <a:xfrm flipH="1">
                <a:off x="1505" y="2795"/>
                <a:ext cx="592" cy="14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117" name="Freeform 70"/>
              <p:cNvSpPr>
                <a:spLocks/>
              </p:cNvSpPr>
              <p:nvPr/>
            </p:nvSpPr>
            <p:spPr bwMode="auto">
              <a:xfrm>
                <a:off x="2104" y="2568"/>
                <a:ext cx="90" cy="97"/>
              </a:xfrm>
              <a:custGeom>
                <a:avLst/>
                <a:gdLst>
                  <a:gd name="T0" fmla="*/ 30 w 90"/>
                  <a:gd name="T1" fmla="*/ 26 h 97"/>
                  <a:gd name="T2" fmla="*/ 0 w 90"/>
                  <a:gd name="T3" fmla="*/ 52 h 97"/>
                  <a:gd name="T4" fmla="*/ 90 w 90"/>
                  <a:gd name="T5" fmla="*/ 97 h 97"/>
                  <a:gd name="T6" fmla="*/ 56 w 90"/>
                  <a:gd name="T7" fmla="*/ 0 h 97"/>
                  <a:gd name="T8" fmla="*/ 30 w 90"/>
                  <a:gd name="T9" fmla="*/ 26 h 97"/>
                  <a:gd name="T10" fmla="*/ 0 60000 65536"/>
                  <a:gd name="T11" fmla="*/ 0 60000 65536"/>
                  <a:gd name="T12" fmla="*/ 0 60000 65536"/>
                  <a:gd name="T13" fmla="*/ 0 60000 65536"/>
                  <a:gd name="T14" fmla="*/ 0 60000 65536"/>
                  <a:gd name="T15" fmla="*/ 0 w 90"/>
                  <a:gd name="T16" fmla="*/ 0 h 97"/>
                  <a:gd name="T17" fmla="*/ 90 w 90"/>
                  <a:gd name="T18" fmla="*/ 97 h 97"/>
                </a:gdLst>
                <a:ahLst/>
                <a:cxnLst>
                  <a:cxn ang="T10">
                    <a:pos x="T0" y="T1"/>
                  </a:cxn>
                  <a:cxn ang="T11">
                    <a:pos x="T2" y="T3"/>
                  </a:cxn>
                  <a:cxn ang="T12">
                    <a:pos x="T4" y="T5"/>
                  </a:cxn>
                  <a:cxn ang="T13">
                    <a:pos x="T6" y="T7"/>
                  </a:cxn>
                  <a:cxn ang="T14">
                    <a:pos x="T8" y="T9"/>
                  </a:cxn>
                </a:cxnLst>
                <a:rect l="T15" t="T16" r="T17" b="T18"/>
                <a:pathLst>
                  <a:path w="90" h="97">
                    <a:moveTo>
                      <a:pt x="30" y="26"/>
                    </a:moveTo>
                    <a:lnTo>
                      <a:pt x="0" y="52"/>
                    </a:lnTo>
                    <a:lnTo>
                      <a:pt x="90" y="97"/>
                    </a:lnTo>
                    <a:lnTo>
                      <a:pt x="56" y="0"/>
                    </a:lnTo>
                    <a:lnTo>
                      <a:pt x="30"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118" name="Freeform 74"/>
              <p:cNvSpPr>
                <a:spLocks/>
              </p:cNvSpPr>
              <p:nvPr/>
            </p:nvSpPr>
            <p:spPr bwMode="auto">
              <a:xfrm>
                <a:off x="2704" y="2713"/>
                <a:ext cx="93" cy="74"/>
              </a:xfrm>
              <a:custGeom>
                <a:avLst/>
                <a:gdLst>
                  <a:gd name="T0" fmla="*/ 0 w 93"/>
                  <a:gd name="T1" fmla="*/ 37 h 74"/>
                  <a:gd name="T2" fmla="*/ 0 w 93"/>
                  <a:gd name="T3" fmla="*/ 74 h 74"/>
                  <a:gd name="T4" fmla="*/ 93 w 93"/>
                  <a:gd name="T5" fmla="*/ 37 h 74"/>
                  <a:gd name="T6" fmla="*/ 0 w 93"/>
                  <a:gd name="T7" fmla="*/ 0 h 74"/>
                  <a:gd name="T8" fmla="*/ 0 w 93"/>
                  <a:gd name="T9" fmla="*/ 37 h 74"/>
                  <a:gd name="T10" fmla="*/ 0 60000 65536"/>
                  <a:gd name="T11" fmla="*/ 0 60000 65536"/>
                  <a:gd name="T12" fmla="*/ 0 60000 65536"/>
                  <a:gd name="T13" fmla="*/ 0 60000 65536"/>
                  <a:gd name="T14" fmla="*/ 0 60000 65536"/>
                  <a:gd name="T15" fmla="*/ 0 w 93"/>
                  <a:gd name="T16" fmla="*/ 0 h 74"/>
                  <a:gd name="T17" fmla="*/ 93 w 93"/>
                  <a:gd name="T18" fmla="*/ 74 h 74"/>
                </a:gdLst>
                <a:ahLst/>
                <a:cxnLst>
                  <a:cxn ang="T10">
                    <a:pos x="T0" y="T1"/>
                  </a:cxn>
                  <a:cxn ang="T11">
                    <a:pos x="T2" y="T3"/>
                  </a:cxn>
                  <a:cxn ang="T12">
                    <a:pos x="T4" y="T5"/>
                  </a:cxn>
                  <a:cxn ang="T13">
                    <a:pos x="T6" y="T7"/>
                  </a:cxn>
                  <a:cxn ang="T14">
                    <a:pos x="T8" y="T9"/>
                  </a:cxn>
                </a:cxnLst>
                <a:rect l="T15" t="T16" r="T17" b="T18"/>
                <a:pathLst>
                  <a:path w="93" h="74">
                    <a:moveTo>
                      <a:pt x="0" y="37"/>
                    </a:moveTo>
                    <a:lnTo>
                      <a:pt x="0" y="74"/>
                    </a:lnTo>
                    <a:lnTo>
                      <a:pt x="93" y="37"/>
                    </a:lnTo>
                    <a:lnTo>
                      <a:pt x="0" y="0"/>
                    </a:lnTo>
                    <a:lnTo>
                      <a:pt x="0"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119" name="Line 75"/>
              <p:cNvSpPr>
                <a:spLocks noChangeShapeType="1"/>
              </p:cNvSpPr>
              <p:nvPr/>
            </p:nvSpPr>
            <p:spPr bwMode="auto">
              <a:xfrm flipH="1">
                <a:off x="2462" y="2750"/>
                <a:ext cx="24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120" name="Freeform 85"/>
              <p:cNvSpPr>
                <a:spLocks/>
              </p:cNvSpPr>
              <p:nvPr/>
            </p:nvSpPr>
            <p:spPr bwMode="auto">
              <a:xfrm>
                <a:off x="2506" y="2817"/>
                <a:ext cx="71" cy="104"/>
              </a:xfrm>
              <a:custGeom>
                <a:avLst/>
                <a:gdLst>
                  <a:gd name="T0" fmla="*/ 0 w 71"/>
                  <a:gd name="T1" fmla="*/ 0 h 104"/>
                  <a:gd name="T2" fmla="*/ 0 w 71"/>
                  <a:gd name="T3" fmla="*/ 0 h 104"/>
                  <a:gd name="T4" fmla="*/ 4 w 71"/>
                  <a:gd name="T5" fmla="*/ 4 h 104"/>
                  <a:gd name="T6" fmla="*/ 8 w 71"/>
                  <a:gd name="T7" fmla="*/ 7 h 104"/>
                  <a:gd name="T8" fmla="*/ 34 w 71"/>
                  <a:gd name="T9" fmla="*/ 63 h 104"/>
                  <a:gd name="T10" fmla="*/ 34 w 71"/>
                  <a:gd name="T11" fmla="*/ 67 h 104"/>
                  <a:gd name="T12" fmla="*/ 34 w 71"/>
                  <a:gd name="T13" fmla="*/ 71 h 104"/>
                  <a:gd name="T14" fmla="*/ 30 w 71"/>
                  <a:gd name="T15" fmla="*/ 78 h 104"/>
                  <a:gd name="T16" fmla="*/ 26 w 71"/>
                  <a:gd name="T17" fmla="*/ 85 h 104"/>
                  <a:gd name="T18" fmla="*/ 19 w 71"/>
                  <a:gd name="T19" fmla="*/ 89 h 104"/>
                  <a:gd name="T20" fmla="*/ 15 w 71"/>
                  <a:gd name="T21" fmla="*/ 89 h 104"/>
                  <a:gd name="T22" fmla="*/ 11 w 71"/>
                  <a:gd name="T23" fmla="*/ 89 h 104"/>
                  <a:gd name="T24" fmla="*/ 8 w 71"/>
                  <a:gd name="T25" fmla="*/ 89 h 104"/>
                  <a:gd name="T26" fmla="*/ 4 w 71"/>
                  <a:gd name="T27" fmla="*/ 89 h 104"/>
                  <a:gd name="T28" fmla="*/ 0 w 71"/>
                  <a:gd name="T29" fmla="*/ 93 h 104"/>
                  <a:gd name="T30" fmla="*/ 0 w 71"/>
                  <a:gd name="T31" fmla="*/ 97 h 104"/>
                  <a:gd name="T32" fmla="*/ 4 w 71"/>
                  <a:gd name="T33" fmla="*/ 100 h 104"/>
                  <a:gd name="T34" fmla="*/ 11 w 71"/>
                  <a:gd name="T35" fmla="*/ 104 h 104"/>
                  <a:gd name="T36" fmla="*/ 19 w 71"/>
                  <a:gd name="T37" fmla="*/ 100 h 104"/>
                  <a:gd name="T38" fmla="*/ 26 w 71"/>
                  <a:gd name="T39" fmla="*/ 97 h 104"/>
                  <a:gd name="T40" fmla="*/ 34 w 71"/>
                  <a:gd name="T41" fmla="*/ 85 h 104"/>
                  <a:gd name="T42" fmla="*/ 38 w 71"/>
                  <a:gd name="T43" fmla="*/ 71 h 104"/>
                  <a:gd name="T44" fmla="*/ 64 w 71"/>
                  <a:gd name="T45" fmla="*/ 7 h 104"/>
                  <a:gd name="T46" fmla="*/ 67 w 71"/>
                  <a:gd name="T47" fmla="*/ 4 h 104"/>
                  <a:gd name="T48" fmla="*/ 71 w 71"/>
                  <a:gd name="T49" fmla="*/ 0 h 104"/>
                  <a:gd name="T50" fmla="*/ 71 w 71"/>
                  <a:gd name="T51" fmla="*/ 0 h 104"/>
                  <a:gd name="T52" fmla="*/ 49 w 71"/>
                  <a:gd name="T53" fmla="*/ 0 h 104"/>
                  <a:gd name="T54" fmla="*/ 49 w 71"/>
                  <a:gd name="T55" fmla="*/ 0 h 104"/>
                  <a:gd name="T56" fmla="*/ 56 w 71"/>
                  <a:gd name="T57" fmla="*/ 4 h 104"/>
                  <a:gd name="T58" fmla="*/ 56 w 71"/>
                  <a:gd name="T59" fmla="*/ 7 h 104"/>
                  <a:gd name="T60" fmla="*/ 56 w 71"/>
                  <a:gd name="T61" fmla="*/ 7 h 104"/>
                  <a:gd name="T62" fmla="*/ 56 w 71"/>
                  <a:gd name="T63" fmla="*/ 11 h 104"/>
                  <a:gd name="T64" fmla="*/ 41 w 71"/>
                  <a:gd name="T65" fmla="*/ 52 h 104"/>
                  <a:gd name="T66" fmla="*/ 23 w 71"/>
                  <a:gd name="T67" fmla="*/ 11 h 104"/>
                  <a:gd name="T68" fmla="*/ 23 w 71"/>
                  <a:gd name="T69" fmla="*/ 7 h 104"/>
                  <a:gd name="T70" fmla="*/ 23 w 71"/>
                  <a:gd name="T71" fmla="*/ 4 h 104"/>
                  <a:gd name="T72" fmla="*/ 30 w 71"/>
                  <a:gd name="T73" fmla="*/ 4 h 104"/>
                  <a:gd name="T74" fmla="*/ 30 w 71"/>
                  <a:gd name="T75" fmla="*/ 0 h 104"/>
                  <a:gd name="T76" fmla="*/ 30 w 71"/>
                  <a:gd name="T77" fmla="*/ 0 h 104"/>
                  <a:gd name="T78" fmla="*/ 0 w 71"/>
                  <a:gd name="T79" fmla="*/ 0 h 10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1"/>
                  <a:gd name="T121" fmla="*/ 0 h 104"/>
                  <a:gd name="T122" fmla="*/ 71 w 71"/>
                  <a:gd name="T123" fmla="*/ 104 h 10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1" h="104">
                    <a:moveTo>
                      <a:pt x="0" y="0"/>
                    </a:moveTo>
                    <a:lnTo>
                      <a:pt x="0" y="0"/>
                    </a:lnTo>
                    <a:lnTo>
                      <a:pt x="4" y="4"/>
                    </a:lnTo>
                    <a:lnTo>
                      <a:pt x="8" y="7"/>
                    </a:lnTo>
                    <a:lnTo>
                      <a:pt x="34" y="63"/>
                    </a:lnTo>
                    <a:lnTo>
                      <a:pt x="34" y="67"/>
                    </a:lnTo>
                    <a:lnTo>
                      <a:pt x="34" y="71"/>
                    </a:lnTo>
                    <a:lnTo>
                      <a:pt x="30" y="78"/>
                    </a:lnTo>
                    <a:lnTo>
                      <a:pt x="26" y="85"/>
                    </a:lnTo>
                    <a:lnTo>
                      <a:pt x="19" y="89"/>
                    </a:lnTo>
                    <a:lnTo>
                      <a:pt x="15" y="89"/>
                    </a:lnTo>
                    <a:lnTo>
                      <a:pt x="11" y="89"/>
                    </a:lnTo>
                    <a:lnTo>
                      <a:pt x="8" y="89"/>
                    </a:lnTo>
                    <a:lnTo>
                      <a:pt x="4" y="89"/>
                    </a:lnTo>
                    <a:lnTo>
                      <a:pt x="0" y="93"/>
                    </a:lnTo>
                    <a:lnTo>
                      <a:pt x="0" y="97"/>
                    </a:lnTo>
                    <a:lnTo>
                      <a:pt x="4" y="100"/>
                    </a:lnTo>
                    <a:lnTo>
                      <a:pt x="11" y="104"/>
                    </a:lnTo>
                    <a:lnTo>
                      <a:pt x="19" y="100"/>
                    </a:lnTo>
                    <a:lnTo>
                      <a:pt x="26" y="97"/>
                    </a:lnTo>
                    <a:lnTo>
                      <a:pt x="34" y="85"/>
                    </a:lnTo>
                    <a:lnTo>
                      <a:pt x="38" y="71"/>
                    </a:lnTo>
                    <a:lnTo>
                      <a:pt x="64" y="7"/>
                    </a:lnTo>
                    <a:lnTo>
                      <a:pt x="67" y="4"/>
                    </a:lnTo>
                    <a:lnTo>
                      <a:pt x="71" y="0"/>
                    </a:lnTo>
                    <a:lnTo>
                      <a:pt x="49" y="0"/>
                    </a:lnTo>
                    <a:lnTo>
                      <a:pt x="56" y="4"/>
                    </a:lnTo>
                    <a:lnTo>
                      <a:pt x="56" y="7"/>
                    </a:lnTo>
                    <a:lnTo>
                      <a:pt x="56" y="11"/>
                    </a:lnTo>
                    <a:lnTo>
                      <a:pt x="41" y="52"/>
                    </a:lnTo>
                    <a:lnTo>
                      <a:pt x="23" y="11"/>
                    </a:lnTo>
                    <a:lnTo>
                      <a:pt x="23" y="7"/>
                    </a:lnTo>
                    <a:lnTo>
                      <a:pt x="23" y="4"/>
                    </a:lnTo>
                    <a:lnTo>
                      <a:pt x="30" y="4"/>
                    </a:lnTo>
                    <a:lnTo>
                      <a:pt x="3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121" name="Freeform 86"/>
              <p:cNvSpPr>
                <a:spLocks/>
              </p:cNvSpPr>
              <p:nvPr/>
            </p:nvSpPr>
            <p:spPr bwMode="auto">
              <a:xfrm>
                <a:off x="2585" y="2850"/>
                <a:ext cx="104" cy="82"/>
              </a:xfrm>
              <a:custGeom>
                <a:avLst/>
                <a:gdLst>
                  <a:gd name="T0" fmla="*/ 0 w 104"/>
                  <a:gd name="T1" fmla="*/ 0 h 82"/>
                  <a:gd name="T2" fmla="*/ 0 w 104"/>
                  <a:gd name="T3" fmla="*/ 4 h 82"/>
                  <a:gd name="T4" fmla="*/ 0 w 104"/>
                  <a:gd name="T5" fmla="*/ 4 h 82"/>
                  <a:gd name="T6" fmla="*/ 7 w 104"/>
                  <a:gd name="T7" fmla="*/ 4 h 82"/>
                  <a:gd name="T8" fmla="*/ 11 w 104"/>
                  <a:gd name="T9" fmla="*/ 12 h 82"/>
                  <a:gd name="T10" fmla="*/ 11 w 104"/>
                  <a:gd name="T11" fmla="*/ 67 h 82"/>
                  <a:gd name="T12" fmla="*/ 11 w 104"/>
                  <a:gd name="T13" fmla="*/ 75 h 82"/>
                  <a:gd name="T14" fmla="*/ 7 w 104"/>
                  <a:gd name="T15" fmla="*/ 78 h 82"/>
                  <a:gd name="T16" fmla="*/ 3 w 104"/>
                  <a:gd name="T17" fmla="*/ 78 h 82"/>
                  <a:gd name="T18" fmla="*/ 0 w 104"/>
                  <a:gd name="T19" fmla="*/ 78 h 82"/>
                  <a:gd name="T20" fmla="*/ 0 w 104"/>
                  <a:gd name="T21" fmla="*/ 82 h 82"/>
                  <a:gd name="T22" fmla="*/ 26 w 104"/>
                  <a:gd name="T23" fmla="*/ 82 h 82"/>
                  <a:gd name="T24" fmla="*/ 26 w 104"/>
                  <a:gd name="T25" fmla="*/ 78 h 82"/>
                  <a:gd name="T26" fmla="*/ 22 w 104"/>
                  <a:gd name="T27" fmla="*/ 78 h 82"/>
                  <a:gd name="T28" fmla="*/ 18 w 104"/>
                  <a:gd name="T29" fmla="*/ 78 h 82"/>
                  <a:gd name="T30" fmla="*/ 14 w 104"/>
                  <a:gd name="T31" fmla="*/ 75 h 82"/>
                  <a:gd name="T32" fmla="*/ 14 w 104"/>
                  <a:gd name="T33" fmla="*/ 67 h 82"/>
                  <a:gd name="T34" fmla="*/ 14 w 104"/>
                  <a:gd name="T35" fmla="*/ 15 h 82"/>
                  <a:gd name="T36" fmla="*/ 48 w 104"/>
                  <a:gd name="T37" fmla="*/ 82 h 82"/>
                  <a:gd name="T38" fmla="*/ 48 w 104"/>
                  <a:gd name="T39" fmla="*/ 82 h 82"/>
                  <a:gd name="T40" fmla="*/ 81 w 104"/>
                  <a:gd name="T41" fmla="*/ 12 h 82"/>
                  <a:gd name="T42" fmla="*/ 81 w 104"/>
                  <a:gd name="T43" fmla="*/ 71 h 82"/>
                  <a:gd name="T44" fmla="*/ 78 w 104"/>
                  <a:gd name="T45" fmla="*/ 71 h 82"/>
                  <a:gd name="T46" fmla="*/ 78 w 104"/>
                  <a:gd name="T47" fmla="*/ 75 h 82"/>
                  <a:gd name="T48" fmla="*/ 78 w 104"/>
                  <a:gd name="T49" fmla="*/ 78 h 82"/>
                  <a:gd name="T50" fmla="*/ 67 w 104"/>
                  <a:gd name="T51" fmla="*/ 78 h 82"/>
                  <a:gd name="T52" fmla="*/ 67 w 104"/>
                  <a:gd name="T53" fmla="*/ 82 h 82"/>
                  <a:gd name="T54" fmla="*/ 104 w 104"/>
                  <a:gd name="T55" fmla="*/ 82 h 82"/>
                  <a:gd name="T56" fmla="*/ 104 w 104"/>
                  <a:gd name="T57" fmla="*/ 78 h 82"/>
                  <a:gd name="T58" fmla="*/ 100 w 104"/>
                  <a:gd name="T59" fmla="*/ 78 h 82"/>
                  <a:gd name="T60" fmla="*/ 96 w 104"/>
                  <a:gd name="T61" fmla="*/ 78 h 82"/>
                  <a:gd name="T62" fmla="*/ 93 w 104"/>
                  <a:gd name="T63" fmla="*/ 75 h 82"/>
                  <a:gd name="T64" fmla="*/ 93 w 104"/>
                  <a:gd name="T65" fmla="*/ 71 h 82"/>
                  <a:gd name="T66" fmla="*/ 93 w 104"/>
                  <a:gd name="T67" fmla="*/ 12 h 82"/>
                  <a:gd name="T68" fmla="*/ 96 w 104"/>
                  <a:gd name="T69" fmla="*/ 8 h 82"/>
                  <a:gd name="T70" fmla="*/ 100 w 104"/>
                  <a:gd name="T71" fmla="*/ 4 h 82"/>
                  <a:gd name="T72" fmla="*/ 104 w 104"/>
                  <a:gd name="T73" fmla="*/ 4 h 82"/>
                  <a:gd name="T74" fmla="*/ 104 w 104"/>
                  <a:gd name="T75" fmla="*/ 0 h 82"/>
                  <a:gd name="T76" fmla="*/ 78 w 104"/>
                  <a:gd name="T77" fmla="*/ 0 h 82"/>
                  <a:gd name="T78" fmla="*/ 52 w 104"/>
                  <a:gd name="T79" fmla="*/ 64 h 82"/>
                  <a:gd name="T80" fmla="*/ 22 w 104"/>
                  <a:gd name="T81" fmla="*/ 0 h 82"/>
                  <a:gd name="T82" fmla="*/ 0 w 104"/>
                  <a:gd name="T83" fmla="*/ 0 h 8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4"/>
                  <a:gd name="T127" fmla="*/ 0 h 82"/>
                  <a:gd name="T128" fmla="*/ 104 w 104"/>
                  <a:gd name="T129" fmla="*/ 82 h 8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4" h="82">
                    <a:moveTo>
                      <a:pt x="0" y="0"/>
                    </a:moveTo>
                    <a:lnTo>
                      <a:pt x="0" y="4"/>
                    </a:lnTo>
                    <a:lnTo>
                      <a:pt x="7" y="4"/>
                    </a:lnTo>
                    <a:lnTo>
                      <a:pt x="11" y="12"/>
                    </a:lnTo>
                    <a:lnTo>
                      <a:pt x="11" y="67"/>
                    </a:lnTo>
                    <a:lnTo>
                      <a:pt x="11" y="75"/>
                    </a:lnTo>
                    <a:lnTo>
                      <a:pt x="7" y="78"/>
                    </a:lnTo>
                    <a:lnTo>
                      <a:pt x="3" y="78"/>
                    </a:lnTo>
                    <a:lnTo>
                      <a:pt x="0" y="78"/>
                    </a:lnTo>
                    <a:lnTo>
                      <a:pt x="0" y="82"/>
                    </a:lnTo>
                    <a:lnTo>
                      <a:pt x="26" y="82"/>
                    </a:lnTo>
                    <a:lnTo>
                      <a:pt x="26" y="78"/>
                    </a:lnTo>
                    <a:lnTo>
                      <a:pt x="22" y="78"/>
                    </a:lnTo>
                    <a:lnTo>
                      <a:pt x="18" y="78"/>
                    </a:lnTo>
                    <a:lnTo>
                      <a:pt x="14" y="75"/>
                    </a:lnTo>
                    <a:lnTo>
                      <a:pt x="14" y="67"/>
                    </a:lnTo>
                    <a:lnTo>
                      <a:pt x="14" y="15"/>
                    </a:lnTo>
                    <a:lnTo>
                      <a:pt x="48" y="82"/>
                    </a:lnTo>
                    <a:lnTo>
                      <a:pt x="81" y="12"/>
                    </a:lnTo>
                    <a:lnTo>
                      <a:pt x="81" y="71"/>
                    </a:lnTo>
                    <a:lnTo>
                      <a:pt x="78" y="71"/>
                    </a:lnTo>
                    <a:lnTo>
                      <a:pt x="78" y="75"/>
                    </a:lnTo>
                    <a:lnTo>
                      <a:pt x="78" y="78"/>
                    </a:lnTo>
                    <a:lnTo>
                      <a:pt x="67" y="78"/>
                    </a:lnTo>
                    <a:lnTo>
                      <a:pt x="67" y="82"/>
                    </a:lnTo>
                    <a:lnTo>
                      <a:pt x="104" y="82"/>
                    </a:lnTo>
                    <a:lnTo>
                      <a:pt x="104" y="78"/>
                    </a:lnTo>
                    <a:lnTo>
                      <a:pt x="100" y="78"/>
                    </a:lnTo>
                    <a:lnTo>
                      <a:pt x="96" y="78"/>
                    </a:lnTo>
                    <a:lnTo>
                      <a:pt x="93" y="75"/>
                    </a:lnTo>
                    <a:lnTo>
                      <a:pt x="93" y="71"/>
                    </a:lnTo>
                    <a:lnTo>
                      <a:pt x="93" y="12"/>
                    </a:lnTo>
                    <a:lnTo>
                      <a:pt x="96" y="8"/>
                    </a:lnTo>
                    <a:lnTo>
                      <a:pt x="100" y="4"/>
                    </a:lnTo>
                    <a:lnTo>
                      <a:pt x="104" y="4"/>
                    </a:lnTo>
                    <a:lnTo>
                      <a:pt x="104" y="0"/>
                    </a:lnTo>
                    <a:lnTo>
                      <a:pt x="78" y="0"/>
                    </a:lnTo>
                    <a:lnTo>
                      <a:pt x="52" y="64"/>
                    </a:lnTo>
                    <a:lnTo>
                      <a:pt x="22"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122" name="Freeform 87"/>
              <p:cNvSpPr>
                <a:spLocks/>
              </p:cNvSpPr>
              <p:nvPr/>
            </p:nvSpPr>
            <p:spPr bwMode="auto">
              <a:xfrm>
                <a:off x="2696" y="2758"/>
                <a:ext cx="37" cy="104"/>
              </a:xfrm>
              <a:custGeom>
                <a:avLst/>
                <a:gdLst>
                  <a:gd name="T0" fmla="*/ 34 w 37"/>
                  <a:gd name="T1" fmla="*/ 0 h 104"/>
                  <a:gd name="T2" fmla="*/ 23 w 37"/>
                  <a:gd name="T3" fmla="*/ 11 h 104"/>
                  <a:gd name="T4" fmla="*/ 11 w 37"/>
                  <a:gd name="T5" fmla="*/ 22 h 104"/>
                  <a:gd name="T6" fmla="*/ 8 w 37"/>
                  <a:gd name="T7" fmla="*/ 33 h 104"/>
                  <a:gd name="T8" fmla="*/ 4 w 37"/>
                  <a:gd name="T9" fmla="*/ 44 h 104"/>
                  <a:gd name="T10" fmla="*/ 0 w 37"/>
                  <a:gd name="T11" fmla="*/ 59 h 104"/>
                  <a:gd name="T12" fmla="*/ 4 w 37"/>
                  <a:gd name="T13" fmla="*/ 81 h 104"/>
                  <a:gd name="T14" fmla="*/ 8 w 37"/>
                  <a:gd name="T15" fmla="*/ 92 h 104"/>
                  <a:gd name="T16" fmla="*/ 15 w 37"/>
                  <a:gd name="T17" fmla="*/ 104 h 104"/>
                  <a:gd name="T18" fmla="*/ 15 w 37"/>
                  <a:gd name="T19" fmla="*/ 104 h 104"/>
                  <a:gd name="T20" fmla="*/ 11 w 37"/>
                  <a:gd name="T21" fmla="*/ 89 h 104"/>
                  <a:gd name="T22" fmla="*/ 11 w 37"/>
                  <a:gd name="T23" fmla="*/ 70 h 104"/>
                  <a:gd name="T24" fmla="*/ 11 w 37"/>
                  <a:gd name="T25" fmla="*/ 48 h 104"/>
                  <a:gd name="T26" fmla="*/ 19 w 37"/>
                  <a:gd name="T27" fmla="*/ 26 h 104"/>
                  <a:gd name="T28" fmla="*/ 26 w 37"/>
                  <a:gd name="T29" fmla="*/ 11 h 104"/>
                  <a:gd name="T30" fmla="*/ 37 w 37"/>
                  <a:gd name="T31" fmla="*/ 3 h 104"/>
                  <a:gd name="T32" fmla="*/ 34 w 37"/>
                  <a:gd name="T33" fmla="*/ 0 h 10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
                  <a:gd name="T52" fmla="*/ 0 h 104"/>
                  <a:gd name="T53" fmla="*/ 37 w 37"/>
                  <a:gd name="T54" fmla="*/ 104 h 10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 h="104">
                    <a:moveTo>
                      <a:pt x="34" y="0"/>
                    </a:moveTo>
                    <a:lnTo>
                      <a:pt x="23" y="11"/>
                    </a:lnTo>
                    <a:lnTo>
                      <a:pt x="11" y="22"/>
                    </a:lnTo>
                    <a:lnTo>
                      <a:pt x="8" y="33"/>
                    </a:lnTo>
                    <a:lnTo>
                      <a:pt x="4" y="44"/>
                    </a:lnTo>
                    <a:lnTo>
                      <a:pt x="0" y="59"/>
                    </a:lnTo>
                    <a:lnTo>
                      <a:pt x="4" y="81"/>
                    </a:lnTo>
                    <a:lnTo>
                      <a:pt x="8" y="92"/>
                    </a:lnTo>
                    <a:lnTo>
                      <a:pt x="15" y="104"/>
                    </a:lnTo>
                    <a:lnTo>
                      <a:pt x="11" y="89"/>
                    </a:lnTo>
                    <a:lnTo>
                      <a:pt x="11" y="70"/>
                    </a:lnTo>
                    <a:lnTo>
                      <a:pt x="11" y="48"/>
                    </a:lnTo>
                    <a:lnTo>
                      <a:pt x="19" y="26"/>
                    </a:lnTo>
                    <a:lnTo>
                      <a:pt x="26" y="11"/>
                    </a:lnTo>
                    <a:lnTo>
                      <a:pt x="37" y="3"/>
                    </a:lnTo>
                    <a:lnTo>
                      <a:pt x="3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123" name="Freeform 88"/>
              <p:cNvSpPr>
                <a:spLocks/>
              </p:cNvSpPr>
              <p:nvPr/>
            </p:nvSpPr>
            <p:spPr bwMode="auto">
              <a:xfrm>
                <a:off x="2737" y="2758"/>
                <a:ext cx="56" cy="81"/>
              </a:xfrm>
              <a:custGeom>
                <a:avLst/>
                <a:gdLst>
                  <a:gd name="T0" fmla="*/ 11 w 56"/>
                  <a:gd name="T1" fmla="*/ 70 h 81"/>
                  <a:gd name="T2" fmla="*/ 37 w 56"/>
                  <a:gd name="T3" fmla="*/ 44 h 81"/>
                  <a:gd name="T4" fmla="*/ 52 w 56"/>
                  <a:gd name="T5" fmla="*/ 29 h 81"/>
                  <a:gd name="T6" fmla="*/ 52 w 56"/>
                  <a:gd name="T7" fmla="*/ 26 h 81"/>
                  <a:gd name="T8" fmla="*/ 56 w 56"/>
                  <a:gd name="T9" fmla="*/ 18 h 81"/>
                  <a:gd name="T10" fmla="*/ 52 w 56"/>
                  <a:gd name="T11" fmla="*/ 11 h 81"/>
                  <a:gd name="T12" fmla="*/ 49 w 56"/>
                  <a:gd name="T13" fmla="*/ 3 h 81"/>
                  <a:gd name="T14" fmla="*/ 41 w 56"/>
                  <a:gd name="T15" fmla="*/ 0 h 81"/>
                  <a:gd name="T16" fmla="*/ 34 w 56"/>
                  <a:gd name="T17" fmla="*/ 0 h 81"/>
                  <a:gd name="T18" fmla="*/ 26 w 56"/>
                  <a:gd name="T19" fmla="*/ 0 h 81"/>
                  <a:gd name="T20" fmla="*/ 19 w 56"/>
                  <a:gd name="T21" fmla="*/ 3 h 81"/>
                  <a:gd name="T22" fmla="*/ 11 w 56"/>
                  <a:gd name="T23" fmla="*/ 11 h 81"/>
                  <a:gd name="T24" fmla="*/ 8 w 56"/>
                  <a:gd name="T25" fmla="*/ 18 h 81"/>
                  <a:gd name="T26" fmla="*/ 11 w 56"/>
                  <a:gd name="T27" fmla="*/ 18 h 81"/>
                  <a:gd name="T28" fmla="*/ 19 w 56"/>
                  <a:gd name="T29" fmla="*/ 11 h 81"/>
                  <a:gd name="T30" fmla="*/ 23 w 56"/>
                  <a:gd name="T31" fmla="*/ 7 h 81"/>
                  <a:gd name="T32" fmla="*/ 26 w 56"/>
                  <a:gd name="T33" fmla="*/ 7 h 81"/>
                  <a:gd name="T34" fmla="*/ 34 w 56"/>
                  <a:gd name="T35" fmla="*/ 7 h 81"/>
                  <a:gd name="T36" fmla="*/ 37 w 56"/>
                  <a:gd name="T37" fmla="*/ 11 h 81"/>
                  <a:gd name="T38" fmla="*/ 41 w 56"/>
                  <a:gd name="T39" fmla="*/ 15 h 81"/>
                  <a:gd name="T40" fmla="*/ 45 w 56"/>
                  <a:gd name="T41" fmla="*/ 22 h 81"/>
                  <a:gd name="T42" fmla="*/ 41 w 56"/>
                  <a:gd name="T43" fmla="*/ 29 h 81"/>
                  <a:gd name="T44" fmla="*/ 37 w 56"/>
                  <a:gd name="T45" fmla="*/ 37 h 81"/>
                  <a:gd name="T46" fmla="*/ 26 w 56"/>
                  <a:gd name="T47" fmla="*/ 52 h 81"/>
                  <a:gd name="T48" fmla="*/ 0 w 56"/>
                  <a:gd name="T49" fmla="*/ 81 h 81"/>
                  <a:gd name="T50" fmla="*/ 0 w 56"/>
                  <a:gd name="T51" fmla="*/ 81 h 81"/>
                  <a:gd name="T52" fmla="*/ 45 w 56"/>
                  <a:gd name="T53" fmla="*/ 81 h 81"/>
                  <a:gd name="T54" fmla="*/ 49 w 56"/>
                  <a:gd name="T55" fmla="*/ 66 h 81"/>
                  <a:gd name="T56" fmla="*/ 49 w 56"/>
                  <a:gd name="T57" fmla="*/ 66 h 81"/>
                  <a:gd name="T58" fmla="*/ 45 w 56"/>
                  <a:gd name="T59" fmla="*/ 70 h 81"/>
                  <a:gd name="T60" fmla="*/ 37 w 56"/>
                  <a:gd name="T61" fmla="*/ 74 h 81"/>
                  <a:gd name="T62" fmla="*/ 11 w 56"/>
                  <a:gd name="T63" fmla="*/ 74 h 81"/>
                  <a:gd name="T64" fmla="*/ 11 w 56"/>
                  <a:gd name="T65" fmla="*/ 70 h 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6"/>
                  <a:gd name="T100" fmla="*/ 0 h 81"/>
                  <a:gd name="T101" fmla="*/ 56 w 56"/>
                  <a:gd name="T102" fmla="*/ 81 h 8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6" h="81">
                    <a:moveTo>
                      <a:pt x="11" y="70"/>
                    </a:moveTo>
                    <a:lnTo>
                      <a:pt x="37" y="44"/>
                    </a:lnTo>
                    <a:lnTo>
                      <a:pt x="52" y="29"/>
                    </a:lnTo>
                    <a:lnTo>
                      <a:pt x="52" y="26"/>
                    </a:lnTo>
                    <a:lnTo>
                      <a:pt x="56" y="18"/>
                    </a:lnTo>
                    <a:lnTo>
                      <a:pt x="52" y="11"/>
                    </a:lnTo>
                    <a:lnTo>
                      <a:pt x="49" y="3"/>
                    </a:lnTo>
                    <a:lnTo>
                      <a:pt x="41" y="0"/>
                    </a:lnTo>
                    <a:lnTo>
                      <a:pt x="34" y="0"/>
                    </a:lnTo>
                    <a:lnTo>
                      <a:pt x="26" y="0"/>
                    </a:lnTo>
                    <a:lnTo>
                      <a:pt x="19" y="3"/>
                    </a:lnTo>
                    <a:lnTo>
                      <a:pt x="11" y="11"/>
                    </a:lnTo>
                    <a:lnTo>
                      <a:pt x="8" y="18"/>
                    </a:lnTo>
                    <a:lnTo>
                      <a:pt x="11" y="18"/>
                    </a:lnTo>
                    <a:lnTo>
                      <a:pt x="19" y="11"/>
                    </a:lnTo>
                    <a:lnTo>
                      <a:pt x="23" y="7"/>
                    </a:lnTo>
                    <a:lnTo>
                      <a:pt x="26" y="7"/>
                    </a:lnTo>
                    <a:lnTo>
                      <a:pt x="34" y="7"/>
                    </a:lnTo>
                    <a:lnTo>
                      <a:pt x="37" y="11"/>
                    </a:lnTo>
                    <a:lnTo>
                      <a:pt x="41" y="15"/>
                    </a:lnTo>
                    <a:lnTo>
                      <a:pt x="45" y="22"/>
                    </a:lnTo>
                    <a:lnTo>
                      <a:pt x="41" y="29"/>
                    </a:lnTo>
                    <a:lnTo>
                      <a:pt x="37" y="37"/>
                    </a:lnTo>
                    <a:lnTo>
                      <a:pt x="26" y="52"/>
                    </a:lnTo>
                    <a:lnTo>
                      <a:pt x="0" y="81"/>
                    </a:lnTo>
                    <a:lnTo>
                      <a:pt x="45" y="81"/>
                    </a:lnTo>
                    <a:lnTo>
                      <a:pt x="49" y="66"/>
                    </a:lnTo>
                    <a:lnTo>
                      <a:pt x="45" y="70"/>
                    </a:lnTo>
                    <a:lnTo>
                      <a:pt x="37" y="74"/>
                    </a:lnTo>
                    <a:lnTo>
                      <a:pt x="11" y="74"/>
                    </a:lnTo>
                    <a:lnTo>
                      <a:pt x="11" y="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124" name="Freeform 89"/>
              <p:cNvSpPr>
                <a:spLocks/>
              </p:cNvSpPr>
              <p:nvPr/>
            </p:nvSpPr>
            <p:spPr bwMode="auto">
              <a:xfrm>
                <a:off x="2800" y="2758"/>
                <a:ext cx="34" cy="104"/>
              </a:xfrm>
              <a:custGeom>
                <a:avLst/>
                <a:gdLst>
                  <a:gd name="T0" fmla="*/ 19 w 34"/>
                  <a:gd name="T1" fmla="*/ 0 h 104"/>
                  <a:gd name="T2" fmla="*/ 23 w 34"/>
                  <a:gd name="T3" fmla="*/ 15 h 104"/>
                  <a:gd name="T4" fmla="*/ 27 w 34"/>
                  <a:gd name="T5" fmla="*/ 33 h 104"/>
                  <a:gd name="T6" fmla="*/ 23 w 34"/>
                  <a:gd name="T7" fmla="*/ 55 h 104"/>
                  <a:gd name="T8" fmla="*/ 15 w 34"/>
                  <a:gd name="T9" fmla="*/ 78 h 104"/>
                  <a:gd name="T10" fmla="*/ 8 w 34"/>
                  <a:gd name="T11" fmla="*/ 92 h 104"/>
                  <a:gd name="T12" fmla="*/ 0 w 34"/>
                  <a:gd name="T13" fmla="*/ 104 h 104"/>
                  <a:gd name="T14" fmla="*/ 0 w 34"/>
                  <a:gd name="T15" fmla="*/ 104 h 104"/>
                  <a:gd name="T16" fmla="*/ 15 w 34"/>
                  <a:gd name="T17" fmla="*/ 92 h 104"/>
                  <a:gd name="T18" fmla="*/ 23 w 34"/>
                  <a:gd name="T19" fmla="*/ 81 h 104"/>
                  <a:gd name="T20" fmla="*/ 27 w 34"/>
                  <a:gd name="T21" fmla="*/ 70 h 104"/>
                  <a:gd name="T22" fmla="*/ 30 w 34"/>
                  <a:gd name="T23" fmla="*/ 59 h 104"/>
                  <a:gd name="T24" fmla="*/ 34 w 34"/>
                  <a:gd name="T25" fmla="*/ 44 h 104"/>
                  <a:gd name="T26" fmla="*/ 34 w 34"/>
                  <a:gd name="T27" fmla="*/ 33 h 104"/>
                  <a:gd name="T28" fmla="*/ 30 w 34"/>
                  <a:gd name="T29" fmla="*/ 22 h 104"/>
                  <a:gd name="T30" fmla="*/ 27 w 34"/>
                  <a:gd name="T31" fmla="*/ 11 h 104"/>
                  <a:gd name="T32" fmla="*/ 23 w 34"/>
                  <a:gd name="T33" fmla="*/ 0 h 104"/>
                  <a:gd name="T34" fmla="*/ 19 w 34"/>
                  <a:gd name="T35" fmla="*/ 0 h 10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4"/>
                  <a:gd name="T55" fmla="*/ 0 h 104"/>
                  <a:gd name="T56" fmla="*/ 34 w 34"/>
                  <a:gd name="T57" fmla="*/ 104 h 10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4" h="104">
                    <a:moveTo>
                      <a:pt x="19" y="0"/>
                    </a:moveTo>
                    <a:lnTo>
                      <a:pt x="23" y="15"/>
                    </a:lnTo>
                    <a:lnTo>
                      <a:pt x="27" y="33"/>
                    </a:lnTo>
                    <a:lnTo>
                      <a:pt x="23" y="55"/>
                    </a:lnTo>
                    <a:lnTo>
                      <a:pt x="15" y="78"/>
                    </a:lnTo>
                    <a:lnTo>
                      <a:pt x="8" y="92"/>
                    </a:lnTo>
                    <a:lnTo>
                      <a:pt x="0" y="104"/>
                    </a:lnTo>
                    <a:lnTo>
                      <a:pt x="15" y="92"/>
                    </a:lnTo>
                    <a:lnTo>
                      <a:pt x="23" y="81"/>
                    </a:lnTo>
                    <a:lnTo>
                      <a:pt x="27" y="70"/>
                    </a:lnTo>
                    <a:lnTo>
                      <a:pt x="30" y="59"/>
                    </a:lnTo>
                    <a:lnTo>
                      <a:pt x="34" y="44"/>
                    </a:lnTo>
                    <a:lnTo>
                      <a:pt x="34" y="33"/>
                    </a:lnTo>
                    <a:lnTo>
                      <a:pt x="30" y="22"/>
                    </a:lnTo>
                    <a:lnTo>
                      <a:pt x="27" y="11"/>
                    </a:lnTo>
                    <a:lnTo>
                      <a:pt x="23" y="0"/>
                    </a:lnTo>
                    <a:lnTo>
                      <a:pt x="1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sp>
        <p:nvSpPr>
          <p:cNvPr id="43076" name="Freeform 90"/>
          <p:cNvSpPr>
            <a:spLocks/>
          </p:cNvSpPr>
          <p:nvPr/>
        </p:nvSpPr>
        <p:spPr bwMode="auto">
          <a:xfrm>
            <a:off x="2489200" y="2822575"/>
            <a:ext cx="117475" cy="165100"/>
          </a:xfrm>
          <a:custGeom>
            <a:avLst/>
            <a:gdLst>
              <a:gd name="T0" fmla="*/ 0 w 74"/>
              <a:gd name="T1" fmla="*/ 0 h 104"/>
              <a:gd name="T2" fmla="*/ 0 w 74"/>
              <a:gd name="T3" fmla="*/ 2147483647 h 104"/>
              <a:gd name="T4" fmla="*/ 2147483647 w 74"/>
              <a:gd name="T5" fmla="*/ 2147483647 h 104"/>
              <a:gd name="T6" fmla="*/ 2147483647 w 74"/>
              <a:gd name="T7" fmla="*/ 2147483647 h 104"/>
              <a:gd name="T8" fmla="*/ 2147483647 w 74"/>
              <a:gd name="T9" fmla="*/ 2147483647 h 104"/>
              <a:gd name="T10" fmla="*/ 2147483647 w 74"/>
              <a:gd name="T11" fmla="*/ 2147483647 h 104"/>
              <a:gd name="T12" fmla="*/ 2147483647 w 74"/>
              <a:gd name="T13" fmla="*/ 2147483647 h 104"/>
              <a:gd name="T14" fmla="*/ 2147483647 w 74"/>
              <a:gd name="T15" fmla="*/ 2147483647 h 104"/>
              <a:gd name="T16" fmla="*/ 2147483647 w 74"/>
              <a:gd name="T17" fmla="*/ 2147483647 h 104"/>
              <a:gd name="T18" fmla="*/ 2147483647 w 74"/>
              <a:gd name="T19" fmla="*/ 2147483647 h 104"/>
              <a:gd name="T20" fmla="*/ 2147483647 w 74"/>
              <a:gd name="T21" fmla="*/ 2147483647 h 104"/>
              <a:gd name="T22" fmla="*/ 2147483647 w 74"/>
              <a:gd name="T23" fmla="*/ 2147483647 h 104"/>
              <a:gd name="T24" fmla="*/ 2147483647 w 74"/>
              <a:gd name="T25" fmla="*/ 2147483647 h 104"/>
              <a:gd name="T26" fmla="*/ 2147483647 w 74"/>
              <a:gd name="T27" fmla="*/ 2147483647 h 104"/>
              <a:gd name="T28" fmla="*/ 2147483647 w 74"/>
              <a:gd name="T29" fmla="*/ 2147483647 h 104"/>
              <a:gd name="T30" fmla="*/ 2147483647 w 74"/>
              <a:gd name="T31" fmla="*/ 2147483647 h 104"/>
              <a:gd name="T32" fmla="*/ 2147483647 w 74"/>
              <a:gd name="T33" fmla="*/ 2147483647 h 104"/>
              <a:gd name="T34" fmla="*/ 2147483647 w 74"/>
              <a:gd name="T35" fmla="*/ 2147483647 h 104"/>
              <a:gd name="T36" fmla="*/ 2147483647 w 74"/>
              <a:gd name="T37" fmla="*/ 2147483647 h 104"/>
              <a:gd name="T38" fmla="*/ 2147483647 w 74"/>
              <a:gd name="T39" fmla="*/ 2147483647 h 104"/>
              <a:gd name="T40" fmla="*/ 2147483647 w 74"/>
              <a:gd name="T41" fmla="*/ 2147483647 h 104"/>
              <a:gd name="T42" fmla="*/ 2147483647 w 74"/>
              <a:gd name="T43" fmla="*/ 2147483647 h 104"/>
              <a:gd name="T44" fmla="*/ 2147483647 w 74"/>
              <a:gd name="T45" fmla="*/ 2147483647 h 104"/>
              <a:gd name="T46" fmla="*/ 2147483647 w 74"/>
              <a:gd name="T47" fmla="*/ 2147483647 h 104"/>
              <a:gd name="T48" fmla="*/ 2147483647 w 74"/>
              <a:gd name="T49" fmla="*/ 2147483647 h 104"/>
              <a:gd name="T50" fmla="*/ 2147483647 w 74"/>
              <a:gd name="T51" fmla="*/ 0 h 104"/>
              <a:gd name="T52" fmla="*/ 2147483647 w 74"/>
              <a:gd name="T53" fmla="*/ 0 h 104"/>
              <a:gd name="T54" fmla="*/ 2147483647 w 74"/>
              <a:gd name="T55" fmla="*/ 2147483647 h 104"/>
              <a:gd name="T56" fmla="*/ 2147483647 w 74"/>
              <a:gd name="T57" fmla="*/ 2147483647 h 104"/>
              <a:gd name="T58" fmla="*/ 2147483647 w 74"/>
              <a:gd name="T59" fmla="*/ 2147483647 h 104"/>
              <a:gd name="T60" fmla="*/ 2147483647 w 74"/>
              <a:gd name="T61" fmla="*/ 2147483647 h 104"/>
              <a:gd name="T62" fmla="*/ 2147483647 w 74"/>
              <a:gd name="T63" fmla="*/ 2147483647 h 104"/>
              <a:gd name="T64" fmla="*/ 2147483647 w 74"/>
              <a:gd name="T65" fmla="*/ 2147483647 h 104"/>
              <a:gd name="T66" fmla="*/ 2147483647 w 74"/>
              <a:gd name="T67" fmla="*/ 2147483647 h 104"/>
              <a:gd name="T68" fmla="*/ 2147483647 w 74"/>
              <a:gd name="T69" fmla="*/ 2147483647 h 104"/>
              <a:gd name="T70" fmla="*/ 2147483647 w 74"/>
              <a:gd name="T71" fmla="*/ 2147483647 h 104"/>
              <a:gd name="T72" fmla="*/ 2147483647 w 74"/>
              <a:gd name="T73" fmla="*/ 2147483647 h 104"/>
              <a:gd name="T74" fmla="*/ 2147483647 w 74"/>
              <a:gd name="T75" fmla="*/ 2147483647 h 104"/>
              <a:gd name="T76" fmla="*/ 2147483647 w 74"/>
              <a:gd name="T77" fmla="*/ 0 h 104"/>
              <a:gd name="T78" fmla="*/ 0 w 74"/>
              <a:gd name="T79" fmla="*/ 0 h 10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4"/>
              <a:gd name="T121" fmla="*/ 0 h 104"/>
              <a:gd name="T122" fmla="*/ 74 w 74"/>
              <a:gd name="T123" fmla="*/ 104 h 10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4" h="104">
                <a:moveTo>
                  <a:pt x="0" y="0"/>
                </a:moveTo>
                <a:lnTo>
                  <a:pt x="0" y="4"/>
                </a:lnTo>
                <a:lnTo>
                  <a:pt x="7" y="4"/>
                </a:lnTo>
                <a:lnTo>
                  <a:pt x="11" y="8"/>
                </a:lnTo>
                <a:lnTo>
                  <a:pt x="37" y="63"/>
                </a:lnTo>
                <a:lnTo>
                  <a:pt x="37" y="67"/>
                </a:lnTo>
                <a:lnTo>
                  <a:pt x="37" y="71"/>
                </a:lnTo>
                <a:lnTo>
                  <a:pt x="33" y="74"/>
                </a:lnTo>
                <a:lnTo>
                  <a:pt x="30" y="86"/>
                </a:lnTo>
                <a:lnTo>
                  <a:pt x="22" y="89"/>
                </a:lnTo>
                <a:lnTo>
                  <a:pt x="19" y="89"/>
                </a:lnTo>
                <a:lnTo>
                  <a:pt x="15" y="89"/>
                </a:lnTo>
                <a:lnTo>
                  <a:pt x="11" y="86"/>
                </a:lnTo>
                <a:lnTo>
                  <a:pt x="7" y="89"/>
                </a:lnTo>
                <a:lnTo>
                  <a:pt x="4" y="93"/>
                </a:lnTo>
                <a:lnTo>
                  <a:pt x="4" y="97"/>
                </a:lnTo>
                <a:lnTo>
                  <a:pt x="7" y="100"/>
                </a:lnTo>
                <a:lnTo>
                  <a:pt x="15" y="104"/>
                </a:lnTo>
                <a:lnTo>
                  <a:pt x="22" y="100"/>
                </a:lnTo>
                <a:lnTo>
                  <a:pt x="30" y="97"/>
                </a:lnTo>
                <a:lnTo>
                  <a:pt x="37" y="86"/>
                </a:lnTo>
                <a:lnTo>
                  <a:pt x="41" y="74"/>
                </a:lnTo>
                <a:lnTo>
                  <a:pt x="67" y="8"/>
                </a:lnTo>
                <a:lnTo>
                  <a:pt x="67" y="4"/>
                </a:lnTo>
                <a:lnTo>
                  <a:pt x="74" y="4"/>
                </a:lnTo>
                <a:lnTo>
                  <a:pt x="74" y="0"/>
                </a:lnTo>
                <a:lnTo>
                  <a:pt x="52" y="0"/>
                </a:lnTo>
                <a:lnTo>
                  <a:pt x="52" y="4"/>
                </a:lnTo>
                <a:lnTo>
                  <a:pt x="56" y="4"/>
                </a:lnTo>
                <a:lnTo>
                  <a:pt x="60" y="8"/>
                </a:lnTo>
                <a:lnTo>
                  <a:pt x="60" y="11"/>
                </a:lnTo>
                <a:lnTo>
                  <a:pt x="45" y="52"/>
                </a:lnTo>
                <a:lnTo>
                  <a:pt x="26" y="8"/>
                </a:lnTo>
                <a:lnTo>
                  <a:pt x="26" y="4"/>
                </a:lnTo>
                <a:lnTo>
                  <a:pt x="33" y="4"/>
                </a:lnTo>
                <a:lnTo>
                  <a:pt x="33"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077" name="Freeform 91"/>
          <p:cNvSpPr>
            <a:spLocks/>
          </p:cNvSpPr>
          <p:nvPr/>
        </p:nvSpPr>
        <p:spPr bwMode="auto">
          <a:xfrm>
            <a:off x="2636838" y="2876550"/>
            <a:ext cx="53975" cy="128588"/>
          </a:xfrm>
          <a:custGeom>
            <a:avLst/>
            <a:gdLst>
              <a:gd name="T0" fmla="*/ 2147483647 w 34"/>
              <a:gd name="T1" fmla="*/ 0 h 81"/>
              <a:gd name="T2" fmla="*/ 0 w 34"/>
              <a:gd name="T3" fmla="*/ 2147483647 h 81"/>
              <a:gd name="T4" fmla="*/ 0 w 34"/>
              <a:gd name="T5" fmla="*/ 2147483647 h 81"/>
              <a:gd name="T6" fmla="*/ 0 w 34"/>
              <a:gd name="T7" fmla="*/ 2147483647 h 81"/>
              <a:gd name="T8" fmla="*/ 2147483647 w 34"/>
              <a:gd name="T9" fmla="*/ 2147483647 h 81"/>
              <a:gd name="T10" fmla="*/ 2147483647 w 34"/>
              <a:gd name="T11" fmla="*/ 2147483647 h 81"/>
              <a:gd name="T12" fmla="*/ 2147483647 w 34"/>
              <a:gd name="T13" fmla="*/ 2147483647 h 81"/>
              <a:gd name="T14" fmla="*/ 2147483647 w 34"/>
              <a:gd name="T15" fmla="*/ 2147483647 h 81"/>
              <a:gd name="T16" fmla="*/ 2147483647 w 34"/>
              <a:gd name="T17" fmla="*/ 2147483647 h 81"/>
              <a:gd name="T18" fmla="*/ 2147483647 w 34"/>
              <a:gd name="T19" fmla="*/ 2147483647 h 81"/>
              <a:gd name="T20" fmla="*/ 0 w 34"/>
              <a:gd name="T21" fmla="*/ 2147483647 h 81"/>
              <a:gd name="T22" fmla="*/ 0 w 34"/>
              <a:gd name="T23" fmla="*/ 2147483647 h 81"/>
              <a:gd name="T24" fmla="*/ 2147483647 w 34"/>
              <a:gd name="T25" fmla="*/ 2147483647 h 81"/>
              <a:gd name="T26" fmla="*/ 2147483647 w 34"/>
              <a:gd name="T27" fmla="*/ 2147483647 h 81"/>
              <a:gd name="T28" fmla="*/ 2147483647 w 34"/>
              <a:gd name="T29" fmla="*/ 2147483647 h 81"/>
              <a:gd name="T30" fmla="*/ 2147483647 w 34"/>
              <a:gd name="T31" fmla="*/ 2147483647 h 81"/>
              <a:gd name="T32" fmla="*/ 2147483647 w 34"/>
              <a:gd name="T33" fmla="*/ 2147483647 h 81"/>
              <a:gd name="T34" fmla="*/ 2147483647 w 34"/>
              <a:gd name="T35" fmla="*/ 0 h 81"/>
              <a:gd name="T36" fmla="*/ 2147483647 w 34"/>
              <a:gd name="T37" fmla="*/ 0 h 8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4"/>
              <a:gd name="T58" fmla="*/ 0 h 81"/>
              <a:gd name="T59" fmla="*/ 34 w 34"/>
              <a:gd name="T60" fmla="*/ 81 h 8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4" h="81">
                <a:moveTo>
                  <a:pt x="22" y="0"/>
                </a:moveTo>
                <a:lnTo>
                  <a:pt x="0" y="11"/>
                </a:lnTo>
                <a:lnTo>
                  <a:pt x="7" y="7"/>
                </a:lnTo>
                <a:lnTo>
                  <a:pt x="11" y="11"/>
                </a:lnTo>
                <a:lnTo>
                  <a:pt x="11" y="14"/>
                </a:lnTo>
                <a:lnTo>
                  <a:pt x="11" y="70"/>
                </a:lnTo>
                <a:lnTo>
                  <a:pt x="11" y="74"/>
                </a:lnTo>
                <a:lnTo>
                  <a:pt x="7" y="78"/>
                </a:lnTo>
                <a:lnTo>
                  <a:pt x="0" y="81"/>
                </a:lnTo>
                <a:lnTo>
                  <a:pt x="34" y="81"/>
                </a:lnTo>
                <a:lnTo>
                  <a:pt x="26" y="78"/>
                </a:lnTo>
                <a:lnTo>
                  <a:pt x="22" y="78"/>
                </a:lnTo>
                <a:lnTo>
                  <a:pt x="22" y="74"/>
                </a:lnTo>
                <a:lnTo>
                  <a:pt x="2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078" name="Freeform 92"/>
          <p:cNvSpPr>
            <a:spLocks/>
          </p:cNvSpPr>
          <p:nvPr/>
        </p:nvSpPr>
        <p:spPr bwMode="auto">
          <a:xfrm>
            <a:off x="2719388" y="2728913"/>
            <a:ext cx="53975" cy="165100"/>
          </a:xfrm>
          <a:custGeom>
            <a:avLst/>
            <a:gdLst>
              <a:gd name="T0" fmla="*/ 2147483647 w 34"/>
              <a:gd name="T1" fmla="*/ 0 h 104"/>
              <a:gd name="T2" fmla="*/ 2147483647 w 34"/>
              <a:gd name="T3" fmla="*/ 2147483647 h 104"/>
              <a:gd name="T4" fmla="*/ 2147483647 w 34"/>
              <a:gd name="T5" fmla="*/ 2147483647 h 104"/>
              <a:gd name="T6" fmla="*/ 2147483647 w 34"/>
              <a:gd name="T7" fmla="*/ 2147483647 h 104"/>
              <a:gd name="T8" fmla="*/ 2147483647 w 34"/>
              <a:gd name="T9" fmla="*/ 2147483647 h 104"/>
              <a:gd name="T10" fmla="*/ 0 w 34"/>
              <a:gd name="T11" fmla="*/ 2147483647 h 104"/>
              <a:gd name="T12" fmla="*/ 2147483647 w 34"/>
              <a:gd name="T13" fmla="*/ 2147483647 h 104"/>
              <a:gd name="T14" fmla="*/ 2147483647 w 34"/>
              <a:gd name="T15" fmla="*/ 2147483647 h 104"/>
              <a:gd name="T16" fmla="*/ 2147483647 w 34"/>
              <a:gd name="T17" fmla="*/ 2147483647 h 104"/>
              <a:gd name="T18" fmla="*/ 2147483647 w 34"/>
              <a:gd name="T19" fmla="*/ 2147483647 h 104"/>
              <a:gd name="T20" fmla="*/ 2147483647 w 34"/>
              <a:gd name="T21" fmla="*/ 2147483647 h 104"/>
              <a:gd name="T22" fmla="*/ 2147483647 w 34"/>
              <a:gd name="T23" fmla="*/ 2147483647 h 104"/>
              <a:gd name="T24" fmla="*/ 2147483647 w 34"/>
              <a:gd name="T25" fmla="*/ 2147483647 h 104"/>
              <a:gd name="T26" fmla="*/ 2147483647 w 34"/>
              <a:gd name="T27" fmla="*/ 2147483647 h 104"/>
              <a:gd name="T28" fmla="*/ 2147483647 w 34"/>
              <a:gd name="T29" fmla="*/ 2147483647 h 104"/>
              <a:gd name="T30" fmla="*/ 2147483647 w 34"/>
              <a:gd name="T31" fmla="*/ 0 h 104"/>
              <a:gd name="T32" fmla="*/ 2147483647 w 34"/>
              <a:gd name="T33" fmla="*/ 0 h 10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4"/>
              <a:gd name="T52" fmla="*/ 0 h 104"/>
              <a:gd name="T53" fmla="*/ 34 w 34"/>
              <a:gd name="T54" fmla="*/ 104 h 10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4" h="104">
                <a:moveTo>
                  <a:pt x="34" y="0"/>
                </a:moveTo>
                <a:lnTo>
                  <a:pt x="22" y="11"/>
                </a:lnTo>
                <a:lnTo>
                  <a:pt x="11" y="22"/>
                </a:lnTo>
                <a:lnTo>
                  <a:pt x="8" y="33"/>
                </a:lnTo>
                <a:lnTo>
                  <a:pt x="4" y="44"/>
                </a:lnTo>
                <a:lnTo>
                  <a:pt x="0" y="59"/>
                </a:lnTo>
                <a:lnTo>
                  <a:pt x="4" y="82"/>
                </a:lnTo>
                <a:lnTo>
                  <a:pt x="8" y="93"/>
                </a:lnTo>
                <a:lnTo>
                  <a:pt x="15" y="104"/>
                </a:lnTo>
                <a:lnTo>
                  <a:pt x="11" y="89"/>
                </a:lnTo>
                <a:lnTo>
                  <a:pt x="11" y="70"/>
                </a:lnTo>
                <a:lnTo>
                  <a:pt x="11" y="48"/>
                </a:lnTo>
                <a:lnTo>
                  <a:pt x="19" y="26"/>
                </a:lnTo>
                <a:lnTo>
                  <a:pt x="26" y="11"/>
                </a:lnTo>
                <a:lnTo>
                  <a:pt x="3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079" name="Freeform 93"/>
          <p:cNvSpPr>
            <a:spLocks/>
          </p:cNvSpPr>
          <p:nvPr/>
        </p:nvSpPr>
        <p:spPr bwMode="auto">
          <a:xfrm>
            <a:off x="2790825" y="2728913"/>
            <a:ext cx="71438" cy="130175"/>
          </a:xfrm>
          <a:custGeom>
            <a:avLst/>
            <a:gdLst>
              <a:gd name="T0" fmla="*/ 2147483647 w 45"/>
              <a:gd name="T1" fmla="*/ 0 h 82"/>
              <a:gd name="T2" fmla="*/ 2147483647 w 45"/>
              <a:gd name="T3" fmla="*/ 0 h 82"/>
              <a:gd name="T4" fmla="*/ 2147483647 w 45"/>
              <a:gd name="T5" fmla="*/ 0 h 82"/>
              <a:gd name="T6" fmla="*/ 2147483647 w 45"/>
              <a:gd name="T7" fmla="*/ 0 h 82"/>
              <a:gd name="T8" fmla="*/ 2147483647 w 45"/>
              <a:gd name="T9" fmla="*/ 2147483647 h 82"/>
              <a:gd name="T10" fmla="*/ 2147483647 w 45"/>
              <a:gd name="T11" fmla="*/ 2147483647 h 82"/>
              <a:gd name="T12" fmla="*/ 2147483647 w 45"/>
              <a:gd name="T13" fmla="*/ 2147483647 h 82"/>
              <a:gd name="T14" fmla="*/ 2147483647 w 45"/>
              <a:gd name="T15" fmla="*/ 2147483647 h 82"/>
              <a:gd name="T16" fmla="*/ 2147483647 w 45"/>
              <a:gd name="T17" fmla="*/ 2147483647 h 82"/>
              <a:gd name="T18" fmla="*/ 2147483647 w 45"/>
              <a:gd name="T19" fmla="*/ 2147483647 h 82"/>
              <a:gd name="T20" fmla="*/ 2147483647 w 45"/>
              <a:gd name="T21" fmla="*/ 2147483647 h 82"/>
              <a:gd name="T22" fmla="*/ 2147483647 w 45"/>
              <a:gd name="T23" fmla="*/ 2147483647 h 82"/>
              <a:gd name="T24" fmla="*/ 2147483647 w 45"/>
              <a:gd name="T25" fmla="*/ 2147483647 h 82"/>
              <a:gd name="T26" fmla="*/ 2147483647 w 45"/>
              <a:gd name="T27" fmla="*/ 2147483647 h 82"/>
              <a:gd name="T28" fmla="*/ 2147483647 w 45"/>
              <a:gd name="T29" fmla="*/ 2147483647 h 82"/>
              <a:gd name="T30" fmla="*/ 0 w 45"/>
              <a:gd name="T31" fmla="*/ 2147483647 h 82"/>
              <a:gd name="T32" fmla="*/ 0 w 45"/>
              <a:gd name="T33" fmla="*/ 2147483647 h 82"/>
              <a:gd name="T34" fmla="*/ 0 w 45"/>
              <a:gd name="T35" fmla="*/ 2147483647 h 82"/>
              <a:gd name="T36" fmla="*/ 2147483647 w 45"/>
              <a:gd name="T37" fmla="*/ 2147483647 h 82"/>
              <a:gd name="T38" fmla="*/ 2147483647 w 45"/>
              <a:gd name="T39" fmla="*/ 2147483647 h 82"/>
              <a:gd name="T40" fmla="*/ 2147483647 w 45"/>
              <a:gd name="T41" fmla="*/ 2147483647 h 82"/>
              <a:gd name="T42" fmla="*/ 2147483647 w 45"/>
              <a:gd name="T43" fmla="*/ 2147483647 h 82"/>
              <a:gd name="T44" fmla="*/ 2147483647 w 45"/>
              <a:gd name="T45" fmla="*/ 2147483647 h 82"/>
              <a:gd name="T46" fmla="*/ 2147483647 w 45"/>
              <a:gd name="T47" fmla="*/ 2147483647 h 82"/>
              <a:gd name="T48" fmla="*/ 2147483647 w 45"/>
              <a:gd name="T49" fmla="*/ 0 h 8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5"/>
              <a:gd name="T76" fmla="*/ 0 h 82"/>
              <a:gd name="T77" fmla="*/ 45 w 45"/>
              <a:gd name="T78" fmla="*/ 82 h 8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5" h="82">
                <a:moveTo>
                  <a:pt x="45" y="0"/>
                </a:moveTo>
                <a:lnTo>
                  <a:pt x="45" y="0"/>
                </a:lnTo>
                <a:lnTo>
                  <a:pt x="41" y="0"/>
                </a:lnTo>
                <a:lnTo>
                  <a:pt x="26" y="4"/>
                </a:lnTo>
                <a:lnTo>
                  <a:pt x="22" y="4"/>
                </a:lnTo>
                <a:lnTo>
                  <a:pt x="18" y="4"/>
                </a:lnTo>
                <a:lnTo>
                  <a:pt x="22" y="4"/>
                </a:lnTo>
                <a:lnTo>
                  <a:pt x="26" y="4"/>
                </a:lnTo>
                <a:lnTo>
                  <a:pt x="30" y="7"/>
                </a:lnTo>
                <a:lnTo>
                  <a:pt x="33" y="11"/>
                </a:lnTo>
                <a:lnTo>
                  <a:pt x="30" y="11"/>
                </a:lnTo>
                <a:lnTo>
                  <a:pt x="15" y="74"/>
                </a:lnTo>
                <a:lnTo>
                  <a:pt x="11" y="78"/>
                </a:lnTo>
                <a:lnTo>
                  <a:pt x="0" y="82"/>
                </a:lnTo>
                <a:lnTo>
                  <a:pt x="33" y="82"/>
                </a:lnTo>
                <a:lnTo>
                  <a:pt x="26" y="78"/>
                </a:lnTo>
                <a:lnTo>
                  <a:pt x="22" y="78"/>
                </a:lnTo>
                <a:lnTo>
                  <a:pt x="26" y="70"/>
                </a:lnTo>
                <a:lnTo>
                  <a:pt x="4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080" name="Freeform 94"/>
          <p:cNvSpPr>
            <a:spLocks/>
          </p:cNvSpPr>
          <p:nvPr/>
        </p:nvSpPr>
        <p:spPr bwMode="auto">
          <a:xfrm>
            <a:off x="2884488" y="2728913"/>
            <a:ext cx="53975" cy="165100"/>
          </a:xfrm>
          <a:custGeom>
            <a:avLst/>
            <a:gdLst>
              <a:gd name="T0" fmla="*/ 2147483647 w 34"/>
              <a:gd name="T1" fmla="*/ 0 h 104"/>
              <a:gd name="T2" fmla="*/ 2147483647 w 34"/>
              <a:gd name="T3" fmla="*/ 2147483647 h 104"/>
              <a:gd name="T4" fmla="*/ 2147483647 w 34"/>
              <a:gd name="T5" fmla="*/ 2147483647 h 104"/>
              <a:gd name="T6" fmla="*/ 2147483647 w 34"/>
              <a:gd name="T7" fmla="*/ 2147483647 h 104"/>
              <a:gd name="T8" fmla="*/ 2147483647 w 34"/>
              <a:gd name="T9" fmla="*/ 2147483647 h 104"/>
              <a:gd name="T10" fmla="*/ 2147483647 w 34"/>
              <a:gd name="T11" fmla="*/ 2147483647 h 104"/>
              <a:gd name="T12" fmla="*/ 0 w 34"/>
              <a:gd name="T13" fmla="*/ 2147483647 h 104"/>
              <a:gd name="T14" fmla="*/ 0 w 34"/>
              <a:gd name="T15" fmla="*/ 2147483647 h 104"/>
              <a:gd name="T16" fmla="*/ 2147483647 w 34"/>
              <a:gd name="T17" fmla="*/ 2147483647 h 104"/>
              <a:gd name="T18" fmla="*/ 2147483647 w 34"/>
              <a:gd name="T19" fmla="*/ 2147483647 h 104"/>
              <a:gd name="T20" fmla="*/ 2147483647 w 34"/>
              <a:gd name="T21" fmla="*/ 2147483647 h 104"/>
              <a:gd name="T22" fmla="*/ 2147483647 w 34"/>
              <a:gd name="T23" fmla="*/ 2147483647 h 104"/>
              <a:gd name="T24" fmla="*/ 2147483647 w 34"/>
              <a:gd name="T25" fmla="*/ 2147483647 h 104"/>
              <a:gd name="T26" fmla="*/ 2147483647 w 34"/>
              <a:gd name="T27" fmla="*/ 2147483647 h 104"/>
              <a:gd name="T28" fmla="*/ 2147483647 w 34"/>
              <a:gd name="T29" fmla="*/ 2147483647 h 104"/>
              <a:gd name="T30" fmla="*/ 2147483647 w 34"/>
              <a:gd name="T31" fmla="*/ 0 h 104"/>
              <a:gd name="T32" fmla="*/ 2147483647 w 34"/>
              <a:gd name="T33" fmla="*/ 0 h 10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4"/>
              <a:gd name="T52" fmla="*/ 0 h 104"/>
              <a:gd name="T53" fmla="*/ 34 w 34"/>
              <a:gd name="T54" fmla="*/ 104 h 10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4" h="104">
                <a:moveTo>
                  <a:pt x="19" y="0"/>
                </a:moveTo>
                <a:lnTo>
                  <a:pt x="23" y="15"/>
                </a:lnTo>
                <a:lnTo>
                  <a:pt x="26" y="33"/>
                </a:lnTo>
                <a:lnTo>
                  <a:pt x="23" y="56"/>
                </a:lnTo>
                <a:lnTo>
                  <a:pt x="15" y="78"/>
                </a:lnTo>
                <a:lnTo>
                  <a:pt x="8" y="89"/>
                </a:lnTo>
                <a:lnTo>
                  <a:pt x="0" y="104"/>
                </a:lnTo>
                <a:lnTo>
                  <a:pt x="12" y="93"/>
                </a:lnTo>
                <a:lnTo>
                  <a:pt x="23" y="82"/>
                </a:lnTo>
                <a:lnTo>
                  <a:pt x="26" y="74"/>
                </a:lnTo>
                <a:lnTo>
                  <a:pt x="30" y="59"/>
                </a:lnTo>
                <a:lnTo>
                  <a:pt x="34" y="44"/>
                </a:lnTo>
                <a:lnTo>
                  <a:pt x="30" y="22"/>
                </a:lnTo>
                <a:lnTo>
                  <a:pt x="26" y="11"/>
                </a:lnTo>
                <a:lnTo>
                  <a:pt x="1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081" name="Freeform 95"/>
          <p:cNvSpPr>
            <a:spLocks/>
          </p:cNvSpPr>
          <p:nvPr/>
        </p:nvSpPr>
        <p:spPr bwMode="auto">
          <a:xfrm>
            <a:off x="2447925" y="4778375"/>
            <a:ext cx="112713" cy="165100"/>
          </a:xfrm>
          <a:custGeom>
            <a:avLst/>
            <a:gdLst>
              <a:gd name="T0" fmla="*/ 0 w 71"/>
              <a:gd name="T1" fmla="*/ 0 h 104"/>
              <a:gd name="T2" fmla="*/ 0 w 71"/>
              <a:gd name="T3" fmla="*/ 0 h 104"/>
              <a:gd name="T4" fmla="*/ 2147483647 w 71"/>
              <a:gd name="T5" fmla="*/ 2147483647 h 104"/>
              <a:gd name="T6" fmla="*/ 2147483647 w 71"/>
              <a:gd name="T7" fmla="*/ 2147483647 h 104"/>
              <a:gd name="T8" fmla="*/ 2147483647 w 71"/>
              <a:gd name="T9" fmla="*/ 2147483647 h 104"/>
              <a:gd name="T10" fmla="*/ 2147483647 w 71"/>
              <a:gd name="T11" fmla="*/ 2147483647 h 104"/>
              <a:gd name="T12" fmla="*/ 2147483647 w 71"/>
              <a:gd name="T13" fmla="*/ 2147483647 h 104"/>
              <a:gd name="T14" fmla="*/ 2147483647 w 71"/>
              <a:gd name="T15" fmla="*/ 2147483647 h 104"/>
              <a:gd name="T16" fmla="*/ 2147483647 w 71"/>
              <a:gd name="T17" fmla="*/ 2147483647 h 104"/>
              <a:gd name="T18" fmla="*/ 2147483647 w 71"/>
              <a:gd name="T19" fmla="*/ 2147483647 h 104"/>
              <a:gd name="T20" fmla="*/ 2147483647 w 71"/>
              <a:gd name="T21" fmla="*/ 2147483647 h 104"/>
              <a:gd name="T22" fmla="*/ 2147483647 w 71"/>
              <a:gd name="T23" fmla="*/ 2147483647 h 104"/>
              <a:gd name="T24" fmla="*/ 2147483647 w 71"/>
              <a:gd name="T25" fmla="*/ 2147483647 h 104"/>
              <a:gd name="T26" fmla="*/ 2147483647 w 71"/>
              <a:gd name="T27" fmla="*/ 2147483647 h 104"/>
              <a:gd name="T28" fmla="*/ 2147483647 w 71"/>
              <a:gd name="T29" fmla="*/ 2147483647 h 104"/>
              <a:gd name="T30" fmla="*/ 2147483647 w 71"/>
              <a:gd name="T31" fmla="*/ 2147483647 h 104"/>
              <a:gd name="T32" fmla="*/ 2147483647 w 71"/>
              <a:gd name="T33" fmla="*/ 2147483647 h 104"/>
              <a:gd name="T34" fmla="*/ 2147483647 w 71"/>
              <a:gd name="T35" fmla="*/ 2147483647 h 104"/>
              <a:gd name="T36" fmla="*/ 2147483647 w 71"/>
              <a:gd name="T37" fmla="*/ 2147483647 h 104"/>
              <a:gd name="T38" fmla="*/ 2147483647 w 71"/>
              <a:gd name="T39" fmla="*/ 2147483647 h 104"/>
              <a:gd name="T40" fmla="*/ 2147483647 w 71"/>
              <a:gd name="T41" fmla="*/ 2147483647 h 104"/>
              <a:gd name="T42" fmla="*/ 2147483647 w 71"/>
              <a:gd name="T43" fmla="*/ 2147483647 h 104"/>
              <a:gd name="T44" fmla="*/ 2147483647 w 71"/>
              <a:gd name="T45" fmla="*/ 2147483647 h 104"/>
              <a:gd name="T46" fmla="*/ 2147483647 w 71"/>
              <a:gd name="T47" fmla="*/ 2147483647 h 104"/>
              <a:gd name="T48" fmla="*/ 2147483647 w 71"/>
              <a:gd name="T49" fmla="*/ 0 h 104"/>
              <a:gd name="T50" fmla="*/ 2147483647 w 71"/>
              <a:gd name="T51" fmla="*/ 0 h 104"/>
              <a:gd name="T52" fmla="*/ 2147483647 w 71"/>
              <a:gd name="T53" fmla="*/ 0 h 104"/>
              <a:gd name="T54" fmla="*/ 2147483647 w 71"/>
              <a:gd name="T55" fmla="*/ 0 h 104"/>
              <a:gd name="T56" fmla="*/ 2147483647 w 71"/>
              <a:gd name="T57" fmla="*/ 2147483647 h 104"/>
              <a:gd name="T58" fmla="*/ 2147483647 w 71"/>
              <a:gd name="T59" fmla="*/ 2147483647 h 104"/>
              <a:gd name="T60" fmla="*/ 2147483647 w 71"/>
              <a:gd name="T61" fmla="*/ 2147483647 h 104"/>
              <a:gd name="T62" fmla="*/ 2147483647 w 71"/>
              <a:gd name="T63" fmla="*/ 2147483647 h 104"/>
              <a:gd name="T64" fmla="*/ 2147483647 w 71"/>
              <a:gd name="T65" fmla="*/ 2147483647 h 104"/>
              <a:gd name="T66" fmla="*/ 2147483647 w 71"/>
              <a:gd name="T67" fmla="*/ 2147483647 h 104"/>
              <a:gd name="T68" fmla="*/ 2147483647 w 71"/>
              <a:gd name="T69" fmla="*/ 2147483647 h 104"/>
              <a:gd name="T70" fmla="*/ 2147483647 w 71"/>
              <a:gd name="T71" fmla="*/ 2147483647 h 104"/>
              <a:gd name="T72" fmla="*/ 2147483647 w 71"/>
              <a:gd name="T73" fmla="*/ 0 h 104"/>
              <a:gd name="T74" fmla="*/ 2147483647 w 71"/>
              <a:gd name="T75" fmla="*/ 0 h 104"/>
              <a:gd name="T76" fmla="*/ 2147483647 w 71"/>
              <a:gd name="T77" fmla="*/ 0 h 104"/>
              <a:gd name="T78" fmla="*/ 0 w 71"/>
              <a:gd name="T79" fmla="*/ 0 h 10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1"/>
              <a:gd name="T121" fmla="*/ 0 h 104"/>
              <a:gd name="T122" fmla="*/ 71 w 71"/>
              <a:gd name="T123" fmla="*/ 104 h 10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1" h="104">
                <a:moveTo>
                  <a:pt x="0" y="0"/>
                </a:moveTo>
                <a:lnTo>
                  <a:pt x="0" y="0"/>
                </a:lnTo>
                <a:lnTo>
                  <a:pt x="4" y="4"/>
                </a:lnTo>
                <a:lnTo>
                  <a:pt x="7" y="7"/>
                </a:lnTo>
                <a:lnTo>
                  <a:pt x="33" y="63"/>
                </a:lnTo>
                <a:lnTo>
                  <a:pt x="33" y="67"/>
                </a:lnTo>
                <a:lnTo>
                  <a:pt x="33" y="70"/>
                </a:lnTo>
                <a:lnTo>
                  <a:pt x="33" y="74"/>
                </a:lnTo>
                <a:lnTo>
                  <a:pt x="26" y="85"/>
                </a:lnTo>
                <a:lnTo>
                  <a:pt x="22" y="89"/>
                </a:lnTo>
                <a:lnTo>
                  <a:pt x="18" y="89"/>
                </a:lnTo>
                <a:lnTo>
                  <a:pt x="15" y="85"/>
                </a:lnTo>
                <a:lnTo>
                  <a:pt x="7" y="85"/>
                </a:lnTo>
                <a:lnTo>
                  <a:pt x="4" y="89"/>
                </a:lnTo>
                <a:lnTo>
                  <a:pt x="4" y="93"/>
                </a:lnTo>
                <a:lnTo>
                  <a:pt x="4" y="96"/>
                </a:lnTo>
                <a:lnTo>
                  <a:pt x="4" y="100"/>
                </a:lnTo>
                <a:lnTo>
                  <a:pt x="15" y="104"/>
                </a:lnTo>
                <a:lnTo>
                  <a:pt x="22" y="100"/>
                </a:lnTo>
                <a:lnTo>
                  <a:pt x="26" y="96"/>
                </a:lnTo>
                <a:lnTo>
                  <a:pt x="33" y="85"/>
                </a:lnTo>
                <a:lnTo>
                  <a:pt x="41" y="70"/>
                </a:lnTo>
                <a:lnTo>
                  <a:pt x="63" y="7"/>
                </a:lnTo>
                <a:lnTo>
                  <a:pt x="67" y="4"/>
                </a:lnTo>
                <a:lnTo>
                  <a:pt x="71" y="0"/>
                </a:lnTo>
                <a:lnTo>
                  <a:pt x="48" y="0"/>
                </a:lnTo>
                <a:lnTo>
                  <a:pt x="56" y="4"/>
                </a:lnTo>
                <a:lnTo>
                  <a:pt x="56" y="7"/>
                </a:lnTo>
                <a:lnTo>
                  <a:pt x="41" y="52"/>
                </a:lnTo>
                <a:lnTo>
                  <a:pt x="22" y="7"/>
                </a:lnTo>
                <a:lnTo>
                  <a:pt x="26" y="4"/>
                </a:lnTo>
                <a:lnTo>
                  <a:pt x="3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082" name="Freeform 96"/>
          <p:cNvSpPr>
            <a:spLocks/>
          </p:cNvSpPr>
          <p:nvPr/>
        </p:nvSpPr>
        <p:spPr bwMode="auto">
          <a:xfrm>
            <a:off x="2571750" y="4872038"/>
            <a:ext cx="147638" cy="88900"/>
          </a:xfrm>
          <a:custGeom>
            <a:avLst/>
            <a:gdLst>
              <a:gd name="T0" fmla="*/ 2147483647 w 93"/>
              <a:gd name="T1" fmla="*/ 0 h 56"/>
              <a:gd name="T2" fmla="*/ 2147483647 w 93"/>
              <a:gd name="T3" fmla="*/ 0 h 56"/>
              <a:gd name="T4" fmla="*/ 0 w 93"/>
              <a:gd name="T5" fmla="*/ 2147483647 h 56"/>
              <a:gd name="T6" fmla="*/ 0 w 93"/>
              <a:gd name="T7" fmla="*/ 2147483647 h 56"/>
              <a:gd name="T8" fmla="*/ 2147483647 w 93"/>
              <a:gd name="T9" fmla="*/ 2147483647 h 56"/>
              <a:gd name="T10" fmla="*/ 2147483647 w 93"/>
              <a:gd name="T11" fmla="*/ 2147483647 h 56"/>
              <a:gd name="T12" fmla="*/ 2147483647 w 93"/>
              <a:gd name="T13" fmla="*/ 2147483647 h 56"/>
              <a:gd name="T14" fmla="*/ 2147483647 w 93"/>
              <a:gd name="T15" fmla="*/ 2147483647 h 56"/>
              <a:gd name="T16" fmla="*/ 2147483647 w 93"/>
              <a:gd name="T17" fmla="*/ 2147483647 h 56"/>
              <a:gd name="T18" fmla="*/ 0 w 93"/>
              <a:gd name="T19" fmla="*/ 2147483647 h 56"/>
              <a:gd name="T20" fmla="*/ 0 w 93"/>
              <a:gd name="T21" fmla="*/ 2147483647 h 56"/>
              <a:gd name="T22" fmla="*/ 2147483647 w 93"/>
              <a:gd name="T23" fmla="*/ 2147483647 h 56"/>
              <a:gd name="T24" fmla="*/ 2147483647 w 93"/>
              <a:gd name="T25" fmla="*/ 2147483647 h 56"/>
              <a:gd name="T26" fmla="*/ 2147483647 w 93"/>
              <a:gd name="T27" fmla="*/ 2147483647 h 56"/>
              <a:gd name="T28" fmla="*/ 2147483647 w 93"/>
              <a:gd name="T29" fmla="*/ 2147483647 h 56"/>
              <a:gd name="T30" fmla="*/ 2147483647 w 93"/>
              <a:gd name="T31" fmla="*/ 2147483647 h 56"/>
              <a:gd name="T32" fmla="*/ 2147483647 w 93"/>
              <a:gd name="T33" fmla="*/ 2147483647 h 56"/>
              <a:gd name="T34" fmla="*/ 2147483647 w 93"/>
              <a:gd name="T35" fmla="*/ 2147483647 h 56"/>
              <a:gd name="T36" fmla="*/ 2147483647 w 93"/>
              <a:gd name="T37" fmla="*/ 2147483647 h 56"/>
              <a:gd name="T38" fmla="*/ 2147483647 w 93"/>
              <a:gd name="T39" fmla="*/ 2147483647 h 56"/>
              <a:gd name="T40" fmla="*/ 2147483647 w 93"/>
              <a:gd name="T41" fmla="*/ 2147483647 h 56"/>
              <a:gd name="T42" fmla="*/ 2147483647 w 93"/>
              <a:gd name="T43" fmla="*/ 2147483647 h 56"/>
              <a:gd name="T44" fmla="*/ 2147483647 w 93"/>
              <a:gd name="T45" fmla="*/ 2147483647 h 56"/>
              <a:gd name="T46" fmla="*/ 2147483647 w 93"/>
              <a:gd name="T47" fmla="*/ 2147483647 h 56"/>
              <a:gd name="T48" fmla="*/ 2147483647 w 93"/>
              <a:gd name="T49" fmla="*/ 2147483647 h 56"/>
              <a:gd name="T50" fmla="*/ 2147483647 w 93"/>
              <a:gd name="T51" fmla="*/ 2147483647 h 56"/>
              <a:gd name="T52" fmla="*/ 2147483647 w 93"/>
              <a:gd name="T53" fmla="*/ 2147483647 h 56"/>
              <a:gd name="T54" fmla="*/ 2147483647 w 93"/>
              <a:gd name="T55" fmla="*/ 2147483647 h 56"/>
              <a:gd name="T56" fmla="*/ 2147483647 w 93"/>
              <a:gd name="T57" fmla="*/ 2147483647 h 56"/>
              <a:gd name="T58" fmla="*/ 2147483647 w 93"/>
              <a:gd name="T59" fmla="*/ 2147483647 h 56"/>
              <a:gd name="T60" fmla="*/ 2147483647 w 93"/>
              <a:gd name="T61" fmla="*/ 2147483647 h 56"/>
              <a:gd name="T62" fmla="*/ 2147483647 w 93"/>
              <a:gd name="T63" fmla="*/ 2147483647 h 56"/>
              <a:gd name="T64" fmla="*/ 2147483647 w 93"/>
              <a:gd name="T65" fmla="*/ 2147483647 h 56"/>
              <a:gd name="T66" fmla="*/ 2147483647 w 93"/>
              <a:gd name="T67" fmla="*/ 2147483647 h 56"/>
              <a:gd name="T68" fmla="*/ 2147483647 w 93"/>
              <a:gd name="T69" fmla="*/ 2147483647 h 56"/>
              <a:gd name="T70" fmla="*/ 2147483647 w 93"/>
              <a:gd name="T71" fmla="*/ 2147483647 h 56"/>
              <a:gd name="T72" fmla="*/ 2147483647 w 93"/>
              <a:gd name="T73" fmla="*/ 2147483647 h 56"/>
              <a:gd name="T74" fmla="*/ 2147483647 w 93"/>
              <a:gd name="T75" fmla="*/ 2147483647 h 56"/>
              <a:gd name="T76" fmla="*/ 2147483647 w 93"/>
              <a:gd name="T77" fmla="*/ 2147483647 h 56"/>
              <a:gd name="T78" fmla="*/ 2147483647 w 93"/>
              <a:gd name="T79" fmla="*/ 2147483647 h 56"/>
              <a:gd name="T80" fmla="*/ 2147483647 w 93"/>
              <a:gd name="T81" fmla="*/ 2147483647 h 56"/>
              <a:gd name="T82" fmla="*/ 2147483647 w 93"/>
              <a:gd name="T83" fmla="*/ 2147483647 h 56"/>
              <a:gd name="T84" fmla="*/ 2147483647 w 93"/>
              <a:gd name="T85" fmla="*/ 2147483647 h 56"/>
              <a:gd name="T86" fmla="*/ 2147483647 w 93"/>
              <a:gd name="T87" fmla="*/ 2147483647 h 56"/>
              <a:gd name="T88" fmla="*/ 2147483647 w 93"/>
              <a:gd name="T89" fmla="*/ 2147483647 h 56"/>
              <a:gd name="T90" fmla="*/ 2147483647 w 93"/>
              <a:gd name="T91" fmla="*/ 2147483647 h 56"/>
              <a:gd name="T92" fmla="*/ 2147483647 w 93"/>
              <a:gd name="T93" fmla="*/ 2147483647 h 56"/>
              <a:gd name="T94" fmla="*/ 2147483647 w 93"/>
              <a:gd name="T95" fmla="*/ 0 h 56"/>
              <a:gd name="T96" fmla="*/ 2147483647 w 93"/>
              <a:gd name="T97" fmla="*/ 0 h 56"/>
              <a:gd name="T98" fmla="*/ 2147483647 w 93"/>
              <a:gd name="T99" fmla="*/ 0 h 56"/>
              <a:gd name="T100" fmla="*/ 2147483647 w 93"/>
              <a:gd name="T101" fmla="*/ 0 h 56"/>
              <a:gd name="T102" fmla="*/ 2147483647 w 93"/>
              <a:gd name="T103" fmla="*/ 2147483647 h 56"/>
              <a:gd name="T104" fmla="*/ 2147483647 w 93"/>
              <a:gd name="T105" fmla="*/ 0 h 56"/>
              <a:gd name="T106" fmla="*/ 2147483647 w 93"/>
              <a:gd name="T107" fmla="*/ 0 h 56"/>
              <a:gd name="T108" fmla="*/ 2147483647 w 93"/>
              <a:gd name="T109" fmla="*/ 0 h 56"/>
              <a:gd name="T110" fmla="*/ 2147483647 w 93"/>
              <a:gd name="T111" fmla="*/ 2147483647 h 56"/>
              <a:gd name="T112" fmla="*/ 2147483647 w 93"/>
              <a:gd name="T113" fmla="*/ 2147483647 h 56"/>
              <a:gd name="T114" fmla="*/ 2147483647 w 93"/>
              <a:gd name="T115" fmla="*/ 0 h 56"/>
              <a:gd name="T116" fmla="*/ 2147483647 w 93"/>
              <a:gd name="T117" fmla="*/ 0 h 5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93"/>
              <a:gd name="T178" fmla="*/ 0 h 56"/>
              <a:gd name="T179" fmla="*/ 93 w 93"/>
              <a:gd name="T180" fmla="*/ 56 h 5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93" h="56">
                <a:moveTo>
                  <a:pt x="19" y="0"/>
                </a:moveTo>
                <a:lnTo>
                  <a:pt x="15" y="0"/>
                </a:lnTo>
                <a:lnTo>
                  <a:pt x="0" y="4"/>
                </a:lnTo>
                <a:lnTo>
                  <a:pt x="0" y="8"/>
                </a:lnTo>
                <a:lnTo>
                  <a:pt x="4" y="4"/>
                </a:lnTo>
                <a:lnTo>
                  <a:pt x="8" y="8"/>
                </a:lnTo>
                <a:lnTo>
                  <a:pt x="8" y="11"/>
                </a:lnTo>
                <a:lnTo>
                  <a:pt x="8" y="49"/>
                </a:lnTo>
                <a:lnTo>
                  <a:pt x="8" y="52"/>
                </a:lnTo>
                <a:lnTo>
                  <a:pt x="0" y="52"/>
                </a:lnTo>
                <a:lnTo>
                  <a:pt x="0" y="56"/>
                </a:lnTo>
                <a:lnTo>
                  <a:pt x="26" y="56"/>
                </a:lnTo>
                <a:lnTo>
                  <a:pt x="26" y="52"/>
                </a:lnTo>
                <a:lnTo>
                  <a:pt x="22" y="52"/>
                </a:lnTo>
                <a:lnTo>
                  <a:pt x="19" y="49"/>
                </a:lnTo>
                <a:lnTo>
                  <a:pt x="19" y="11"/>
                </a:lnTo>
                <a:lnTo>
                  <a:pt x="26" y="8"/>
                </a:lnTo>
                <a:lnTo>
                  <a:pt x="34" y="4"/>
                </a:lnTo>
                <a:lnTo>
                  <a:pt x="37" y="8"/>
                </a:lnTo>
                <a:lnTo>
                  <a:pt x="41" y="15"/>
                </a:lnTo>
                <a:lnTo>
                  <a:pt x="41" y="49"/>
                </a:lnTo>
                <a:lnTo>
                  <a:pt x="41" y="52"/>
                </a:lnTo>
                <a:lnTo>
                  <a:pt x="34" y="52"/>
                </a:lnTo>
                <a:lnTo>
                  <a:pt x="34" y="56"/>
                </a:lnTo>
                <a:lnTo>
                  <a:pt x="60" y="56"/>
                </a:lnTo>
                <a:lnTo>
                  <a:pt x="60" y="52"/>
                </a:lnTo>
                <a:lnTo>
                  <a:pt x="56" y="52"/>
                </a:lnTo>
                <a:lnTo>
                  <a:pt x="52" y="45"/>
                </a:lnTo>
                <a:lnTo>
                  <a:pt x="52" y="11"/>
                </a:lnTo>
                <a:lnTo>
                  <a:pt x="60" y="8"/>
                </a:lnTo>
                <a:lnTo>
                  <a:pt x="67" y="4"/>
                </a:lnTo>
                <a:lnTo>
                  <a:pt x="71" y="8"/>
                </a:lnTo>
                <a:lnTo>
                  <a:pt x="75" y="15"/>
                </a:lnTo>
                <a:lnTo>
                  <a:pt x="75" y="49"/>
                </a:lnTo>
                <a:lnTo>
                  <a:pt x="75" y="52"/>
                </a:lnTo>
                <a:lnTo>
                  <a:pt x="67" y="52"/>
                </a:lnTo>
                <a:lnTo>
                  <a:pt x="67" y="56"/>
                </a:lnTo>
                <a:lnTo>
                  <a:pt x="93" y="56"/>
                </a:lnTo>
                <a:lnTo>
                  <a:pt x="93" y="52"/>
                </a:lnTo>
                <a:lnTo>
                  <a:pt x="86" y="52"/>
                </a:lnTo>
                <a:lnTo>
                  <a:pt x="86" y="49"/>
                </a:lnTo>
                <a:lnTo>
                  <a:pt x="86" y="19"/>
                </a:lnTo>
                <a:lnTo>
                  <a:pt x="86" y="11"/>
                </a:lnTo>
                <a:lnTo>
                  <a:pt x="78" y="0"/>
                </a:lnTo>
                <a:lnTo>
                  <a:pt x="75" y="0"/>
                </a:lnTo>
                <a:lnTo>
                  <a:pt x="71" y="0"/>
                </a:lnTo>
                <a:lnTo>
                  <a:pt x="60" y="0"/>
                </a:lnTo>
                <a:lnTo>
                  <a:pt x="52" y="8"/>
                </a:lnTo>
                <a:lnTo>
                  <a:pt x="45" y="0"/>
                </a:lnTo>
                <a:lnTo>
                  <a:pt x="37" y="0"/>
                </a:lnTo>
                <a:lnTo>
                  <a:pt x="30" y="0"/>
                </a:lnTo>
                <a:lnTo>
                  <a:pt x="19" y="8"/>
                </a:lnTo>
                <a:lnTo>
                  <a:pt x="1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083" name="Freeform 97"/>
          <p:cNvSpPr>
            <a:spLocks/>
          </p:cNvSpPr>
          <p:nvPr/>
        </p:nvSpPr>
        <p:spPr bwMode="auto">
          <a:xfrm>
            <a:off x="2732088" y="4684713"/>
            <a:ext cx="52387" cy="165100"/>
          </a:xfrm>
          <a:custGeom>
            <a:avLst/>
            <a:gdLst>
              <a:gd name="T0" fmla="*/ 2147483647 w 33"/>
              <a:gd name="T1" fmla="*/ 0 h 104"/>
              <a:gd name="T2" fmla="*/ 2147483647 w 33"/>
              <a:gd name="T3" fmla="*/ 2147483647 h 104"/>
              <a:gd name="T4" fmla="*/ 2147483647 w 33"/>
              <a:gd name="T5" fmla="*/ 2147483647 h 104"/>
              <a:gd name="T6" fmla="*/ 2147483647 w 33"/>
              <a:gd name="T7" fmla="*/ 2147483647 h 104"/>
              <a:gd name="T8" fmla="*/ 2147483647 w 33"/>
              <a:gd name="T9" fmla="*/ 2147483647 h 104"/>
              <a:gd name="T10" fmla="*/ 0 w 33"/>
              <a:gd name="T11" fmla="*/ 2147483647 h 104"/>
              <a:gd name="T12" fmla="*/ 2147483647 w 33"/>
              <a:gd name="T13" fmla="*/ 2147483647 h 104"/>
              <a:gd name="T14" fmla="*/ 2147483647 w 33"/>
              <a:gd name="T15" fmla="*/ 2147483647 h 104"/>
              <a:gd name="T16" fmla="*/ 2147483647 w 33"/>
              <a:gd name="T17" fmla="*/ 2147483647 h 104"/>
              <a:gd name="T18" fmla="*/ 2147483647 w 33"/>
              <a:gd name="T19" fmla="*/ 2147483647 h 104"/>
              <a:gd name="T20" fmla="*/ 2147483647 w 33"/>
              <a:gd name="T21" fmla="*/ 2147483647 h 104"/>
              <a:gd name="T22" fmla="*/ 2147483647 w 33"/>
              <a:gd name="T23" fmla="*/ 2147483647 h 104"/>
              <a:gd name="T24" fmla="*/ 2147483647 w 33"/>
              <a:gd name="T25" fmla="*/ 2147483647 h 104"/>
              <a:gd name="T26" fmla="*/ 2147483647 w 33"/>
              <a:gd name="T27" fmla="*/ 2147483647 h 104"/>
              <a:gd name="T28" fmla="*/ 2147483647 w 33"/>
              <a:gd name="T29" fmla="*/ 2147483647 h 104"/>
              <a:gd name="T30" fmla="*/ 2147483647 w 33"/>
              <a:gd name="T31" fmla="*/ 0 h 104"/>
              <a:gd name="T32" fmla="*/ 2147483647 w 33"/>
              <a:gd name="T33" fmla="*/ 0 h 10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3"/>
              <a:gd name="T52" fmla="*/ 0 h 104"/>
              <a:gd name="T53" fmla="*/ 33 w 33"/>
              <a:gd name="T54" fmla="*/ 104 h 10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3" h="104">
                <a:moveTo>
                  <a:pt x="33" y="0"/>
                </a:moveTo>
                <a:lnTo>
                  <a:pt x="18" y="11"/>
                </a:lnTo>
                <a:lnTo>
                  <a:pt x="11" y="22"/>
                </a:lnTo>
                <a:lnTo>
                  <a:pt x="3" y="33"/>
                </a:lnTo>
                <a:lnTo>
                  <a:pt x="3" y="44"/>
                </a:lnTo>
                <a:lnTo>
                  <a:pt x="0" y="59"/>
                </a:lnTo>
                <a:lnTo>
                  <a:pt x="3" y="81"/>
                </a:lnTo>
                <a:lnTo>
                  <a:pt x="7" y="92"/>
                </a:lnTo>
                <a:lnTo>
                  <a:pt x="11" y="104"/>
                </a:lnTo>
                <a:lnTo>
                  <a:pt x="14" y="104"/>
                </a:lnTo>
                <a:lnTo>
                  <a:pt x="11" y="89"/>
                </a:lnTo>
                <a:lnTo>
                  <a:pt x="7" y="70"/>
                </a:lnTo>
                <a:lnTo>
                  <a:pt x="11" y="48"/>
                </a:lnTo>
                <a:lnTo>
                  <a:pt x="18" y="26"/>
                </a:lnTo>
                <a:lnTo>
                  <a:pt x="26" y="11"/>
                </a:lnTo>
                <a:lnTo>
                  <a:pt x="3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084" name="Freeform 98"/>
          <p:cNvSpPr>
            <a:spLocks/>
          </p:cNvSpPr>
          <p:nvPr/>
        </p:nvSpPr>
        <p:spPr bwMode="auto">
          <a:xfrm>
            <a:off x="2801938" y="4684713"/>
            <a:ext cx="71437" cy="128587"/>
          </a:xfrm>
          <a:custGeom>
            <a:avLst/>
            <a:gdLst>
              <a:gd name="T0" fmla="*/ 2147483647 w 45"/>
              <a:gd name="T1" fmla="*/ 0 h 81"/>
              <a:gd name="T2" fmla="*/ 2147483647 w 45"/>
              <a:gd name="T3" fmla="*/ 0 h 81"/>
              <a:gd name="T4" fmla="*/ 2147483647 w 45"/>
              <a:gd name="T5" fmla="*/ 0 h 81"/>
              <a:gd name="T6" fmla="*/ 2147483647 w 45"/>
              <a:gd name="T7" fmla="*/ 0 h 81"/>
              <a:gd name="T8" fmla="*/ 2147483647 w 45"/>
              <a:gd name="T9" fmla="*/ 0 h 81"/>
              <a:gd name="T10" fmla="*/ 2147483647 w 45"/>
              <a:gd name="T11" fmla="*/ 2147483647 h 81"/>
              <a:gd name="T12" fmla="*/ 2147483647 w 45"/>
              <a:gd name="T13" fmla="*/ 2147483647 h 81"/>
              <a:gd name="T14" fmla="*/ 2147483647 w 45"/>
              <a:gd name="T15" fmla="*/ 2147483647 h 81"/>
              <a:gd name="T16" fmla="*/ 2147483647 w 45"/>
              <a:gd name="T17" fmla="*/ 2147483647 h 81"/>
              <a:gd name="T18" fmla="*/ 2147483647 w 45"/>
              <a:gd name="T19" fmla="*/ 2147483647 h 81"/>
              <a:gd name="T20" fmla="*/ 2147483647 w 45"/>
              <a:gd name="T21" fmla="*/ 2147483647 h 81"/>
              <a:gd name="T22" fmla="*/ 2147483647 w 45"/>
              <a:gd name="T23" fmla="*/ 2147483647 h 81"/>
              <a:gd name="T24" fmla="*/ 2147483647 w 45"/>
              <a:gd name="T25" fmla="*/ 2147483647 h 81"/>
              <a:gd name="T26" fmla="*/ 2147483647 w 45"/>
              <a:gd name="T27" fmla="*/ 2147483647 h 81"/>
              <a:gd name="T28" fmla="*/ 2147483647 w 45"/>
              <a:gd name="T29" fmla="*/ 2147483647 h 81"/>
              <a:gd name="T30" fmla="*/ 2147483647 w 45"/>
              <a:gd name="T31" fmla="*/ 2147483647 h 81"/>
              <a:gd name="T32" fmla="*/ 0 w 45"/>
              <a:gd name="T33" fmla="*/ 2147483647 h 81"/>
              <a:gd name="T34" fmla="*/ 0 w 45"/>
              <a:gd name="T35" fmla="*/ 2147483647 h 81"/>
              <a:gd name="T36" fmla="*/ 2147483647 w 45"/>
              <a:gd name="T37" fmla="*/ 2147483647 h 81"/>
              <a:gd name="T38" fmla="*/ 2147483647 w 45"/>
              <a:gd name="T39" fmla="*/ 2147483647 h 81"/>
              <a:gd name="T40" fmla="*/ 2147483647 w 45"/>
              <a:gd name="T41" fmla="*/ 2147483647 h 81"/>
              <a:gd name="T42" fmla="*/ 2147483647 w 45"/>
              <a:gd name="T43" fmla="*/ 2147483647 h 81"/>
              <a:gd name="T44" fmla="*/ 2147483647 w 45"/>
              <a:gd name="T45" fmla="*/ 2147483647 h 81"/>
              <a:gd name="T46" fmla="*/ 2147483647 w 45"/>
              <a:gd name="T47" fmla="*/ 2147483647 h 81"/>
              <a:gd name="T48" fmla="*/ 2147483647 w 45"/>
              <a:gd name="T49" fmla="*/ 0 h 8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5"/>
              <a:gd name="T76" fmla="*/ 0 h 81"/>
              <a:gd name="T77" fmla="*/ 45 w 45"/>
              <a:gd name="T78" fmla="*/ 81 h 8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5" h="81">
                <a:moveTo>
                  <a:pt x="45" y="0"/>
                </a:moveTo>
                <a:lnTo>
                  <a:pt x="41" y="0"/>
                </a:lnTo>
                <a:lnTo>
                  <a:pt x="26" y="0"/>
                </a:lnTo>
                <a:lnTo>
                  <a:pt x="23" y="3"/>
                </a:lnTo>
                <a:lnTo>
                  <a:pt x="19" y="3"/>
                </a:lnTo>
                <a:lnTo>
                  <a:pt x="23" y="3"/>
                </a:lnTo>
                <a:lnTo>
                  <a:pt x="26" y="3"/>
                </a:lnTo>
                <a:lnTo>
                  <a:pt x="30" y="3"/>
                </a:lnTo>
                <a:lnTo>
                  <a:pt x="30" y="7"/>
                </a:lnTo>
                <a:lnTo>
                  <a:pt x="30" y="11"/>
                </a:lnTo>
                <a:lnTo>
                  <a:pt x="11" y="74"/>
                </a:lnTo>
                <a:lnTo>
                  <a:pt x="8" y="78"/>
                </a:lnTo>
                <a:lnTo>
                  <a:pt x="0" y="78"/>
                </a:lnTo>
                <a:lnTo>
                  <a:pt x="0" y="81"/>
                </a:lnTo>
                <a:lnTo>
                  <a:pt x="34" y="81"/>
                </a:lnTo>
                <a:lnTo>
                  <a:pt x="34" y="78"/>
                </a:lnTo>
                <a:lnTo>
                  <a:pt x="30" y="78"/>
                </a:lnTo>
                <a:lnTo>
                  <a:pt x="26" y="78"/>
                </a:lnTo>
                <a:lnTo>
                  <a:pt x="23" y="78"/>
                </a:lnTo>
                <a:lnTo>
                  <a:pt x="23" y="70"/>
                </a:lnTo>
                <a:lnTo>
                  <a:pt x="4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085" name="Freeform 99"/>
          <p:cNvSpPr>
            <a:spLocks/>
          </p:cNvSpPr>
          <p:nvPr/>
        </p:nvSpPr>
        <p:spPr bwMode="auto">
          <a:xfrm>
            <a:off x="2897188" y="4684713"/>
            <a:ext cx="52387" cy="165100"/>
          </a:xfrm>
          <a:custGeom>
            <a:avLst/>
            <a:gdLst>
              <a:gd name="T0" fmla="*/ 2147483647 w 33"/>
              <a:gd name="T1" fmla="*/ 0 h 104"/>
              <a:gd name="T2" fmla="*/ 2147483647 w 33"/>
              <a:gd name="T3" fmla="*/ 2147483647 h 104"/>
              <a:gd name="T4" fmla="*/ 2147483647 w 33"/>
              <a:gd name="T5" fmla="*/ 2147483647 h 104"/>
              <a:gd name="T6" fmla="*/ 2147483647 w 33"/>
              <a:gd name="T7" fmla="*/ 2147483647 h 104"/>
              <a:gd name="T8" fmla="*/ 2147483647 w 33"/>
              <a:gd name="T9" fmla="*/ 2147483647 h 104"/>
              <a:gd name="T10" fmla="*/ 2147483647 w 33"/>
              <a:gd name="T11" fmla="*/ 2147483647 h 104"/>
              <a:gd name="T12" fmla="*/ 0 w 33"/>
              <a:gd name="T13" fmla="*/ 2147483647 h 104"/>
              <a:gd name="T14" fmla="*/ 0 w 33"/>
              <a:gd name="T15" fmla="*/ 2147483647 h 104"/>
              <a:gd name="T16" fmla="*/ 2147483647 w 33"/>
              <a:gd name="T17" fmla="*/ 2147483647 h 104"/>
              <a:gd name="T18" fmla="*/ 2147483647 w 33"/>
              <a:gd name="T19" fmla="*/ 2147483647 h 104"/>
              <a:gd name="T20" fmla="*/ 2147483647 w 33"/>
              <a:gd name="T21" fmla="*/ 2147483647 h 104"/>
              <a:gd name="T22" fmla="*/ 2147483647 w 33"/>
              <a:gd name="T23" fmla="*/ 2147483647 h 104"/>
              <a:gd name="T24" fmla="*/ 2147483647 w 33"/>
              <a:gd name="T25" fmla="*/ 2147483647 h 104"/>
              <a:gd name="T26" fmla="*/ 2147483647 w 33"/>
              <a:gd name="T27" fmla="*/ 2147483647 h 104"/>
              <a:gd name="T28" fmla="*/ 2147483647 w 33"/>
              <a:gd name="T29" fmla="*/ 2147483647 h 104"/>
              <a:gd name="T30" fmla="*/ 2147483647 w 33"/>
              <a:gd name="T31" fmla="*/ 2147483647 h 104"/>
              <a:gd name="T32" fmla="*/ 2147483647 w 33"/>
              <a:gd name="T33" fmla="*/ 0 h 104"/>
              <a:gd name="T34" fmla="*/ 2147483647 w 33"/>
              <a:gd name="T35" fmla="*/ 0 h 10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
              <a:gd name="T55" fmla="*/ 0 h 104"/>
              <a:gd name="T56" fmla="*/ 33 w 33"/>
              <a:gd name="T57" fmla="*/ 104 h 10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 h="104">
                <a:moveTo>
                  <a:pt x="18" y="0"/>
                </a:moveTo>
                <a:lnTo>
                  <a:pt x="22" y="14"/>
                </a:lnTo>
                <a:lnTo>
                  <a:pt x="22" y="33"/>
                </a:lnTo>
                <a:lnTo>
                  <a:pt x="22" y="55"/>
                </a:lnTo>
                <a:lnTo>
                  <a:pt x="15" y="78"/>
                </a:lnTo>
                <a:lnTo>
                  <a:pt x="7" y="89"/>
                </a:lnTo>
                <a:lnTo>
                  <a:pt x="0" y="100"/>
                </a:lnTo>
                <a:lnTo>
                  <a:pt x="0" y="104"/>
                </a:lnTo>
                <a:lnTo>
                  <a:pt x="11" y="92"/>
                </a:lnTo>
                <a:lnTo>
                  <a:pt x="22" y="81"/>
                </a:lnTo>
                <a:lnTo>
                  <a:pt x="26" y="70"/>
                </a:lnTo>
                <a:lnTo>
                  <a:pt x="30" y="59"/>
                </a:lnTo>
                <a:lnTo>
                  <a:pt x="33" y="44"/>
                </a:lnTo>
                <a:lnTo>
                  <a:pt x="30" y="33"/>
                </a:lnTo>
                <a:lnTo>
                  <a:pt x="30" y="22"/>
                </a:lnTo>
                <a:lnTo>
                  <a:pt x="26" y="11"/>
                </a:lnTo>
                <a:lnTo>
                  <a:pt x="1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nvGrpSpPr>
          <p:cNvPr id="4" name="Group 128"/>
          <p:cNvGrpSpPr>
            <a:grpSpLocks/>
          </p:cNvGrpSpPr>
          <p:nvPr/>
        </p:nvGrpSpPr>
        <p:grpSpPr bwMode="auto">
          <a:xfrm>
            <a:off x="2341563" y="2387600"/>
            <a:ext cx="2116137" cy="2290763"/>
            <a:chOff x="1475" y="1504"/>
            <a:chExt cx="1333" cy="1443"/>
          </a:xfrm>
        </p:grpSpPr>
        <p:sp>
          <p:nvSpPr>
            <p:cNvPr id="43090" name="Freeform 81"/>
            <p:cNvSpPr>
              <a:spLocks/>
            </p:cNvSpPr>
            <p:nvPr/>
          </p:nvSpPr>
          <p:spPr bwMode="auto">
            <a:xfrm>
              <a:off x="2618" y="2060"/>
              <a:ext cx="34" cy="82"/>
            </a:xfrm>
            <a:custGeom>
              <a:avLst/>
              <a:gdLst>
                <a:gd name="T0" fmla="*/ 22 w 34"/>
                <a:gd name="T1" fmla="*/ 0 h 82"/>
                <a:gd name="T2" fmla="*/ 0 w 34"/>
                <a:gd name="T3" fmla="*/ 11 h 82"/>
                <a:gd name="T4" fmla="*/ 0 w 34"/>
                <a:gd name="T5" fmla="*/ 11 h 82"/>
                <a:gd name="T6" fmla="*/ 0 w 34"/>
                <a:gd name="T7" fmla="*/ 11 h 82"/>
                <a:gd name="T8" fmla="*/ 7 w 34"/>
                <a:gd name="T9" fmla="*/ 11 h 82"/>
                <a:gd name="T10" fmla="*/ 7 w 34"/>
                <a:gd name="T11" fmla="*/ 8 h 82"/>
                <a:gd name="T12" fmla="*/ 11 w 34"/>
                <a:gd name="T13" fmla="*/ 11 h 82"/>
                <a:gd name="T14" fmla="*/ 11 w 34"/>
                <a:gd name="T15" fmla="*/ 15 h 82"/>
                <a:gd name="T16" fmla="*/ 11 w 34"/>
                <a:gd name="T17" fmla="*/ 74 h 82"/>
                <a:gd name="T18" fmla="*/ 11 w 34"/>
                <a:gd name="T19" fmla="*/ 78 h 82"/>
                <a:gd name="T20" fmla="*/ 7 w 34"/>
                <a:gd name="T21" fmla="*/ 78 h 82"/>
                <a:gd name="T22" fmla="*/ 0 w 34"/>
                <a:gd name="T23" fmla="*/ 82 h 82"/>
                <a:gd name="T24" fmla="*/ 0 w 34"/>
                <a:gd name="T25" fmla="*/ 82 h 82"/>
                <a:gd name="T26" fmla="*/ 34 w 34"/>
                <a:gd name="T27" fmla="*/ 82 h 82"/>
                <a:gd name="T28" fmla="*/ 34 w 34"/>
                <a:gd name="T29" fmla="*/ 82 h 82"/>
                <a:gd name="T30" fmla="*/ 22 w 34"/>
                <a:gd name="T31" fmla="*/ 78 h 82"/>
                <a:gd name="T32" fmla="*/ 22 w 34"/>
                <a:gd name="T33" fmla="*/ 78 h 82"/>
                <a:gd name="T34" fmla="*/ 22 w 34"/>
                <a:gd name="T35" fmla="*/ 74 h 82"/>
                <a:gd name="T36" fmla="*/ 22 w 34"/>
                <a:gd name="T37" fmla="*/ 0 h 82"/>
                <a:gd name="T38" fmla="*/ 22 w 34"/>
                <a:gd name="T39" fmla="*/ 0 h 8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4"/>
                <a:gd name="T61" fmla="*/ 0 h 82"/>
                <a:gd name="T62" fmla="*/ 34 w 34"/>
                <a:gd name="T63" fmla="*/ 82 h 8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4" h="82">
                  <a:moveTo>
                    <a:pt x="22" y="0"/>
                  </a:moveTo>
                  <a:lnTo>
                    <a:pt x="0" y="11"/>
                  </a:lnTo>
                  <a:lnTo>
                    <a:pt x="7" y="11"/>
                  </a:lnTo>
                  <a:lnTo>
                    <a:pt x="7" y="8"/>
                  </a:lnTo>
                  <a:lnTo>
                    <a:pt x="11" y="11"/>
                  </a:lnTo>
                  <a:lnTo>
                    <a:pt x="11" y="15"/>
                  </a:lnTo>
                  <a:lnTo>
                    <a:pt x="11" y="74"/>
                  </a:lnTo>
                  <a:lnTo>
                    <a:pt x="11" y="78"/>
                  </a:lnTo>
                  <a:lnTo>
                    <a:pt x="7" y="78"/>
                  </a:lnTo>
                  <a:lnTo>
                    <a:pt x="0" y="82"/>
                  </a:lnTo>
                  <a:lnTo>
                    <a:pt x="34" y="82"/>
                  </a:lnTo>
                  <a:lnTo>
                    <a:pt x="22" y="78"/>
                  </a:lnTo>
                  <a:lnTo>
                    <a:pt x="22" y="74"/>
                  </a:lnTo>
                  <a:lnTo>
                    <a:pt x="2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nvGrpSpPr>
            <p:cNvPr id="43091" name="Group 124"/>
            <p:cNvGrpSpPr>
              <a:grpSpLocks/>
            </p:cNvGrpSpPr>
            <p:nvPr/>
          </p:nvGrpSpPr>
          <p:grpSpPr bwMode="auto">
            <a:xfrm>
              <a:off x="1475" y="1504"/>
              <a:ext cx="1333" cy="1443"/>
              <a:chOff x="1475" y="1504"/>
              <a:chExt cx="1333" cy="1443"/>
            </a:xfrm>
          </p:grpSpPr>
          <p:sp>
            <p:nvSpPr>
              <p:cNvPr id="43092" name="Freeform 46"/>
              <p:cNvSpPr>
                <a:spLocks/>
              </p:cNvSpPr>
              <p:nvPr/>
            </p:nvSpPr>
            <p:spPr bwMode="auto">
              <a:xfrm>
                <a:off x="2231" y="1815"/>
                <a:ext cx="242" cy="245"/>
              </a:xfrm>
              <a:custGeom>
                <a:avLst/>
                <a:gdLst>
                  <a:gd name="T0" fmla="*/ 242 w 242"/>
                  <a:gd name="T1" fmla="*/ 123 h 245"/>
                  <a:gd name="T2" fmla="*/ 242 w 242"/>
                  <a:gd name="T3" fmla="*/ 97 h 245"/>
                  <a:gd name="T4" fmla="*/ 234 w 242"/>
                  <a:gd name="T5" fmla="*/ 75 h 245"/>
                  <a:gd name="T6" fmla="*/ 223 w 242"/>
                  <a:gd name="T7" fmla="*/ 52 h 245"/>
                  <a:gd name="T8" fmla="*/ 208 w 242"/>
                  <a:gd name="T9" fmla="*/ 37 h 245"/>
                  <a:gd name="T10" fmla="*/ 190 w 242"/>
                  <a:gd name="T11" fmla="*/ 23 h 245"/>
                  <a:gd name="T12" fmla="*/ 167 w 242"/>
                  <a:gd name="T13" fmla="*/ 11 h 245"/>
                  <a:gd name="T14" fmla="*/ 145 w 242"/>
                  <a:gd name="T15" fmla="*/ 4 h 245"/>
                  <a:gd name="T16" fmla="*/ 123 w 242"/>
                  <a:gd name="T17" fmla="*/ 0 h 245"/>
                  <a:gd name="T18" fmla="*/ 97 w 242"/>
                  <a:gd name="T19" fmla="*/ 4 h 245"/>
                  <a:gd name="T20" fmla="*/ 74 w 242"/>
                  <a:gd name="T21" fmla="*/ 11 h 245"/>
                  <a:gd name="T22" fmla="*/ 52 w 242"/>
                  <a:gd name="T23" fmla="*/ 23 h 245"/>
                  <a:gd name="T24" fmla="*/ 33 w 242"/>
                  <a:gd name="T25" fmla="*/ 37 h 245"/>
                  <a:gd name="T26" fmla="*/ 18 w 242"/>
                  <a:gd name="T27" fmla="*/ 52 h 245"/>
                  <a:gd name="T28" fmla="*/ 7 w 242"/>
                  <a:gd name="T29" fmla="*/ 75 h 245"/>
                  <a:gd name="T30" fmla="*/ 0 w 242"/>
                  <a:gd name="T31" fmla="*/ 97 h 245"/>
                  <a:gd name="T32" fmla="*/ 0 w 242"/>
                  <a:gd name="T33" fmla="*/ 123 h 245"/>
                  <a:gd name="T34" fmla="*/ 0 w 242"/>
                  <a:gd name="T35" fmla="*/ 149 h 245"/>
                  <a:gd name="T36" fmla="*/ 7 w 242"/>
                  <a:gd name="T37" fmla="*/ 171 h 245"/>
                  <a:gd name="T38" fmla="*/ 18 w 242"/>
                  <a:gd name="T39" fmla="*/ 190 h 245"/>
                  <a:gd name="T40" fmla="*/ 33 w 242"/>
                  <a:gd name="T41" fmla="*/ 208 h 245"/>
                  <a:gd name="T42" fmla="*/ 52 w 242"/>
                  <a:gd name="T43" fmla="*/ 223 h 245"/>
                  <a:gd name="T44" fmla="*/ 74 w 242"/>
                  <a:gd name="T45" fmla="*/ 234 h 245"/>
                  <a:gd name="T46" fmla="*/ 97 w 242"/>
                  <a:gd name="T47" fmla="*/ 242 h 245"/>
                  <a:gd name="T48" fmla="*/ 123 w 242"/>
                  <a:gd name="T49" fmla="*/ 245 h 245"/>
                  <a:gd name="T50" fmla="*/ 145 w 242"/>
                  <a:gd name="T51" fmla="*/ 242 h 245"/>
                  <a:gd name="T52" fmla="*/ 167 w 242"/>
                  <a:gd name="T53" fmla="*/ 234 h 245"/>
                  <a:gd name="T54" fmla="*/ 190 w 242"/>
                  <a:gd name="T55" fmla="*/ 223 h 245"/>
                  <a:gd name="T56" fmla="*/ 208 w 242"/>
                  <a:gd name="T57" fmla="*/ 208 h 245"/>
                  <a:gd name="T58" fmla="*/ 223 w 242"/>
                  <a:gd name="T59" fmla="*/ 190 h 245"/>
                  <a:gd name="T60" fmla="*/ 234 w 242"/>
                  <a:gd name="T61" fmla="*/ 171 h 245"/>
                  <a:gd name="T62" fmla="*/ 242 w 242"/>
                  <a:gd name="T63" fmla="*/ 149 h 245"/>
                  <a:gd name="T64" fmla="*/ 242 w 242"/>
                  <a:gd name="T65" fmla="*/ 123 h 2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42"/>
                  <a:gd name="T100" fmla="*/ 0 h 245"/>
                  <a:gd name="T101" fmla="*/ 242 w 242"/>
                  <a:gd name="T102" fmla="*/ 245 h 2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42" h="245">
                    <a:moveTo>
                      <a:pt x="242" y="123"/>
                    </a:moveTo>
                    <a:lnTo>
                      <a:pt x="242" y="97"/>
                    </a:lnTo>
                    <a:lnTo>
                      <a:pt x="234" y="75"/>
                    </a:lnTo>
                    <a:lnTo>
                      <a:pt x="223" y="52"/>
                    </a:lnTo>
                    <a:lnTo>
                      <a:pt x="208" y="37"/>
                    </a:lnTo>
                    <a:lnTo>
                      <a:pt x="190" y="23"/>
                    </a:lnTo>
                    <a:lnTo>
                      <a:pt x="167" y="11"/>
                    </a:lnTo>
                    <a:lnTo>
                      <a:pt x="145" y="4"/>
                    </a:lnTo>
                    <a:lnTo>
                      <a:pt x="123" y="0"/>
                    </a:lnTo>
                    <a:lnTo>
                      <a:pt x="97" y="4"/>
                    </a:lnTo>
                    <a:lnTo>
                      <a:pt x="74" y="11"/>
                    </a:lnTo>
                    <a:lnTo>
                      <a:pt x="52" y="23"/>
                    </a:lnTo>
                    <a:lnTo>
                      <a:pt x="33" y="37"/>
                    </a:lnTo>
                    <a:lnTo>
                      <a:pt x="18" y="52"/>
                    </a:lnTo>
                    <a:lnTo>
                      <a:pt x="7" y="75"/>
                    </a:lnTo>
                    <a:lnTo>
                      <a:pt x="0" y="97"/>
                    </a:lnTo>
                    <a:lnTo>
                      <a:pt x="0" y="123"/>
                    </a:lnTo>
                    <a:lnTo>
                      <a:pt x="0" y="149"/>
                    </a:lnTo>
                    <a:lnTo>
                      <a:pt x="7" y="171"/>
                    </a:lnTo>
                    <a:lnTo>
                      <a:pt x="18" y="190"/>
                    </a:lnTo>
                    <a:lnTo>
                      <a:pt x="33" y="208"/>
                    </a:lnTo>
                    <a:lnTo>
                      <a:pt x="52" y="223"/>
                    </a:lnTo>
                    <a:lnTo>
                      <a:pt x="74" y="234"/>
                    </a:lnTo>
                    <a:lnTo>
                      <a:pt x="97" y="242"/>
                    </a:lnTo>
                    <a:lnTo>
                      <a:pt x="123" y="245"/>
                    </a:lnTo>
                    <a:lnTo>
                      <a:pt x="145" y="242"/>
                    </a:lnTo>
                    <a:lnTo>
                      <a:pt x="167" y="234"/>
                    </a:lnTo>
                    <a:lnTo>
                      <a:pt x="190" y="223"/>
                    </a:lnTo>
                    <a:lnTo>
                      <a:pt x="208" y="208"/>
                    </a:lnTo>
                    <a:lnTo>
                      <a:pt x="223" y="190"/>
                    </a:lnTo>
                    <a:lnTo>
                      <a:pt x="234" y="171"/>
                    </a:lnTo>
                    <a:lnTo>
                      <a:pt x="242" y="149"/>
                    </a:lnTo>
                    <a:lnTo>
                      <a:pt x="242" y="123"/>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43093" name="Freeform 68"/>
              <p:cNvSpPr>
                <a:spLocks/>
              </p:cNvSpPr>
              <p:nvPr/>
            </p:nvSpPr>
            <p:spPr bwMode="auto">
              <a:xfrm>
                <a:off x="2093" y="1908"/>
                <a:ext cx="97" cy="71"/>
              </a:xfrm>
              <a:custGeom>
                <a:avLst/>
                <a:gdLst>
                  <a:gd name="T0" fmla="*/ 4 w 97"/>
                  <a:gd name="T1" fmla="*/ 33 h 71"/>
                  <a:gd name="T2" fmla="*/ 0 w 97"/>
                  <a:gd name="T3" fmla="*/ 71 h 71"/>
                  <a:gd name="T4" fmla="*/ 97 w 97"/>
                  <a:gd name="T5" fmla="*/ 45 h 71"/>
                  <a:gd name="T6" fmla="*/ 7 w 97"/>
                  <a:gd name="T7" fmla="*/ 0 h 71"/>
                  <a:gd name="T8" fmla="*/ 4 w 97"/>
                  <a:gd name="T9" fmla="*/ 33 h 71"/>
                  <a:gd name="T10" fmla="*/ 0 60000 65536"/>
                  <a:gd name="T11" fmla="*/ 0 60000 65536"/>
                  <a:gd name="T12" fmla="*/ 0 60000 65536"/>
                  <a:gd name="T13" fmla="*/ 0 60000 65536"/>
                  <a:gd name="T14" fmla="*/ 0 60000 65536"/>
                  <a:gd name="T15" fmla="*/ 0 w 97"/>
                  <a:gd name="T16" fmla="*/ 0 h 71"/>
                  <a:gd name="T17" fmla="*/ 97 w 97"/>
                  <a:gd name="T18" fmla="*/ 71 h 71"/>
                </a:gdLst>
                <a:ahLst/>
                <a:cxnLst>
                  <a:cxn ang="T10">
                    <a:pos x="T0" y="T1"/>
                  </a:cxn>
                  <a:cxn ang="T11">
                    <a:pos x="T2" y="T3"/>
                  </a:cxn>
                  <a:cxn ang="T12">
                    <a:pos x="T4" y="T5"/>
                  </a:cxn>
                  <a:cxn ang="T13">
                    <a:pos x="T6" y="T7"/>
                  </a:cxn>
                  <a:cxn ang="T14">
                    <a:pos x="T8" y="T9"/>
                  </a:cxn>
                </a:cxnLst>
                <a:rect l="T15" t="T16" r="T17" b="T18"/>
                <a:pathLst>
                  <a:path w="97" h="71">
                    <a:moveTo>
                      <a:pt x="4" y="33"/>
                    </a:moveTo>
                    <a:lnTo>
                      <a:pt x="0" y="71"/>
                    </a:lnTo>
                    <a:lnTo>
                      <a:pt x="97" y="45"/>
                    </a:lnTo>
                    <a:lnTo>
                      <a:pt x="7" y="0"/>
                    </a:lnTo>
                    <a:lnTo>
                      <a:pt x="4" y="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094" name="Line 69"/>
              <p:cNvSpPr>
                <a:spLocks noChangeShapeType="1"/>
              </p:cNvSpPr>
              <p:nvPr/>
            </p:nvSpPr>
            <p:spPr bwMode="auto">
              <a:xfrm flipH="1" flipV="1">
                <a:off x="1475" y="1886"/>
                <a:ext cx="622" cy="5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095" name="Freeform 72"/>
              <p:cNvSpPr>
                <a:spLocks/>
              </p:cNvSpPr>
              <p:nvPr/>
            </p:nvSpPr>
            <p:spPr bwMode="auto">
              <a:xfrm>
                <a:off x="2704" y="1908"/>
                <a:ext cx="93" cy="74"/>
              </a:xfrm>
              <a:custGeom>
                <a:avLst/>
                <a:gdLst>
                  <a:gd name="T0" fmla="*/ 0 w 93"/>
                  <a:gd name="T1" fmla="*/ 37 h 74"/>
                  <a:gd name="T2" fmla="*/ 0 w 93"/>
                  <a:gd name="T3" fmla="*/ 74 h 74"/>
                  <a:gd name="T4" fmla="*/ 93 w 93"/>
                  <a:gd name="T5" fmla="*/ 37 h 74"/>
                  <a:gd name="T6" fmla="*/ 0 w 93"/>
                  <a:gd name="T7" fmla="*/ 0 h 74"/>
                  <a:gd name="T8" fmla="*/ 0 w 93"/>
                  <a:gd name="T9" fmla="*/ 37 h 74"/>
                  <a:gd name="T10" fmla="*/ 0 60000 65536"/>
                  <a:gd name="T11" fmla="*/ 0 60000 65536"/>
                  <a:gd name="T12" fmla="*/ 0 60000 65536"/>
                  <a:gd name="T13" fmla="*/ 0 60000 65536"/>
                  <a:gd name="T14" fmla="*/ 0 60000 65536"/>
                  <a:gd name="T15" fmla="*/ 0 w 93"/>
                  <a:gd name="T16" fmla="*/ 0 h 74"/>
                  <a:gd name="T17" fmla="*/ 93 w 93"/>
                  <a:gd name="T18" fmla="*/ 74 h 74"/>
                </a:gdLst>
                <a:ahLst/>
                <a:cxnLst>
                  <a:cxn ang="T10">
                    <a:pos x="T0" y="T1"/>
                  </a:cxn>
                  <a:cxn ang="T11">
                    <a:pos x="T2" y="T3"/>
                  </a:cxn>
                  <a:cxn ang="T12">
                    <a:pos x="T4" y="T5"/>
                  </a:cxn>
                  <a:cxn ang="T13">
                    <a:pos x="T6" y="T7"/>
                  </a:cxn>
                  <a:cxn ang="T14">
                    <a:pos x="T8" y="T9"/>
                  </a:cxn>
                </a:cxnLst>
                <a:rect l="T15" t="T16" r="T17" b="T18"/>
                <a:pathLst>
                  <a:path w="93" h="74">
                    <a:moveTo>
                      <a:pt x="0" y="37"/>
                    </a:moveTo>
                    <a:lnTo>
                      <a:pt x="0" y="74"/>
                    </a:lnTo>
                    <a:lnTo>
                      <a:pt x="93" y="37"/>
                    </a:lnTo>
                    <a:lnTo>
                      <a:pt x="0" y="0"/>
                    </a:lnTo>
                    <a:lnTo>
                      <a:pt x="0"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096" name="Line 73"/>
              <p:cNvSpPr>
                <a:spLocks noChangeShapeType="1"/>
              </p:cNvSpPr>
              <p:nvPr/>
            </p:nvSpPr>
            <p:spPr bwMode="auto">
              <a:xfrm flipH="1">
                <a:off x="2488" y="1945"/>
                <a:ext cx="21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097" name="Freeform 80"/>
              <p:cNvSpPr>
                <a:spLocks/>
              </p:cNvSpPr>
              <p:nvPr/>
            </p:nvSpPr>
            <p:spPr bwMode="auto">
              <a:xfrm>
                <a:off x="2525" y="2027"/>
                <a:ext cx="71" cy="104"/>
              </a:xfrm>
              <a:custGeom>
                <a:avLst/>
                <a:gdLst>
                  <a:gd name="T0" fmla="*/ 0 w 71"/>
                  <a:gd name="T1" fmla="*/ 0 h 104"/>
                  <a:gd name="T2" fmla="*/ 0 w 71"/>
                  <a:gd name="T3" fmla="*/ 4 h 104"/>
                  <a:gd name="T4" fmla="*/ 7 w 71"/>
                  <a:gd name="T5" fmla="*/ 4 h 104"/>
                  <a:gd name="T6" fmla="*/ 7 w 71"/>
                  <a:gd name="T7" fmla="*/ 7 h 104"/>
                  <a:gd name="T8" fmla="*/ 37 w 71"/>
                  <a:gd name="T9" fmla="*/ 63 h 104"/>
                  <a:gd name="T10" fmla="*/ 37 w 71"/>
                  <a:gd name="T11" fmla="*/ 67 h 104"/>
                  <a:gd name="T12" fmla="*/ 37 w 71"/>
                  <a:gd name="T13" fmla="*/ 70 h 104"/>
                  <a:gd name="T14" fmla="*/ 33 w 71"/>
                  <a:gd name="T15" fmla="*/ 78 h 104"/>
                  <a:gd name="T16" fmla="*/ 30 w 71"/>
                  <a:gd name="T17" fmla="*/ 85 h 104"/>
                  <a:gd name="T18" fmla="*/ 22 w 71"/>
                  <a:gd name="T19" fmla="*/ 89 h 104"/>
                  <a:gd name="T20" fmla="*/ 19 w 71"/>
                  <a:gd name="T21" fmla="*/ 89 h 104"/>
                  <a:gd name="T22" fmla="*/ 15 w 71"/>
                  <a:gd name="T23" fmla="*/ 89 h 104"/>
                  <a:gd name="T24" fmla="*/ 11 w 71"/>
                  <a:gd name="T25" fmla="*/ 89 h 104"/>
                  <a:gd name="T26" fmla="*/ 4 w 71"/>
                  <a:gd name="T27" fmla="*/ 89 h 104"/>
                  <a:gd name="T28" fmla="*/ 4 w 71"/>
                  <a:gd name="T29" fmla="*/ 96 h 104"/>
                  <a:gd name="T30" fmla="*/ 4 w 71"/>
                  <a:gd name="T31" fmla="*/ 96 h 104"/>
                  <a:gd name="T32" fmla="*/ 7 w 71"/>
                  <a:gd name="T33" fmla="*/ 100 h 104"/>
                  <a:gd name="T34" fmla="*/ 15 w 71"/>
                  <a:gd name="T35" fmla="*/ 104 h 104"/>
                  <a:gd name="T36" fmla="*/ 22 w 71"/>
                  <a:gd name="T37" fmla="*/ 100 h 104"/>
                  <a:gd name="T38" fmla="*/ 30 w 71"/>
                  <a:gd name="T39" fmla="*/ 96 h 104"/>
                  <a:gd name="T40" fmla="*/ 37 w 71"/>
                  <a:gd name="T41" fmla="*/ 85 h 104"/>
                  <a:gd name="T42" fmla="*/ 41 w 71"/>
                  <a:gd name="T43" fmla="*/ 74 h 104"/>
                  <a:gd name="T44" fmla="*/ 67 w 71"/>
                  <a:gd name="T45" fmla="*/ 7 h 104"/>
                  <a:gd name="T46" fmla="*/ 67 w 71"/>
                  <a:gd name="T47" fmla="*/ 4 h 104"/>
                  <a:gd name="T48" fmla="*/ 71 w 71"/>
                  <a:gd name="T49" fmla="*/ 4 h 104"/>
                  <a:gd name="T50" fmla="*/ 71 w 71"/>
                  <a:gd name="T51" fmla="*/ 0 h 104"/>
                  <a:gd name="T52" fmla="*/ 52 w 71"/>
                  <a:gd name="T53" fmla="*/ 0 h 104"/>
                  <a:gd name="T54" fmla="*/ 52 w 71"/>
                  <a:gd name="T55" fmla="*/ 4 h 104"/>
                  <a:gd name="T56" fmla="*/ 56 w 71"/>
                  <a:gd name="T57" fmla="*/ 4 h 104"/>
                  <a:gd name="T58" fmla="*/ 60 w 71"/>
                  <a:gd name="T59" fmla="*/ 7 h 104"/>
                  <a:gd name="T60" fmla="*/ 60 w 71"/>
                  <a:gd name="T61" fmla="*/ 7 h 104"/>
                  <a:gd name="T62" fmla="*/ 60 w 71"/>
                  <a:gd name="T63" fmla="*/ 11 h 104"/>
                  <a:gd name="T64" fmla="*/ 45 w 71"/>
                  <a:gd name="T65" fmla="*/ 52 h 104"/>
                  <a:gd name="T66" fmla="*/ 26 w 71"/>
                  <a:gd name="T67" fmla="*/ 11 h 104"/>
                  <a:gd name="T68" fmla="*/ 26 w 71"/>
                  <a:gd name="T69" fmla="*/ 7 h 104"/>
                  <a:gd name="T70" fmla="*/ 26 w 71"/>
                  <a:gd name="T71" fmla="*/ 4 h 104"/>
                  <a:gd name="T72" fmla="*/ 30 w 71"/>
                  <a:gd name="T73" fmla="*/ 4 h 104"/>
                  <a:gd name="T74" fmla="*/ 33 w 71"/>
                  <a:gd name="T75" fmla="*/ 4 h 104"/>
                  <a:gd name="T76" fmla="*/ 33 w 71"/>
                  <a:gd name="T77" fmla="*/ 0 h 104"/>
                  <a:gd name="T78" fmla="*/ 0 w 71"/>
                  <a:gd name="T79" fmla="*/ 0 h 10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1"/>
                  <a:gd name="T121" fmla="*/ 0 h 104"/>
                  <a:gd name="T122" fmla="*/ 71 w 71"/>
                  <a:gd name="T123" fmla="*/ 104 h 10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1" h="104">
                    <a:moveTo>
                      <a:pt x="0" y="0"/>
                    </a:moveTo>
                    <a:lnTo>
                      <a:pt x="0" y="4"/>
                    </a:lnTo>
                    <a:lnTo>
                      <a:pt x="7" y="4"/>
                    </a:lnTo>
                    <a:lnTo>
                      <a:pt x="7" y="7"/>
                    </a:lnTo>
                    <a:lnTo>
                      <a:pt x="37" y="63"/>
                    </a:lnTo>
                    <a:lnTo>
                      <a:pt x="37" y="67"/>
                    </a:lnTo>
                    <a:lnTo>
                      <a:pt x="37" y="70"/>
                    </a:lnTo>
                    <a:lnTo>
                      <a:pt x="33" y="78"/>
                    </a:lnTo>
                    <a:lnTo>
                      <a:pt x="30" y="85"/>
                    </a:lnTo>
                    <a:lnTo>
                      <a:pt x="22" y="89"/>
                    </a:lnTo>
                    <a:lnTo>
                      <a:pt x="19" y="89"/>
                    </a:lnTo>
                    <a:lnTo>
                      <a:pt x="15" y="89"/>
                    </a:lnTo>
                    <a:lnTo>
                      <a:pt x="11" y="89"/>
                    </a:lnTo>
                    <a:lnTo>
                      <a:pt x="4" y="89"/>
                    </a:lnTo>
                    <a:lnTo>
                      <a:pt x="4" y="96"/>
                    </a:lnTo>
                    <a:lnTo>
                      <a:pt x="7" y="100"/>
                    </a:lnTo>
                    <a:lnTo>
                      <a:pt x="15" y="104"/>
                    </a:lnTo>
                    <a:lnTo>
                      <a:pt x="22" y="100"/>
                    </a:lnTo>
                    <a:lnTo>
                      <a:pt x="30" y="96"/>
                    </a:lnTo>
                    <a:lnTo>
                      <a:pt x="37" y="85"/>
                    </a:lnTo>
                    <a:lnTo>
                      <a:pt x="41" y="74"/>
                    </a:lnTo>
                    <a:lnTo>
                      <a:pt x="67" y="7"/>
                    </a:lnTo>
                    <a:lnTo>
                      <a:pt x="67" y="4"/>
                    </a:lnTo>
                    <a:lnTo>
                      <a:pt x="71" y="4"/>
                    </a:lnTo>
                    <a:lnTo>
                      <a:pt x="71" y="0"/>
                    </a:lnTo>
                    <a:lnTo>
                      <a:pt x="52" y="0"/>
                    </a:lnTo>
                    <a:lnTo>
                      <a:pt x="52" y="4"/>
                    </a:lnTo>
                    <a:lnTo>
                      <a:pt x="56" y="4"/>
                    </a:lnTo>
                    <a:lnTo>
                      <a:pt x="60" y="7"/>
                    </a:lnTo>
                    <a:lnTo>
                      <a:pt x="60" y="11"/>
                    </a:lnTo>
                    <a:lnTo>
                      <a:pt x="45" y="52"/>
                    </a:lnTo>
                    <a:lnTo>
                      <a:pt x="26" y="11"/>
                    </a:lnTo>
                    <a:lnTo>
                      <a:pt x="26" y="7"/>
                    </a:lnTo>
                    <a:lnTo>
                      <a:pt x="26" y="4"/>
                    </a:lnTo>
                    <a:lnTo>
                      <a:pt x="30" y="4"/>
                    </a:lnTo>
                    <a:lnTo>
                      <a:pt x="33" y="4"/>
                    </a:lnTo>
                    <a:lnTo>
                      <a:pt x="33"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098" name="Freeform 82"/>
              <p:cNvSpPr>
                <a:spLocks/>
              </p:cNvSpPr>
              <p:nvPr/>
            </p:nvSpPr>
            <p:spPr bwMode="auto">
              <a:xfrm>
                <a:off x="2670" y="1967"/>
                <a:ext cx="34" cy="104"/>
              </a:xfrm>
              <a:custGeom>
                <a:avLst/>
                <a:gdLst>
                  <a:gd name="T0" fmla="*/ 34 w 34"/>
                  <a:gd name="T1" fmla="*/ 0 h 104"/>
                  <a:gd name="T2" fmla="*/ 22 w 34"/>
                  <a:gd name="T3" fmla="*/ 12 h 104"/>
                  <a:gd name="T4" fmla="*/ 11 w 34"/>
                  <a:gd name="T5" fmla="*/ 23 h 104"/>
                  <a:gd name="T6" fmla="*/ 8 w 34"/>
                  <a:gd name="T7" fmla="*/ 34 h 104"/>
                  <a:gd name="T8" fmla="*/ 4 w 34"/>
                  <a:gd name="T9" fmla="*/ 45 h 104"/>
                  <a:gd name="T10" fmla="*/ 0 w 34"/>
                  <a:gd name="T11" fmla="*/ 60 h 104"/>
                  <a:gd name="T12" fmla="*/ 4 w 34"/>
                  <a:gd name="T13" fmla="*/ 86 h 104"/>
                  <a:gd name="T14" fmla="*/ 8 w 34"/>
                  <a:gd name="T15" fmla="*/ 93 h 104"/>
                  <a:gd name="T16" fmla="*/ 15 w 34"/>
                  <a:gd name="T17" fmla="*/ 104 h 104"/>
                  <a:gd name="T18" fmla="*/ 15 w 34"/>
                  <a:gd name="T19" fmla="*/ 104 h 104"/>
                  <a:gd name="T20" fmla="*/ 11 w 34"/>
                  <a:gd name="T21" fmla="*/ 90 h 104"/>
                  <a:gd name="T22" fmla="*/ 11 w 34"/>
                  <a:gd name="T23" fmla="*/ 75 h 104"/>
                  <a:gd name="T24" fmla="*/ 11 w 34"/>
                  <a:gd name="T25" fmla="*/ 52 h 104"/>
                  <a:gd name="T26" fmla="*/ 19 w 34"/>
                  <a:gd name="T27" fmla="*/ 30 h 104"/>
                  <a:gd name="T28" fmla="*/ 26 w 34"/>
                  <a:gd name="T29" fmla="*/ 12 h 104"/>
                  <a:gd name="T30" fmla="*/ 34 w 34"/>
                  <a:gd name="T31" fmla="*/ 0 h 104"/>
                  <a:gd name="T32" fmla="*/ 34 w 34"/>
                  <a:gd name="T33" fmla="*/ 0 h 10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4"/>
                  <a:gd name="T52" fmla="*/ 0 h 104"/>
                  <a:gd name="T53" fmla="*/ 34 w 34"/>
                  <a:gd name="T54" fmla="*/ 104 h 10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4" h="104">
                    <a:moveTo>
                      <a:pt x="34" y="0"/>
                    </a:moveTo>
                    <a:lnTo>
                      <a:pt x="22" y="12"/>
                    </a:lnTo>
                    <a:lnTo>
                      <a:pt x="11" y="23"/>
                    </a:lnTo>
                    <a:lnTo>
                      <a:pt x="8" y="34"/>
                    </a:lnTo>
                    <a:lnTo>
                      <a:pt x="4" y="45"/>
                    </a:lnTo>
                    <a:lnTo>
                      <a:pt x="0" y="60"/>
                    </a:lnTo>
                    <a:lnTo>
                      <a:pt x="4" y="86"/>
                    </a:lnTo>
                    <a:lnTo>
                      <a:pt x="8" y="93"/>
                    </a:lnTo>
                    <a:lnTo>
                      <a:pt x="15" y="104"/>
                    </a:lnTo>
                    <a:lnTo>
                      <a:pt x="11" y="90"/>
                    </a:lnTo>
                    <a:lnTo>
                      <a:pt x="11" y="75"/>
                    </a:lnTo>
                    <a:lnTo>
                      <a:pt x="11" y="52"/>
                    </a:lnTo>
                    <a:lnTo>
                      <a:pt x="19" y="30"/>
                    </a:lnTo>
                    <a:lnTo>
                      <a:pt x="26" y="12"/>
                    </a:lnTo>
                    <a:lnTo>
                      <a:pt x="3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099" name="Freeform 83"/>
              <p:cNvSpPr>
                <a:spLocks/>
              </p:cNvSpPr>
              <p:nvPr/>
            </p:nvSpPr>
            <p:spPr bwMode="auto">
              <a:xfrm>
                <a:off x="2707" y="1967"/>
                <a:ext cx="56" cy="82"/>
              </a:xfrm>
              <a:custGeom>
                <a:avLst/>
                <a:gdLst>
                  <a:gd name="T0" fmla="*/ 15 w 56"/>
                  <a:gd name="T1" fmla="*/ 75 h 82"/>
                  <a:gd name="T2" fmla="*/ 41 w 56"/>
                  <a:gd name="T3" fmla="*/ 45 h 82"/>
                  <a:gd name="T4" fmla="*/ 53 w 56"/>
                  <a:gd name="T5" fmla="*/ 30 h 82"/>
                  <a:gd name="T6" fmla="*/ 56 w 56"/>
                  <a:gd name="T7" fmla="*/ 26 h 82"/>
                  <a:gd name="T8" fmla="*/ 56 w 56"/>
                  <a:gd name="T9" fmla="*/ 19 h 82"/>
                  <a:gd name="T10" fmla="*/ 56 w 56"/>
                  <a:gd name="T11" fmla="*/ 12 h 82"/>
                  <a:gd name="T12" fmla="*/ 53 w 56"/>
                  <a:gd name="T13" fmla="*/ 4 h 82"/>
                  <a:gd name="T14" fmla="*/ 45 w 56"/>
                  <a:gd name="T15" fmla="*/ 0 h 82"/>
                  <a:gd name="T16" fmla="*/ 38 w 56"/>
                  <a:gd name="T17" fmla="*/ 0 h 82"/>
                  <a:gd name="T18" fmla="*/ 30 w 56"/>
                  <a:gd name="T19" fmla="*/ 0 h 82"/>
                  <a:gd name="T20" fmla="*/ 23 w 56"/>
                  <a:gd name="T21" fmla="*/ 4 h 82"/>
                  <a:gd name="T22" fmla="*/ 15 w 56"/>
                  <a:gd name="T23" fmla="*/ 12 h 82"/>
                  <a:gd name="T24" fmla="*/ 12 w 56"/>
                  <a:gd name="T25" fmla="*/ 19 h 82"/>
                  <a:gd name="T26" fmla="*/ 12 w 56"/>
                  <a:gd name="T27" fmla="*/ 19 h 82"/>
                  <a:gd name="T28" fmla="*/ 23 w 56"/>
                  <a:gd name="T29" fmla="*/ 12 h 82"/>
                  <a:gd name="T30" fmla="*/ 26 w 56"/>
                  <a:gd name="T31" fmla="*/ 8 h 82"/>
                  <a:gd name="T32" fmla="*/ 30 w 56"/>
                  <a:gd name="T33" fmla="*/ 8 h 82"/>
                  <a:gd name="T34" fmla="*/ 38 w 56"/>
                  <a:gd name="T35" fmla="*/ 8 h 82"/>
                  <a:gd name="T36" fmla="*/ 41 w 56"/>
                  <a:gd name="T37" fmla="*/ 12 h 82"/>
                  <a:gd name="T38" fmla="*/ 45 w 56"/>
                  <a:gd name="T39" fmla="*/ 19 h 82"/>
                  <a:gd name="T40" fmla="*/ 45 w 56"/>
                  <a:gd name="T41" fmla="*/ 23 h 82"/>
                  <a:gd name="T42" fmla="*/ 45 w 56"/>
                  <a:gd name="T43" fmla="*/ 30 h 82"/>
                  <a:gd name="T44" fmla="*/ 41 w 56"/>
                  <a:gd name="T45" fmla="*/ 34 h 82"/>
                  <a:gd name="T46" fmla="*/ 30 w 56"/>
                  <a:gd name="T47" fmla="*/ 52 h 82"/>
                  <a:gd name="T48" fmla="*/ 0 w 56"/>
                  <a:gd name="T49" fmla="*/ 82 h 82"/>
                  <a:gd name="T50" fmla="*/ 0 w 56"/>
                  <a:gd name="T51" fmla="*/ 82 h 82"/>
                  <a:gd name="T52" fmla="*/ 45 w 56"/>
                  <a:gd name="T53" fmla="*/ 82 h 82"/>
                  <a:gd name="T54" fmla="*/ 53 w 56"/>
                  <a:gd name="T55" fmla="*/ 67 h 82"/>
                  <a:gd name="T56" fmla="*/ 49 w 56"/>
                  <a:gd name="T57" fmla="*/ 64 h 82"/>
                  <a:gd name="T58" fmla="*/ 45 w 56"/>
                  <a:gd name="T59" fmla="*/ 71 h 82"/>
                  <a:gd name="T60" fmla="*/ 41 w 56"/>
                  <a:gd name="T61" fmla="*/ 75 h 82"/>
                  <a:gd name="T62" fmla="*/ 15 w 56"/>
                  <a:gd name="T63" fmla="*/ 75 h 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6"/>
                  <a:gd name="T97" fmla="*/ 0 h 82"/>
                  <a:gd name="T98" fmla="*/ 56 w 56"/>
                  <a:gd name="T99" fmla="*/ 82 h 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6" h="82">
                    <a:moveTo>
                      <a:pt x="15" y="75"/>
                    </a:moveTo>
                    <a:lnTo>
                      <a:pt x="41" y="45"/>
                    </a:lnTo>
                    <a:lnTo>
                      <a:pt x="53" y="30"/>
                    </a:lnTo>
                    <a:lnTo>
                      <a:pt x="56" y="26"/>
                    </a:lnTo>
                    <a:lnTo>
                      <a:pt x="56" y="19"/>
                    </a:lnTo>
                    <a:lnTo>
                      <a:pt x="56" y="12"/>
                    </a:lnTo>
                    <a:lnTo>
                      <a:pt x="53" y="4"/>
                    </a:lnTo>
                    <a:lnTo>
                      <a:pt x="45" y="0"/>
                    </a:lnTo>
                    <a:lnTo>
                      <a:pt x="38" y="0"/>
                    </a:lnTo>
                    <a:lnTo>
                      <a:pt x="30" y="0"/>
                    </a:lnTo>
                    <a:lnTo>
                      <a:pt x="23" y="4"/>
                    </a:lnTo>
                    <a:lnTo>
                      <a:pt x="15" y="12"/>
                    </a:lnTo>
                    <a:lnTo>
                      <a:pt x="12" y="19"/>
                    </a:lnTo>
                    <a:lnTo>
                      <a:pt x="23" y="12"/>
                    </a:lnTo>
                    <a:lnTo>
                      <a:pt x="26" y="8"/>
                    </a:lnTo>
                    <a:lnTo>
                      <a:pt x="30" y="8"/>
                    </a:lnTo>
                    <a:lnTo>
                      <a:pt x="38" y="8"/>
                    </a:lnTo>
                    <a:lnTo>
                      <a:pt x="41" y="12"/>
                    </a:lnTo>
                    <a:lnTo>
                      <a:pt x="45" y="19"/>
                    </a:lnTo>
                    <a:lnTo>
                      <a:pt x="45" y="23"/>
                    </a:lnTo>
                    <a:lnTo>
                      <a:pt x="45" y="30"/>
                    </a:lnTo>
                    <a:lnTo>
                      <a:pt x="41" y="34"/>
                    </a:lnTo>
                    <a:lnTo>
                      <a:pt x="30" y="52"/>
                    </a:lnTo>
                    <a:lnTo>
                      <a:pt x="0" y="82"/>
                    </a:lnTo>
                    <a:lnTo>
                      <a:pt x="45" y="82"/>
                    </a:lnTo>
                    <a:lnTo>
                      <a:pt x="53" y="67"/>
                    </a:lnTo>
                    <a:lnTo>
                      <a:pt x="49" y="64"/>
                    </a:lnTo>
                    <a:lnTo>
                      <a:pt x="45" y="71"/>
                    </a:lnTo>
                    <a:lnTo>
                      <a:pt x="41" y="75"/>
                    </a:lnTo>
                    <a:lnTo>
                      <a:pt x="15" y="7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100" name="Freeform 84"/>
              <p:cNvSpPr>
                <a:spLocks/>
              </p:cNvSpPr>
              <p:nvPr/>
            </p:nvSpPr>
            <p:spPr bwMode="auto">
              <a:xfrm>
                <a:off x="2774" y="1967"/>
                <a:ext cx="34" cy="104"/>
              </a:xfrm>
              <a:custGeom>
                <a:avLst/>
                <a:gdLst>
                  <a:gd name="T0" fmla="*/ 19 w 34"/>
                  <a:gd name="T1" fmla="*/ 0 h 104"/>
                  <a:gd name="T2" fmla="*/ 23 w 34"/>
                  <a:gd name="T3" fmla="*/ 15 h 104"/>
                  <a:gd name="T4" fmla="*/ 23 w 34"/>
                  <a:gd name="T5" fmla="*/ 34 h 104"/>
                  <a:gd name="T6" fmla="*/ 23 w 34"/>
                  <a:gd name="T7" fmla="*/ 56 h 104"/>
                  <a:gd name="T8" fmla="*/ 15 w 34"/>
                  <a:gd name="T9" fmla="*/ 78 h 104"/>
                  <a:gd name="T10" fmla="*/ 8 w 34"/>
                  <a:gd name="T11" fmla="*/ 93 h 104"/>
                  <a:gd name="T12" fmla="*/ 0 w 34"/>
                  <a:gd name="T13" fmla="*/ 104 h 104"/>
                  <a:gd name="T14" fmla="*/ 0 w 34"/>
                  <a:gd name="T15" fmla="*/ 104 h 104"/>
                  <a:gd name="T16" fmla="*/ 12 w 34"/>
                  <a:gd name="T17" fmla="*/ 93 h 104"/>
                  <a:gd name="T18" fmla="*/ 23 w 34"/>
                  <a:gd name="T19" fmla="*/ 82 h 104"/>
                  <a:gd name="T20" fmla="*/ 26 w 34"/>
                  <a:gd name="T21" fmla="*/ 75 h 104"/>
                  <a:gd name="T22" fmla="*/ 30 w 34"/>
                  <a:gd name="T23" fmla="*/ 60 h 104"/>
                  <a:gd name="T24" fmla="*/ 34 w 34"/>
                  <a:gd name="T25" fmla="*/ 45 h 104"/>
                  <a:gd name="T26" fmla="*/ 34 w 34"/>
                  <a:gd name="T27" fmla="*/ 34 h 104"/>
                  <a:gd name="T28" fmla="*/ 30 w 34"/>
                  <a:gd name="T29" fmla="*/ 23 h 104"/>
                  <a:gd name="T30" fmla="*/ 26 w 34"/>
                  <a:gd name="T31" fmla="*/ 12 h 104"/>
                  <a:gd name="T32" fmla="*/ 23 w 34"/>
                  <a:gd name="T33" fmla="*/ 0 h 104"/>
                  <a:gd name="T34" fmla="*/ 19 w 34"/>
                  <a:gd name="T35" fmla="*/ 0 h 10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4"/>
                  <a:gd name="T55" fmla="*/ 0 h 104"/>
                  <a:gd name="T56" fmla="*/ 34 w 34"/>
                  <a:gd name="T57" fmla="*/ 104 h 10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4" h="104">
                    <a:moveTo>
                      <a:pt x="19" y="0"/>
                    </a:moveTo>
                    <a:lnTo>
                      <a:pt x="23" y="15"/>
                    </a:lnTo>
                    <a:lnTo>
                      <a:pt x="23" y="34"/>
                    </a:lnTo>
                    <a:lnTo>
                      <a:pt x="23" y="56"/>
                    </a:lnTo>
                    <a:lnTo>
                      <a:pt x="15" y="78"/>
                    </a:lnTo>
                    <a:lnTo>
                      <a:pt x="8" y="93"/>
                    </a:lnTo>
                    <a:lnTo>
                      <a:pt x="0" y="104"/>
                    </a:lnTo>
                    <a:lnTo>
                      <a:pt x="12" y="93"/>
                    </a:lnTo>
                    <a:lnTo>
                      <a:pt x="23" y="82"/>
                    </a:lnTo>
                    <a:lnTo>
                      <a:pt x="26" y="75"/>
                    </a:lnTo>
                    <a:lnTo>
                      <a:pt x="30" y="60"/>
                    </a:lnTo>
                    <a:lnTo>
                      <a:pt x="34" y="45"/>
                    </a:lnTo>
                    <a:lnTo>
                      <a:pt x="34" y="34"/>
                    </a:lnTo>
                    <a:lnTo>
                      <a:pt x="30" y="23"/>
                    </a:lnTo>
                    <a:lnTo>
                      <a:pt x="26" y="12"/>
                    </a:lnTo>
                    <a:lnTo>
                      <a:pt x="23" y="0"/>
                    </a:lnTo>
                    <a:lnTo>
                      <a:pt x="1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101" name="Freeform 66"/>
              <p:cNvSpPr>
                <a:spLocks/>
              </p:cNvSpPr>
              <p:nvPr/>
            </p:nvSpPr>
            <p:spPr bwMode="auto">
              <a:xfrm>
                <a:off x="2138" y="2031"/>
                <a:ext cx="85" cy="96"/>
              </a:xfrm>
              <a:custGeom>
                <a:avLst/>
                <a:gdLst>
                  <a:gd name="T0" fmla="*/ 29 w 85"/>
                  <a:gd name="T1" fmla="*/ 70 h 96"/>
                  <a:gd name="T2" fmla="*/ 56 w 85"/>
                  <a:gd name="T3" fmla="*/ 96 h 96"/>
                  <a:gd name="T4" fmla="*/ 85 w 85"/>
                  <a:gd name="T5" fmla="*/ 0 h 96"/>
                  <a:gd name="T6" fmla="*/ 0 w 85"/>
                  <a:gd name="T7" fmla="*/ 48 h 96"/>
                  <a:gd name="T8" fmla="*/ 29 w 85"/>
                  <a:gd name="T9" fmla="*/ 70 h 96"/>
                  <a:gd name="T10" fmla="*/ 0 60000 65536"/>
                  <a:gd name="T11" fmla="*/ 0 60000 65536"/>
                  <a:gd name="T12" fmla="*/ 0 60000 65536"/>
                  <a:gd name="T13" fmla="*/ 0 60000 65536"/>
                  <a:gd name="T14" fmla="*/ 0 60000 65536"/>
                  <a:gd name="T15" fmla="*/ 0 w 85"/>
                  <a:gd name="T16" fmla="*/ 0 h 96"/>
                  <a:gd name="T17" fmla="*/ 85 w 85"/>
                  <a:gd name="T18" fmla="*/ 96 h 96"/>
                </a:gdLst>
                <a:ahLst/>
                <a:cxnLst>
                  <a:cxn ang="T10">
                    <a:pos x="T0" y="T1"/>
                  </a:cxn>
                  <a:cxn ang="T11">
                    <a:pos x="T2" y="T3"/>
                  </a:cxn>
                  <a:cxn ang="T12">
                    <a:pos x="T4" y="T5"/>
                  </a:cxn>
                  <a:cxn ang="T13">
                    <a:pos x="T6" y="T7"/>
                  </a:cxn>
                  <a:cxn ang="T14">
                    <a:pos x="T8" y="T9"/>
                  </a:cxn>
                </a:cxnLst>
                <a:rect l="T15" t="T16" r="T17" b="T18"/>
                <a:pathLst>
                  <a:path w="85" h="96">
                    <a:moveTo>
                      <a:pt x="29" y="70"/>
                    </a:moveTo>
                    <a:lnTo>
                      <a:pt x="56" y="96"/>
                    </a:lnTo>
                    <a:lnTo>
                      <a:pt x="85" y="0"/>
                    </a:lnTo>
                    <a:lnTo>
                      <a:pt x="0" y="48"/>
                    </a:lnTo>
                    <a:lnTo>
                      <a:pt x="29" y="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102" name="Line 67"/>
              <p:cNvSpPr>
                <a:spLocks noChangeShapeType="1"/>
              </p:cNvSpPr>
              <p:nvPr/>
            </p:nvSpPr>
            <p:spPr bwMode="auto">
              <a:xfrm flipH="1">
                <a:off x="1490" y="2101"/>
                <a:ext cx="677" cy="84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103" name="Freeform 115"/>
              <p:cNvSpPr>
                <a:spLocks/>
              </p:cNvSpPr>
              <p:nvPr/>
            </p:nvSpPr>
            <p:spPr bwMode="auto">
              <a:xfrm>
                <a:off x="2242" y="1504"/>
                <a:ext cx="108" cy="104"/>
              </a:xfrm>
              <a:custGeom>
                <a:avLst/>
                <a:gdLst>
                  <a:gd name="T0" fmla="*/ 0 w 108"/>
                  <a:gd name="T1" fmla="*/ 0 h 104"/>
                  <a:gd name="T2" fmla="*/ 0 w 108"/>
                  <a:gd name="T3" fmla="*/ 3 h 104"/>
                  <a:gd name="T4" fmla="*/ 11 w 108"/>
                  <a:gd name="T5" fmla="*/ 3 h 104"/>
                  <a:gd name="T6" fmla="*/ 11 w 108"/>
                  <a:gd name="T7" fmla="*/ 7 h 104"/>
                  <a:gd name="T8" fmla="*/ 15 w 108"/>
                  <a:gd name="T9" fmla="*/ 15 h 104"/>
                  <a:gd name="T10" fmla="*/ 15 w 108"/>
                  <a:gd name="T11" fmla="*/ 66 h 104"/>
                  <a:gd name="T12" fmla="*/ 15 w 108"/>
                  <a:gd name="T13" fmla="*/ 70 h 104"/>
                  <a:gd name="T14" fmla="*/ 15 w 108"/>
                  <a:gd name="T15" fmla="*/ 81 h 104"/>
                  <a:gd name="T16" fmla="*/ 19 w 108"/>
                  <a:gd name="T17" fmla="*/ 92 h 104"/>
                  <a:gd name="T18" fmla="*/ 30 w 108"/>
                  <a:gd name="T19" fmla="*/ 100 h 104"/>
                  <a:gd name="T20" fmla="*/ 41 w 108"/>
                  <a:gd name="T21" fmla="*/ 104 h 104"/>
                  <a:gd name="T22" fmla="*/ 52 w 108"/>
                  <a:gd name="T23" fmla="*/ 104 h 104"/>
                  <a:gd name="T24" fmla="*/ 71 w 108"/>
                  <a:gd name="T25" fmla="*/ 104 h 104"/>
                  <a:gd name="T26" fmla="*/ 82 w 108"/>
                  <a:gd name="T27" fmla="*/ 92 h 104"/>
                  <a:gd name="T28" fmla="*/ 86 w 108"/>
                  <a:gd name="T29" fmla="*/ 89 h 104"/>
                  <a:gd name="T30" fmla="*/ 89 w 108"/>
                  <a:gd name="T31" fmla="*/ 81 h 104"/>
                  <a:gd name="T32" fmla="*/ 93 w 108"/>
                  <a:gd name="T33" fmla="*/ 66 h 104"/>
                  <a:gd name="T34" fmla="*/ 93 w 108"/>
                  <a:gd name="T35" fmla="*/ 18 h 104"/>
                  <a:gd name="T36" fmla="*/ 93 w 108"/>
                  <a:gd name="T37" fmla="*/ 11 h 104"/>
                  <a:gd name="T38" fmla="*/ 93 w 108"/>
                  <a:gd name="T39" fmla="*/ 7 h 104"/>
                  <a:gd name="T40" fmla="*/ 97 w 108"/>
                  <a:gd name="T41" fmla="*/ 3 h 104"/>
                  <a:gd name="T42" fmla="*/ 104 w 108"/>
                  <a:gd name="T43" fmla="*/ 3 h 104"/>
                  <a:gd name="T44" fmla="*/ 108 w 108"/>
                  <a:gd name="T45" fmla="*/ 3 h 104"/>
                  <a:gd name="T46" fmla="*/ 108 w 108"/>
                  <a:gd name="T47" fmla="*/ 0 h 104"/>
                  <a:gd name="T48" fmla="*/ 71 w 108"/>
                  <a:gd name="T49" fmla="*/ 0 h 104"/>
                  <a:gd name="T50" fmla="*/ 71 w 108"/>
                  <a:gd name="T51" fmla="*/ 3 h 104"/>
                  <a:gd name="T52" fmla="*/ 78 w 108"/>
                  <a:gd name="T53" fmla="*/ 3 h 104"/>
                  <a:gd name="T54" fmla="*/ 82 w 108"/>
                  <a:gd name="T55" fmla="*/ 7 h 104"/>
                  <a:gd name="T56" fmla="*/ 86 w 108"/>
                  <a:gd name="T57" fmla="*/ 11 h 104"/>
                  <a:gd name="T58" fmla="*/ 86 w 108"/>
                  <a:gd name="T59" fmla="*/ 18 h 104"/>
                  <a:gd name="T60" fmla="*/ 86 w 108"/>
                  <a:gd name="T61" fmla="*/ 66 h 104"/>
                  <a:gd name="T62" fmla="*/ 86 w 108"/>
                  <a:gd name="T63" fmla="*/ 70 h 104"/>
                  <a:gd name="T64" fmla="*/ 82 w 108"/>
                  <a:gd name="T65" fmla="*/ 81 h 104"/>
                  <a:gd name="T66" fmla="*/ 78 w 108"/>
                  <a:gd name="T67" fmla="*/ 89 h 104"/>
                  <a:gd name="T68" fmla="*/ 67 w 108"/>
                  <a:gd name="T69" fmla="*/ 96 h 104"/>
                  <a:gd name="T70" fmla="*/ 56 w 108"/>
                  <a:gd name="T71" fmla="*/ 96 h 104"/>
                  <a:gd name="T72" fmla="*/ 45 w 108"/>
                  <a:gd name="T73" fmla="*/ 96 h 104"/>
                  <a:gd name="T74" fmla="*/ 37 w 108"/>
                  <a:gd name="T75" fmla="*/ 89 h 104"/>
                  <a:gd name="T76" fmla="*/ 30 w 108"/>
                  <a:gd name="T77" fmla="*/ 81 h 104"/>
                  <a:gd name="T78" fmla="*/ 30 w 108"/>
                  <a:gd name="T79" fmla="*/ 66 h 104"/>
                  <a:gd name="T80" fmla="*/ 30 w 108"/>
                  <a:gd name="T81" fmla="*/ 15 h 104"/>
                  <a:gd name="T82" fmla="*/ 30 w 108"/>
                  <a:gd name="T83" fmla="*/ 11 h 104"/>
                  <a:gd name="T84" fmla="*/ 30 w 108"/>
                  <a:gd name="T85" fmla="*/ 7 h 104"/>
                  <a:gd name="T86" fmla="*/ 33 w 108"/>
                  <a:gd name="T87" fmla="*/ 3 h 104"/>
                  <a:gd name="T88" fmla="*/ 41 w 108"/>
                  <a:gd name="T89" fmla="*/ 3 h 104"/>
                  <a:gd name="T90" fmla="*/ 45 w 108"/>
                  <a:gd name="T91" fmla="*/ 3 h 104"/>
                  <a:gd name="T92" fmla="*/ 45 w 108"/>
                  <a:gd name="T93" fmla="*/ 0 h 104"/>
                  <a:gd name="T94" fmla="*/ 0 w 108"/>
                  <a:gd name="T95" fmla="*/ 0 h 10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8"/>
                  <a:gd name="T145" fmla="*/ 0 h 104"/>
                  <a:gd name="T146" fmla="*/ 108 w 108"/>
                  <a:gd name="T147" fmla="*/ 104 h 10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8" h="104">
                    <a:moveTo>
                      <a:pt x="0" y="0"/>
                    </a:moveTo>
                    <a:lnTo>
                      <a:pt x="0" y="3"/>
                    </a:lnTo>
                    <a:lnTo>
                      <a:pt x="11" y="3"/>
                    </a:lnTo>
                    <a:lnTo>
                      <a:pt x="11" y="7"/>
                    </a:lnTo>
                    <a:lnTo>
                      <a:pt x="15" y="15"/>
                    </a:lnTo>
                    <a:lnTo>
                      <a:pt x="15" y="66"/>
                    </a:lnTo>
                    <a:lnTo>
                      <a:pt x="15" y="70"/>
                    </a:lnTo>
                    <a:lnTo>
                      <a:pt x="15" y="81"/>
                    </a:lnTo>
                    <a:lnTo>
                      <a:pt x="19" y="92"/>
                    </a:lnTo>
                    <a:lnTo>
                      <a:pt x="30" y="100"/>
                    </a:lnTo>
                    <a:lnTo>
                      <a:pt x="41" y="104"/>
                    </a:lnTo>
                    <a:lnTo>
                      <a:pt x="52" y="104"/>
                    </a:lnTo>
                    <a:lnTo>
                      <a:pt x="71" y="104"/>
                    </a:lnTo>
                    <a:lnTo>
                      <a:pt x="82" y="92"/>
                    </a:lnTo>
                    <a:lnTo>
                      <a:pt x="86" y="89"/>
                    </a:lnTo>
                    <a:lnTo>
                      <a:pt x="89" y="81"/>
                    </a:lnTo>
                    <a:lnTo>
                      <a:pt x="93" y="66"/>
                    </a:lnTo>
                    <a:lnTo>
                      <a:pt x="93" y="18"/>
                    </a:lnTo>
                    <a:lnTo>
                      <a:pt x="93" y="11"/>
                    </a:lnTo>
                    <a:lnTo>
                      <a:pt x="93" y="7"/>
                    </a:lnTo>
                    <a:lnTo>
                      <a:pt x="97" y="3"/>
                    </a:lnTo>
                    <a:lnTo>
                      <a:pt x="104" y="3"/>
                    </a:lnTo>
                    <a:lnTo>
                      <a:pt x="108" y="3"/>
                    </a:lnTo>
                    <a:lnTo>
                      <a:pt x="108" y="0"/>
                    </a:lnTo>
                    <a:lnTo>
                      <a:pt x="71" y="0"/>
                    </a:lnTo>
                    <a:lnTo>
                      <a:pt x="71" y="3"/>
                    </a:lnTo>
                    <a:lnTo>
                      <a:pt x="78" y="3"/>
                    </a:lnTo>
                    <a:lnTo>
                      <a:pt x="82" y="7"/>
                    </a:lnTo>
                    <a:lnTo>
                      <a:pt x="86" y="11"/>
                    </a:lnTo>
                    <a:lnTo>
                      <a:pt x="86" y="18"/>
                    </a:lnTo>
                    <a:lnTo>
                      <a:pt x="86" y="66"/>
                    </a:lnTo>
                    <a:lnTo>
                      <a:pt x="86" y="70"/>
                    </a:lnTo>
                    <a:lnTo>
                      <a:pt x="82" y="81"/>
                    </a:lnTo>
                    <a:lnTo>
                      <a:pt x="78" y="89"/>
                    </a:lnTo>
                    <a:lnTo>
                      <a:pt x="67" y="96"/>
                    </a:lnTo>
                    <a:lnTo>
                      <a:pt x="56" y="96"/>
                    </a:lnTo>
                    <a:lnTo>
                      <a:pt x="45" y="96"/>
                    </a:lnTo>
                    <a:lnTo>
                      <a:pt x="37" y="89"/>
                    </a:lnTo>
                    <a:lnTo>
                      <a:pt x="30" y="81"/>
                    </a:lnTo>
                    <a:lnTo>
                      <a:pt x="30" y="66"/>
                    </a:lnTo>
                    <a:lnTo>
                      <a:pt x="30" y="15"/>
                    </a:lnTo>
                    <a:lnTo>
                      <a:pt x="30" y="11"/>
                    </a:lnTo>
                    <a:lnTo>
                      <a:pt x="30" y="7"/>
                    </a:lnTo>
                    <a:lnTo>
                      <a:pt x="33" y="3"/>
                    </a:lnTo>
                    <a:lnTo>
                      <a:pt x="41" y="3"/>
                    </a:lnTo>
                    <a:lnTo>
                      <a:pt x="45" y="3"/>
                    </a:lnTo>
                    <a:lnTo>
                      <a:pt x="45"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104" name="Freeform 116"/>
              <p:cNvSpPr>
                <a:spLocks/>
              </p:cNvSpPr>
              <p:nvPr/>
            </p:nvSpPr>
            <p:spPr bwMode="auto">
              <a:xfrm>
                <a:off x="2354" y="1504"/>
                <a:ext cx="108" cy="104"/>
              </a:xfrm>
              <a:custGeom>
                <a:avLst/>
                <a:gdLst>
                  <a:gd name="T0" fmla="*/ 0 w 108"/>
                  <a:gd name="T1" fmla="*/ 0 h 104"/>
                  <a:gd name="T2" fmla="*/ 0 w 108"/>
                  <a:gd name="T3" fmla="*/ 3 h 104"/>
                  <a:gd name="T4" fmla="*/ 7 w 108"/>
                  <a:gd name="T5" fmla="*/ 3 h 104"/>
                  <a:gd name="T6" fmla="*/ 15 w 108"/>
                  <a:gd name="T7" fmla="*/ 11 h 104"/>
                  <a:gd name="T8" fmla="*/ 15 w 108"/>
                  <a:gd name="T9" fmla="*/ 11 h 104"/>
                  <a:gd name="T10" fmla="*/ 15 w 108"/>
                  <a:gd name="T11" fmla="*/ 81 h 104"/>
                  <a:gd name="T12" fmla="*/ 15 w 108"/>
                  <a:gd name="T13" fmla="*/ 89 h 104"/>
                  <a:gd name="T14" fmla="*/ 11 w 108"/>
                  <a:gd name="T15" fmla="*/ 96 h 104"/>
                  <a:gd name="T16" fmla="*/ 7 w 108"/>
                  <a:gd name="T17" fmla="*/ 96 h 104"/>
                  <a:gd name="T18" fmla="*/ 0 w 108"/>
                  <a:gd name="T19" fmla="*/ 100 h 104"/>
                  <a:gd name="T20" fmla="*/ 0 w 108"/>
                  <a:gd name="T21" fmla="*/ 104 h 104"/>
                  <a:gd name="T22" fmla="*/ 37 w 108"/>
                  <a:gd name="T23" fmla="*/ 104 h 104"/>
                  <a:gd name="T24" fmla="*/ 37 w 108"/>
                  <a:gd name="T25" fmla="*/ 100 h 104"/>
                  <a:gd name="T26" fmla="*/ 29 w 108"/>
                  <a:gd name="T27" fmla="*/ 96 h 104"/>
                  <a:gd name="T28" fmla="*/ 26 w 108"/>
                  <a:gd name="T29" fmla="*/ 96 h 104"/>
                  <a:gd name="T30" fmla="*/ 22 w 108"/>
                  <a:gd name="T31" fmla="*/ 89 h 104"/>
                  <a:gd name="T32" fmla="*/ 22 w 108"/>
                  <a:gd name="T33" fmla="*/ 81 h 104"/>
                  <a:gd name="T34" fmla="*/ 22 w 108"/>
                  <a:gd name="T35" fmla="*/ 18 h 104"/>
                  <a:gd name="T36" fmla="*/ 89 w 108"/>
                  <a:gd name="T37" fmla="*/ 104 h 104"/>
                  <a:gd name="T38" fmla="*/ 93 w 108"/>
                  <a:gd name="T39" fmla="*/ 104 h 104"/>
                  <a:gd name="T40" fmla="*/ 93 w 108"/>
                  <a:gd name="T41" fmla="*/ 18 h 104"/>
                  <a:gd name="T42" fmla="*/ 93 w 108"/>
                  <a:gd name="T43" fmla="*/ 11 h 104"/>
                  <a:gd name="T44" fmla="*/ 96 w 108"/>
                  <a:gd name="T45" fmla="*/ 7 h 104"/>
                  <a:gd name="T46" fmla="*/ 100 w 108"/>
                  <a:gd name="T47" fmla="*/ 3 h 104"/>
                  <a:gd name="T48" fmla="*/ 108 w 108"/>
                  <a:gd name="T49" fmla="*/ 3 h 104"/>
                  <a:gd name="T50" fmla="*/ 108 w 108"/>
                  <a:gd name="T51" fmla="*/ 3 h 104"/>
                  <a:gd name="T52" fmla="*/ 108 w 108"/>
                  <a:gd name="T53" fmla="*/ 0 h 104"/>
                  <a:gd name="T54" fmla="*/ 70 w 108"/>
                  <a:gd name="T55" fmla="*/ 0 h 104"/>
                  <a:gd name="T56" fmla="*/ 70 w 108"/>
                  <a:gd name="T57" fmla="*/ 3 h 104"/>
                  <a:gd name="T58" fmla="*/ 74 w 108"/>
                  <a:gd name="T59" fmla="*/ 3 h 104"/>
                  <a:gd name="T60" fmla="*/ 78 w 108"/>
                  <a:gd name="T61" fmla="*/ 3 h 104"/>
                  <a:gd name="T62" fmla="*/ 85 w 108"/>
                  <a:gd name="T63" fmla="*/ 7 h 104"/>
                  <a:gd name="T64" fmla="*/ 85 w 108"/>
                  <a:gd name="T65" fmla="*/ 11 h 104"/>
                  <a:gd name="T66" fmla="*/ 85 w 108"/>
                  <a:gd name="T67" fmla="*/ 18 h 104"/>
                  <a:gd name="T68" fmla="*/ 85 w 108"/>
                  <a:gd name="T69" fmla="*/ 74 h 104"/>
                  <a:gd name="T70" fmla="*/ 26 w 108"/>
                  <a:gd name="T71" fmla="*/ 0 h 104"/>
                  <a:gd name="T72" fmla="*/ 0 w 108"/>
                  <a:gd name="T73" fmla="*/ 0 h 10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8"/>
                  <a:gd name="T112" fmla="*/ 0 h 104"/>
                  <a:gd name="T113" fmla="*/ 108 w 108"/>
                  <a:gd name="T114" fmla="*/ 104 h 10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8" h="104">
                    <a:moveTo>
                      <a:pt x="0" y="0"/>
                    </a:moveTo>
                    <a:lnTo>
                      <a:pt x="0" y="3"/>
                    </a:lnTo>
                    <a:lnTo>
                      <a:pt x="7" y="3"/>
                    </a:lnTo>
                    <a:lnTo>
                      <a:pt x="15" y="11"/>
                    </a:lnTo>
                    <a:lnTo>
                      <a:pt x="15" y="81"/>
                    </a:lnTo>
                    <a:lnTo>
                      <a:pt x="15" y="89"/>
                    </a:lnTo>
                    <a:lnTo>
                      <a:pt x="11" y="96"/>
                    </a:lnTo>
                    <a:lnTo>
                      <a:pt x="7" y="96"/>
                    </a:lnTo>
                    <a:lnTo>
                      <a:pt x="0" y="100"/>
                    </a:lnTo>
                    <a:lnTo>
                      <a:pt x="0" y="104"/>
                    </a:lnTo>
                    <a:lnTo>
                      <a:pt x="37" y="104"/>
                    </a:lnTo>
                    <a:lnTo>
                      <a:pt x="37" y="100"/>
                    </a:lnTo>
                    <a:lnTo>
                      <a:pt x="29" y="96"/>
                    </a:lnTo>
                    <a:lnTo>
                      <a:pt x="26" y="96"/>
                    </a:lnTo>
                    <a:lnTo>
                      <a:pt x="22" y="89"/>
                    </a:lnTo>
                    <a:lnTo>
                      <a:pt x="22" y="81"/>
                    </a:lnTo>
                    <a:lnTo>
                      <a:pt x="22" y="18"/>
                    </a:lnTo>
                    <a:lnTo>
                      <a:pt x="89" y="104"/>
                    </a:lnTo>
                    <a:lnTo>
                      <a:pt x="93" y="104"/>
                    </a:lnTo>
                    <a:lnTo>
                      <a:pt x="93" y="18"/>
                    </a:lnTo>
                    <a:lnTo>
                      <a:pt x="93" y="11"/>
                    </a:lnTo>
                    <a:lnTo>
                      <a:pt x="96" y="7"/>
                    </a:lnTo>
                    <a:lnTo>
                      <a:pt x="100" y="3"/>
                    </a:lnTo>
                    <a:lnTo>
                      <a:pt x="108" y="3"/>
                    </a:lnTo>
                    <a:lnTo>
                      <a:pt x="108" y="0"/>
                    </a:lnTo>
                    <a:lnTo>
                      <a:pt x="70" y="0"/>
                    </a:lnTo>
                    <a:lnTo>
                      <a:pt x="70" y="3"/>
                    </a:lnTo>
                    <a:lnTo>
                      <a:pt x="74" y="3"/>
                    </a:lnTo>
                    <a:lnTo>
                      <a:pt x="78" y="3"/>
                    </a:lnTo>
                    <a:lnTo>
                      <a:pt x="85" y="7"/>
                    </a:lnTo>
                    <a:lnTo>
                      <a:pt x="85" y="11"/>
                    </a:lnTo>
                    <a:lnTo>
                      <a:pt x="85" y="18"/>
                    </a:lnTo>
                    <a:lnTo>
                      <a:pt x="85" y="74"/>
                    </a:lnTo>
                    <a:lnTo>
                      <a:pt x="26"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105" name="Freeform 117"/>
              <p:cNvSpPr>
                <a:spLocks noEditPoints="1"/>
              </p:cNvSpPr>
              <p:nvPr/>
            </p:nvSpPr>
            <p:spPr bwMode="auto">
              <a:xfrm>
                <a:off x="2469" y="1504"/>
                <a:ext cx="101" cy="104"/>
              </a:xfrm>
              <a:custGeom>
                <a:avLst/>
                <a:gdLst>
                  <a:gd name="T0" fmla="*/ 0 w 101"/>
                  <a:gd name="T1" fmla="*/ 0 h 104"/>
                  <a:gd name="T2" fmla="*/ 0 w 101"/>
                  <a:gd name="T3" fmla="*/ 3 h 104"/>
                  <a:gd name="T4" fmla="*/ 4 w 101"/>
                  <a:gd name="T5" fmla="*/ 3 h 104"/>
                  <a:gd name="T6" fmla="*/ 11 w 101"/>
                  <a:gd name="T7" fmla="*/ 3 h 104"/>
                  <a:gd name="T8" fmla="*/ 11 w 101"/>
                  <a:gd name="T9" fmla="*/ 7 h 104"/>
                  <a:gd name="T10" fmla="*/ 15 w 101"/>
                  <a:gd name="T11" fmla="*/ 15 h 104"/>
                  <a:gd name="T12" fmla="*/ 15 w 101"/>
                  <a:gd name="T13" fmla="*/ 89 h 104"/>
                  <a:gd name="T14" fmla="*/ 11 w 101"/>
                  <a:gd name="T15" fmla="*/ 92 h 104"/>
                  <a:gd name="T16" fmla="*/ 11 w 101"/>
                  <a:gd name="T17" fmla="*/ 96 h 104"/>
                  <a:gd name="T18" fmla="*/ 4 w 101"/>
                  <a:gd name="T19" fmla="*/ 96 h 104"/>
                  <a:gd name="T20" fmla="*/ 0 w 101"/>
                  <a:gd name="T21" fmla="*/ 100 h 104"/>
                  <a:gd name="T22" fmla="*/ 0 w 101"/>
                  <a:gd name="T23" fmla="*/ 104 h 104"/>
                  <a:gd name="T24" fmla="*/ 48 w 101"/>
                  <a:gd name="T25" fmla="*/ 104 h 104"/>
                  <a:gd name="T26" fmla="*/ 60 w 101"/>
                  <a:gd name="T27" fmla="*/ 100 h 104"/>
                  <a:gd name="T28" fmla="*/ 71 w 101"/>
                  <a:gd name="T29" fmla="*/ 96 h 104"/>
                  <a:gd name="T30" fmla="*/ 78 w 101"/>
                  <a:gd name="T31" fmla="*/ 92 h 104"/>
                  <a:gd name="T32" fmla="*/ 86 w 101"/>
                  <a:gd name="T33" fmla="*/ 89 h 104"/>
                  <a:gd name="T34" fmla="*/ 93 w 101"/>
                  <a:gd name="T35" fmla="*/ 81 h 104"/>
                  <a:gd name="T36" fmla="*/ 97 w 101"/>
                  <a:gd name="T37" fmla="*/ 70 h 104"/>
                  <a:gd name="T38" fmla="*/ 101 w 101"/>
                  <a:gd name="T39" fmla="*/ 59 h 104"/>
                  <a:gd name="T40" fmla="*/ 101 w 101"/>
                  <a:gd name="T41" fmla="*/ 48 h 104"/>
                  <a:gd name="T42" fmla="*/ 101 w 101"/>
                  <a:gd name="T43" fmla="*/ 37 h 104"/>
                  <a:gd name="T44" fmla="*/ 97 w 101"/>
                  <a:gd name="T45" fmla="*/ 26 h 104"/>
                  <a:gd name="T46" fmla="*/ 89 w 101"/>
                  <a:gd name="T47" fmla="*/ 18 h 104"/>
                  <a:gd name="T48" fmla="*/ 82 w 101"/>
                  <a:gd name="T49" fmla="*/ 11 h 104"/>
                  <a:gd name="T50" fmla="*/ 71 w 101"/>
                  <a:gd name="T51" fmla="*/ 3 h 104"/>
                  <a:gd name="T52" fmla="*/ 45 w 101"/>
                  <a:gd name="T53" fmla="*/ 0 h 104"/>
                  <a:gd name="T54" fmla="*/ 0 w 101"/>
                  <a:gd name="T55" fmla="*/ 0 h 104"/>
                  <a:gd name="T56" fmla="*/ 30 w 101"/>
                  <a:gd name="T57" fmla="*/ 11 h 104"/>
                  <a:gd name="T58" fmla="*/ 30 w 101"/>
                  <a:gd name="T59" fmla="*/ 7 h 104"/>
                  <a:gd name="T60" fmla="*/ 37 w 101"/>
                  <a:gd name="T61" fmla="*/ 3 h 104"/>
                  <a:gd name="T62" fmla="*/ 52 w 101"/>
                  <a:gd name="T63" fmla="*/ 7 h 104"/>
                  <a:gd name="T64" fmla="*/ 63 w 101"/>
                  <a:gd name="T65" fmla="*/ 11 h 104"/>
                  <a:gd name="T66" fmla="*/ 75 w 101"/>
                  <a:gd name="T67" fmla="*/ 18 h 104"/>
                  <a:gd name="T68" fmla="*/ 82 w 101"/>
                  <a:gd name="T69" fmla="*/ 26 h 104"/>
                  <a:gd name="T70" fmla="*/ 86 w 101"/>
                  <a:gd name="T71" fmla="*/ 37 h 104"/>
                  <a:gd name="T72" fmla="*/ 86 w 101"/>
                  <a:gd name="T73" fmla="*/ 52 h 104"/>
                  <a:gd name="T74" fmla="*/ 82 w 101"/>
                  <a:gd name="T75" fmla="*/ 70 h 104"/>
                  <a:gd name="T76" fmla="*/ 78 w 101"/>
                  <a:gd name="T77" fmla="*/ 78 h 104"/>
                  <a:gd name="T78" fmla="*/ 75 w 101"/>
                  <a:gd name="T79" fmla="*/ 81 h 104"/>
                  <a:gd name="T80" fmla="*/ 71 w 101"/>
                  <a:gd name="T81" fmla="*/ 89 h 104"/>
                  <a:gd name="T82" fmla="*/ 63 w 101"/>
                  <a:gd name="T83" fmla="*/ 92 h 104"/>
                  <a:gd name="T84" fmla="*/ 56 w 101"/>
                  <a:gd name="T85" fmla="*/ 92 h 104"/>
                  <a:gd name="T86" fmla="*/ 45 w 101"/>
                  <a:gd name="T87" fmla="*/ 96 h 104"/>
                  <a:gd name="T88" fmla="*/ 37 w 101"/>
                  <a:gd name="T89" fmla="*/ 96 h 104"/>
                  <a:gd name="T90" fmla="*/ 37 w 101"/>
                  <a:gd name="T91" fmla="*/ 96 h 104"/>
                  <a:gd name="T92" fmla="*/ 30 w 101"/>
                  <a:gd name="T93" fmla="*/ 96 h 104"/>
                  <a:gd name="T94" fmla="*/ 30 w 101"/>
                  <a:gd name="T95" fmla="*/ 89 h 104"/>
                  <a:gd name="T96" fmla="*/ 30 w 101"/>
                  <a:gd name="T97" fmla="*/ 11 h 10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01"/>
                  <a:gd name="T148" fmla="*/ 0 h 104"/>
                  <a:gd name="T149" fmla="*/ 101 w 101"/>
                  <a:gd name="T150" fmla="*/ 104 h 10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01" h="104">
                    <a:moveTo>
                      <a:pt x="0" y="0"/>
                    </a:moveTo>
                    <a:lnTo>
                      <a:pt x="0" y="3"/>
                    </a:lnTo>
                    <a:lnTo>
                      <a:pt x="4" y="3"/>
                    </a:lnTo>
                    <a:lnTo>
                      <a:pt x="11" y="3"/>
                    </a:lnTo>
                    <a:lnTo>
                      <a:pt x="11" y="7"/>
                    </a:lnTo>
                    <a:lnTo>
                      <a:pt x="15" y="15"/>
                    </a:lnTo>
                    <a:lnTo>
                      <a:pt x="15" y="89"/>
                    </a:lnTo>
                    <a:lnTo>
                      <a:pt x="11" y="92"/>
                    </a:lnTo>
                    <a:lnTo>
                      <a:pt x="11" y="96"/>
                    </a:lnTo>
                    <a:lnTo>
                      <a:pt x="4" y="96"/>
                    </a:lnTo>
                    <a:lnTo>
                      <a:pt x="0" y="100"/>
                    </a:lnTo>
                    <a:lnTo>
                      <a:pt x="0" y="104"/>
                    </a:lnTo>
                    <a:lnTo>
                      <a:pt x="48" y="104"/>
                    </a:lnTo>
                    <a:lnTo>
                      <a:pt x="60" y="100"/>
                    </a:lnTo>
                    <a:lnTo>
                      <a:pt x="71" y="96"/>
                    </a:lnTo>
                    <a:lnTo>
                      <a:pt x="78" y="92"/>
                    </a:lnTo>
                    <a:lnTo>
                      <a:pt x="86" y="89"/>
                    </a:lnTo>
                    <a:lnTo>
                      <a:pt x="93" y="81"/>
                    </a:lnTo>
                    <a:lnTo>
                      <a:pt x="97" y="70"/>
                    </a:lnTo>
                    <a:lnTo>
                      <a:pt x="101" y="59"/>
                    </a:lnTo>
                    <a:lnTo>
                      <a:pt x="101" y="48"/>
                    </a:lnTo>
                    <a:lnTo>
                      <a:pt x="101" y="37"/>
                    </a:lnTo>
                    <a:lnTo>
                      <a:pt x="97" y="26"/>
                    </a:lnTo>
                    <a:lnTo>
                      <a:pt x="89" y="18"/>
                    </a:lnTo>
                    <a:lnTo>
                      <a:pt x="82" y="11"/>
                    </a:lnTo>
                    <a:lnTo>
                      <a:pt x="71" y="3"/>
                    </a:lnTo>
                    <a:lnTo>
                      <a:pt x="45" y="0"/>
                    </a:lnTo>
                    <a:lnTo>
                      <a:pt x="0" y="0"/>
                    </a:lnTo>
                    <a:close/>
                    <a:moveTo>
                      <a:pt x="30" y="11"/>
                    </a:moveTo>
                    <a:lnTo>
                      <a:pt x="30" y="7"/>
                    </a:lnTo>
                    <a:lnTo>
                      <a:pt x="37" y="3"/>
                    </a:lnTo>
                    <a:lnTo>
                      <a:pt x="52" y="7"/>
                    </a:lnTo>
                    <a:lnTo>
                      <a:pt x="63" y="11"/>
                    </a:lnTo>
                    <a:lnTo>
                      <a:pt x="75" y="18"/>
                    </a:lnTo>
                    <a:lnTo>
                      <a:pt x="82" y="26"/>
                    </a:lnTo>
                    <a:lnTo>
                      <a:pt x="86" y="37"/>
                    </a:lnTo>
                    <a:lnTo>
                      <a:pt x="86" y="52"/>
                    </a:lnTo>
                    <a:lnTo>
                      <a:pt x="82" y="70"/>
                    </a:lnTo>
                    <a:lnTo>
                      <a:pt x="78" y="78"/>
                    </a:lnTo>
                    <a:lnTo>
                      <a:pt x="75" y="81"/>
                    </a:lnTo>
                    <a:lnTo>
                      <a:pt x="71" y="89"/>
                    </a:lnTo>
                    <a:lnTo>
                      <a:pt x="63" y="92"/>
                    </a:lnTo>
                    <a:lnTo>
                      <a:pt x="56" y="92"/>
                    </a:lnTo>
                    <a:lnTo>
                      <a:pt x="45" y="96"/>
                    </a:lnTo>
                    <a:lnTo>
                      <a:pt x="37" y="96"/>
                    </a:lnTo>
                    <a:lnTo>
                      <a:pt x="30" y="96"/>
                    </a:lnTo>
                    <a:lnTo>
                      <a:pt x="30" y="89"/>
                    </a:lnTo>
                    <a:lnTo>
                      <a:pt x="30"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sp>
        <p:nvSpPr>
          <p:cNvPr id="208004" name="Text Box 132"/>
          <p:cNvSpPr txBox="1">
            <a:spLocks noChangeArrowheads="1"/>
          </p:cNvSpPr>
          <p:nvPr/>
        </p:nvSpPr>
        <p:spPr bwMode="auto">
          <a:xfrm>
            <a:off x="4572000" y="2019300"/>
            <a:ext cx="1206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en-US" sz="1800"/>
              <a:t>1.Neuron</a:t>
            </a:r>
          </a:p>
        </p:txBody>
      </p:sp>
      <p:sp>
        <p:nvSpPr>
          <p:cNvPr id="208005" name="Text Box 133"/>
          <p:cNvSpPr txBox="1">
            <a:spLocks noChangeArrowheads="1"/>
          </p:cNvSpPr>
          <p:nvPr/>
        </p:nvSpPr>
        <p:spPr bwMode="auto">
          <a:xfrm>
            <a:off x="4521200" y="3556000"/>
            <a:ext cx="1206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en-US" sz="1800"/>
              <a:t>2.Neuron</a:t>
            </a:r>
          </a:p>
        </p:txBody>
      </p:sp>
      <p:sp>
        <p:nvSpPr>
          <p:cNvPr id="208006" name="Text Box 134"/>
          <p:cNvSpPr txBox="1">
            <a:spLocks noChangeArrowheads="1"/>
          </p:cNvSpPr>
          <p:nvPr/>
        </p:nvSpPr>
        <p:spPr bwMode="auto">
          <a:xfrm>
            <a:off x="4584700" y="5054600"/>
            <a:ext cx="1206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en-US" sz="1800"/>
              <a:t>3.Neuron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par>
                                <p:cTn id="8" presetID="1" presetClass="entr" presetSubtype="0" fill="hold" nodeType="withEffect">
                                  <p:stCondLst>
                                    <p:cond delay="0"/>
                                  </p:stCondLst>
                                  <p:childTnLst>
                                    <p:set>
                                      <p:cBhvr>
                                        <p:cTn id="9" dur="1" fill="hold">
                                          <p:stCondLst>
                                            <p:cond delay="0"/>
                                          </p:stCondLst>
                                        </p:cTn>
                                        <p:tgtEl>
                                          <p:spTgt spid="208004">
                                            <p:txEl>
                                              <p:pRg st="0" end="0"/>
                                            </p:txEl>
                                          </p:spTgt>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207886"/>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207891"/>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207897"/>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207898"/>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left)">
                                      <p:cBhvr>
                                        <p:cTn id="22" dur="1000"/>
                                        <p:tgtEl>
                                          <p:spTgt spid="2"/>
                                        </p:tgtEl>
                                      </p:cBhvr>
                                    </p:animEffect>
                                  </p:childTnLst>
                                </p:cTn>
                              </p:par>
                              <p:par>
                                <p:cTn id="23" presetID="2" presetClass="entr" presetSubtype="4" fill="hold" nodeType="withEffect">
                                  <p:stCondLst>
                                    <p:cond delay="0"/>
                                  </p:stCondLst>
                                  <p:childTnLst>
                                    <p:set>
                                      <p:cBhvr>
                                        <p:cTn id="24" dur="1" fill="hold">
                                          <p:stCondLst>
                                            <p:cond delay="0"/>
                                          </p:stCondLst>
                                        </p:cTn>
                                        <p:tgtEl>
                                          <p:spTgt spid="208005">
                                            <p:txEl>
                                              <p:pRg st="0" end="0"/>
                                            </p:txEl>
                                          </p:spTgt>
                                        </p:tgtEl>
                                        <p:attrNameLst>
                                          <p:attrName>style.visibility</p:attrName>
                                        </p:attrNameLst>
                                      </p:cBhvr>
                                      <p:to>
                                        <p:strVal val="visible"/>
                                      </p:to>
                                    </p:set>
                                    <p:anim calcmode="lin" valueType="num">
                                      <p:cBhvr additive="base">
                                        <p:cTn id="25" dur="500" fill="hold"/>
                                        <p:tgtEl>
                                          <p:spTgt spid="208005">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08005">
                                            <p:txEl>
                                              <p:pRg st="0" end="0"/>
                                            </p:txEl>
                                          </p:spTgt>
                                        </p:tgtEl>
                                        <p:attrNameLst>
                                          <p:attrName>ppt_y</p:attrName>
                                        </p:attrNameLst>
                                      </p:cBhvr>
                                      <p:tavLst>
                                        <p:tav tm="0">
                                          <p:val>
                                            <p:strVal val="1+#ppt_h/2"/>
                                          </p:val>
                                        </p:tav>
                                        <p:tav tm="100000">
                                          <p:val>
                                            <p:strVal val="#ppt_y"/>
                                          </p:val>
                                        </p:tav>
                                      </p:tavLst>
                                    </p:anim>
                                  </p:childTnLst>
                                </p:cTn>
                              </p:par>
                              <p:par>
                                <p:cTn id="27" presetID="1" presetClass="entr" presetSubtype="0" fill="hold" grpId="0" nodeType="withEffect">
                                  <p:stCondLst>
                                    <p:cond delay="0"/>
                                  </p:stCondLst>
                                  <p:childTnLst>
                                    <p:set>
                                      <p:cBhvr>
                                        <p:cTn id="28" dur="1" fill="hold">
                                          <p:stCondLst>
                                            <p:cond delay="0"/>
                                          </p:stCondLst>
                                        </p:cTn>
                                        <p:tgtEl>
                                          <p:spTgt spid="20788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0789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789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0789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07903"/>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nodeType="clickEffect">
                                  <p:stCondLst>
                                    <p:cond delay="0"/>
                                  </p:stCondLst>
                                  <p:childTnLst>
                                    <p:set>
                                      <p:cBhvr>
                                        <p:cTn id="40" dur="1" fill="hold">
                                          <p:stCondLst>
                                            <p:cond delay="0"/>
                                          </p:stCondLst>
                                        </p:cTn>
                                        <p:tgtEl>
                                          <p:spTgt spid="208006">
                                            <p:txEl>
                                              <p:pRg st="0" end="0"/>
                                            </p:txEl>
                                          </p:spTgt>
                                        </p:tgtEl>
                                        <p:attrNameLst>
                                          <p:attrName>style.visibility</p:attrName>
                                        </p:attrNameLst>
                                      </p:cBhvr>
                                      <p:to>
                                        <p:strVal val="visible"/>
                                      </p:to>
                                    </p:set>
                                    <p:anim calcmode="lin" valueType="num">
                                      <p:cBhvr additive="base">
                                        <p:cTn id="41" dur="500" fill="hold"/>
                                        <p:tgtEl>
                                          <p:spTgt spid="208006">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208006">
                                            <p:txEl>
                                              <p:pRg st="0" end="0"/>
                                            </p:txEl>
                                          </p:spTgt>
                                        </p:tgtEl>
                                        <p:attrNameLst>
                                          <p:attrName>ppt_y</p:attrName>
                                        </p:attrNameLst>
                                      </p:cBhvr>
                                      <p:tavLst>
                                        <p:tav tm="0">
                                          <p:val>
                                            <p:strVal val="1+#ppt_h/2"/>
                                          </p:val>
                                        </p:tav>
                                        <p:tav tm="100000">
                                          <p:val>
                                            <p:strVal val="#ppt_y"/>
                                          </p:val>
                                        </p:tav>
                                      </p:tavLst>
                                    </p:anim>
                                  </p:childTnLst>
                                </p:cTn>
                              </p:par>
                              <p:par>
                                <p:cTn id="43" presetID="1" presetClass="entr" presetSubtype="0" fill="hold" grpId="0" nodeType="withEffect">
                                  <p:stCondLst>
                                    <p:cond delay="0"/>
                                  </p:stCondLst>
                                  <p:childTnLst>
                                    <p:set>
                                      <p:cBhvr>
                                        <p:cTn id="44" dur="1" fill="hold">
                                          <p:stCondLst>
                                            <p:cond delay="0"/>
                                          </p:stCondLst>
                                        </p:cTn>
                                        <p:tgtEl>
                                          <p:spTgt spid="20788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0788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0788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0789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0789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07894"/>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079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882" grpId="0"/>
      <p:bldP spid="207883" grpId="0"/>
      <p:bldP spid="207884" grpId="0" animBg="1"/>
      <p:bldP spid="207885" grpId="0" animBg="1"/>
      <p:bldP spid="207886" grpId="0" animBg="1"/>
      <p:bldP spid="207890" grpId="0" animBg="1"/>
      <p:bldP spid="207891" grpId="0" animBg="1"/>
      <p:bldP spid="207892" grpId="0" animBg="1"/>
      <p:bldP spid="207893" grpId="0" animBg="1"/>
      <p:bldP spid="207894" grpId="0" animBg="1"/>
      <p:bldP spid="207895" grpId="0" animBg="1"/>
      <p:bldP spid="207896" grpId="0" animBg="1"/>
      <p:bldP spid="207897" grpId="0" animBg="1"/>
      <p:bldP spid="207898" grpId="0" animBg="1"/>
      <p:bldP spid="207902" grpId="0" animBg="1"/>
      <p:bldP spid="207903"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5"/>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1000" smtClean="0">
                <a:latin typeface="Tahoma" pitchFamily="34" charset="0"/>
              </a:rPr>
              <a:t>Rüdiger Brause: Adaptive Systeme AS-1, WS 2013</a:t>
            </a:r>
            <a:endParaRPr lang="de-DE" sz="1000">
              <a:latin typeface="Tahoma" pitchFamily="34" charset="0"/>
            </a:endParaRPr>
          </a:p>
        </p:txBody>
      </p:sp>
      <p:sp>
        <p:nvSpPr>
          <p:cNvPr id="44035" name="Foliennummernplatzhalt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1000" smtClean="0"/>
              <a:t>- </a:t>
            </a:r>
            <a:fld id="{86E82A4C-109F-46F7-A9A4-6B0A0C8BE760}" type="slidenum">
              <a:rPr lang="de-DE" sz="1000" smtClean="0"/>
              <a:pPr/>
              <a:t>54</a:t>
            </a:fld>
            <a:r>
              <a:rPr lang="de-DE" sz="1000" smtClean="0"/>
              <a:t> -</a:t>
            </a:r>
          </a:p>
        </p:txBody>
      </p:sp>
      <p:pic>
        <p:nvPicPr>
          <p:cNvPr id="44036" name="Picture 137"/>
          <p:cNvPicPr>
            <a:picLocks noChangeAspect="1" noChangeArrowheads="1"/>
          </p:cNvPicPr>
          <p:nvPr/>
        </p:nvPicPr>
        <p:blipFill>
          <a:blip r:embed="rId3">
            <a:lum bright="-12000" contrast="24000"/>
            <a:extLst>
              <a:ext uri="{28A0092B-C50C-407E-A947-70E740481C1C}">
                <a14:useLocalDpi xmlns:a14="http://schemas.microsoft.com/office/drawing/2010/main" val="0"/>
              </a:ext>
            </a:extLst>
          </a:blip>
          <a:srcRect/>
          <a:stretch>
            <a:fillRect/>
          </a:stretch>
        </p:blipFill>
        <p:spPr bwMode="auto">
          <a:xfrm>
            <a:off x="992188" y="1811338"/>
            <a:ext cx="3590925"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7" name="Freeform 154"/>
          <p:cNvSpPr>
            <a:spLocks/>
          </p:cNvSpPr>
          <p:nvPr/>
        </p:nvSpPr>
        <p:spPr bwMode="auto">
          <a:xfrm>
            <a:off x="2159000" y="1917700"/>
            <a:ext cx="2311400" cy="1219200"/>
          </a:xfrm>
          <a:custGeom>
            <a:avLst/>
            <a:gdLst>
              <a:gd name="T0" fmla="*/ 0 w 1456"/>
              <a:gd name="T1" fmla="*/ 2147483647 h 776"/>
              <a:gd name="T2" fmla="*/ 2147483647 w 1456"/>
              <a:gd name="T3" fmla="*/ 2147483647 h 776"/>
              <a:gd name="T4" fmla="*/ 2147483647 w 1456"/>
              <a:gd name="T5" fmla="*/ 2147483647 h 776"/>
              <a:gd name="T6" fmla="*/ 2147483647 w 1456"/>
              <a:gd name="T7" fmla="*/ 2147483647 h 776"/>
              <a:gd name="T8" fmla="*/ 2147483647 w 1456"/>
              <a:gd name="T9" fmla="*/ 2147483647 h 776"/>
              <a:gd name="T10" fmla="*/ 0 60000 65536"/>
              <a:gd name="T11" fmla="*/ 0 60000 65536"/>
              <a:gd name="T12" fmla="*/ 0 60000 65536"/>
              <a:gd name="T13" fmla="*/ 0 60000 65536"/>
              <a:gd name="T14" fmla="*/ 0 60000 65536"/>
              <a:gd name="T15" fmla="*/ 0 w 1456"/>
              <a:gd name="T16" fmla="*/ 0 h 776"/>
              <a:gd name="T17" fmla="*/ 1456 w 1456"/>
              <a:gd name="T18" fmla="*/ 776 h 776"/>
            </a:gdLst>
            <a:ahLst/>
            <a:cxnLst>
              <a:cxn ang="T10">
                <a:pos x="T0" y="T1"/>
              </a:cxn>
              <a:cxn ang="T11">
                <a:pos x="T2" y="T3"/>
              </a:cxn>
              <a:cxn ang="T12">
                <a:pos x="T4" y="T5"/>
              </a:cxn>
              <a:cxn ang="T13">
                <a:pos x="T6" y="T7"/>
              </a:cxn>
              <a:cxn ang="T14">
                <a:pos x="T8" y="T9"/>
              </a:cxn>
            </a:cxnLst>
            <a:rect l="T15" t="T16" r="T17" b="T18"/>
            <a:pathLst>
              <a:path w="1456" h="776">
                <a:moveTo>
                  <a:pt x="0" y="776"/>
                </a:moveTo>
                <a:cubicBezTo>
                  <a:pt x="43" y="763"/>
                  <a:pt x="175" y="760"/>
                  <a:pt x="256" y="696"/>
                </a:cubicBezTo>
                <a:cubicBezTo>
                  <a:pt x="337" y="632"/>
                  <a:pt x="416" y="492"/>
                  <a:pt x="488" y="392"/>
                </a:cubicBezTo>
                <a:cubicBezTo>
                  <a:pt x="576" y="248"/>
                  <a:pt x="576" y="192"/>
                  <a:pt x="688" y="96"/>
                </a:cubicBezTo>
                <a:cubicBezTo>
                  <a:pt x="800" y="0"/>
                  <a:pt x="1296" y="39"/>
                  <a:pt x="1456" y="24"/>
                </a:cubicBezTo>
              </a:path>
            </a:pathLst>
          </a:custGeom>
          <a:noFill/>
          <a:ln w="76200">
            <a:solidFill>
              <a:schemeClr val="bg1"/>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endParaRPr lang="de-DE"/>
          </a:p>
        </p:txBody>
      </p:sp>
      <p:sp>
        <p:nvSpPr>
          <p:cNvPr id="44038" name="Rectangle 2"/>
          <p:cNvSpPr>
            <a:spLocks noGrp="1" noChangeArrowheads="1"/>
          </p:cNvSpPr>
          <p:nvPr>
            <p:ph type="title"/>
          </p:nvPr>
        </p:nvSpPr>
        <p:spPr/>
        <p:txBody>
          <a:bodyPr/>
          <a:lstStyle/>
          <a:p>
            <a:r>
              <a:rPr lang="de-DE" smtClean="0"/>
              <a:t>Multilayer-Klassifikation</a:t>
            </a:r>
          </a:p>
        </p:txBody>
      </p:sp>
      <p:sp>
        <p:nvSpPr>
          <p:cNvPr id="44039" name="Rectangle 3"/>
          <p:cNvSpPr>
            <a:spLocks noGrp="1" noChangeArrowheads="1"/>
          </p:cNvSpPr>
          <p:nvPr>
            <p:ph type="body" idx="1"/>
          </p:nvPr>
        </p:nvSpPr>
        <p:spPr>
          <a:xfrm>
            <a:off x="611188" y="1268413"/>
            <a:ext cx="6834187" cy="481012"/>
          </a:xfrm>
        </p:spPr>
        <p:txBody>
          <a:bodyPr/>
          <a:lstStyle/>
          <a:p>
            <a:pPr marL="0" indent="0">
              <a:buFontTx/>
              <a:buNone/>
            </a:pPr>
            <a:r>
              <a:rPr lang="de-DE" smtClean="0"/>
              <a:t>„weiche“ Separierung von Klassen</a:t>
            </a:r>
          </a:p>
        </p:txBody>
      </p:sp>
      <p:sp>
        <p:nvSpPr>
          <p:cNvPr id="44040" name="Text Box 132"/>
          <p:cNvSpPr txBox="1">
            <a:spLocks noChangeArrowheads="1"/>
          </p:cNvSpPr>
          <p:nvPr/>
        </p:nvSpPr>
        <p:spPr bwMode="auto">
          <a:xfrm>
            <a:off x="715963" y="3259138"/>
            <a:ext cx="65738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1800"/>
              <a:t>Veränderung der sigmoidalen Ausgabefunktion</a:t>
            </a:r>
          </a:p>
        </p:txBody>
      </p:sp>
      <p:sp>
        <p:nvSpPr>
          <p:cNvPr id="44041" name="Rectangle 136"/>
          <p:cNvSpPr>
            <a:spLocks noChangeArrowheads="1"/>
          </p:cNvSpPr>
          <p:nvPr/>
        </p:nvSpPr>
        <p:spPr bwMode="auto">
          <a:xfrm>
            <a:off x="908050" y="3222625"/>
            <a:ext cx="6985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100">
                <a:solidFill>
                  <a:srgbClr val="000000"/>
                </a:solidFill>
                <a:latin typeface="Times New Roman" pitchFamily="18" charset="0"/>
              </a:rPr>
              <a:t>  </a:t>
            </a:r>
            <a:endParaRPr lang="de-DE"/>
          </a:p>
        </p:txBody>
      </p:sp>
      <p:sp>
        <p:nvSpPr>
          <p:cNvPr id="44042" name="Rectangle 138"/>
          <p:cNvSpPr>
            <a:spLocks noChangeArrowheads="1"/>
          </p:cNvSpPr>
          <p:nvPr/>
        </p:nvSpPr>
        <p:spPr bwMode="auto">
          <a:xfrm>
            <a:off x="4583113" y="3222625"/>
            <a:ext cx="6985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100">
                <a:solidFill>
                  <a:srgbClr val="000000"/>
                </a:solidFill>
                <a:latin typeface="Times New Roman" pitchFamily="18" charset="0"/>
              </a:rPr>
              <a:t>  </a:t>
            </a:r>
            <a:endParaRPr lang="de-DE"/>
          </a:p>
        </p:txBody>
      </p:sp>
      <p:sp>
        <p:nvSpPr>
          <p:cNvPr id="44043" name="Rectangle 139"/>
          <p:cNvSpPr>
            <a:spLocks noChangeArrowheads="1"/>
          </p:cNvSpPr>
          <p:nvPr/>
        </p:nvSpPr>
        <p:spPr bwMode="auto">
          <a:xfrm>
            <a:off x="4667250" y="3203575"/>
            <a:ext cx="7302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300">
                <a:solidFill>
                  <a:srgbClr val="000000"/>
                </a:solidFill>
                <a:latin typeface="Times New Roman" pitchFamily="18" charset="0"/>
              </a:rPr>
              <a:t>z</a:t>
            </a:r>
            <a:endParaRPr lang="de-DE"/>
          </a:p>
        </p:txBody>
      </p:sp>
      <p:sp>
        <p:nvSpPr>
          <p:cNvPr id="44044" name="Rectangle 140"/>
          <p:cNvSpPr>
            <a:spLocks noChangeArrowheads="1"/>
          </p:cNvSpPr>
          <p:nvPr/>
        </p:nvSpPr>
        <p:spPr bwMode="auto">
          <a:xfrm>
            <a:off x="4756150" y="3203575"/>
            <a:ext cx="4127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300">
                <a:solidFill>
                  <a:srgbClr val="000000"/>
                </a:solidFill>
                <a:latin typeface="Times New Roman" pitchFamily="18" charset="0"/>
              </a:rPr>
              <a:t> </a:t>
            </a:r>
            <a:endParaRPr lang="de-DE"/>
          </a:p>
        </p:txBody>
      </p:sp>
      <p:sp>
        <p:nvSpPr>
          <p:cNvPr id="44045" name="Rectangle 142"/>
          <p:cNvSpPr>
            <a:spLocks noChangeArrowheads="1"/>
          </p:cNvSpPr>
          <p:nvPr/>
        </p:nvSpPr>
        <p:spPr bwMode="auto">
          <a:xfrm>
            <a:off x="2901950" y="2451100"/>
            <a:ext cx="46038"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100">
                <a:solidFill>
                  <a:srgbClr val="000000"/>
                </a:solidFill>
                <a:latin typeface="Times New Roman" pitchFamily="18" charset="0"/>
              </a:rPr>
              <a:t>-</a:t>
            </a:r>
            <a:endParaRPr lang="de-DE"/>
          </a:p>
        </p:txBody>
      </p:sp>
      <p:sp>
        <p:nvSpPr>
          <p:cNvPr id="44046" name="Rectangle 144"/>
          <p:cNvSpPr>
            <a:spLocks noChangeArrowheads="1"/>
          </p:cNvSpPr>
          <p:nvPr/>
        </p:nvSpPr>
        <p:spPr bwMode="auto">
          <a:xfrm>
            <a:off x="3506788" y="1963738"/>
            <a:ext cx="92075"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300">
                <a:solidFill>
                  <a:srgbClr val="000000"/>
                </a:solidFill>
                <a:latin typeface="Times New Roman" pitchFamily="18" charset="0"/>
              </a:rPr>
              <a:t>S</a:t>
            </a:r>
            <a:endParaRPr lang="de-DE"/>
          </a:p>
        </p:txBody>
      </p:sp>
      <p:sp>
        <p:nvSpPr>
          <p:cNvPr id="44047" name="Rectangle 145"/>
          <p:cNvSpPr>
            <a:spLocks noChangeArrowheads="1"/>
          </p:cNvSpPr>
          <p:nvPr/>
        </p:nvSpPr>
        <p:spPr bwMode="auto">
          <a:xfrm>
            <a:off x="3603625" y="2063750"/>
            <a:ext cx="57150"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800">
                <a:solidFill>
                  <a:srgbClr val="000000"/>
                </a:solidFill>
                <a:latin typeface="Times New Roman" pitchFamily="18" charset="0"/>
              </a:rPr>
              <a:t>F</a:t>
            </a:r>
            <a:endParaRPr lang="de-DE"/>
          </a:p>
        </p:txBody>
      </p:sp>
      <p:sp>
        <p:nvSpPr>
          <p:cNvPr id="44048" name="Rectangle 146"/>
          <p:cNvSpPr>
            <a:spLocks noChangeArrowheads="1"/>
          </p:cNvSpPr>
          <p:nvPr/>
        </p:nvSpPr>
        <p:spPr bwMode="auto">
          <a:xfrm>
            <a:off x="3675063" y="1989138"/>
            <a:ext cx="18415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300">
                <a:solidFill>
                  <a:srgbClr val="000000"/>
                </a:solidFill>
                <a:latin typeface="Times New Roman" pitchFamily="18" charset="0"/>
              </a:rPr>
              <a:t>(z)</a:t>
            </a:r>
            <a:endParaRPr lang="de-DE"/>
          </a:p>
        </p:txBody>
      </p:sp>
      <p:sp>
        <p:nvSpPr>
          <p:cNvPr id="44049" name="Freeform 148"/>
          <p:cNvSpPr>
            <a:spLocks noEditPoints="1"/>
          </p:cNvSpPr>
          <p:nvPr/>
        </p:nvSpPr>
        <p:spPr bwMode="auto">
          <a:xfrm>
            <a:off x="1316038" y="3127375"/>
            <a:ext cx="3538537" cy="47625"/>
          </a:xfrm>
          <a:custGeom>
            <a:avLst/>
            <a:gdLst>
              <a:gd name="T0" fmla="*/ 2147483647 w 2229"/>
              <a:gd name="T1" fmla="*/ 2147483647 h 60"/>
              <a:gd name="T2" fmla="*/ 2147483647 w 2229"/>
              <a:gd name="T3" fmla="*/ 2147483647 h 60"/>
              <a:gd name="T4" fmla="*/ 2147483647 w 2229"/>
              <a:gd name="T5" fmla="*/ 2147483647 h 60"/>
              <a:gd name="T6" fmla="*/ 2147483647 w 2229"/>
              <a:gd name="T7" fmla="*/ 2147483647 h 60"/>
              <a:gd name="T8" fmla="*/ 2147483647 w 2229"/>
              <a:gd name="T9" fmla="*/ 2147483647 h 60"/>
              <a:gd name="T10" fmla="*/ 2147483647 w 2229"/>
              <a:gd name="T11" fmla="*/ 2147483647 h 60"/>
              <a:gd name="T12" fmla="*/ 2147483647 w 2229"/>
              <a:gd name="T13" fmla="*/ 2147483647 h 60"/>
              <a:gd name="T14" fmla="*/ 2147483647 w 2229"/>
              <a:gd name="T15" fmla="*/ 2147483647 h 60"/>
              <a:gd name="T16" fmla="*/ 2147483647 w 2229"/>
              <a:gd name="T17" fmla="*/ 2147483647 h 60"/>
              <a:gd name="T18" fmla="*/ 2147483647 w 2229"/>
              <a:gd name="T19" fmla="*/ 2147483647 h 60"/>
              <a:gd name="T20" fmla="*/ 2147483647 w 2229"/>
              <a:gd name="T21" fmla="*/ 2147483647 h 60"/>
              <a:gd name="T22" fmla="*/ 2147483647 w 2229"/>
              <a:gd name="T23" fmla="*/ 2147483647 h 60"/>
              <a:gd name="T24" fmla="*/ 2147483647 w 2229"/>
              <a:gd name="T25" fmla="*/ 2147483647 h 60"/>
              <a:gd name="T26" fmla="*/ 0 w 2229"/>
              <a:gd name="T27" fmla="*/ 2147483647 h 60"/>
              <a:gd name="T28" fmla="*/ 0 w 2229"/>
              <a:gd name="T29" fmla="*/ 2147483647 h 60"/>
              <a:gd name="T30" fmla="*/ 0 w 2229"/>
              <a:gd name="T31" fmla="*/ 2147483647 h 60"/>
              <a:gd name="T32" fmla="*/ 2147483647 w 2229"/>
              <a:gd name="T33" fmla="*/ 2147483647 h 60"/>
              <a:gd name="T34" fmla="*/ 2147483647 w 2229"/>
              <a:gd name="T35" fmla="*/ 2147483647 h 60"/>
              <a:gd name="T36" fmla="*/ 2147483647 w 2229"/>
              <a:gd name="T37" fmla="*/ 2147483647 h 60"/>
              <a:gd name="T38" fmla="*/ 2147483647 w 2229"/>
              <a:gd name="T39" fmla="*/ 2147483647 h 60"/>
              <a:gd name="T40" fmla="*/ 2147483647 w 2229"/>
              <a:gd name="T41" fmla="*/ 0 h 60"/>
              <a:gd name="T42" fmla="*/ 2147483647 w 2229"/>
              <a:gd name="T43" fmla="*/ 2147483647 h 60"/>
              <a:gd name="T44" fmla="*/ 2147483647 w 2229"/>
              <a:gd name="T45" fmla="*/ 2147483647 h 60"/>
              <a:gd name="T46" fmla="*/ 2147483647 w 2229"/>
              <a:gd name="T47" fmla="*/ 0 h 6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229"/>
              <a:gd name="T73" fmla="*/ 0 h 60"/>
              <a:gd name="T74" fmla="*/ 2229 w 2229"/>
              <a:gd name="T75" fmla="*/ 60 h 6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229" h="60">
                <a:moveTo>
                  <a:pt x="4" y="21"/>
                </a:moveTo>
                <a:lnTo>
                  <a:pt x="2202" y="23"/>
                </a:lnTo>
                <a:lnTo>
                  <a:pt x="2204" y="23"/>
                </a:lnTo>
                <a:lnTo>
                  <a:pt x="2205" y="24"/>
                </a:lnTo>
                <a:lnTo>
                  <a:pt x="2206" y="26"/>
                </a:lnTo>
                <a:lnTo>
                  <a:pt x="2207" y="30"/>
                </a:lnTo>
                <a:lnTo>
                  <a:pt x="2206" y="33"/>
                </a:lnTo>
                <a:lnTo>
                  <a:pt x="2205" y="35"/>
                </a:lnTo>
                <a:lnTo>
                  <a:pt x="2204" y="37"/>
                </a:lnTo>
                <a:lnTo>
                  <a:pt x="2202" y="37"/>
                </a:lnTo>
                <a:lnTo>
                  <a:pt x="4" y="37"/>
                </a:lnTo>
                <a:lnTo>
                  <a:pt x="2" y="35"/>
                </a:lnTo>
                <a:lnTo>
                  <a:pt x="1" y="33"/>
                </a:lnTo>
                <a:lnTo>
                  <a:pt x="0" y="31"/>
                </a:lnTo>
                <a:lnTo>
                  <a:pt x="0" y="30"/>
                </a:lnTo>
                <a:lnTo>
                  <a:pt x="0" y="26"/>
                </a:lnTo>
                <a:lnTo>
                  <a:pt x="1" y="24"/>
                </a:lnTo>
                <a:lnTo>
                  <a:pt x="2" y="23"/>
                </a:lnTo>
                <a:lnTo>
                  <a:pt x="4" y="21"/>
                </a:lnTo>
                <a:close/>
                <a:moveTo>
                  <a:pt x="2193" y="0"/>
                </a:moveTo>
                <a:lnTo>
                  <a:pt x="2229" y="30"/>
                </a:lnTo>
                <a:lnTo>
                  <a:pt x="2193" y="60"/>
                </a:lnTo>
                <a:lnTo>
                  <a:pt x="2193" y="0"/>
                </a:lnTo>
                <a:close/>
              </a:path>
            </a:pathLst>
          </a:custGeom>
          <a:solidFill>
            <a:srgbClr val="000000"/>
          </a:solidFill>
          <a:ln w="1588">
            <a:solidFill>
              <a:srgbClr val="000000"/>
            </a:solidFill>
            <a:round/>
            <a:headEnd/>
            <a:tailEnd/>
          </a:ln>
        </p:spPr>
        <p:txBody>
          <a:bodyPr/>
          <a:lstStyle/>
          <a:p>
            <a:endParaRPr lang="de-DE"/>
          </a:p>
        </p:txBody>
      </p:sp>
      <p:grpSp>
        <p:nvGrpSpPr>
          <p:cNvPr id="44050" name="Group 149"/>
          <p:cNvGrpSpPr>
            <a:grpSpLocks/>
          </p:cNvGrpSpPr>
          <p:nvPr/>
        </p:nvGrpSpPr>
        <p:grpSpPr bwMode="auto">
          <a:xfrm>
            <a:off x="5473700" y="1630363"/>
            <a:ext cx="1993900" cy="773112"/>
            <a:chOff x="648" y="1818"/>
            <a:chExt cx="1256" cy="487"/>
          </a:xfrm>
        </p:grpSpPr>
        <p:sp>
          <p:nvSpPr>
            <p:cNvPr id="44066" name="Rectangle 150"/>
            <p:cNvSpPr>
              <a:spLocks noChangeArrowheads="1"/>
            </p:cNvSpPr>
            <p:nvPr/>
          </p:nvSpPr>
          <p:spPr bwMode="auto">
            <a:xfrm>
              <a:off x="648" y="1921"/>
              <a:ext cx="69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pPr>
                <a:spcBef>
                  <a:spcPct val="0"/>
                </a:spcBef>
              </a:pPr>
              <a:r>
                <a:rPr lang="de-DE">
                  <a:latin typeface="TIMES" charset="0"/>
                  <a:cs typeface="Times New Roman" pitchFamily="18" charset="0"/>
                </a:rPr>
                <a:t>S</a:t>
              </a:r>
              <a:r>
                <a:rPr lang="de-DE" baseline="-30000">
                  <a:latin typeface="TIMES" charset="0"/>
                  <a:cs typeface="Times New Roman" pitchFamily="18" charset="0"/>
                </a:rPr>
                <a:t>F</a:t>
              </a:r>
              <a:r>
                <a:rPr lang="de-DE">
                  <a:latin typeface="TIMES" charset="0"/>
                  <a:cs typeface="Times New Roman" pitchFamily="18" charset="0"/>
                </a:rPr>
                <a:t>(z) := </a:t>
              </a:r>
              <a:endParaRPr lang="de-DE" sz="4400">
                <a:latin typeface="TIMES" charset="0"/>
              </a:endParaRPr>
            </a:p>
          </p:txBody>
        </p:sp>
        <p:graphicFrame>
          <p:nvGraphicFramePr>
            <p:cNvPr id="44067" name="Object 151"/>
            <p:cNvGraphicFramePr>
              <a:graphicFrameLocks noChangeAspect="1"/>
            </p:cNvGraphicFramePr>
            <p:nvPr/>
          </p:nvGraphicFramePr>
          <p:xfrm>
            <a:off x="1285" y="1818"/>
            <a:ext cx="619" cy="487"/>
          </p:xfrm>
          <a:graphic>
            <a:graphicData uri="http://schemas.openxmlformats.org/presentationml/2006/ole">
              <mc:AlternateContent xmlns:mc="http://schemas.openxmlformats.org/markup-compatibility/2006">
                <mc:Choice xmlns:v="urn:schemas-microsoft-com:vml" Requires="v">
                  <p:oleObj spid="_x0000_s44136" name="Equation" r:id="rId4" imgW="444114" imgH="355292" progId="Equation.DSMT4">
                    <p:embed/>
                  </p:oleObj>
                </mc:Choice>
                <mc:Fallback>
                  <p:oleObj name="Equation" r:id="rId4" imgW="444114" imgH="355292" progId="Equation.DSMT4">
                    <p:embed/>
                    <p:pic>
                      <p:nvPicPr>
                        <p:cNvPr id="0" name="Object 15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85" y="1818"/>
                          <a:ext cx="619" cy="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209048" name="Freeform 152"/>
          <p:cNvSpPr>
            <a:spLocks/>
          </p:cNvSpPr>
          <p:nvPr/>
        </p:nvSpPr>
        <p:spPr bwMode="auto">
          <a:xfrm>
            <a:off x="2171700" y="1892300"/>
            <a:ext cx="2311400" cy="1231900"/>
          </a:xfrm>
          <a:custGeom>
            <a:avLst/>
            <a:gdLst>
              <a:gd name="T0" fmla="*/ 0 w 1456"/>
              <a:gd name="T1" fmla="*/ 2147483647 h 776"/>
              <a:gd name="T2" fmla="*/ 2147483647 w 1456"/>
              <a:gd name="T3" fmla="*/ 2147483647 h 776"/>
              <a:gd name="T4" fmla="*/ 2147483647 w 1456"/>
              <a:gd name="T5" fmla="*/ 2147483647 h 776"/>
              <a:gd name="T6" fmla="*/ 2147483647 w 1456"/>
              <a:gd name="T7" fmla="*/ 2147483647 h 776"/>
              <a:gd name="T8" fmla="*/ 2147483647 w 1456"/>
              <a:gd name="T9" fmla="*/ 2147483647 h 776"/>
              <a:gd name="T10" fmla="*/ 0 60000 65536"/>
              <a:gd name="T11" fmla="*/ 0 60000 65536"/>
              <a:gd name="T12" fmla="*/ 0 60000 65536"/>
              <a:gd name="T13" fmla="*/ 0 60000 65536"/>
              <a:gd name="T14" fmla="*/ 0 60000 65536"/>
              <a:gd name="T15" fmla="*/ 0 w 1456"/>
              <a:gd name="T16" fmla="*/ 0 h 776"/>
              <a:gd name="T17" fmla="*/ 1456 w 1456"/>
              <a:gd name="T18" fmla="*/ 776 h 776"/>
            </a:gdLst>
            <a:ahLst/>
            <a:cxnLst>
              <a:cxn ang="T10">
                <a:pos x="T0" y="T1"/>
              </a:cxn>
              <a:cxn ang="T11">
                <a:pos x="T2" y="T3"/>
              </a:cxn>
              <a:cxn ang="T12">
                <a:pos x="T4" y="T5"/>
              </a:cxn>
              <a:cxn ang="T13">
                <a:pos x="T6" y="T7"/>
              </a:cxn>
              <a:cxn ang="T14">
                <a:pos x="T8" y="T9"/>
              </a:cxn>
            </a:cxnLst>
            <a:rect l="T15" t="T16" r="T17" b="T18"/>
            <a:pathLst>
              <a:path w="1456" h="776">
                <a:moveTo>
                  <a:pt x="0" y="776"/>
                </a:moveTo>
                <a:cubicBezTo>
                  <a:pt x="43" y="763"/>
                  <a:pt x="175" y="760"/>
                  <a:pt x="256" y="696"/>
                </a:cubicBezTo>
                <a:cubicBezTo>
                  <a:pt x="337" y="632"/>
                  <a:pt x="416" y="492"/>
                  <a:pt x="488" y="392"/>
                </a:cubicBezTo>
                <a:cubicBezTo>
                  <a:pt x="576" y="248"/>
                  <a:pt x="576" y="192"/>
                  <a:pt x="688" y="96"/>
                </a:cubicBezTo>
                <a:cubicBezTo>
                  <a:pt x="800" y="0"/>
                  <a:pt x="1296" y="39"/>
                  <a:pt x="1456" y="24"/>
                </a:cubicBezTo>
              </a:path>
            </a:pathLst>
          </a:custGeom>
          <a:noFill/>
          <a:ln w="38100">
            <a:solidFill>
              <a:srgbClr val="0099FF"/>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endParaRPr lang="de-DE"/>
          </a:p>
        </p:txBody>
      </p:sp>
      <p:sp>
        <p:nvSpPr>
          <p:cNvPr id="209049" name="Freeform 153"/>
          <p:cNvSpPr>
            <a:spLocks/>
          </p:cNvSpPr>
          <p:nvPr/>
        </p:nvSpPr>
        <p:spPr bwMode="auto">
          <a:xfrm flipH="1">
            <a:off x="1308100" y="1892300"/>
            <a:ext cx="2311400" cy="1231900"/>
          </a:xfrm>
          <a:custGeom>
            <a:avLst/>
            <a:gdLst>
              <a:gd name="T0" fmla="*/ 0 w 1456"/>
              <a:gd name="T1" fmla="*/ 2147483647 h 776"/>
              <a:gd name="T2" fmla="*/ 2147483647 w 1456"/>
              <a:gd name="T3" fmla="*/ 2147483647 h 776"/>
              <a:gd name="T4" fmla="*/ 2147483647 w 1456"/>
              <a:gd name="T5" fmla="*/ 2147483647 h 776"/>
              <a:gd name="T6" fmla="*/ 2147483647 w 1456"/>
              <a:gd name="T7" fmla="*/ 2147483647 h 776"/>
              <a:gd name="T8" fmla="*/ 2147483647 w 1456"/>
              <a:gd name="T9" fmla="*/ 2147483647 h 776"/>
              <a:gd name="T10" fmla="*/ 0 60000 65536"/>
              <a:gd name="T11" fmla="*/ 0 60000 65536"/>
              <a:gd name="T12" fmla="*/ 0 60000 65536"/>
              <a:gd name="T13" fmla="*/ 0 60000 65536"/>
              <a:gd name="T14" fmla="*/ 0 60000 65536"/>
              <a:gd name="T15" fmla="*/ 0 w 1456"/>
              <a:gd name="T16" fmla="*/ 0 h 776"/>
              <a:gd name="T17" fmla="*/ 1456 w 1456"/>
              <a:gd name="T18" fmla="*/ 776 h 776"/>
            </a:gdLst>
            <a:ahLst/>
            <a:cxnLst>
              <a:cxn ang="T10">
                <a:pos x="T0" y="T1"/>
              </a:cxn>
              <a:cxn ang="T11">
                <a:pos x="T2" y="T3"/>
              </a:cxn>
              <a:cxn ang="T12">
                <a:pos x="T4" y="T5"/>
              </a:cxn>
              <a:cxn ang="T13">
                <a:pos x="T6" y="T7"/>
              </a:cxn>
              <a:cxn ang="T14">
                <a:pos x="T8" y="T9"/>
              </a:cxn>
            </a:cxnLst>
            <a:rect l="T15" t="T16" r="T17" b="T18"/>
            <a:pathLst>
              <a:path w="1456" h="776">
                <a:moveTo>
                  <a:pt x="0" y="776"/>
                </a:moveTo>
                <a:cubicBezTo>
                  <a:pt x="43" y="763"/>
                  <a:pt x="175" y="760"/>
                  <a:pt x="256" y="696"/>
                </a:cubicBezTo>
                <a:cubicBezTo>
                  <a:pt x="337" y="632"/>
                  <a:pt x="416" y="492"/>
                  <a:pt x="488" y="392"/>
                </a:cubicBezTo>
                <a:cubicBezTo>
                  <a:pt x="576" y="248"/>
                  <a:pt x="576" y="192"/>
                  <a:pt x="688" y="96"/>
                </a:cubicBezTo>
                <a:cubicBezTo>
                  <a:pt x="800" y="0"/>
                  <a:pt x="1296" y="39"/>
                  <a:pt x="1456" y="24"/>
                </a:cubicBezTo>
              </a:path>
            </a:pathLst>
          </a:custGeom>
          <a:noFill/>
          <a:ln w="38100">
            <a:solidFill>
              <a:srgbClr val="BC0000"/>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endParaRPr lang="de-DE"/>
          </a:p>
        </p:txBody>
      </p:sp>
      <p:sp>
        <p:nvSpPr>
          <p:cNvPr id="209051" name="Text Box 155"/>
          <p:cNvSpPr txBox="1">
            <a:spLocks noChangeArrowheads="1"/>
          </p:cNvSpPr>
          <p:nvPr/>
        </p:nvSpPr>
        <p:spPr bwMode="auto">
          <a:xfrm>
            <a:off x="5410200" y="2679700"/>
            <a:ext cx="8763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a:solidFill>
                  <a:srgbClr val="0099FF"/>
                </a:solidFill>
              </a:rPr>
              <a:t>K &gt; 0</a:t>
            </a:r>
          </a:p>
        </p:txBody>
      </p:sp>
      <p:sp>
        <p:nvSpPr>
          <p:cNvPr id="209052" name="Text Box 156"/>
          <p:cNvSpPr txBox="1">
            <a:spLocks noChangeArrowheads="1"/>
          </p:cNvSpPr>
          <p:nvPr/>
        </p:nvSpPr>
        <p:spPr bwMode="auto">
          <a:xfrm>
            <a:off x="6921500" y="2667000"/>
            <a:ext cx="1066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a:solidFill>
                  <a:srgbClr val="BC0000"/>
                </a:solidFill>
              </a:rPr>
              <a:t>K &lt; 0</a:t>
            </a:r>
          </a:p>
        </p:txBody>
      </p:sp>
      <p:sp>
        <p:nvSpPr>
          <p:cNvPr id="44055" name="Rectangle 141"/>
          <p:cNvSpPr>
            <a:spLocks noChangeArrowheads="1"/>
          </p:cNvSpPr>
          <p:nvPr/>
        </p:nvSpPr>
        <p:spPr bwMode="auto">
          <a:xfrm>
            <a:off x="2690813" y="2451100"/>
            <a:ext cx="17462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100">
                <a:solidFill>
                  <a:srgbClr val="000000"/>
                </a:solidFill>
                <a:latin typeface="Times New Roman" pitchFamily="18" charset="0"/>
              </a:rPr>
              <a:t>0,5</a:t>
            </a:r>
            <a:endParaRPr lang="de-DE"/>
          </a:p>
        </p:txBody>
      </p:sp>
      <p:grpSp>
        <p:nvGrpSpPr>
          <p:cNvPr id="3" name="Group 162"/>
          <p:cNvGrpSpPr>
            <a:grpSpLocks/>
          </p:cNvGrpSpPr>
          <p:nvPr/>
        </p:nvGrpSpPr>
        <p:grpSpPr bwMode="auto">
          <a:xfrm>
            <a:off x="796925" y="4143375"/>
            <a:ext cx="5611813" cy="2373313"/>
            <a:chOff x="1422" y="2586"/>
            <a:chExt cx="3535" cy="1495"/>
          </a:xfrm>
        </p:grpSpPr>
        <p:pic>
          <p:nvPicPr>
            <p:cNvPr id="44059" name="Picture 119"/>
            <p:cNvPicPr>
              <a:picLocks noChangeAspect="1" noChangeArrowheads="1"/>
            </p:cNvPicPr>
            <p:nvPr/>
          </p:nvPicPr>
          <p:blipFill>
            <a:blip r:embed="rId6" cstate="print">
              <a:extLst>
                <a:ext uri="{28A0092B-C50C-407E-A947-70E740481C1C}">
                  <a14:useLocalDpi xmlns:a14="http://schemas.microsoft.com/office/drawing/2010/main" val="0"/>
                </a:ext>
              </a:extLst>
            </a:blip>
            <a:srcRect r="48140"/>
            <a:stretch>
              <a:fillRect/>
            </a:stretch>
          </p:blipFill>
          <p:spPr bwMode="auto">
            <a:xfrm>
              <a:off x="1701" y="2586"/>
              <a:ext cx="2549" cy="1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60" name="Text Box 127"/>
            <p:cNvSpPr txBox="1">
              <a:spLocks noChangeArrowheads="1"/>
            </p:cNvSpPr>
            <p:nvPr/>
          </p:nvSpPr>
          <p:spPr bwMode="auto">
            <a:xfrm>
              <a:off x="1737" y="3831"/>
              <a:ext cx="271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a:t>2-dim Sigmoidale Ausgabefunktion</a:t>
              </a:r>
            </a:p>
          </p:txBody>
        </p:sp>
        <p:sp>
          <p:nvSpPr>
            <p:cNvPr id="44061" name="Line 157"/>
            <p:cNvSpPr>
              <a:spLocks noChangeShapeType="1"/>
            </p:cNvSpPr>
            <p:nvPr/>
          </p:nvSpPr>
          <p:spPr bwMode="auto">
            <a:xfrm>
              <a:off x="2760" y="3736"/>
              <a:ext cx="376" cy="12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de-DE"/>
            </a:p>
          </p:txBody>
        </p:sp>
        <p:sp>
          <p:nvSpPr>
            <p:cNvPr id="44062" name="Text Box 158"/>
            <p:cNvSpPr txBox="1">
              <a:spLocks noChangeArrowheads="1"/>
            </p:cNvSpPr>
            <p:nvPr/>
          </p:nvSpPr>
          <p:spPr bwMode="auto">
            <a:xfrm>
              <a:off x="1422" y="3199"/>
              <a:ext cx="25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a:t>x</a:t>
              </a:r>
              <a:r>
                <a:rPr lang="de-DE" baseline="-25000"/>
                <a:t>2</a:t>
              </a:r>
            </a:p>
          </p:txBody>
        </p:sp>
        <p:sp>
          <p:nvSpPr>
            <p:cNvPr id="44063" name="Text Box 159"/>
            <p:cNvSpPr txBox="1">
              <a:spLocks noChangeArrowheads="1"/>
            </p:cNvSpPr>
            <p:nvPr/>
          </p:nvSpPr>
          <p:spPr bwMode="auto">
            <a:xfrm>
              <a:off x="2470" y="3639"/>
              <a:ext cx="25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a:t>x</a:t>
              </a:r>
              <a:r>
                <a:rPr lang="de-DE" baseline="-25000"/>
                <a:t>1</a:t>
              </a:r>
            </a:p>
          </p:txBody>
        </p:sp>
        <p:sp>
          <p:nvSpPr>
            <p:cNvPr id="44064" name="Line 160"/>
            <p:cNvSpPr>
              <a:spLocks noChangeShapeType="1"/>
            </p:cNvSpPr>
            <p:nvPr/>
          </p:nvSpPr>
          <p:spPr bwMode="auto">
            <a:xfrm flipH="1">
              <a:off x="1448" y="3344"/>
              <a:ext cx="528" cy="13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de-DE"/>
            </a:p>
          </p:txBody>
        </p:sp>
        <p:sp>
          <p:nvSpPr>
            <p:cNvPr id="44065" name="Text Box 161"/>
            <p:cNvSpPr txBox="1">
              <a:spLocks noChangeArrowheads="1"/>
            </p:cNvSpPr>
            <p:nvPr/>
          </p:nvSpPr>
          <p:spPr bwMode="auto">
            <a:xfrm>
              <a:off x="3654" y="2711"/>
              <a:ext cx="130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a:t>S(w</a:t>
              </a:r>
              <a:r>
                <a:rPr lang="de-DE" baseline="-25000"/>
                <a:t>1</a:t>
              </a:r>
              <a:r>
                <a:rPr lang="de-DE"/>
                <a:t>,w</a:t>
              </a:r>
              <a:r>
                <a:rPr lang="de-DE" baseline="-25000"/>
                <a:t>2</a:t>
              </a:r>
              <a:r>
                <a:rPr lang="de-DE"/>
                <a:t>,w</a:t>
              </a:r>
              <a:r>
                <a:rPr lang="de-DE" baseline="-25000"/>
                <a:t>3</a:t>
              </a:r>
              <a:r>
                <a:rPr lang="de-DE"/>
                <a:t>,x</a:t>
              </a:r>
              <a:r>
                <a:rPr lang="de-DE" baseline="-25000"/>
                <a:t>1</a:t>
              </a:r>
              <a:r>
                <a:rPr lang="de-DE"/>
                <a:t>,x</a:t>
              </a:r>
              <a:r>
                <a:rPr lang="de-DE" baseline="-25000"/>
                <a:t>2</a:t>
              </a:r>
              <a:r>
                <a:rPr lang="de-DE"/>
                <a:t>)</a:t>
              </a:r>
            </a:p>
          </p:txBody>
        </p:sp>
      </p:grpSp>
      <p:sp>
        <p:nvSpPr>
          <p:cNvPr id="44057" name="Text Box 163"/>
          <p:cNvSpPr txBox="1">
            <a:spLocks noChangeArrowheads="1"/>
          </p:cNvSpPr>
          <p:nvPr/>
        </p:nvSpPr>
        <p:spPr bwMode="auto">
          <a:xfrm>
            <a:off x="7124700" y="4343400"/>
            <a:ext cx="10541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en-US"/>
              <a:t>z = </a:t>
            </a:r>
            <a:r>
              <a:rPr lang="en-US" b="1"/>
              <a:t>x</a:t>
            </a:r>
            <a:r>
              <a:rPr lang="en-US" baseline="30000"/>
              <a:t>T</a:t>
            </a:r>
            <a:r>
              <a:rPr lang="en-US" b="1"/>
              <a:t>w</a:t>
            </a:r>
          </a:p>
        </p:txBody>
      </p:sp>
      <p:sp>
        <p:nvSpPr>
          <p:cNvPr id="44058" name="Text Box 164"/>
          <p:cNvSpPr txBox="1">
            <a:spLocks noChangeArrowheads="1"/>
          </p:cNvSpPr>
          <p:nvPr/>
        </p:nvSpPr>
        <p:spPr bwMode="auto">
          <a:xfrm>
            <a:off x="7124700" y="4838700"/>
            <a:ext cx="1841500" cy="6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en-US" b="1"/>
              <a:t>x</a:t>
            </a:r>
            <a:r>
              <a:rPr lang="en-US"/>
              <a:t> = (x</a:t>
            </a:r>
            <a:r>
              <a:rPr lang="en-US" baseline="-25000"/>
              <a:t>1</a:t>
            </a:r>
            <a:r>
              <a:rPr lang="en-US"/>
              <a:t>,x</a:t>
            </a:r>
            <a:r>
              <a:rPr lang="en-US" baseline="-25000"/>
              <a:t>2</a:t>
            </a:r>
            <a:r>
              <a:rPr lang="en-US"/>
              <a:t>,1)</a:t>
            </a:r>
          </a:p>
          <a:p>
            <a:pPr>
              <a:lnSpc>
                <a:spcPct val="40000"/>
              </a:lnSpc>
            </a:pPr>
            <a:r>
              <a:rPr lang="en-US" b="1"/>
              <a:t>w</a:t>
            </a:r>
            <a:r>
              <a:rPr lang="en-US"/>
              <a:t> = (w</a:t>
            </a:r>
            <a:r>
              <a:rPr lang="en-US" baseline="-25000"/>
              <a:t>1</a:t>
            </a:r>
            <a:r>
              <a:rPr lang="en-US"/>
              <a:t>,w</a:t>
            </a:r>
            <a:r>
              <a:rPr lang="en-US" baseline="-25000"/>
              <a:t>2</a:t>
            </a:r>
            <a:r>
              <a:rPr lang="en-US"/>
              <a:t>,w</a:t>
            </a:r>
            <a:r>
              <a:rPr lang="en-US" baseline="-25000"/>
              <a:t>3</a:t>
            </a:r>
            <a:r>
              <a:rPr lang="en-US"/>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209048"/>
                                        </p:tgtEl>
                                        <p:attrNameLst>
                                          <p:attrName>style.visibility</p:attrName>
                                        </p:attrNameLst>
                                      </p:cBhvr>
                                      <p:to>
                                        <p:strVal val="visible"/>
                                      </p:to>
                                    </p:set>
                                  </p:childTnLst>
                                  <p:subTnLst>
                                    <p:set>
                                      <p:cBhvr override="childStyle">
                                        <p:cTn dur="1" fill="hold" display="0" masterRel="nextClick" afterEffect="1"/>
                                        <p:tgtEl>
                                          <p:spTgt spid="209048"/>
                                        </p:tgtEl>
                                        <p:attrNameLst>
                                          <p:attrName>style.visibility</p:attrName>
                                        </p:attrNameLst>
                                      </p:cBhvr>
                                      <p:to>
                                        <p:strVal val="hidden"/>
                                      </p:to>
                                    </p:set>
                                  </p:subTnLst>
                                </p:cTn>
                              </p:par>
                              <p:par>
                                <p:cTn id="7" presetID="1" presetClass="entr" presetSubtype="0" fill="hold" grpId="0" nodeType="withEffect">
                                  <p:stCondLst>
                                    <p:cond delay="0"/>
                                  </p:stCondLst>
                                  <p:childTnLst>
                                    <p:set>
                                      <p:cBhvr>
                                        <p:cTn id="8" dur="1" fill="hold">
                                          <p:stCondLst>
                                            <p:cond delay="0"/>
                                          </p:stCondLst>
                                        </p:cTn>
                                        <p:tgtEl>
                                          <p:spTgt spid="209051"/>
                                        </p:tgtEl>
                                        <p:attrNameLst>
                                          <p:attrName>style.visibility</p:attrName>
                                        </p:attrNameLst>
                                      </p:cBhvr>
                                      <p:to>
                                        <p:strVal val="visible"/>
                                      </p:to>
                                    </p:set>
                                  </p:childTnLst>
                                  <p:subTnLst>
                                    <p:set>
                                      <p:cBhvr override="childStyle">
                                        <p:cTn dur="1" fill="hold" display="0" masterRel="nextClick" afterEffect="1"/>
                                        <p:tgtEl>
                                          <p:spTgt spid="209051"/>
                                        </p:tgtEl>
                                        <p:attrNameLst>
                                          <p:attrName>style.visibility</p:attrName>
                                        </p:attrNameLst>
                                      </p:cBhvr>
                                      <p:to>
                                        <p:strVal val="hidden"/>
                                      </p:to>
                                    </p:set>
                                  </p:sub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0904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905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048" grpId="0" animBg="1"/>
      <p:bldP spid="209049" grpId="0" animBg="1"/>
      <p:bldP spid="209051" grpId="0"/>
      <p:bldP spid="209052"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5"/>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1000" smtClean="0">
                <a:latin typeface="Tahoma" pitchFamily="34" charset="0"/>
              </a:rPr>
              <a:t>Rüdiger Brause: Adaptive Systeme AS-1, WS 2013</a:t>
            </a:r>
            <a:endParaRPr lang="de-DE" sz="1000">
              <a:latin typeface="Tahoma" pitchFamily="34" charset="0"/>
            </a:endParaRPr>
          </a:p>
        </p:txBody>
      </p:sp>
      <p:sp>
        <p:nvSpPr>
          <p:cNvPr id="45059" name="Foliennummernplatzhalt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1000" smtClean="0"/>
              <a:t>- </a:t>
            </a:r>
            <a:fld id="{1667C461-1EEF-4484-B7F4-7B43A70E7B1D}" type="slidenum">
              <a:rPr lang="de-DE" sz="1000" smtClean="0"/>
              <a:pPr/>
              <a:t>55</a:t>
            </a:fld>
            <a:r>
              <a:rPr lang="de-DE" sz="1000" smtClean="0"/>
              <a:t> -</a:t>
            </a:r>
          </a:p>
        </p:txBody>
      </p:sp>
      <p:sp>
        <p:nvSpPr>
          <p:cNvPr id="45060" name="Rectangle 2"/>
          <p:cNvSpPr>
            <a:spLocks noGrp="1" noChangeArrowheads="1"/>
          </p:cNvSpPr>
          <p:nvPr>
            <p:ph type="title"/>
          </p:nvPr>
        </p:nvSpPr>
        <p:spPr/>
        <p:txBody>
          <a:bodyPr/>
          <a:lstStyle/>
          <a:p>
            <a:r>
              <a:rPr lang="de-DE" smtClean="0"/>
              <a:t>Multilayer-Klassifikation</a:t>
            </a:r>
          </a:p>
        </p:txBody>
      </p:sp>
      <p:sp>
        <p:nvSpPr>
          <p:cNvPr id="45061" name="Rectangle 3"/>
          <p:cNvSpPr>
            <a:spLocks noGrp="1" noChangeArrowheads="1"/>
          </p:cNvSpPr>
          <p:nvPr>
            <p:ph type="body" idx="1"/>
          </p:nvPr>
        </p:nvSpPr>
        <p:spPr>
          <a:xfrm>
            <a:off x="611188" y="1268413"/>
            <a:ext cx="6834187" cy="481012"/>
          </a:xfrm>
        </p:spPr>
        <p:txBody>
          <a:bodyPr/>
          <a:lstStyle/>
          <a:p>
            <a:pPr marL="0" indent="0">
              <a:buFontTx/>
              <a:buNone/>
            </a:pPr>
            <a:r>
              <a:rPr lang="de-DE" smtClean="0"/>
              <a:t>„weiche“ Separierung von Klassen</a:t>
            </a:r>
          </a:p>
        </p:txBody>
      </p:sp>
      <p:sp>
        <p:nvSpPr>
          <p:cNvPr id="45062" name="AutoShape 5"/>
          <p:cNvSpPr>
            <a:spLocks noChangeAspect="1" noChangeArrowheads="1" noTextEdit="1"/>
          </p:cNvSpPr>
          <p:nvPr/>
        </p:nvSpPr>
        <p:spPr bwMode="auto">
          <a:xfrm>
            <a:off x="1058863" y="1957388"/>
            <a:ext cx="6580187" cy="16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pic>
        <p:nvPicPr>
          <p:cNvPr id="45063"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8863" y="1957388"/>
            <a:ext cx="6572250" cy="166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4" name="AutoShape 7"/>
          <p:cNvSpPr>
            <a:spLocks noChangeAspect="1" noChangeArrowheads="1" noTextEdit="1"/>
          </p:cNvSpPr>
          <p:nvPr/>
        </p:nvSpPr>
        <p:spPr bwMode="auto">
          <a:xfrm>
            <a:off x="1190625" y="4341813"/>
            <a:ext cx="6589713" cy="174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pic>
        <p:nvPicPr>
          <p:cNvPr id="45065"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0625" y="4341813"/>
            <a:ext cx="6583363" cy="175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6" name="Text Box 9"/>
          <p:cNvSpPr txBox="1">
            <a:spLocks noChangeArrowheads="1"/>
          </p:cNvSpPr>
          <p:nvPr/>
        </p:nvSpPr>
        <p:spPr bwMode="auto">
          <a:xfrm>
            <a:off x="1131888" y="3454400"/>
            <a:ext cx="7315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a:t>1 Sigmoidale Ausgabefunktion     2 überlagerte sigm.Ausgaben</a:t>
            </a:r>
          </a:p>
        </p:txBody>
      </p:sp>
      <p:sp>
        <p:nvSpPr>
          <p:cNvPr id="45067" name="Text Box 10"/>
          <p:cNvSpPr txBox="1">
            <a:spLocks noChangeArrowheads="1"/>
          </p:cNvSpPr>
          <p:nvPr/>
        </p:nvSpPr>
        <p:spPr bwMode="auto">
          <a:xfrm>
            <a:off x="1303338" y="6138863"/>
            <a:ext cx="7315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a:t>4 Sigmoidale Ausgaben     	       mit Schwelle</a:t>
            </a:r>
          </a:p>
        </p:txBody>
      </p:sp>
      <p:sp>
        <p:nvSpPr>
          <p:cNvPr id="209931" name="Rectangle 11"/>
          <p:cNvSpPr>
            <a:spLocks noChangeArrowheads="1"/>
          </p:cNvSpPr>
          <p:nvPr/>
        </p:nvSpPr>
        <p:spPr bwMode="auto">
          <a:xfrm>
            <a:off x="4716463" y="1712913"/>
            <a:ext cx="3917950" cy="2263775"/>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endParaRPr lang="de-DE"/>
          </a:p>
        </p:txBody>
      </p:sp>
      <p:sp>
        <p:nvSpPr>
          <p:cNvPr id="209932" name="Rectangle 12"/>
          <p:cNvSpPr>
            <a:spLocks noChangeArrowheads="1"/>
          </p:cNvSpPr>
          <p:nvPr/>
        </p:nvSpPr>
        <p:spPr bwMode="auto">
          <a:xfrm>
            <a:off x="636588" y="4251325"/>
            <a:ext cx="3917950" cy="2263775"/>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endParaRPr lang="de-DE"/>
          </a:p>
        </p:txBody>
      </p:sp>
      <p:sp>
        <p:nvSpPr>
          <p:cNvPr id="209933" name="Rectangle 13"/>
          <p:cNvSpPr>
            <a:spLocks noChangeArrowheads="1"/>
          </p:cNvSpPr>
          <p:nvPr/>
        </p:nvSpPr>
        <p:spPr bwMode="auto">
          <a:xfrm>
            <a:off x="4483100" y="4265613"/>
            <a:ext cx="3917950" cy="2263775"/>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endParaRPr lang="de-DE"/>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2000"/>
                                        <p:tgtEl>
                                          <p:spTgt spid="209931"/>
                                        </p:tgtEl>
                                      </p:cBhvr>
                                    </p:animEffect>
                                    <p:set>
                                      <p:cBhvr>
                                        <p:cTn id="7" dur="1" fill="hold">
                                          <p:stCondLst>
                                            <p:cond delay="1999"/>
                                          </p:stCondLst>
                                        </p:cTn>
                                        <p:tgtEl>
                                          <p:spTgt spid="209931"/>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xit" presetSubtype="0" fill="hold" grpId="0" nodeType="clickEffect">
                                  <p:stCondLst>
                                    <p:cond delay="0"/>
                                  </p:stCondLst>
                                  <p:childTnLst>
                                    <p:animEffect transition="out" filter="fade">
                                      <p:cBhvr>
                                        <p:cTn id="11" dur="2000"/>
                                        <p:tgtEl>
                                          <p:spTgt spid="209932"/>
                                        </p:tgtEl>
                                      </p:cBhvr>
                                    </p:animEffect>
                                    <p:set>
                                      <p:cBhvr>
                                        <p:cTn id="12" dur="1" fill="hold">
                                          <p:stCondLst>
                                            <p:cond delay="1999"/>
                                          </p:stCondLst>
                                        </p:cTn>
                                        <p:tgtEl>
                                          <p:spTgt spid="209932"/>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xit" presetSubtype="0" fill="hold" grpId="0" nodeType="clickEffect">
                                  <p:stCondLst>
                                    <p:cond delay="0"/>
                                  </p:stCondLst>
                                  <p:childTnLst>
                                    <p:animEffect transition="out" filter="fade">
                                      <p:cBhvr>
                                        <p:cTn id="16" dur="2000"/>
                                        <p:tgtEl>
                                          <p:spTgt spid="209933"/>
                                        </p:tgtEl>
                                      </p:cBhvr>
                                    </p:animEffect>
                                    <p:set>
                                      <p:cBhvr>
                                        <p:cTn id="17" dur="1" fill="hold">
                                          <p:stCondLst>
                                            <p:cond delay="1999"/>
                                          </p:stCondLst>
                                        </p:cTn>
                                        <p:tgtEl>
                                          <p:spTgt spid="20993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931" grpId="0" animBg="1"/>
      <p:bldP spid="209932" grpId="0" animBg="1"/>
      <p:bldP spid="209933"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5"/>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1000" smtClean="0">
                <a:latin typeface="Tahoma" pitchFamily="34" charset="0"/>
              </a:rPr>
              <a:t>Rüdiger Brause: Adaptive Systeme AS-1, WS 2013</a:t>
            </a:r>
            <a:endParaRPr lang="de-DE" sz="1000">
              <a:latin typeface="Tahoma" pitchFamily="34" charset="0"/>
            </a:endParaRPr>
          </a:p>
        </p:txBody>
      </p:sp>
      <p:sp>
        <p:nvSpPr>
          <p:cNvPr id="46083" name="Foliennummernplatzhalt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1000" smtClean="0"/>
              <a:t>- </a:t>
            </a:r>
            <a:fld id="{ACF68F45-258E-46BB-9B45-EFB63FCA0C23}" type="slidenum">
              <a:rPr lang="de-DE" sz="1000" smtClean="0"/>
              <a:pPr/>
              <a:t>56</a:t>
            </a:fld>
            <a:r>
              <a:rPr lang="de-DE" sz="1000" smtClean="0"/>
              <a:t> -</a:t>
            </a:r>
          </a:p>
        </p:txBody>
      </p:sp>
      <p:sp>
        <p:nvSpPr>
          <p:cNvPr id="46084" name="Rectangle 2"/>
          <p:cNvSpPr>
            <a:spLocks noGrp="1" noChangeArrowheads="1"/>
          </p:cNvSpPr>
          <p:nvPr>
            <p:ph type="title"/>
          </p:nvPr>
        </p:nvSpPr>
        <p:spPr/>
        <p:txBody>
          <a:bodyPr/>
          <a:lstStyle/>
          <a:p>
            <a:r>
              <a:rPr lang="de-DE" smtClean="0"/>
              <a:t>Lernen von Klassifikation</a:t>
            </a:r>
          </a:p>
        </p:txBody>
      </p:sp>
      <p:sp>
        <p:nvSpPr>
          <p:cNvPr id="46085" name="Rectangle 3"/>
          <p:cNvSpPr>
            <a:spLocks noGrp="1" noChangeArrowheads="1"/>
          </p:cNvSpPr>
          <p:nvPr>
            <p:ph type="body" idx="1"/>
          </p:nvPr>
        </p:nvSpPr>
        <p:spPr>
          <a:xfrm>
            <a:off x="611188" y="1268413"/>
            <a:ext cx="8532812" cy="744537"/>
          </a:xfrm>
        </p:spPr>
        <p:txBody>
          <a:bodyPr/>
          <a:lstStyle/>
          <a:p>
            <a:pPr marL="0" indent="0">
              <a:lnSpc>
                <a:spcPct val="75000"/>
              </a:lnSpc>
              <a:buFontTx/>
              <a:buNone/>
            </a:pPr>
            <a:r>
              <a:rPr lang="de-DE" sz="2000" smtClean="0"/>
              <a:t>Wenn Daten bekannt:</a:t>
            </a:r>
          </a:p>
          <a:p>
            <a:pPr marL="0" indent="0">
              <a:lnSpc>
                <a:spcPct val="75000"/>
              </a:lnSpc>
              <a:buFontTx/>
              <a:buNone/>
            </a:pPr>
            <a:r>
              <a:rPr lang="de-DE" sz="2000" smtClean="0"/>
              <a:t>Erstellen von Entscheidungsbäumen</a:t>
            </a:r>
          </a:p>
        </p:txBody>
      </p:sp>
      <p:sp>
        <p:nvSpPr>
          <p:cNvPr id="46086"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endParaRPr lang="de-DE"/>
          </a:p>
        </p:txBody>
      </p:sp>
      <p:graphicFrame>
        <p:nvGraphicFramePr>
          <p:cNvPr id="218116" name="Object 4"/>
          <p:cNvGraphicFramePr>
            <a:graphicFrameLocks noChangeAspect="1"/>
          </p:cNvGraphicFramePr>
          <p:nvPr>
            <p:extLst>
              <p:ext uri="{D42A27DB-BD31-4B8C-83A1-F6EECF244321}">
                <p14:modId xmlns:p14="http://schemas.microsoft.com/office/powerpoint/2010/main" val="3754327054"/>
              </p:ext>
            </p:extLst>
          </p:nvPr>
        </p:nvGraphicFramePr>
        <p:xfrm>
          <a:off x="5699125" y="2087563"/>
          <a:ext cx="3019425" cy="3359150"/>
        </p:xfrm>
        <a:graphic>
          <a:graphicData uri="http://schemas.openxmlformats.org/presentationml/2006/ole">
            <mc:AlternateContent xmlns:mc="http://schemas.openxmlformats.org/markup-compatibility/2006">
              <mc:Choice xmlns:v="urn:schemas-microsoft-com:vml" Requires="v">
                <p:oleObj spid="_x0000_s46229" name="Picture" r:id="rId3" imgW="1719000" imgH="1914480" progId="Word.Picture.8">
                  <p:embed/>
                </p:oleObj>
              </mc:Choice>
              <mc:Fallback>
                <p:oleObj name="Picture" r:id="rId3" imgW="1719000" imgH="1914480" progId="Word.Picture.8">
                  <p:embed/>
                  <p:pic>
                    <p:nvPicPr>
                      <p:cNvPr id="0" name="Object 4"/>
                      <p:cNvPicPr>
                        <a:picLocks noChangeAspect="1" noChangeArrowheads="1"/>
                      </p:cNvPicPr>
                      <p:nvPr/>
                    </p:nvPicPr>
                    <p:blipFill>
                      <a:blip r:embed="rId4"/>
                      <a:srcRect/>
                      <a:stretch>
                        <a:fillRect/>
                      </a:stretch>
                    </p:blipFill>
                    <p:spPr bwMode="auto">
                      <a:xfrm>
                        <a:off x="5699125" y="2087563"/>
                        <a:ext cx="3019425"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6088" name="Object 6"/>
          <p:cNvGraphicFramePr>
            <a:graphicFrameLocks noChangeAspect="1"/>
          </p:cNvGraphicFramePr>
          <p:nvPr/>
        </p:nvGraphicFramePr>
        <p:xfrm>
          <a:off x="833438" y="2087563"/>
          <a:ext cx="4035425" cy="2422525"/>
        </p:xfrm>
        <a:graphic>
          <a:graphicData uri="http://schemas.openxmlformats.org/presentationml/2006/ole">
            <mc:AlternateContent xmlns:mc="http://schemas.openxmlformats.org/markup-compatibility/2006">
              <mc:Choice xmlns:v="urn:schemas-microsoft-com:vml" Requires="v">
                <p:oleObj spid="_x0000_s46230" name="Dokument" r:id="rId5" imgW="2743200" imgH="1644396" progId="Word.Document.8">
                  <p:embed/>
                </p:oleObj>
              </mc:Choice>
              <mc:Fallback>
                <p:oleObj name="Dokument" r:id="rId5" imgW="2743200" imgH="1644396" progId="Word.Document.8">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3438" y="2087563"/>
                        <a:ext cx="4035425" cy="242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6089" name="Text Box 8"/>
          <p:cNvSpPr txBox="1">
            <a:spLocks noChangeArrowheads="1"/>
          </p:cNvSpPr>
          <p:nvPr/>
        </p:nvSpPr>
        <p:spPr bwMode="auto">
          <a:xfrm>
            <a:off x="914400" y="4724400"/>
            <a:ext cx="398303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a:t>Klassentrennung durch Hyperbenen</a:t>
            </a:r>
          </a:p>
        </p:txBody>
      </p:sp>
      <p:sp>
        <p:nvSpPr>
          <p:cNvPr id="218121" name="Text Box 9"/>
          <p:cNvSpPr txBox="1">
            <a:spLocks noChangeArrowheads="1"/>
          </p:cNvSpPr>
          <p:nvPr/>
        </p:nvSpPr>
        <p:spPr bwMode="auto">
          <a:xfrm>
            <a:off x="5537200" y="5426075"/>
            <a:ext cx="32194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a:t>Klassentrennung durch Entscheidungsbaum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181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81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121"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5"/>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1000" smtClean="0">
                <a:latin typeface="Tahoma" pitchFamily="34" charset="0"/>
              </a:rPr>
              <a:t>Rüdiger Brause: Adaptive Systeme AS-1, WS 2013</a:t>
            </a:r>
            <a:endParaRPr lang="de-DE" sz="1000">
              <a:latin typeface="Tahoma" pitchFamily="34" charset="0"/>
            </a:endParaRPr>
          </a:p>
        </p:txBody>
      </p:sp>
      <p:sp>
        <p:nvSpPr>
          <p:cNvPr id="47107" name="Foliennummernplatzhalt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1000" smtClean="0"/>
              <a:t>- </a:t>
            </a:r>
            <a:fld id="{96268153-524B-4616-9BD8-4F033DA4E364}" type="slidenum">
              <a:rPr lang="de-DE" sz="1000" smtClean="0"/>
              <a:pPr/>
              <a:t>57</a:t>
            </a:fld>
            <a:r>
              <a:rPr lang="de-DE" sz="1000" smtClean="0"/>
              <a:t> -</a:t>
            </a:r>
          </a:p>
        </p:txBody>
      </p:sp>
      <p:sp>
        <p:nvSpPr>
          <p:cNvPr id="47108" name="Rectangle 2"/>
          <p:cNvSpPr>
            <a:spLocks noGrp="1" noChangeArrowheads="1"/>
          </p:cNvSpPr>
          <p:nvPr>
            <p:ph type="title"/>
          </p:nvPr>
        </p:nvSpPr>
        <p:spPr/>
        <p:txBody>
          <a:bodyPr/>
          <a:lstStyle/>
          <a:p>
            <a:r>
              <a:rPr lang="de-DE" smtClean="0"/>
              <a:t>Lernen von Klassifikation</a:t>
            </a:r>
          </a:p>
        </p:txBody>
      </p:sp>
      <p:sp>
        <p:nvSpPr>
          <p:cNvPr id="222211" name="Rectangle 3"/>
          <p:cNvSpPr>
            <a:spLocks noGrp="1" noChangeArrowheads="1"/>
          </p:cNvSpPr>
          <p:nvPr>
            <p:ph type="body" idx="1"/>
          </p:nvPr>
        </p:nvSpPr>
        <p:spPr>
          <a:xfrm>
            <a:off x="496888" y="1268413"/>
            <a:ext cx="8647112" cy="2141537"/>
          </a:xfrm>
        </p:spPr>
        <p:txBody>
          <a:bodyPr/>
          <a:lstStyle/>
          <a:p>
            <a:pPr marL="266700" indent="-266700">
              <a:buFontTx/>
              <a:buNone/>
            </a:pPr>
            <a:r>
              <a:rPr lang="de-DE" smtClean="0"/>
              <a:t>Wenn Daten unbekannt: Sequentielle Netzerstellung</a:t>
            </a:r>
          </a:p>
          <a:p>
            <a:pPr marL="266700" indent="-266700">
              <a:buFontTx/>
              <a:buNone/>
            </a:pPr>
            <a:r>
              <a:rPr lang="de-DE" smtClean="0"/>
              <a:t>Vorschlag 1	</a:t>
            </a:r>
            <a:r>
              <a:rPr lang="de-DE" sz="2000" b="0" i="1" smtClean="0"/>
              <a:t>	ohne Training</a:t>
            </a:r>
          </a:p>
          <a:p>
            <a:pPr marL="266700" indent="-266700">
              <a:buFontTx/>
              <a:buBlip>
                <a:blip r:embed="rId2"/>
              </a:buBlip>
            </a:pPr>
            <a:r>
              <a:rPr lang="de-DE" sz="2000" b="0" smtClean="0"/>
              <a:t>Ordne Muster x(t) ein. Falsche Klasse:</a:t>
            </a:r>
            <a:r>
              <a:rPr lang="de-DE" sz="2000" smtClean="0"/>
              <a:t> </a:t>
            </a:r>
            <a:r>
              <a:rPr lang="de-DE" sz="2000" b="0" smtClean="0"/>
              <a:t>Erzeuge neues Neuron so, dass richtig klassifiziert wird.</a:t>
            </a:r>
          </a:p>
          <a:p>
            <a:pPr marL="266700" indent="-266700">
              <a:buFontTx/>
              <a:buBlip>
                <a:blip r:embed="rId2"/>
              </a:buBlip>
            </a:pPr>
            <a:r>
              <a:rPr lang="de-DE" sz="2000" b="0" smtClean="0"/>
              <a:t>Sind gleiche Klassen benachbart, verschmelze sie.</a:t>
            </a:r>
          </a:p>
        </p:txBody>
      </p:sp>
      <p:sp>
        <p:nvSpPr>
          <p:cNvPr id="47110"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endParaRPr lang="de-DE"/>
          </a:p>
        </p:txBody>
      </p:sp>
      <p:sp>
        <p:nvSpPr>
          <p:cNvPr id="222218" name="Text Box 10"/>
          <p:cNvSpPr txBox="1">
            <a:spLocks noChangeArrowheads="1"/>
          </p:cNvSpPr>
          <p:nvPr/>
        </p:nvSpPr>
        <p:spPr bwMode="auto">
          <a:xfrm>
            <a:off x="508000" y="3454400"/>
            <a:ext cx="8636000" cy="307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177800" indent="-177800">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2400" b="1"/>
              <a:t>Vorschlag 2</a:t>
            </a:r>
            <a:r>
              <a:rPr lang="de-DE" i="1"/>
              <a:t>		mit Einzeltraining</a:t>
            </a:r>
            <a:endParaRPr lang="de-DE" b="1"/>
          </a:p>
          <a:p>
            <a:pPr>
              <a:buFontTx/>
              <a:buBlip>
                <a:blip r:embed="rId2"/>
              </a:buBlip>
            </a:pPr>
            <a:r>
              <a:rPr lang="de-DE"/>
              <a:t>Trainiere Neuron 1 mit </a:t>
            </a:r>
            <a:r>
              <a:rPr lang="de-DE">
                <a:sym typeface="Symbol" pitchFamily="18" charset="2"/>
              </a:rPr>
              <a:t></a:t>
            </a:r>
            <a:r>
              <a:rPr lang="de-DE" baseline="-25000">
                <a:sym typeface="Symbol" pitchFamily="18" charset="2"/>
              </a:rPr>
              <a:t>1</a:t>
            </a:r>
            <a:r>
              <a:rPr lang="de-DE">
                <a:sym typeface="Symbol" pitchFamily="18" charset="2"/>
              </a:rPr>
              <a:t>. Bilde </a:t>
            </a:r>
            <a:r>
              <a:rPr lang="de-DE" baseline="-25000">
                <a:sym typeface="Symbol" pitchFamily="18" charset="2"/>
              </a:rPr>
              <a:t>1</a:t>
            </a:r>
            <a:r>
              <a:rPr lang="de-DE">
                <a:sym typeface="Symbol" pitchFamily="18" charset="2"/>
              </a:rPr>
              <a:t>/{x| x wurde für Klasse 1 erkannt}</a:t>
            </a:r>
          </a:p>
          <a:p>
            <a:pPr>
              <a:buFontTx/>
              <a:buBlip>
                <a:blip r:embed="rId2"/>
              </a:buBlip>
            </a:pPr>
            <a:r>
              <a:rPr lang="de-DE"/>
              <a:t>Trainiere Neuron 2 mit </a:t>
            </a:r>
            <a:r>
              <a:rPr lang="de-DE">
                <a:sym typeface="Symbol" pitchFamily="18" charset="2"/>
              </a:rPr>
              <a:t></a:t>
            </a:r>
            <a:r>
              <a:rPr lang="de-DE" baseline="-25000">
                <a:sym typeface="Symbol" pitchFamily="18" charset="2"/>
              </a:rPr>
              <a:t>1</a:t>
            </a:r>
            <a:r>
              <a:rPr lang="de-DE">
                <a:sym typeface="Symbol" pitchFamily="18" charset="2"/>
              </a:rPr>
              <a:t>. Bilde </a:t>
            </a:r>
            <a:r>
              <a:rPr lang="de-DE" baseline="-25000">
                <a:sym typeface="Symbol" pitchFamily="18" charset="2"/>
              </a:rPr>
              <a:t>1</a:t>
            </a:r>
            <a:r>
              <a:rPr lang="de-DE">
                <a:sym typeface="Symbol" pitchFamily="18" charset="2"/>
              </a:rPr>
              <a:t>/{x| x wurde für Klasse 1 erkannt}</a:t>
            </a:r>
          </a:p>
          <a:p>
            <a:pPr>
              <a:lnSpc>
                <a:spcPct val="60000"/>
              </a:lnSpc>
              <a:buFontTx/>
              <a:buBlip>
                <a:blip r:embed="rId2"/>
              </a:buBlip>
            </a:pPr>
            <a:r>
              <a:rPr lang="de-DE">
                <a:sym typeface="Symbol" pitchFamily="18" charset="2"/>
              </a:rPr>
              <a:t>... bis </a:t>
            </a:r>
            <a:r>
              <a:rPr lang="de-DE" baseline="-25000">
                <a:sym typeface="Symbol" pitchFamily="18" charset="2"/>
              </a:rPr>
              <a:t>1 </a:t>
            </a:r>
            <a:r>
              <a:rPr lang="de-DE">
                <a:sym typeface="Symbol" pitchFamily="18" charset="2"/>
              </a:rPr>
              <a:t>leer.</a:t>
            </a:r>
          </a:p>
          <a:p>
            <a:pPr>
              <a:lnSpc>
                <a:spcPct val="70000"/>
              </a:lnSpc>
              <a:buFontTx/>
              <a:buBlip>
                <a:blip r:embed="rId2"/>
              </a:buBlip>
            </a:pPr>
            <a:r>
              <a:rPr lang="de-DE"/>
              <a:t>Trainiere Neuron n</a:t>
            </a:r>
            <a:r>
              <a:rPr lang="de-DE" baseline="-25000"/>
              <a:t>1</a:t>
            </a:r>
            <a:r>
              <a:rPr lang="de-DE"/>
              <a:t>+1 mit </a:t>
            </a:r>
            <a:r>
              <a:rPr lang="de-DE">
                <a:sym typeface="Symbol" pitchFamily="18" charset="2"/>
              </a:rPr>
              <a:t></a:t>
            </a:r>
            <a:r>
              <a:rPr lang="de-DE" baseline="-25000">
                <a:sym typeface="Symbol" pitchFamily="18" charset="2"/>
              </a:rPr>
              <a:t>2</a:t>
            </a:r>
            <a:r>
              <a:rPr lang="de-DE">
                <a:sym typeface="Symbol" pitchFamily="18" charset="2"/>
              </a:rPr>
              <a:t>. Bilde </a:t>
            </a:r>
            <a:r>
              <a:rPr lang="de-DE" baseline="-25000">
                <a:sym typeface="Symbol" pitchFamily="18" charset="2"/>
              </a:rPr>
              <a:t>2</a:t>
            </a:r>
            <a:r>
              <a:rPr lang="de-DE">
                <a:sym typeface="Symbol" pitchFamily="18" charset="2"/>
              </a:rPr>
              <a:t>/{x| x wurde für Klasse 2 erkannt}</a:t>
            </a:r>
          </a:p>
          <a:p>
            <a:pPr>
              <a:lnSpc>
                <a:spcPct val="60000"/>
              </a:lnSpc>
              <a:buFontTx/>
              <a:buBlip>
                <a:blip r:embed="rId2"/>
              </a:buBlip>
            </a:pPr>
            <a:r>
              <a:rPr lang="de-DE">
                <a:sym typeface="Symbol" pitchFamily="18" charset="2"/>
              </a:rPr>
              <a:t>... bis </a:t>
            </a:r>
            <a:r>
              <a:rPr lang="de-DE" baseline="-25000">
                <a:sym typeface="Symbol" pitchFamily="18" charset="2"/>
              </a:rPr>
              <a:t>2 </a:t>
            </a:r>
            <a:r>
              <a:rPr lang="de-DE">
                <a:sym typeface="Symbol" pitchFamily="18" charset="2"/>
              </a:rPr>
              <a:t>leer,  usw.</a:t>
            </a:r>
          </a:p>
          <a:p>
            <a:pPr>
              <a:lnSpc>
                <a:spcPct val="60000"/>
              </a:lnSpc>
              <a:buFontTx/>
              <a:buBlip>
                <a:blip r:embed="rId2"/>
              </a:buBlip>
            </a:pPr>
            <a:r>
              <a:rPr lang="de-DE">
                <a:sym typeface="Symbol" pitchFamily="18" charset="2"/>
              </a:rPr>
              <a:t>Identifiziere </a:t>
            </a:r>
            <a:r>
              <a:rPr lang="de-DE" b="1">
                <a:sym typeface="Symbol" pitchFamily="18" charset="2"/>
              </a:rPr>
              <a:t>y</a:t>
            </a:r>
            <a:r>
              <a:rPr lang="de-DE">
                <a:sym typeface="Symbol" pitchFamily="18" charset="2"/>
              </a:rPr>
              <a:t> der Ausgabe mit </a:t>
            </a:r>
            <a:r>
              <a:rPr lang="de-DE" b="1">
                <a:sym typeface="Symbol" pitchFamily="18" charset="2"/>
              </a:rPr>
              <a:t>x</a:t>
            </a:r>
            <a:r>
              <a:rPr lang="de-DE">
                <a:sym typeface="Symbol" pitchFamily="18" charset="2"/>
              </a:rPr>
              <a:t> der nächsten Schicht.</a:t>
            </a:r>
          </a:p>
          <a:p>
            <a:pPr>
              <a:lnSpc>
                <a:spcPct val="60000"/>
              </a:lnSpc>
              <a:buFontTx/>
              <a:buBlip>
                <a:blip r:embed="rId2"/>
              </a:buBlip>
            </a:pPr>
            <a:r>
              <a:rPr lang="de-DE">
                <a:sym typeface="Symbol" pitchFamily="18" charset="2"/>
              </a:rPr>
              <a:t>STOP, wenn für jede Klasse nur noch ein Neuron ex.</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22211">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222211">
                                            <p:txEl>
                                              <p:pRg st="1" end="1"/>
                                            </p:txEl>
                                          </p:spTgt>
                                        </p:tgtEl>
                                        <p:attrNameLst>
                                          <p:attrName>ppt_c</p:attrName>
                                        </p:attrNameLst>
                                      </p:cBhvr>
                                      <p:to>
                                        <a:schemeClr val="bg2"/>
                                      </p:to>
                                    </p:animClr>
                                  </p:subTnLst>
                                </p:cTn>
                              </p:par>
                              <p:par>
                                <p:cTn id="7" presetID="1" presetClass="entr" presetSubtype="0" fill="hold" nodeType="withEffect">
                                  <p:stCondLst>
                                    <p:cond delay="0"/>
                                  </p:stCondLst>
                                  <p:childTnLst>
                                    <p:set>
                                      <p:cBhvr>
                                        <p:cTn id="8" dur="1" fill="hold">
                                          <p:stCondLst>
                                            <p:cond delay="0"/>
                                          </p:stCondLst>
                                        </p:cTn>
                                        <p:tgtEl>
                                          <p:spTgt spid="222211">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222211">
                                            <p:txEl>
                                              <p:pRg st="2" end="2"/>
                                            </p:txEl>
                                          </p:spTgt>
                                        </p:tgtEl>
                                        <p:attrNameLst>
                                          <p:attrName>ppt_c</p:attrName>
                                        </p:attrNameLst>
                                      </p:cBhvr>
                                      <p:to>
                                        <a:schemeClr val="bg2"/>
                                      </p:to>
                                    </p:animClr>
                                  </p:subTnLst>
                                </p:cTn>
                              </p:par>
                              <p:par>
                                <p:cTn id="9" presetID="1" presetClass="entr" presetSubtype="0" fill="hold" nodeType="withEffect">
                                  <p:stCondLst>
                                    <p:cond delay="0"/>
                                  </p:stCondLst>
                                  <p:childTnLst>
                                    <p:set>
                                      <p:cBhvr>
                                        <p:cTn id="10" dur="1" fill="hold">
                                          <p:stCondLst>
                                            <p:cond delay="0"/>
                                          </p:stCondLst>
                                        </p:cTn>
                                        <p:tgtEl>
                                          <p:spTgt spid="222211">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222211">
                                            <p:txEl>
                                              <p:pRg st="3" end="3"/>
                                            </p:txEl>
                                          </p:spTgt>
                                        </p:tgtEl>
                                        <p:attrNameLst>
                                          <p:attrName>ppt_c</p:attrName>
                                        </p:attrNameLst>
                                      </p:cBhvr>
                                      <p:to>
                                        <a:schemeClr val="bg2"/>
                                      </p:to>
                                    </p:animClr>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22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218"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Fehler-Backpropagation</a:t>
            </a:r>
            <a:endParaRPr lang="de-DE" dirty="0"/>
          </a:p>
        </p:txBody>
      </p:sp>
      <p:sp>
        <p:nvSpPr>
          <p:cNvPr id="3" name="Textplatzhalter 2"/>
          <p:cNvSpPr>
            <a:spLocks noGrp="1"/>
          </p:cNvSpPr>
          <p:nvPr>
            <p:ph type="body" idx="1"/>
          </p:nvPr>
        </p:nvSpPr>
        <p:spPr/>
        <p:txBody>
          <a:bodyPr/>
          <a:lstStyle/>
          <a:p>
            <a:endParaRPr lang="de-DE" dirty="0"/>
          </a:p>
        </p:txBody>
      </p:sp>
      <p:sp>
        <p:nvSpPr>
          <p:cNvPr id="4" name="Fußzeilenplatzhalter 3"/>
          <p:cNvSpPr>
            <a:spLocks noGrp="1"/>
          </p:cNvSpPr>
          <p:nvPr>
            <p:ph type="ftr" sz="quarter" idx="10"/>
          </p:nvPr>
        </p:nvSpPr>
        <p:spPr/>
        <p:txBody>
          <a:bodyPr/>
          <a:lstStyle/>
          <a:p>
            <a:pPr>
              <a:defRPr/>
            </a:pPr>
            <a:r>
              <a:rPr lang="de-DE" smtClean="0"/>
              <a:t>Rüdiger Brause: Adaptive Systeme AS-1, WS 2013</a:t>
            </a:r>
            <a:endParaRPr lang="de-DE"/>
          </a:p>
        </p:txBody>
      </p:sp>
      <p:sp>
        <p:nvSpPr>
          <p:cNvPr id="5" name="Foliennummernplatzhalter 4"/>
          <p:cNvSpPr>
            <a:spLocks noGrp="1"/>
          </p:cNvSpPr>
          <p:nvPr>
            <p:ph type="sldNum" sz="quarter" idx="11"/>
          </p:nvPr>
        </p:nvSpPr>
        <p:spPr/>
        <p:txBody>
          <a:bodyPr/>
          <a:lstStyle/>
          <a:p>
            <a:pPr>
              <a:defRPr/>
            </a:pPr>
            <a:r>
              <a:rPr lang="de-DE" smtClean="0"/>
              <a:t>- </a:t>
            </a:r>
            <a:fld id="{7F2A91B3-2249-47D1-946F-2A4F104F1072}" type="slidenum">
              <a:rPr lang="de-DE" smtClean="0"/>
              <a:pPr>
                <a:defRPr/>
              </a:pPr>
              <a:t>58</a:t>
            </a:fld>
            <a:r>
              <a:rPr lang="de-DE" smtClean="0"/>
              <a:t> -</a:t>
            </a:r>
            <a:endParaRPr lang="de-DE"/>
          </a:p>
        </p:txBody>
      </p:sp>
    </p:spTree>
    <p:extLst>
      <p:ext uri="{BB962C8B-B14F-4D97-AF65-F5344CB8AC3E}">
        <p14:creationId xmlns:p14="http://schemas.microsoft.com/office/powerpoint/2010/main" val="350454132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5"/>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1000" smtClean="0">
                <a:latin typeface="Tahoma" pitchFamily="34" charset="0"/>
              </a:rPr>
              <a:t>Rüdiger Brause: Adaptive Systeme AS-1, WS 2013</a:t>
            </a:r>
            <a:endParaRPr lang="de-DE" sz="1000">
              <a:latin typeface="Tahoma" pitchFamily="34" charset="0"/>
            </a:endParaRPr>
          </a:p>
        </p:txBody>
      </p:sp>
      <p:sp>
        <p:nvSpPr>
          <p:cNvPr id="48131" name="Foliennummernplatzhalt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1000" smtClean="0"/>
              <a:t>- </a:t>
            </a:r>
            <a:fld id="{AC4C09FC-BD1B-46FB-9E37-BFCBD5B6A12A}" type="slidenum">
              <a:rPr lang="de-DE" sz="1000" smtClean="0"/>
              <a:pPr/>
              <a:t>59</a:t>
            </a:fld>
            <a:r>
              <a:rPr lang="de-DE" sz="1000" smtClean="0"/>
              <a:t> -</a:t>
            </a:r>
          </a:p>
        </p:txBody>
      </p:sp>
      <p:sp>
        <p:nvSpPr>
          <p:cNvPr id="48132" name="Rectangle 2"/>
          <p:cNvSpPr>
            <a:spLocks noGrp="1" noChangeArrowheads="1"/>
          </p:cNvSpPr>
          <p:nvPr>
            <p:ph type="title"/>
          </p:nvPr>
        </p:nvSpPr>
        <p:spPr/>
        <p:txBody>
          <a:bodyPr/>
          <a:lstStyle/>
          <a:p>
            <a:r>
              <a:rPr lang="de-DE" smtClean="0"/>
              <a:t>Backpropagation</a:t>
            </a:r>
          </a:p>
        </p:txBody>
      </p:sp>
      <p:sp>
        <p:nvSpPr>
          <p:cNvPr id="48133" name="Rectangle 3"/>
          <p:cNvSpPr>
            <a:spLocks noGrp="1" noChangeArrowheads="1"/>
          </p:cNvSpPr>
          <p:nvPr>
            <p:ph type="body" idx="1"/>
          </p:nvPr>
        </p:nvSpPr>
        <p:spPr>
          <a:xfrm>
            <a:off x="611188" y="1230313"/>
            <a:ext cx="8532812" cy="447675"/>
          </a:xfrm>
        </p:spPr>
        <p:txBody>
          <a:bodyPr/>
          <a:lstStyle/>
          <a:p>
            <a:pPr marL="0" indent="0">
              <a:buFontTx/>
              <a:buNone/>
            </a:pPr>
            <a:r>
              <a:rPr lang="de-DE" smtClean="0"/>
              <a:t>Netzarchitektur und Aktivität</a:t>
            </a:r>
          </a:p>
        </p:txBody>
      </p:sp>
      <p:graphicFrame>
        <p:nvGraphicFramePr>
          <p:cNvPr id="48134" name="Object 4"/>
          <p:cNvGraphicFramePr>
            <a:graphicFrameLocks noChangeAspect="1"/>
          </p:cNvGraphicFramePr>
          <p:nvPr/>
        </p:nvGraphicFramePr>
        <p:xfrm>
          <a:off x="933450" y="2717800"/>
          <a:ext cx="4364038" cy="2717800"/>
        </p:xfrm>
        <a:graphic>
          <a:graphicData uri="http://schemas.openxmlformats.org/presentationml/2006/ole">
            <mc:AlternateContent xmlns:mc="http://schemas.openxmlformats.org/markup-compatibility/2006">
              <mc:Choice xmlns:v="urn:schemas-microsoft-com:vml" Requires="v">
                <p:oleObj spid="_x0000_s48427" name="CorelPhotoPaint.Image.7" r:id="rId3" imgW="14466667" imgH="10838095" progId="CorelPhotoPaint.Image.7">
                  <p:embed/>
                </p:oleObj>
              </mc:Choice>
              <mc:Fallback>
                <p:oleObj name="CorelPhotoPaint.Image.7" r:id="rId3" imgW="14466667" imgH="10838095" progId="CorelPhotoPaint.Image.7">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3450" y="2717800"/>
                        <a:ext cx="4364038" cy="271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8135" name="Text Box 5"/>
          <p:cNvSpPr txBox="1">
            <a:spLocks noChangeArrowheads="1"/>
          </p:cNvSpPr>
          <p:nvPr/>
        </p:nvSpPr>
        <p:spPr bwMode="auto">
          <a:xfrm>
            <a:off x="1041400" y="1892300"/>
            <a:ext cx="44069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a:t>Eingabe   </a:t>
            </a:r>
            <a:r>
              <a:rPr lang="de-DE" i="1"/>
              <a:t>hidden units</a:t>
            </a:r>
            <a:r>
              <a:rPr lang="de-DE"/>
              <a:t>      Ausgabe</a:t>
            </a:r>
          </a:p>
        </p:txBody>
      </p:sp>
      <p:graphicFrame>
        <p:nvGraphicFramePr>
          <p:cNvPr id="223238" name="Object 6"/>
          <p:cNvGraphicFramePr>
            <a:graphicFrameLocks noChangeAspect="1"/>
          </p:cNvGraphicFramePr>
          <p:nvPr/>
        </p:nvGraphicFramePr>
        <p:xfrm>
          <a:off x="5530850" y="3914775"/>
          <a:ext cx="3448050" cy="1027113"/>
        </p:xfrm>
        <a:graphic>
          <a:graphicData uri="http://schemas.openxmlformats.org/presentationml/2006/ole">
            <mc:AlternateContent xmlns:mc="http://schemas.openxmlformats.org/markup-compatibility/2006">
              <mc:Choice xmlns:v="urn:schemas-microsoft-com:vml" Requires="v">
                <p:oleObj spid="_x0000_s48428" name="Equation" r:id="rId5" imgW="1397000" imgH="419100" progId="Equation.DSMT4">
                  <p:embed/>
                </p:oleObj>
              </mc:Choice>
              <mc:Fallback>
                <p:oleObj name="Equation" r:id="rId5" imgW="1397000" imgH="419100" progId="Equation.DSMT4">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30850" y="3914775"/>
                        <a:ext cx="3448050" cy="102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23240" name="Object 8"/>
          <p:cNvGraphicFramePr>
            <a:graphicFrameLocks noChangeAspect="1"/>
          </p:cNvGraphicFramePr>
          <p:nvPr>
            <p:extLst>
              <p:ext uri="{D42A27DB-BD31-4B8C-83A1-F6EECF244321}">
                <p14:modId xmlns:p14="http://schemas.microsoft.com/office/powerpoint/2010/main" val="1169413825"/>
              </p:ext>
            </p:extLst>
          </p:nvPr>
        </p:nvGraphicFramePr>
        <p:xfrm>
          <a:off x="2806700" y="5614988"/>
          <a:ext cx="2490788" cy="747712"/>
        </p:xfrm>
        <a:graphic>
          <a:graphicData uri="http://schemas.openxmlformats.org/presentationml/2006/ole">
            <mc:AlternateContent xmlns:mc="http://schemas.openxmlformats.org/markup-compatibility/2006">
              <mc:Choice xmlns:v="urn:schemas-microsoft-com:vml" Requires="v">
                <p:oleObj spid="_x0000_s48429" name="Equation" r:id="rId7" imgW="1218960" imgH="368280" progId="Equation.DSMT4">
                  <p:embed/>
                </p:oleObj>
              </mc:Choice>
              <mc:Fallback>
                <p:oleObj name="Equation" r:id="rId7" imgW="1218960" imgH="368280" progId="Equation.DSMT4">
                  <p:embed/>
                  <p:pic>
                    <p:nvPicPr>
                      <p:cNvPr id="0" name="Object 8"/>
                      <p:cNvPicPr>
                        <a:picLocks noChangeAspect="1" noChangeArrowheads="1"/>
                      </p:cNvPicPr>
                      <p:nvPr/>
                    </p:nvPicPr>
                    <p:blipFill>
                      <a:blip r:embed="rId8"/>
                      <a:srcRect/>
                      <a:stretch>
                        <a:fillRect/>
                      </a:stretch>
                    </p:blipFill>
                    <p:spPr bwMode="auto">
                      <a:xfrm>
                        <a:off x="2806700" y="5614988"/>
                        <a:ext cx="2490788" cy="74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23242" name="Object 10"/>
          <p:cNvGraphicFramePr>
            <a:graphicFrameLocks noChangeAspect="1"/>
          </p:cNvGraphicFramePr>
          <p:nvPr/>
        </p:nvGraphicFramePr>
        <p:xfrm>
          <a:off x="5354638" y="1700213"/>
          <a:ext cx="2570162" cy="841375"/>
        </p:xfrm>
        <a:graphic>
          <a:graphicData uri="http://schemas.openxmlformats.org/presentationml/2006/ole">
            <mc:AlternateContent xmlns:mc="http://schemas.openxmlformats.org/markup-compatibility/2006">
              <mc:Choice xmlns:v="urn:schemas-microsoft-com:vml" Requires="v">
                <p:oleObj spid="_x0000_s48430" name="Equation" r:id="rId9" imgW="1270000" imgH="419100" progId="Equation.DSMT4">
                  <p:embed/>
                </p:oleObj>
              </mc:Choice>
              <mc:Fallback>
                <p:oleObj name="Equation" r:id="rId9" imgW="1270000" imgH="419100" progId="Equation.DSMT4">
                  <p:embed/>
                  <p:pic>
                    <p:nvPicPr>
                      <p:cNvPr id="0" name="Object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54638" y="1700213"/>
                        <a:ext cx="2570162"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23243" name="Rectangle 11"/>
          <p:cNvSpPr>
            <a:spLocks noChangeArrowheads="1"/>
          </p:cNvSpPr>
          <p:nvPr/>
        </p:nvSpPr>
        <p:spPr bwMode="auto">
          <a:xfrm>
            <a:off x="1955800" y="2463800"/>
            <a:ext cx="1358900" cy="2984500"/>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endParaRPr lang="de-DE"/>
          </a:p>
        </p:txBody>
      </p:sp>
      <p:sp>
        <p:nvSpPr>
          <p:cNvPr id="223245" name="Rectangle 13"/>
          <p:cNvSpPr>
            <a:spLocks noChangeArrowheads="1"/>
          </p:cNvSpPr>
          <p:nvPr/>
        </p:nvSpPr>
        <p:spPr bwMode="auto">
          <a:xfrm>
            <a:off x="3276600" y="2552700"/>
            <a:ext cx="2006600" cy="3111500"/>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endParaRPr lang="de-DE"/>
          </a:p>
        </p:txBody>
      </p:sp>
      <p:sp>
        <p:nvSpPr>
          <p:cNvPr id="48141" name="Text Box 14"/>
          <p:cNvSpPr txBox="1">
            <a:spLocks noChangeArrowheads="1"/>
          </p:cNvSpPr>
          <p:nvPr/>
        </p:nvSpPr>
        <p:spPr bwMode="auto">
          <a:xfrm>
            <a:off x="1206500" y="2552700"/>
            <a:ext cx="317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2400" b="1">
                <a:latin typeface="Times New Roman" pitchFamily="18" charset="0"/>
              </a:rPr>
              <a:t>x</a:t>
            </a:r>
          </a:p>
        </p:txBody>
      </p:sp>
      <p:sp>
        <p:nvSpPr>
          <p:cNvPr id="223247" name="Text Box 15"/>
          <p:cNvSpPr txBox="1">
            <a:spLocks noChangeArrowheads="1"/>
          </p:cNvSpPr>
          <p:nvPr/>
        </p:nvSpPr>
        <p:spPr bwMode="auto">
          <a:xfrm>
            <a:off x="5372100" y="3479800"/>
            <a:ext cx="2565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b="1"/>
              <a:t>Gesamtaktivität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8" fill="hold" grpId="0" nodeType="clickEffect">
                                  <p:stCondLst>
                                    <p:cond delay="0"/>
                                  </p:stCondLst>
                                  <p:childTnLst>
                                    <p:animEffect transition="out" filter="wipe(left)">
                                      <p:cBhvr>
                                        <p:cTn id="6" dur="1000"/>
                                        <p:tgtEl>
                                          <p:spTgt spid="223243"/>
                                        </p:tgtEl>
                                      </p:cBhvr>
                                    </p:animEffect>
                                    <p:set>
                                      <p:cBhvr>
                                        <p:cTn id="7" dur="1" fill="hold">
                                          <p:stCondLst>
                                            <p:cond delay="999"/>
                                          </p:stCondLst>
                                        </p:cTn>
                                        <p:tgtEl>
                                          <p:spTgt spid="223243"/>
                                        </p:tgtEl>
                                        <p:attrNameLst>
                                          <p:attrName>style.visibility</p:attrName>
                                        </p:attrNameLst>
                                      </p:cBhvr>
                                      <p:to>
                                        <p:strVal val="hidden"/>
                                      </p:to>
                                    </p:set>
                                  </p:childTnLst>
                                </p:cTn>
                              </p:par>
                            </p:childTnLst>
                          </p:cTn>
                        </p:par>
                        <p:par>
                          <p:cTn id="8" fill="hold" nodeType="afterGroup">
                            <p:stCondLst>
                              <p:cond delay="1000"/>
                            </p:stCondLst>
                            <p:childTnLst>
                              <p:par>
                                <p:cTn id="9" presetID="1" presetClass="entr" presetSubtype="0" fill="hold" nodeType="afterEffect">
                                  <p:stCondLst>
                                    <p:cond delay="0"/>
                                  </p:stCondLst>
                                  <p:childTnLst>
                                    <p:set>
                                      <p:cBhvr>
                                        <p:cTn id="10" dur="1" fill="hold">
                                          <p:stCondLst>
                                            <p:cond delay="0"/>
                                          </p:stCondLst>
                                        </p:cTn>
                                        <p:tgtEl>
                                          <p:spTgt spid="22324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xit" presetSubtype="8" fill="hold" grpId="0" nodeType="clickEffect">
                                  <p:stCondLst>
                                    <p:cond delay="0"/>
                                  </p:stCondLst>
                                  <p:childTnLst>
                                    <p:animEffect transition="out" filter="wipe(left)">
                                      <p:cBhvr>
                                        <p:cTn id="14" dur="1000"/>
                                        <p:tgtEl>
                                          <p:spTgt spid="223245"/>
                                        </p:tgtEl>
                                      </p:cBhvr>
                                    </p:animEffect>
                                    <p:set>
                                      <p:cBhvr>
                                        <p:cTn id="15" dur="1" fill="hold">
                                          <p:stCondLst>
                                            <p:cond delay="999"/>
                                          </p:stCondLst>
                                        </p:cTn>
                                        <p:tgtEl>
                                          <p:spTgt spid="223245"/>
                                        </p:tgtEl>
                                        <p:attrNameLst>
                                          <p:attrName>style.visibility</p:attrName>
                                        </p:attrNameLst>
                                      </p:cBhvr>
                                      <p:to>
                                        <p:strVal val="hidden"/>
                                      </p:to>
                                    </p:set>
                                  </p:childTnLst>
                                </p:cTn>
                              </p:par>
                            </p:childTnLst>
                          </p:cTn>
                        </p:par>
                        <p:par>
                          <p:cTn id="16" fill="hold" nodeType="afterGroup">
                            <p:stCondLst>
                              <p:cond delay="1000"/>
                            </p:stCondLst>
                            <p:childTnLst>
                              <p:par>
                                <p:cTn id="17" presetID="1" presetClass="entr" presetSubtype="0" fill="hold" nodeType="afterEffect">
                                  <p:stCondLst>
                                    <p:cond delay="0"/>
                                  </p:stCondLst>
                                  <p:childTnLst>
                                    <p:set>
                                      <p:cBhvr>
                                        <p:cTn id="18" dur="1" fill="hold">
                                          <p:stCondLst>
                                            <p:cond delay="0"/>
                                          </p:stCondLst>
                                        </p:cTn>
                                        <p:tgtEl>
                                          <p:spTgt spid="22324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2323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232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243" grpId="0" animBg="1"/>
      <p:bldP spid="223245" grpId="0" animBg="1"/>
      <p:bldP spid="22324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5"/>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1000" smtClean="0">
                <a:latin typeface="Tahoma" pitchFamily="34" charset="0"/>
              </a:rPr>
              <a:t>Rüdiger Brause: Adaptive Systeme AS-1, WS 2013</a:t>
            </a:r>
            <a:endParaRPr lang="de-DE" sz="1000">
              <a:latin typeface="Tahoma" pitchFamily="34" charset="0"/>
            </a:endParaRPr>
          </a:p>
        </p:txBody>
      </p:sp>
      <p:sp>
        <p:nvSpPr>
          <p:cNvPr id="9219" name="Fußzeilenplatzhalter 3"/>
          <p:cNvSpPr txBox="1">
            <a:spLocks noGrp="1"/>
          </p:cNvSpPr>
          <p:nvPr/>
        </p:nvSpPr>
        <p:spPr bwMode="auto">
          <a:xfrm>
            <a:off x="762000" y="6629400"/>
            <a:ext cx="4953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pPr>
              <a:spcBef>
                <a:spcPct val="0"/>
              </a:spcBef>
            </a:pPr>
            <a:r>
              <a:rPr lang="de-DE" sz="1000">
                <a:latin typeface="Tahoma" pitchFamily="34" charset="0"/>
              </a:rPr>
              <a:t>Rüdiger Brause: Adaptive Systeme, Institut für Informatik, WS 2007</a:t>
            </a:r>
          </a:p>
        </p:txBody>
      </p:sp>
      <p:sp>
        <p:nvSpPr>
          <p:cNvPr id="9220" name="Foliennummernplatzhalt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1000" smtClean="0"/>
              <a:t>- </a:t>
            </a:r>
            <a:fld id="{91054809-8344-46A5-BB1D-70333B3C6EEA}" type="slidenum">
              <a:rPr lang="de-DE" sz="1000" smtClean="0"/>
              <a:pPr/>
              <a:t>6</a:t>
            </a:fld>
            <a:r>
              <a:rPr lang="de-DE" sz="1000" smtClean="0"/>
              <a:t> -</a:t>
            </a:r>
          </a:p>
        </p:txBody>
      </p:sp>
      <p:sp>
        <p:nvSpPr>
          <p:cNvPr id="9221" name="Rectangle 2"/>
          <p:cNvSpPr>
            <a:spLocks noGrp="1" noChangeArrowheads="1"/>
          </p:cNvSpPr>
          <p:nvPr>
            <p:ph type="title"/>
          </p:nvPr>
        </p:nvSpPr>
        <p:spPr/>
        <p:txBody>
          <a:bodyPr/>
          <a:lstStyle/>
          <a:p>
            <a:r>
              <a:rPr lang="de-DE" smtClean="0"/>
              <a:t>Lernen: Hebbsche Regel</a:t>
            </a:r>
          </a:p>
        </p:txBody>
      </p:sp>
      <p:sp>
        <p:nvSpPr>
          <p:cNvPr id="100355" name="Rectangle 3"/>
          <p:cNvSpPr>
            <a:spLocks noGrp="1" noChangeArrowheads="1"/>
          </p:cNvSpPr>
          <p:nvPr>
            <p:ph type="body" idx="1"/>
          </p:nvPr>
        </p:nvSpPr>
        <p:spPr>
          <a:xfrm>
            <a:off x="611188" y="1268413"/>
            <a:ext cx="8281987" cy="5112722"/>
          </a:xfrm>
        </p:spPr>
        <p:txBody>
          <a:bodyPr/>
          <a:lstStyle/>
          <a:p>
            <a:pPr marL="0" indent="0">
              <a:buFontTx/>
              <a:buNone/>
            </a:pPr>
            <a:r>
              <a:rPr lang="de-DE" sz="2800" dirty="0" smtClean="0"/>
              <a:t>Beobachtung </a:t>
            </a:r>
            <a:r>
              <a:rPr lang="de-DE" sz="2000" b="0" dirty="0" smtClean="0"/>
              <a:t>des Physiologen </a:t>
            </a:r>
            <a:r>
              <a:rPr lang="de-DE" sz="2000" b="0" dirty="0" err="1" smtClean="0"/>
              <a:t>Hebb</a:t>
            </a:r>
            <a:r>
              <a:rPr lang="de-DE" sz="2000" b="0" dirty="0" smtClean="0"/>
              <a:t> (1949):</a:t>
            </a:r>
          </a:p>
          <a:p>
            <a:pPr marL="0" indent="0" algn="just">
              <a:lnSpc>
                <a:spcPct val="95000"/>
              </a:lnSpc>
              <a:buFontTx/>
              <a:buNone/>
            </a:pPr>
            <a:r>
              <a:rPr lang="de-DE" sz="2000" b="0" i="1" dirty="0" smtClean="0">
                <a:latin typeface="Times New Roman" pitchFamily="18" charset="0"/>
                <a:cs typeface="Times New Roman" pitchFamily="18" charset="0"/>
              </a:rPr>
              <a:t>"Wenn ein Axon der Zelle A nahe genug ist, um eine Zelle B zu erregen und wiederholt oder dauerhaft sich am Feuern beteiligt, geschieht ein Wachstumsprozess oder metabolische Änderung in einer oder beiden Zellen dergestalt, dass </a:t>
            </a:r>
            <a:r>
              <a:rPr lang="de-DE" sz="2000" b="0" i="1" dirty="0" err="1" smtClean="0">
                <a:latin typeface="Times New Roman" pitchFamily="18" charset="0"/>
                <a:cs typeface="Times New Roman" pitchFamily="18" charset="0"/>
              </a:rPr>
              <a:t>A's</a:t>
            </a:r>
            <a:r>
              <a:rPr lang="de-DE" sz="2000" b="0" i="1" dirty="0" smtClean="0">
                <a:latin typeface="Times New Roman" pitchFamily="18" charset="0"/>
                <a:cs typeface="Times New Roman" pitchFamily="18" charset="0"/>
              </a:rPr>
              <a:t> Effizienz, als eine der auf B feuernden Zellen, anwächst."</a:t>
            </a:r>
            <a:endParaRPr lang="de-DE" sz="2000" b="0" dirty="0" smtClean="0">
              <a:latin typeface="Times New Roman" pitchFamily="18" charset="0"/>
              <a:cs typeface="Times New Roman" pitchFamily="18" charset="0"/>
            </a:endParaRPr>
          </a:p>
          <a:p>
            <a:pPr marL="0" indent="0" algn="just">
              <a:lnSpc>
                <a:spcPct val="190000"/>
              </a:lnSpc>
              <a:buFontTx/>
              <a:buNone/>
            </a:pPr>
            <a:r>
              <a:rPr lang="de-DE" sz="2000" b="0" dirty="0" smtClean="0"/>
              <a:t> </a:t>
            </a:r>
            <a:r>
              <a:rPr lang="de-DE" sz="2000" dirty="0" smtClean="0"/>
              <a:t>Also</a:t>
            </a:r>
            <a:r>
              <a:rPr lang="de-DE" sz="2000" b="0" dirty="0" smtClean="0"/>
              <a:t>: 	</a:t>
            </a:r>
            <a:r>
              <a:rPr lang="de-DE" sz="2000" b="0" dirty="0" err="1" smtClean="0">
                <a:latin typeface="TIMES" charset="0"/>
                <a:cs typeface="Times New Roman" pitchFamily="18" charset="0"/>
              </a:rPr>
              <a:t>w</a:t>
            </a:r>
            <a:r>
              <a:rPr lang="de-DE" sz="2000" b="0" baseline="-30000" dirty="0" err="1" smtClean="0">
                <a:latin typeface="TIMES" charset="0"/>
                <a:cs typeface="Times New Roman" pitchFamily="18" charset="0"/>
              </a:rPr>
              <a:t>AB</a:t>
            </a:r>
            <a:r>
              <a:rPr lang="de-DE" sz="2000" b="0" dirty="0" smtClean="0">
                <a:latin typeface="TIMES" charset="0"/>
                <a:cs typeface="Times New Roman" pitchFamily="18" charset="0"/>
              </a:rPr>
              <a:t>(t) – </a:t>
            </a:r>
            <a:r>
              <a:rPr lang="de-DE" sz="2000" b="0" dirty="0" err="1" smtClean="0">
                <a:latin typeface="TIMES" charset="0"/>
                <a:cs typeface="Times New Roman" pitchFamily="18" charset="0"/>
              </a:rPr>
              <a:t>w</a:t>
            </a:r>
            <a:r>
              <a:rPr lang="de-DE" sz="2000" b="0" baseline="-30000" dirty="0" err="1" smtClean="0">
                <a:latin typeface="TIMES" charset="0"/>
                <a:cs typeface="Times New Roman" pitchFamily="18" charset="0"/>
              </a:rPr>
              <a:t>AB</a:t>
            </a:r>
            <a:r>
              <a:rPr lang="de-DE" sz="2000" b="0" dirty="0" smtClean="0">
                <a:latin typeface="TIMES" charset="0"/>
                <a:cs typeface="Times New Roman" pitchFamily="18" charset="0"/>
              </a:rPr>
              <a:t>(t-1) =: </a:t>
            </a:r>
            <a:r>
              <a:rPr lang="de-DE" b="0" dirty="0" smtClean="0">
                <a:cs typeface="Times New Roman" pitchFamily="18" charset="0"/>
                <a:sym typeface="Symbol" pitchFamily="18" charset="2"/>
              </a:rPr>
              <a:t></a:t>
            </a:r>
            <a:r>
              <a:rPr lang="de-DE" b="0" dirty="0" smtClean="0">
                <a:latin typeface="TIMES" charset="0"/>
                <a:cs typeface="Times New Roman" pitchFamily="18" charset="0"/>
              </a:rPr>
              <a:t>w ~ </a:t>
            </a:r>
            <a:r>
              <a:rPr lang="de-DE" b="0" dirty="0" err="1" smtClean="0">
                <a:latin typeface="TIMES" charset="0"/>
                <a:cs typeface="Times New Roman" pitchFamily="18" charset="0"/>
              </a:rPr>
              <a:t>x</a:t>
            </a:r>
            <a:r>
              <a:rPr lang="de-DE" b="0" baseline="-30000" dirty="0" err="1" smtClean="0">
                <a:latin typeface="TIMES" charset="0"/>
                <a:cs typeface="Times New Roman" pitchFamily="18" charset="0"/>
              </a:rPr>
              <a:t>A</a:t>
            </a:r>
            <a:r>
              <a:rPr lang="de-DE" b="0" baseline="-30000" dirty="0" smtClean="0">
                <a:latin typeface="TIMES" charset="0"/>
                <a:cs typeface="Times New Roman" pitchFamily="18" charset="0"/>
              </a:rPr>
              <a:t> </a:t>
            </a:r>
            <a:r>
              <a:rPr lang="de-DE" b="0" dirty="0" err="1" smtClean="0">
                <a:latin typeface="TIMES" charset="0"/>
                <a:cs typeface="Times New Roman" pitchFamily="18" charset="0"/>
              </a:rPr>
              <a:t>y</a:t>
            </a:r>
            <a:r>
              <a:rPr lang="de-DE" b="0" baseline="-30000" dirty="0" err="1" smtClean="0">
                <a:latin typeface="TIMES" charset="0"/>
                <a:cs typeface="Times New Roman" pitchFamily="18" charset="0"/>
              </a:rPr>
              <a:t>B</a:t>
            </a:r>
            <a:r>
              <a:rPr lang="de-DE" b="0" dirty="0" smtClean="0">
                <a:latin typeface="TIMES" charset="0"/>
                <a:cs typeface="Times New Roman" pitchFamily="18" charset="0"/>
              </a:rPr>
              <a:t> </a:t>
            </a:r>
          </a:p>
          <a:p>
            <a:pPr marL="0" indent="0" algn="just">
              <a:buFontTx/>
              <a:buNone/>
            </a:pPr>
            <a:r>
              <a:rPr lang="de-DE" sz="2000" b="0" dirty="0" smtClean="0">
                <a:latin typeface="TIMES" charset="0"/>
                <a:cs typeface="Times New Roman" pitchFamily="18" charset="0"/>
              </a:rPr>
              <a:t>  oder 	</a:t>
            </a:r>
            <a:r>
              <a:rPr lang="de-DE" sz="2000" b="0" dirty="0" err="1" smtClean="0">
                <a:latin typeface="TIMES" charset="0"/>
                <a:cs typeface="Times New Roman" pitchFamily="18" charset="0"/>
              </a:rPr>
              <a:t>w</a:t>
            </a:r>
            <a:r>
              <a:rPr lang="de-DE" sz="2000" b="0" baseline="-30000" dirty="0" err="1" smtClean="0">
                <a:latin typeface="TIMES" charset="0"/>
                <a:cs typeface="Times New Roman" pitchFamily="18" charset="0"/>
              </a:rPr>
              <a:t>ij</a:t>
            </a:r>
            <a:r>
              <a:rPr lang="de-DE" sz="1800" b="0" dirty="0" smtClean="0">
                <a:latin typeface="TIMES" charset="0"/>
                <a:cs typeface="Times New Roman" pitchFamily="18" charset="0"/>
              </a:rPr>
              <a:t>(t</a:t>
            </a:r>
            <a:r>
              <a:rPr lang="de-DE" sz="1800" b="0" dirty="0">
                <a:latin typeface="TIMES" charset="0"/>
                <a:cs typeface="Times New Roman" pitchFamily="18" charset="0"/>
              </a:rPr>
              <a:t>)</a:t>
            </a:r>
            <a:r>
              <a:rPr lang="de-DE" sz="2000" b="0" dirty="0">
                <a:latin typeface="TIMES" charset="0"/>
                <a:cs typeface="Times New Roman" pitchFamily="18" charset="0"/>
              </a:rPr>
              <a:t> </a:t>
            </a:r>
            <a:r>
              <a:rPr lang="de-DE" sz="2000" b="0" dirty="0" smtClean="0">
                <a:latin typeface="TIMES" charset="0"/>
                <a:cs typeface="Times New Roman" pitchFamily="18" charset="0"/>
              </a:rPr>
              <a:t> = </a:t>
            </a:r>
            <a:r>
              <a:rPr lang="de-DE" sz="2000" b="0" dirty="0" err="1" smtClean="0">
                <a:latin typeface="TIMES" charset="0"/>
                <a:cs typeface="Times New Roman" pitchFamily="18" charset="0"/>
              </a:rPr>
              <a:t>w</a:t>
            </a:r>
            <a:r>
              <a:rPr lang="de-DE" sz="2000" b="0" baseline="-30000" dirty="0" err="1" smtClean="0">
                <a:latin typeface="TIMES" charset="0"/>
                <a:cs typeface="Times New Roman" pitchFamily="18" charset="0"/>
              </a:rPr>
              <a:t>ij</a:t>
            </a:r>
            <a:r>
              <a:rPr lang="de-DE" sz="1800" b="0" dirty="0" smtClean="0">
                <a:latin typeface="TIMES" charset="0"/>
                <a:cs typeface="Times New Roman" pitchFamily="18" charset="0"/>
              </a:rPr>
              <a:t>(t-1</a:t>
            </a:r>
            <a:r>
              <a:rPr lang="de-DE" sz="1800" b="0" dirty="0">
                <a:latin typeface="TIMES" charset="0"/>
                <a:cs typeface="Times New Roman" pitchFamily="18" charset="0"/>
              </a:rPr>
              <a:t>)</a:t>
            </a:r>
            <a:r>
              <a:rPr lang="de-DE" sz="2000" b="0" dirty="0">
                <a:latin typeface="TIMES" charset="0"/>
                <a:cs typeface="Times New Roman" pitchFamily="18" charset="0"/>
              </a:rPr>
              <a:t> + </a:t>
            </a:r>
            <a:r>
              <a:rPr lang="de-DE" sz="2000" b="0" dirty="0">
                <a:latin typeface="TIMES" charset="0"/>
                <a:cs typeface="Times New Roman" pitchFamily="18" charset="0"/>
                <a:sym typeface="Symbol" pitchFamily="18" charset="2"/>
              </a:rPr>
              <a:t></a:t>
            </a:r>
            <a:r>
              <a:rPr lang="de-DE" sz="2000" b="0" baseline="-25000" dirty="0">
                <a:latin typeface="TIMES" charset="0"/>
                <a:cs typeface="Times New Roman" pitchFamily="18" charset="0"/>
                <a:sym typeface="Symbol" pitchFamily="18" charset="2"/>
              </a:rPr>
              <a:t>i</a:t>
            </a:r>
            <a:r>
              <a:rPr lang="de-DE" sz="1800" b="0" dirty="0">
                <a:latin typeface="TIMES" charset="0"/>
                <a:cs typeface="Times New Roman" pitchFamily="18" charset="0"/>
              </a:rPr>
              <a:t>(t)</a:t>
            </a:r>
            <a:r>
              <a:rPr lang="de-DE" sz="2000" b="0" dirty="0">
                <a:latin typeface="TIMES" charset="0"/>
                <a:cs typeface="Times New Roman" pitchFamily="18" charset="0"/>
              </a:rPr>
              <a:t> </a:t>
            </a:r>
            <a:r>
              <a:rPr lang="de-DE" sz="2000" b="0" dirty="0" err="1" smtClean="0">
                <a:latin typeface="TIMES" charset="0"/>
                <a:cs typeface="Times New Roman" pitchFamily="18" charset="0"/>
              </a:rPr>
              <a:t>y</a:t>
            </a:r>
            <a:r>
              <a:rPr lang="de-DE" sz="2000" b="0" baseline="-30000" dirty="0" err="1" smtClean="0">
                <a:latin typeface="TIMES" charset="0"/>
                <a:cs typeface="Times New Roman" pitchFamily="18" charset="0"/>
              </a:rPr>
              <a:t>i</a:t>
            </a:r>
            <a:r>
              <a:rPr lang="de-DE" sz="2000" b="0" dirty="0" err="1" smtClean="0">
                <a:latin typeface="TIMES" charset="0"/>
                <a:cs typeface="Times New Roman" pitchFamily="18" charset="0"/>
              </a:rPr>
              <a:t>x</a:t>
            </a:r>
            <a:r>
              <a:rPr lang="de-DE" sz="2000" b="0" baseline="-25000" dirty="0" err="1" smtClean="0">
                <a:latin typeface="TIMES" charset="0"/>
                <a:cs typeface="Times New Roman" pitchFamily="18" charset="0"/>
              </a:rPr>
              <a:t>j</a:t>
            </a:r>
            <a:endParaRPr lang="de-DE" sz="2000" b="0" baseline="-25000" dirty="0" smtClean="0">
              <a:latin typeface="TIMES" charset="0"/>
              <a:cs typeface="Times New Roman" pitchFamily="18" charset="0"/>
            </a:endParaRPr>
          </a:p>
          <a:p>
            <a:pPr marL="0" indent="0" algn="just">
              <a:lnSpc>
                <a:spcPct val="100000"/>
              </a:lnSpc>
              <a:buFontTx/>
              <a:buNone/>
            </a:pPr>
            <a:r>
              <a:rPr lang="de-DE" sz="1600" b="0" dirty="0" smtClean="0">
                <a:solidFill>
                  <a:schemeClr val="accent2">
                    <a:lumMod val="60000"/>
                    <a:lumOff val="40000"/>
                  </a:schemeClr>
                </a:solidFill>
                <a:cs typeface="Times New Roman" pitchFamily="18" charset="0"/>
              </a:rPr>
              <a:t>Vektor:</a:t>
            </a:r>
            <a:r>
              <a:rPr lang="de-DE" sz="2000" b="0" dirty="0" smtClean="0">
                <a:latin typeface="TIMES" charset="0"/>
                <a:cs typeface="Times New Roman" pitchFamily="18" charset="0"/>
              </a:rPr>
              <a:t>	</a:t>
            </a:r>
            <a:r>
              <a:rPr lang="de-DE" dirty="0" err="1" smtClean="0">
                <a:latin typeface="TIMES" charset="0"/>
                <a:cs typeface="Times New Roman" pitchFamily="18" charset="0"/>
              </a:rPr>
              <a:t>w</a:t>
            </a:r>
            <a:r>
              <a:rPr lang="de-DE" b="0" baseline="-30000" dirty="0" err="1" smtClean="0">
                <a:latin typeface="TIMES" charset="0"/>
                <a:cs typeface="Times New Roman" pitchFamily="18" charset="0"/>
              </a:rPr>
              <a:t>i</a:t>
            </a:r>
            <a:r>
              <a:rPr lang="de-DE" sz="2000" b="0" dirty="0" smtClean="0">
                <a:latin typeface="TIMES" charset="0"/>
                <a:cs typeface="Times New Roman" pitchFamily="18" charset="0"/>
              </a:rPr>
              <a:t>(t)</a:t>
            </a:r>
            <a:r>
              <a:rPr lang="de-DE" b="0" dirty="0" smtClean="0">
                <a:latin typeface="TIMES" charset="0"/>
                <a:cs typeface="Times New Roman" pitchFamily="18" charset="0"/>
              </a:rPr>
              <a:t> </a:t>
            </a:r>
            <a:r>
              <a:rPr lang="de-DE" sz="2000" b="0" dirty="0" smtClean="0">
                <a:latin typeface="Times New Roman" panose="02020603050405020304" pitchFamily="18" charset="0"/>
                <a:cs typeface="Times New Roman" panose="02020603050405020304" pitchFamily="18" charset="0"/>
              </a:rPr>
              <a:t>=</a:t>
            </a:r>
            <a:r>
              <a:rPr lang="de-DE" b="0" dirty="0" smtClean="0">
                <a:latin typeface="TIMES" charset="0"/>
                <a:cs typeface="Times New Roman" pitchFamily="18" charset="0"/>
              </a:rPr>
              <a:t> </a:t>
            </a:r>
            <a:r>
              <a:rPr lang="de-DE" dirty="0" err="1" smtClean="0">
                <a:latin typeface="TIMES" charset="0"/>
                <a:cs typeface="Times New Roman" pitchFamily="18" charset="0"/>
              </a:rPr>
              <a:t>w</a:t>
            </a:r>
            <a:r>
              <a:rPr lang="de-DE" b="0" baseline="-30000" dirty="0" err="1" smtClean="0">
                <a:latin typeface="TIMES" charset="0"/>
                <a:cs typeface="Times New Roman" pitchFamily="18" charset="0"/>
              </a:rPr>
              <a:t>i</a:t>
            </a:r>
            <a:r>
              <a:rPr lang="de-DE" sz="2000" b="0" dirty="0" smtClean="0">
                <a:latin typeface="TIMES" charset="0"/>
                <a:cs typeface="Times New Roman" pitchFamily="18" charset="0"/>
              </a:rPr>
              <a:t>(t-1)</a:t>
            </a:r>
            <a:r>
              <a:rPr lang="de-DE" b="0" dirty="0" smtClean="0">
                <a:latin typeface="TIMES" charset="0"/>
                <a:cs typeface="Times New Roman" pitchFamily="18" charset="0"/>
              </a:rPr>
              <a:t> + </a:t>
            </a:r>
            <a:r>
              <a:rPr lang="de-DE" b="0" dirty="0" smtClean="0">
                <a:latin typeface="TIMES" charset="0"/>
                <a:cs typeface="Times New Roman" pitchFamily="18" charset="0"/>
                <a:sym typeface="Symbol" pitchFamily="18" charset="2"/>
              </a:rPr>
              <a:t></a:t>
            </a:r>
            <a:r>
              <a:rPr lang="de-DE" b="0" baseline="-25000" dirty="0" smtClean="0">
                <a:latin typeface="TIMES" charset="0"/>
                <a:cs typeface="Times New Roman" pitchFamily="18" charset="0"/>
                <a:sym typeface="Symbol" pitchFamily="18" charset="2"/>
              </a:rPr>
              <a:t>i</a:t>
            </a:r>
            <a:r>
              <a:rPr lang="de-DE" sz="2000" b="0" dirty="0" smtClean="0">
                <a:latin typeface="TIMES" charset="0"/>
                <a:cs typeface="Times New Roman" pitchFamily="18" charset="0"/>
              </a:rPr>
              <a:t>(t)</a:t>
            </a:r>
            <a:r>
              <a:rPr lang="de-DE" b="0" dirty="0" smtClean="0">
                <a:latin typeface="TIMES" charset="0"/>
                <a:cs typeface="Times New Roman" pitchFamily="18" charset="0"/>
              </a:rPr>
              <a:t> </a:t>
            </a:r>
            <a:r>
              <a:rPr lang="de-DE" b="0" dirty="0" err="1" smtClean="0">
                <a:latin typeface="TIMES" charset="0"/>
                <a:cs typeface="Times New Roman" pitchFamily="18" charset="0"/>
              </a:rPr>
              <a:t>y</a:t>
            </a:r>
            <a:r>
              <a:rPr lang="de-DE" b="0" baseline="-30000" dirty="0" err="1" smtClean="0">
                <a:latin typeface="TIMES" charset="0"/>
                <a:cs typeface="Times New Roman" pitchFamily="18" charset="0"/>
              </a:rPr>
              <a:t>i</a:t>
            </a:r>
            <a:r>
              <a:rPr lang="de-DE" dirty="0" err="1" smtClean="0">
                <a:latin typeface="TIMES" charset="0"/>
                <a:cs typeface="Times New Roman" pitchFamily="18" charset="0"/>
              </a:rPr>
              <a:t>x</a:t>
            </a:r>
            <a:r>
              <a:rPr lang="de-DE" sz="2000" b="0" dirty="0" smtClean="0">
                <a:latin typeface="TIMES" charset="0"/>
                <a:cs typeface="Times New Roman" pitchFamily="18" charset="0"/>
              </a:rPr>
              <a:t>             </a:t>
            </a:r>
            <a:r>
              <a:rPr lang="de-DE" sz="2000" b="0" i="1" dirty="0" smtClean="0">
                <a:solidFill>
                  <a:srgbClr val="0066CC"/>
                </a:solidFill>
                <a:cs typeface="Times New Roman" pitchFamily="18" charset="0"/>
              </a:rPr>
              <a:t>Iterative Hebb'sche Lernregel</a:t>
            </a:r>
            <a:r>
              <a:rPr lang="de-DE" sz="2000" b="0" dirty="0" smtClean="0">
                <a:latin typeface="TIMES" charset="0"/>
                <a:cs typeface="Times New Roman" pitchFamily="18" charset="0"/>
              </a:rPr>
              <a:t> </a:t>
            </a:r>
          </a:p>
          <a:p>
            <a:pPr marL="0" indent="0" algn="just">
              <a:lnSpc>
                <a:spcPct val="100000"/>
              </a:lnSpc>
              <a:spcBef>
                <a:spcPts val="1800"/>
              </a:spcBef>
              <a:buFontTx/>
              <a:buNone/>
            </a:pPr>
            <a:r>
              <a:rPr lang="de-DE" sz="1600" b="0" dirty="0">
                <a:solidFill>
                  <a:schemeClr val="accent2">
                    <a:lumMod val="60000"/>
                    <a:lumOff val="40000"/>
                  </a:schemeClr>
                </a:solidFill>
                <a:cs typeface="Times New Roman" pitchFamily="18" charset="0"/>
              </a:rPr>
              <a:t>Matrix</a:t>
            </a:r>
            <a:r>
              <a:rPr lang="de-DE" sz="2000" b="0" dirty="0" smtClean="0">
                <a:solidFill>
                  <a:schemeClr val="accent2">
                    <a:lumMod val="60000"/>
                    <a:lumOff val="40000"/>
                  </a:schemeClr>
                </a:solidFill>
                <a:latin typeface="TIMES" charset="0"/>
                <a:cs typeface="Times New Roman" pitchFamily="18" charset="0"/>
              </a:rPr>
              <a:t>:</a:t>
            </a:r>
            <a:r>
              <a:rPr lang="de-DE" sz="2000" b="0" dirty="0" smtClean="0">
                <a:latin typeface="TIMES" charset="0"/>
                <a:cs typeface="Times New Roman" pitchFamily="18" charset="0"/>
              </a:rPr>
              <a:t>	</a:t>
            </a:r>
            <a:r>
              <a:rPr lang="de-DE" sz="2000" dirty="0" smtClean="0">
                <a:latin typeface="TIMES" charset="0"/>
                <a:cs typeface="Times New Roman" pitchFamily="18" charset="0"/>
              </a:rPr>
              <a:t>W</a:t>
            </a:r>
            <a:r>
              <a:rPr lang="de-DE" sz="1800" b="0" dirty="0" smtClean="0">
                <a:latin typeface="TIMES" charset="0"/>
                <a:cs typeface="Times New Roman" pitchFamily="18" charset="0"/>
              </a:rPr>
              <a:t>(t)</a:t>
            </a:r>
            <a:r>
              <a:rPr lang="de-DE" sz="2000" dirty="0" smtClean="0">
                <a:latin typeface="TIMES" charset="0"/>
                <a:cs typeface="Times New Roman" pitchFamily="18" charset="0"/>
              </a:rPr>
              <a:t>  =  W</a:t>
            </a:r>
            <a:r>
              <a:rPr lang="de-DE" sz="1800" b="0" dirty="0" smtClean="0">
                <a:latin typeface="TIMES" charset="0"/>
                <a:cs typeface="Times New Roman" pitchFamily="18" charset="0"/>
              </a:rPr>
              <a:t>(t-1)</a:t>
            </a:r>
            <a:r>
              <a:rPr lang="de-DE" sz="2000" dirty="0" smtClean="0">
                <a:latin typeface="TIMES" charset="0"/>
                <a:cs typeface="Times New Roman" pitchFamily="18" charset="0"/>
              </a:rPr>
              <a:t> +</a:t>
            </a:r>
            <a:r>
              <a:rPr lang="de-DE" sz="2000" b="0" dirty="0" smtClean="0">
                <a:latin typeface="TIMES" charset="0"/>
                <a:cs typeface="Times New Roman" pitchFamily="18" charset="0"/>
              </a:rPr>
              <a:t> </a:t>
            </a:r>
            <a:r>
              <a:rPr lang="de-DE" b="0" dirty="0" smtClean="0">
                <a:latin typeface="TIMES" charset="0"/>
                <a:cs typeface="Times New Roman" pitchFamily="18" charset="0"/>
                <a:sym typeface="Symbol" pitchFamily="18" charset="2"/>
              </a:rPr>
              <a:t></a:t>
            </a:r>
            <a:r>
              <a:rPr lang="de-DE" b="0" dirty="0" smtClean="0">
                <a:latin typeface="TIMES" charset="0"/>
                <a:cs typeface="Times New Roman" pitchFamily="18" charset="0"/>
              </a:rPr>
              <a:t>(t) </a:t>
            </a:r>
            <a:r>
              <a:rPr lang="de-DE" dirty="0" err="1" smtClean="0">
                <a:latin typeface="TIMES" charset="0"/>
                <a:cs typeface="Times New Roman" pitchFamily="18" charset="0"/>
              </a:rPr>
              <a:t>yx</a:t>
            </a:r>
            <a:r>
              <a:rPr lang="de-DE" b="0" baseline="30000" dirty="0" err="1" smtClean="0">
                <a:latin typeface="TIMES" charset="0"/>
                <a:cs typeface="Times New Roman" pitchFamily="18" charset="0"/>
              </a:rPr>
              <a:t>T</a:t>
            </a:r>
            <a:r>
              <a:rPr lang="de-DE" b="0" dirty="0" smtClean="0">
                <a:latin typeface="TIMES" charset="0"/>
                <a:cs typeface="Times New Roman" pitchFamily="18" charset="0"/>
              </a:rPr>
              <a:t>	  	</a:t>
            </a:r>
            <a:r>
              <a:rPr lang="de-DE" sz="1800" b="0" i="1" dirty="0" smtClean="0">
                <a:latin typeface="TIMES" charset="0"/>
                <a:cs typeface="Times New Roman" pitchFamily="18" charset="0"/>
              </a:rPr>
              <a:t>Speichern eines Tupels (</a:t>
            </a:r>
            <a:r>
              <a:rPr lang="de-DE" sz="1800" b="0" i="1" dirty="0" err="1" smtClean="0">
                <a:latin typeface="TIMES" charset="0"/>
                <a:cs typeface="Times New Roman" pitchFamily="18" charset="0"/>
              </a:rPr>
              <a:t>x,y</a:t>
            </a:r>
            <a:r>
              <a:rPr lang="de-DE" sz="1800" b="0" i="1" dirty="0" smtClean="0">
                <a:latin typeface="TIMES" charset="0"/>
                <a:cs typeface="Times New Roman" pitchFamily="18" charset="0"/>
              </a:rPr>
              <a:t>)</a:t>
            </a:r>
          </a:p>
          <a:p>
            <a:pPr marL="0" indent="0" algn="just">
              <a:lnSpc>
                <a:spcPct val="100000"/>
              </a:lnSpc>
              <a:spcBef>
                <a:spcPts val="1800"/>
              </a:spcBef>
              <a:buFontTx/>
              <a:buNone/>
            </a:pPr>
            <a:endParaRPr lang="de-DE" sz="1800" b="0" i="1" dirty="0" smtClean="0">
              <a:solidFill>
                <a:srgbClr val="D62900"/>
              </a:solidFill>
              <a:latin typeface="TIMES" charset="0"/>
              <a:cs typeface="Times New Roman" pitchFamily="18" charset="0"/>
            </a:endParaRPr>
          </a:p>
          <a:p>
            <a:pPr marL="0" indent="0" algn="just">
              <a:lnSpc>
                <a:spcPct val="100000"/>
              </a:lnSpc>
              <a:spcBef>
                <a:spcPts val="1800"/>
              </a:spcBef>
              <a:buFontTx/>
              <a:buNone/>
            </a:pPr>
            <a:r>
              <a:rPr lang="de-DE" sz="1800" b="0" i="1" dirty="0" smtClean="0">
                <a:solidFill>
                  <a:srgbClr val="D62900"/>
                </a:solidFill>
                <a:latin typeface="TIMES" charset="0"/>
                <a:cs typeface="Times New Roman" pitchFamily="18" charset="0"/>
              </a:rPr>
              <a:t>Frage:</a:t>
            </a:r>
            <a:r>
              <a:rPr lang="de-DE" sz="1800" b="0" i="1" dirty="0" smtClean="0">
                <a:latin typeface="TIMES" charset="0"/>
                <a:cs typeface="Times New Roman" pitchFamily="18" charset="0"/>
              </a:rPr>
              <a:t> Ist auch eine andere Form der </a:t>
            </a:r>
            <a:r>
              <a:rPr lang="de-DE" sz="1800" b="0" i="1" dirty="0" err="1" smtClean="0">
                <a:latin typeface="TIMES" charset="0"/>
                <a:cs typeface="Times New Roman" pitchFamily="18" charset="0"/>
              </a:rPr>
              <a:t>Hebb‘schen</a:t>
            </a:r>
            <a:r>
              <a:rPr lang="de-DE" sz="1800" b="0" i="1" dirty="0" smtClean="0">
                <a:latin typeface="TIMES" charset="0"/>
                <a:cs typeface="Times New Roman" pitchFamily="18" charset="0"/>
              </a:rPr>
              <a:t> Lernregel denkbar?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0355">
                                            <p:txEl>
                                              <p:pRg st="0" end="0"/>
                                            </p:txEl>
                                          </p:spTgt>
                                        </p:tgtEl>
                                        <p:attrNameLst>
                                          <p:attrName>style.visibility</p:attrName>
                                        </p:attrNameLst>
                                      </p:cBhvr>
                                      <p:to>
                                        <p:strVal val="visible"/>
                                      </p:to>
                                    </p:set>
                                  </p:childTnLst>
                                </p:cTn>
                              </p:par>
                              <p:par>
                                <p:cTn id="7" presetID="27" presetClass="entr" presetSubtype="0" fill="hold" nodeType="withEffect">
                                  <p:stCondLst>
                                    <p:cond delay="0"/>
                                  </p:stCondLst>
                                  <p:iterate type="lt">
                                    <p:tmPct val="50000"/>
                                  </p:iterate>
                                  <p:childTnLst>
                                    <p:set>
                                      <p:cBhvr>
                                        <p:cTn id="8" dur="1" fill="hold">
                                          <p:stCondLst>
                                            <p:cond delay="0"/>
                                          </p:stCondLst>
                                        </p:cTn>
                                        <p:tgtEl>
                                          <p:spTgt spid="100355">
                                            <p:txEl>
                                              <p:pRg st="1" end="1"/>
                                            </p:txEl>
                                          </p:spTgt>
                                        </p:tgtEl>
                                        <p:attrNameLst>
                                          <p:attrName>style.visibility</p:attrName>
                                        </p:attrNameLst>
                                      </p:cBhvr>
                                      <p:to>
                                        <p:strVal val="visible"/>
                                      </p:to>
                                    </p:set>
                                    <p:anim calcmode="discrete" valueType="clr">
                                      <p:cBhvr override="childStyle">
                                        <p:cTn id="9" dur="80"/>
                                        <p:tgtEl>
                                          <p:spTgt spid="100355">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0" dur="80"/>
                                        <p:tgtEl>
                                          <p:spTgt spid="100355">
                                            <p:txEl>
                                              <p:pRg st="1" end="1"/>
                                            </p:txEl>
                                          </p:spTgt>
                                        </p:tgtEl>
                                        <p:attrNameLst>
                                          <p:attrName>fillcolor</p:attrName>
                                        </p:attrNameLst>
                                      </p:cBhvr>
                                      <p:tavLst>
                                        <p:tav tm="0">
                                          <p:val>
                                            <p:clrVal>
                                              <a:schemeClr val="accent2"/>
                                            </p:clrVal>
                                          </p:val>
                                        </p:tav>
                                        <p:tav tm="50000">
                                          <p:val>
                                            <p:clrVal>
                                              <a:schemeClr val="hlink"/>
                                            </p:clrVal>
                                          </p:val>
                                        </p:tav>
                                      </p:tavLst>
                                    </p:anim>
                                    <p:set>
                                      <p:cBhvr>
                                        <p:cTn id="11" dur="80"/>
                                        <p:tgtEl>
                                          <p:spTgt spid="100355">
                                            <p:txEl>
                                              <p:pRg st="1" end="1"/>
                                            </p:txEl>
                                          </p:spTgt>
                                        </p:tgtEl>
                                        <p:attrNameLst>
                                          <p:attrName>fill.type</p:attrName>
                                        </p:attrNameLst>
                                      </p:cBhvr>
                                      <p:to>
                                        <p:strVal val="solid"/>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nodeType="clickEffect">
                                  <p:stCondLst>
                                    <p:cond delay="0"/>
                                  </p:stCondLst>
                                  <p:childTnLst>
                                    <p:set>
                                      <p:cBhvr>
                                        <p:cTn id="15" dur="1" fill="hold">
                                          <p:stCondLst>
                                            <p:cond delay="0"/>
                                          </p:stCondLst>
                                        </p:cTn>
                                        <p:tgtEl>
                                          <p:spTgt spid="100355">
                                            <p:txEl>
                                              <p:pRg st="2" end="2"/>
                                            </p:txEl>
                                          </p:spTgt>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nodeType="clickEffect">
                                  <p:stCondLst>
                                    <p:cond delay="0"/>
                                  </p:stCondLst>
                                  <p:childTnLst>
                                    <p:set>
                                      <p:cBhvr>
                                        <p:cTn id="19" dur="1" fill="hold">
                                          <p:stCondLst>
                                            <p:cond delay="0"/>
                                          </p:stCondLst>
                                        </p:cTn>
                                        <p:tgtEl>
                                          <p:spTgt spid="100355">
                                            <p:txEl>
                                              <p:pRg st="3" end="3"/>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100355">
                                            <p:txEl>
                                              <p:pRg st="4" end="4"/>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100355">
                                            <p:txEl>
                                              <p:pRg st="5" end="5"/>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10035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5"/>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1000" smtClean="0">
                <a:latin typeface="Tahoma" pitchFamily="34" charset="0"/>
              </a:rPr>
              <a:t>Rüdiger Brause: Adaptive Systeme AS-1, WS 2013</a:t>
            </a:r>
            <a:endParaRPr lang="de-DE" sz="1000">
              <a:latin typeface="Tahoma" pitchFamily="34" charset="0"/>
            </a:endParaRPr>
          </a:p>
        </p:txBody>
      </p:sp>
      <p:sp>
        <p:nvSpPr>
          <p:cNvPr id="49155" name="Foliennummernplatzhalt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1000" smtClean="0"/>
              <a:t>- </a:t>
            </a:r>
            <a:fld id="{7C5147C3-3316-49A7-AD76-17090610A630}" type="slidenum">
              <a:rPr lang="de-DE" sz="1000" smtClean="0"/>
              <a:pPr/>
              <a:t>60</a:t>
            </a:fld>
            <a:r>
              <a:rPr lang="de-DE" sz="1000" smtClean="0"/>
              <a:t> -</a:t>
            </a:r>
          </a:p>
        </p:txBody>
      </p:sp>
      <p:sp>
        <p:nvSpPr>
          <p:cNvPr id="49156" name="Rectangle 2"/>
          <p:cNvSpPr>
            <a:spLocks noGrp="1" noChangeArrowheads="1"/>
          </p:cNvSpPr>
          <p:nvPr>
            <p:ph type="title"/>
          </p:nvPr>
        </p:nvSpPr>
        <p:spPr/>
        <p:txBody>
          <a:bodyPr/>
          <a:lstStyle/>
          <a:p>
            <a:r>
              <a:rPr lang="de-DE" smtClean="0"/>
              <a:t>Backpropagation-Grundidee</a:t>
            </a:r>
          </a:p>
        </p:txBody>
      </p:sp>
      <p:sp>
        <p:nvSpPr>
          <p:cNvPr id="162819" name="Rectangle 3"/>
          <p:cNvSpPr>
            <a:spLocks noGrp="1" noChangeArrowheads="1"/>
          </p:cNvSpPr>
          <p:nvPr>
            <p:ph type="body" idx="1"/>
          </p:nvPr>
        </p:nvSpPr>
        <p:spPr>
          <a:xfrm>
            <a:off x="1498600" y="5651500"/>
            <a:ext cx="5118100" cy="738188"/>
          </a:xfrm>
        </p:spPr>
        <p:txBody>
          <a:bodyPr/>
          <a:lstStyle/>
          <a:p>
            <a:pPr marL="0" indent="0">
              <a:lnSpc>
                <a:spcPct val="70000"/>
              </a:lnSpc>
              <a:buFontTx/>
              <a:buNone/>
            </a:pPr>
            <a:r>
              <a:rPr lang="de-DE" smtClean="0">
                <a:solidFill>
                  <a:srgbClr val="0066CC"/>
                </a:solidFill>
              </a:rPr>
              <a:t>Schichtweise Verbesserung </a:t>
            </a:r>
          </a:p>
          <a:p>
            <a:pPr marL="0" indent="0">
              <a:lnSpc>
                <a:spcPct val="70000"/>
              </a:lnSpc>
              <a:buFontTx/>
              <a:buNone/>
            </a:pPr>
            <a:r>
              <a:rPr lang="de-DE" smtClean="0">
                <a:solidFill>
                  <a:srgbClr val="0066CC"/>
                </a:solidFill>
              </a:rPr>
              <a:t>durch Rückführung des Fehlers</a:t>
            </a:r>
          </a:p>
        </p:txBody>
      </p:sp>
      <p:sp>
        <p:nvSpPr>
          <p:cNvPr id="49158" name="Rectangle 5"/>
          <p:cNvSpPr>
            <a:spLocks noChangeArrowheads="1"/>
          </p:cNvSpPr>
          <p:nvPr/>
        </p:nvSpPr>
        <p:spPr bwMode="auto">
          <a:xfrm>
            <a:off x="611188" y="1230313"/>
            <a:ext cx="8532812"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5000"/>
              </a:lnSpc>
              <a:spcBef>
                <a:spcPct val="45000"/>
              </a:spcBef>
            </a:pPr>
            <a:r>
              <a:rPr lang="de-DE" sz="2400" b="1"/>
              <a:t>Netzarchitektur und Lernen</a:t>
            </a:r>
          </a:p>
        </p:txBody>
      </p:sp>
      <p:sp>
        <p:nvSpPr>
          <p:cNvPr id="49159" name="Rectangle 8"/>
          <p:cNvSpPr>
            <a:spLocks noChangeArrowheads="1"/>
          </p:cNvSpPr>
          <p:nvPr/>
        </p:nvSpPr>
        <p:spPr bwMode="auto">
          <a:xfrm>
            <a:off x="706438" y="1987550"/>
            <a:ext cx="23495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2100" b="1" i="1">
                <a:solidFill>
                  <a:srgbClr val="000000"/>
                </a:solidFill>
                <a:latin typeface="Times New Roman" pitchFamily="18" charset="0"/>
              </a:rPr>
              <a:t>Eingabe      1.Schicht</a:t>
            </a:r>
            <a:endParaRPr lang="de-DE" b="1"/>
          </a:p>
        </p:txBody>
      </p:sp>
      <p:sp>
        <p:nvSpPr>
          <p:cNvPr id="49160" name="Rectangle 9"/>
          <p:cNvSpPr>
            <a:spLocks noChangeArrowheads="1"/>
          </p:cNvSpPr>
          <p:nvPr/>
        </p:nvSpPr>
        <p:spPr bwMode="auto">
          <a:xfrm>
            <a:off x="2989263" y="1987550"/>
            <a:ext cx="666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2100" i="1">
                <a:solidFill>
                  <a:srgbClr val="000000"/>
                </a:solidFill>
                <a:latin typeface="Times New Roman" pitchFamily="18" charset="0"/>
              </a:rPr>
              <a:t> </a:t>
            </a:r>
            <a:endParaRPr lang="de-DE"/>
          </a:p>
        </p:txBody>
      </p:sp>
      <p:sp>
        <p:nvSpPr>
          <p:cNvPr id="49161" name="Rectangle 10"/>
          <p:cNvSpPr>
            <a:spLocks noChangeArrowheads="1"/>
          </p:cNvSpPr>
          <p:nvPr/>
        </p:nvSpPr>
        <p:spPr bwMode="auto">
          <a:xfrm>
            <a:off x="3073400" y="1987550"/>
            <a:ext cx="2667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2100" i="1">
                <a:solidFill>
                  <a:srgbClr val="000000"/>
                </a:solidFill>
                <a:latin typeface="Times New Roman" pitchFamily="18" charset="0"/>
              </a:rPr>
              <a:t>    </a:t>
            </a:r>
            <a:endParaRPr lang="de-DE"/>
          </a:p>
        </p:txBody>
      </p:sp>
      <p:sp>
        <p:nvSpPr>
          <p:cNvPr id="49162" name="Rectangle 11"/>
          <p:cNvSpPr>
            <a:spLocks noChangeArrowheads="1"/>
          </p:cNvSpPr>
          <p:nvPr/>
        </p:nvSpPr>
        <p:spPr bwMode="auto">
          <a:xfrm>
            <a:off x="3341688" y="1987550"/>
            <a:ext cx="666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2100" i="1">
                <a:solidFill>
                  <a:srgbClr val="000000"/>
                </a:solidFill>
                <a:latin typeface="Times New Roman" pitchFamily="18" charset="0"/>
              </a:rPr>
              <a:t> </a:t>
            </a:r>
            <a:endParaRPr lang="de-DE"/>
          </a:p>
        </p:txBody>
      </p:sp>
      <p:sp>
        <p:nvSpPr>
          <p:cNvPr id="49163" name="Rectangle 12"/>
          <p:cNvSpPr>
            <a:spLocks noChangeArrowheads="1"/>
          </p:cNvSpPr>
          <p:nvPr/>
        </p:nvSpPr>
        <p:spPr bwMode="auto">
          <a:xfrm>
            <a:off x="3863975" y="1987550"/>
            <a:ext cx="1563688"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2100" b="1" i="1">
                <a:solidFill>
                  <a:srgbClr val="000000"/>
                </a:solidFill>
                <a:latin typeface="Times New Roman" pitchFamily="18" charset="0"/>
              </a:rPr>
              <a:t>        2.Schicht</a:t>
            </a:r>
            <a:endParaRPr lang="de-DE" b="1"/>
          </a:p>
        </p:txBody>
      </p:sp>
      <p:sp>
        <p:nvSpPr>
          <p:cNvPr id="49164" name="Rectangle 13"/>
          <p:cNvSpPr>
            <a:spLocks noChangeArrowheads="1"/>
          </p:cNvSpPr>
          <p:nvPr/>
        </p:nvSpPr>
        <p:spPr bwMode="auto">
          <a:xfrm>
            <a:off x="5386388" y="1987550"/>
            <a:ext cx="666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2100" i="1">
                <a:solidFill>
                  <a:srgbClr val="000000"/>
                </a:solidFill>
                <a:latin typeface="Times New Roman" pitchFamily="18" charset="0"/>
              </a:rPr>
              <a:t> </a:t>
            </a:r>
            <a:endParaRPr lang="de-DE"/>
          </a:p>
        </p:txBody>
      </p:sp>
      <p:sp>
        <p:nvSpPr>
          <p:cNvPr id="49165" name="Rectangle 14"/>
          <p:cNvSpPr>
            <a:spLocks noChangeArrowheads="1"/>
          </p:cNvSpPr>
          <p:nvPr/>
        </p:nvSpPr>
        <p:spPr bwMode="auto">
          <a:xfrm>
            <a:off x="5441950" y="1987550"/>
            <a:ext cx="1414463"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2100" b="1" i="1">
                <a:solidFill>
                  <a:srgbClr val="000000"/>
                </a:solidFill>
                <a:latin typeface="Times New Roman" pitchFamily="18" charset="0"/>
              </a:rPr>
              <a:t>     Ausgabe  </a:t>
            </a:r>
            <a:endParaRPr lang="de-DE" b="1"/>
          </a:p>
        </p:txBody>
      </p:sp>
      <p:sp>
        <p:nvSpPr>
          <p:cNvPr id="49166" name="Rectangle 15"/>
          <p:cNvSpPr>
            <a:spLocks noChangeArrowheads="1"/>
          </p:cNvSpPr>
          <p:nvPr/>
        </p:nvSpPr>
        <p:spPr bwMode="auto">
          <a:xfrm>
            <a:off x="6831013" y="1987550"/>
            <a:ext cx="666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2100" i="1">
                <a:solidFill>
                  <a:srgbClr val="000000"/>
                </a:solidFill>
                <a:latin typeface="Times New Roman" pitchFamily="18" charset="0"/>
              </a:rPr>
              <a:t> </a:t>
            </a:r>
            <a:endParaRPr lang="de-DE"/>
          </a:p>
        </p:txBody>
      </p:sp>
      <p:sp>
        <p:nvSpPr>
          <p:cNvPr id="162832" name="Freeform 16"/>
          <p:cNvSpPr>
            <a:spLocks/>
          </p:cNvSpPr>
          <p:nvPr/>
        </p:nvSpPr>
        <p:spPr bwMode="auto">
          <a:xfrm>
            <a:off x="1025525" y="2478088"/>
            <a:ext cx="755650" cy="938212"/>
          </a:xfrm>
          <a:custGeom>
            <a:avLst/>
            <a:gdLst>
              <a:gd name="T0" fmla="*/ 2147483647 w 476"/>
              <a:gd name="T1" fmla="*/ 0 h 591"/>
              <a:gd name="T2" fmla="*/ 2147483647 w 476"/>
              <a:gd name="T3" fmla="*/ 2147483647 h 591"/>
              <a:gd name="T4" fmla="*/ 0 w 476"/>
              <a:gd name="T5" fmla="*/ 2147483647 h 591"/>
              <a:gd name="T6" fmla="*/ 0 w 476"/>
              <a:gd name="T7" fmla="*/ 2147483647 h 591"/>
              <a:gd name="T8" fmla="*/ 2147483647 w 476"/>
              <a:gd name="T9" fmla="*/ 2147483647 h 591"/>
              <a:gd name="T10" fmla="*/ 2147483647 w 476"/>
              <a:gd name="T11" fmla="*/ 2147483647 h 591"/>
              <a:gd name="T12" fmla="*/ 2147483647 w 476"/>
              <a:gd name="T13" fmla="*/ 2147483647 h 591"/>
              <a:gd name="T14" fmla="*/ 2147483647 w 476"/>
              <a:gd name="T15" fmla="*/ 0 h 591"/>
              <a:gd name="T16" fmla="*/ 0 60000 65536"/>
              <a:gd name="T17" fmla="*/ 0 60000 65536"/>
              <a:gd name="T18" fmla="*/ 0 60000 65536"/>
              <a:gd name="T19" fmla="*/ 0 60000 65536"/>
              <a:gd name="T20" fmla="*/ 0 60000 65536"/>
              <a:gd name="T21" fmla="*/ 0 60000 65536"/>
              <a:gd name="T22" fmla="*/ 0 60000 65536"/>
              <a:gd name="T23" fmla="*/ 0 60000 65536"/>
              <a:gd name="T24" fmla="*/ 0 w 476"/>
              <a:gd name="T25" fmla="*/ 0 h 591"/>
              <a:gd name="T26" fmla="*/ 476 w 476"/>
              <a:gd name="T27" fmla="*/ 591 h 59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6" h="591">
                <a:moveTo>
                  <a:pt x="357" y="0"/>
                </a:moveTo>
                <a:lnTo>
                  <a:pt x="357" y="148"/>
                </a:lnTo>
                <a:lnTo>
                  <a:pt x="0" y="148"/>
                </a:lnTo>
                <a:lnTo>
                  <a:pt x="0" y="444"/>
                </a:lnTo>
                <a:lnTo>
                  <a:pt x="357" y="444"/>
                </a:lnTo>
                <a:lnTo>
                  <a:pt x="357" y="591"/>
                </a:lnTo>
                <a:lnTo>
                  <a:pt x="476" y="295"/>
                </a:lnTo>
                <a:lnTo>
                  <a:pt x="357" y="0"/>
                </a:lnTo>
                <a:close/>
              </a:path>
            </a:pathLst>
          </a:custGeom>
          <a:solidFill>
            <a:srgbClr val="66CCFF"/>
          </a:solidFill>
          <a:ln w="20638">
            <a:solidFill>
              <a:srgbClr val="000000"/>
            </a:solidFill>
            <a:round/>
            <a:headEnd/>
            <a:tailEnd/>
          </a:ln>
        </p:spPr>
        <p:txBody>
          <a:bodyPr/>
          <a:lstStyle/>
          <a:p>
            <a:endParaRPr lang="de-DE"/>
          </a:p>
        </p:txBody>
      </p:sp>
      <p:sp>
        <p:nvSpPr>
          <p:cNvPr id="49168" name="Rectangle 17"/>
          <p:cNvSpPr>
            <a:spLocks noChangeArrowheads="1"/>
          </p:cNvSpPr>
          <p:nvPr/>
        </p:nvSpPr>
        <p:spPr bwMode="auto">
          <a:xfrm>
            <a:off x="1147763" y="2746375"/>
            <a:ext cx="42545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49169" name="Rectangle 18"/>
          <p:cNvSpPr>
            <a:spLocks noChangeArrowheads="1"/>
          </p:cNvSpPr>
          <p:nvPr/>
        </p:nvSpPr>
        <p:spPr bwMode="auto">
          <a:xfrm>
            <a:off x="1147763" y="2755900"/>
            <a:ext cx="15875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2500" b="1">
                <a:solidFill>
                  <a:srgbClr val="000000"/>
                </a:solidFill>
                <a:latin typeface="Times New Roman" pitchFamily="18" charset="0"/>
              </a:rPr>
              <a:t>x</a:t>
            </a:r>
            <a:endParaRPr lang="de-DE"/>
          </a:p>
        </p:txBody>
      </p:sp>
      <p:sp>
        <p:nvSpPr>
          <p:cNvPr id="49170" name="Rectangle 19"/>
          <p:cNvSpPr>
            <a:spLocks noChangeArrowheads="1"/>
          </p:cNvSpPr>
          <p:nvPr/>
        </p:nvSpPr>
        <p:spPr bwMode="auto">
          <a:xfrm>
            <a:off x="1304925" y="2719388"/>
            <a:ext cx="2381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a:solidFill>
                  <a:srgbClr val="000000"/>
                </a:solidFill>
                <a:latin typeface="Times New Roman" pitchFamily="18" charset="0"/>
              </a:rPr>
              <a:t>(1)</a:t>
            </a:r>
            <a:endParaRPr lang="de-DE"/>
          </a:p>
        </p:txBody>
      </p:sp>
      <p:sp>
        <p:nvSpPr>
          <p:cNvPr id="49171" name="Rectangle 20"/>
          <p:cNvSpPr>
            <a:spLocks noChangeArrowheads="1"/>
          </p:cNvSpPr>
          <p:nvPr/>
        </p:nvSpPr>
        <p:spPr bwMode="auto">
          <a:xfrm>
            <a:off x="1541463" y="2763838"/>
            <a:ext cx="793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2500">
                <a:solidFill>
                  <a:srgbClr val="000000"/>
                </a:solidFill>
                <a:latin typeface="Times New Roman" pitchFamily="18" charset="0"/>
              </a:rPr>
              <a:t> </a:t>
            </a:r>
            <a:endParaRPr lang="de-DE"/>
          </a:p>
        </p:txBody>
      </p:sp>
      <p:sp>
        <p:nvSpPr>
          <p:cNvPr id="162837" name="Freeform 21"/>
          <p:cNvSpPr>
            <a:spLocks/>
          </p:cNvSpPr>
          <p:nvPr/>
        </p:nvSpPr>
        <p:spPr bwMode="auto">
          <a:xfrm>
            <a:off x="3321050" y="2435225"/>
            <a:ext cx="1047750" cy="938213"/>
          </a:xfrm>
          <a:custGeom>
            <a:avLst/>
            <a:gdLst>
              <a:gd name="T0" fmla="*/ 2147483647 w 660"/>
              <a:gd name="T1" fmla="*/ 0 h 591"/>
              <a:gd name="T2" fmla="*/ 2147483647 w 660"/>
              <a:gd name="T3" fmla="*/ 2147483647 h 591"/>
              <a:gd name="T4" fmla="*/ 0 w 660"/>
              <a:gd name="T5" fmla="*/ 2147483647 h 591"/>
              <a:gd name="T6" fmla="*/ 0 w 660"/>
              <a:gd name="T7" fmla="*/ 2147483647 h 591"/>
              <a:gd name="T8" fmla="*/ 2147483647 w 660"/>
              <a:gd name="T9" fmla="*/ 2147483647 h 591"/>
              <a:gd name="T10" fmla="*/ 2147483647 w 660"/>
              <a:gd name="T11" fmla="*/ 2147483647 h 591"/>
              <a:gd name="T12" fmla="*/ 2147483647 w 660"/>
              <a:gd name="T13" fmla="*/ 2147483647 h 591"/>
              <a:gd name="T14" fmla="*/ 2147483647 w 660"/>
              <a:gd name="T15" fmla="*/ 0 h 591"/>
              <a:gd name="T16" fmla="*/ 0 60000 65536"/>
              <a:gd name="T17" fmla="*/ 0 60000 65536"/>
              <a:gd name="T18" fmla="*/ 0 60000 65536"/>
              <a:gd name="T19" fmla="*/ 0 60000 65536"/>
              <a:gd name="T20" fmla="*/ 0 60000 65536"/>
              <a:gd name="T21" fmla="*/ 0 60000 65536"/>
              <a:gd name="T22" fmla="*/ 0 60000 65536"/>
              <a:gd name="T23" fmla="*/ 0 60000 65536"/>
              <a:gd name="T24" fmla="*/ 0 w 660"/>
              <a:gd name="T25" fmla="*/ 0 h 591"/>
              <a:gd name="T26" fmla="*/ 660 w 660"/>
              <a:gd name="T27" fmla="*/ 591 h 59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60" h="591">
                <a:moveTo>
                  <a:pt x="495" y="0"/>
                </a:moveTo>
                <a:lnTo>
                  <a:pt x="495" y="147"/>
                </a:lnTo>
                <a:lnTo>
                  <a:pt x="0" y="147"/>
                </a:lnTo>
                <a:lnTo>
                  <a:pt x="0" y="442"/>
                </a:lnTo>
                <a:lnTo>
                  <a:pt x="495" y="442"/>
                </a:lnTo>
                <a:lnTo>
                  <a:pt x="495" y="591"/>
                </a:lnTo>
                <a:lnTo>
                  <a:pt x="660" y="295"/>
                </a:lnTo>
                <a:lnTo>
                  <a:pt x="495" y="0"/>
                </a:lnTo>
                <a:close/>
              </a:path>
            </a:pathLst>
          </a:custGeom>
          <a:solidFill>
            <a:srgbClr val="66CCFF"/>
          </a:solidFill>
          <a:ln w="20638">
            <a:solidFill>
              <a:srgbClr val="000000"/>
            </a:solidFill>
            <a:round/>
            <a:headEnd/>
            <a:tailEnd/>
          </a:ln>
        </p:spPr>
        <p:txBody>
          <a:bodyPr/>
          <a:lstStyle/>
          <a:p>
            <a:endParaRPr lang="de-DE"/>
          </a:p>
        </p:txBody>
      </p:sp>
      <p:sp>
        <p:nvSpPr>
          <p:cNvPr id="49173" name="Rectangle 22"/>
          <p:cNvSpPr>
            <a:spLocks noChangeArrowheads="1"/>
          </p:cNvSpPr>
          <p:nvPr/>
        </p:nvSpPr>
        <p:spPr bwMode="auto">
          <a:xfrm>
            <a:off x="3354388" y="2703513"/>
            <a:ext cx="982662" cy="43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grpSp>
        <p:nvGrpSpPr>
          <p:cNvPr id="2" name="Group 324"/>
          <p:cNvGrpSpPr>
            <a:grpSpLocks/>
          </p:cNvGrpSpPr>
          <p:nvPr/>
        </p:nvGrpSpPr>
        <p:grpSpPr bwMode="auto">
          <a:xfrm>
            <a:off x="3354388" y="2676525"/>
            <a:ext cx="396875" cy="417513"/>
            <a:chOff x="2113" y="1686"/>
            <a:chExt cx="250" cy="263"/>
          </a:xfrm>
        </p:grpSpPr>
        <p:sp>
          <p:nvSpPr>
            <p:cNvPr id="49363" name="Rectangle 23"/>
            <p:cNvSpPr>
              <a:spLocks noChangeArrowheads="1"/>
            </p:cNvSpPr>
            <p:nvPr/>
          </p:nvSpPr>
          <p:spPr bwMode="auto">
            <a:xfrm>
              <a:off x="2113" y="1709"/>
              <a:ext cx="100"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2500" b="1">
                  <a:solidFill>
                    <a:srgbClr val="000000"/>
                  </a:solidFill>
                  <a:latin typeface="Times New Roman" pitchFamily="18" charset="0"/>
                </a:rPr>
                <a:t>y</a:t>
              </a:r>
              <a:endParaRPr lang="de-DE"/>
            </a:p>
          </p:txBody>
        </p:sp>
        <p:sp>
          <p:nvSpPr>
            <p:cNvPr id="49364" name="Rectangle 24"/>
            <p:cNvSpPr>
              <a:spLocks noChangeArrowheads="1"/>
            </p:cNvSpPr>
            <p:nvPr/>
          </p:nvSpPr>
          <p:spPr bwMode="auto">
            <a:xfrm>
              <a:off x="2213" y="1686"/>
              <a:ext cx="15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a:solidFill>
                    <a:srgbClr val="000000"/>
                  </a:solidFill>
                  <a:latin typeface="Times New Roman" pitchFamily="18" charset="0"/>
                </a:rPr>
                <a:t>(1)</a:t>
              </a:r>
              <a:endParaRPr lang="de-DE"/>
            </a:p>
          </p:txBody>
        </p:sp>
      </p:grpSp>
      <p:grpSp>
        <p:nvGrpSpPr>
          <p:cNvPr id="3" name="Group 323"/>
          <p:cNvGrpSpPr>
            <a:grpSpLocks/>
          </p:cNvGrpSpPr>
          <p:nvPr/>
        </p:nvGrpSpPr>
        <p:grpSpPr bwMode="auto">
          <a:xfrm>
            <a:off x="3748088" y="2676525"/>
            <a:ext cx="569912" cy="425450"/>
            <a:chOff x="2361" y="1686"/>
            <a:chExt cx="359" cy="268"/>
          </a:xfrm>
        </p:grpSpPr>
        <p:sp>
          <p:nvSpPr>
            <p:cNvPr id="49360" name="Rectangle 25"/>
            <p:cNvSpPr>
              <a:spLocks noChangeArrowheads="1"/>
            </p:cNvSpPr>
            <p:nvPr/>
          </p:nvSpPr>
          <p:spPr bwMode="auto">
            <a:xfrm>
              <a:off x="2361" y="1714"/>
              <a:ext cx="113"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2500">
                  <a:solidFill>
                    <a:srgbClr val="000000"/>
                  </a:solidFill>
                  <a:latin typeface="Times New Roman" pitchFamily="18" charset="0"/>
                </a:rPr>
                <a:t>=</a:t>
              </a:r>
              <a:endParaRPr lang="de-DE"/>
            </a:p>
          </p:txBody>
        </p:sp>
        <p:sp>
          <p:nvSpPr>
            <p:cNvPr id="49361" name="Rectangle 26"/>
            <p:cNvSpPr>
              <a:spLocks noChangeArrowheads="1"/>
            </p:cNvSpPr>
            <p:nvPr/>
          </p:nvSpPr>
          <p:spPr bwMode="auto">
            <a:xfrm>
              <a:off x="2471" y="1709"/>
              <a:ext cx="100"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2500" b="1">
                  <a:solidFill>
                    <a:srgbClr val="000000"/>
                  </a:solidFill>
                  <a:latin typeface="Times New Roman" pitchFamily="18" charset="0"/>
                </a:rPr>
                <a:t>x</a:t>
              </a:r>
              <a:endParaRPr lang="de-DE"/>
            </a:p>
          </p:txBody>
        </p:sp>
        <p:sp>
          <p:nvSpPr>
            <p:cNvPr id="49362" name="Rectangle 27"/>
            <p:cNvSpPr>
              <a:spLocks noChangeArrowheads="1"/>
            </p:cNvSpPr>
            <p:nvPr/>
          </p:nvSpPr>
          <p:spPr bwMode="auto">
            <a:xfrm>
              <a:off x="2570" y="1686"/>
              <a:ext cx="15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a:solidFill>
                    <a:srgbClr val="000000"/>
                  </a:solidFill>
                  <a:latin typeface="Times New Roman" pitchFamily="18" charset="0"/>
                </a:rPr>
                <a:t>(2)</a:t>
              </a:r>
              <a:endParaRPr lang="de-DE"/>
            </a:p>
          </p:txBody>
        </p:sp>
      </p:grpSp>
      <p:sp>
        <p:nvSpPr>
          <p:cNvPr id="49176" name="Rectangle 28"/>
          <p:cNvSpPr>
            <a:spLocks noChangeArrowheads="1"/>
          </p:cNvSpPr>
          <p:nvPr/>
        </p:nvSpPr>
        <p:spPr bwMode="auto">
          <a:xfrm>
            <a:off x="4313238" y="2720975"/>
            <a:ext cx="793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2500">
                <a:solidFill>
                  <a:srgbClr val="000000"/>
                </a:solidFill>
                <a:latin typeface="Times New Roman" pitchFamily="18" charset="0"/>
              </a:rPr>
              <a:t> </a:t>
            </a:r>
            <a:endParaRPr lang="de-DE"/>
          </a:p>
        </p:txBody>
      </p:sp>
      <p:sp>
        <p:nvSpPr>
          <p:cNvPr id="162845" name="Freeform 29"/>
          <p:cNvSpPr>
            <a:spLocks/>
          </p:cNvSpPr>
          <p:nvPr/>
        </p:nvSpPr>
        <p:spPr bwMode="auto">
          <a:xfrm>
            <a:off x="5964238" y="2378075"/>
            <a:ext cx="755650" cy="938213"/>
          </a:xfrm>
          <a:custGeom>
            <a:avLst/>
            <a:gdLst>
              <a:gd name="T0" fmla="*/ 2147483647 w 476"/>
              <a:gd name="T1" fmla="*/ 0 h 591"/>
              <a:gd name="T2" fmla="*/ 2147483647 w 476"/>
              <a:gd name="T3" fmla="*/ 2147483647 h 591"/>
              <a:gd name="T4" fmla="*/ 0 w 476"/>
              <a:gd name="T5" fmla="*/ 2147483647 h 591"/>
              <a:gd name="T6" fmla="*/ 0 w 476"/>
              <a:gd name="T7" fmla="*/ 2147483647 h 591"/>
              <a:gd name="T8" fmla="*/ 2147483647 w 476"/>
              <a:gd name="T9" fmla="*/ 2147483647 h 591"/>
              <a:gd name="T10" fmla="*/ 2147483647 w 476"/>
              <a:gd name="T11" fmla="*/ 2147483647 h 591"/>
              <a:gd name="T12" fmla="*/ 2147483647 w 476"/>
              <a:gd name="T13" fmla="*/ 2147483647 h 591"/>
              <a:gd name="T14" fmla="*/ 2147483647 w 476"/>
              <a:gd name="T15" fmla="*/ 0 h 591"/>
              <a:gd name="T16" fmla="*/ 0 60000 65536"/>
              <a:gd name="T17" fmla="*/ 0 60000 65536"/>
              <a:gd name="T18" fmla="*/ 0 60000 65536"/>
              <a:gd name="T19" fmla="*/ 0 60000 65536"/>
              <a:gd name="T20" fmla="*/ 0 60000 65536"/>
              <a:gd name="T21" fmla="*/ 0 60000 65536"/>
              <a:gd name="T22" fmla="*/ 0 60000 65536"/>
              <a:gd name="T23" fmla="*/ 0 60000 65536"/>
              <a:gd name="T24" fmla="*/ 0 w 476"/>
              <a:gd name="T25" fmla="*/ 0 h 591"/>
              <a:gd name="T26" fmla="*/ 476 w 476"/>
              <a:gd name="T27" fmla="*/ 591 h 59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6" h="591">
                <a:moveTo>
                  <a:pt x="357" y="0"/>
                </a:moveTo>
                <a:lnTo>
                  <a:pt x="357" y="147"/>
                </a:lnTo>
                <a:lnTo>
                  <a:pt x="0" y="147"/>
                </a:lnTo>
                <a:lnTo>
                  <a:pt x="0" y="443"/>
                </a:lnTo>
                <a:lnTo>
                  <a:pt x="357" y="443"/>
                </a:lnTo>
                <a:lnTo>
                  <a:pt x="357" y="591"/>
                </a:lnTo>
                <a:lnTo>
                  <a:pt x="476" y="296"/>
                </a:lnTo>
                <a:lnTo>
                  <a:pt x="357" y="0"/>
                </a:lnTo>
                <a:close/>
              </a:path>
            </a:pathLst>
          </a:custGeom>
          <a:solidFill>
            <a:srgbClr val="66CCFF"/>
          </a:solidFill>
          <a:ln w="20638">
            <a:solidFill>
              <a:srgbClr val="000000"/>
            </a:solidFill>
            <a:round/>
            <a:headEnd/>
            <a:tailEnd/>
          </a:ln>
        </p:spPr>
        <p:txBody>
          <a:bodyPr/>
          <a:lstStyle/>
          <a:p>
            <a:endParaRPr lang="de-DE"/>
          </a:p>
        </p:txBody>
      </p:sp>
      <p:sp>
        <p:nvSpPr>
          <p:cNvPr id="49178" name="Rectangle 30"/>
          <p:cNvSpPr>
            <a:spLocks noChangeArrowheads="1"/>
          </p:cNvSpPr>
          <p:nvPr/>
        </p:nvSpPr>
        <p:spPr bwMode="auto">
          <a:xfrm>
            <a:off x="6083300" y="2646363"/>
            <a:ext cx="428625" cy="43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grpSp>
        <p:nvGrpSpPr>
          <p:cNvPr id="4" name="Group 322"/>
          <p:cNvGrpSpPr>
            <a:grpSpLocks/>
          </p:cNvGrpSpPr>
          <p:nvPr/>
        </p:nvGrpSpPr>
        <p:grpSpPr bwMode="auto">
          <a:xfrm>
            <a:off x="6086475" y="2619375"/>
            <a:ext cx="395288" cy="419100"/>
            <a:chOff x="3834" y="1650"/>
            <a:chExt cx="249" cy="264"/>
          </a:xfrm>
        </p:grpSpPr>
        <p:sp>
          <p:nvSpPr>
            <p:cNvPr id="49358" name="Rectangle 31"/>
            <p:cNvSpPr>
              <a:spLocks noChangeArrowheads="1"/>
            </p:cNvSpPr>
            <p:nvPr/>
          </p:nvSpPr>
          <p:spPr bwMode="auto">
            <a:xfrm>
              <a:off x="3834" y="1674"/>
              <a:ext cx="100"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2500" b="1">
                  <a:solidFill>
                    <a:srgbClr val="000000"/>
                  </a:solidFill>
                  <a:latin typeface="Times New Roman" pitchFamily="18" charset="0"/>
                </a:rPr>
                <a:t>y</a:t>
              </a:r>
              <a:endParaRPr lang="de-DE"/>
            </a:p>
          </p:txBody>
        </p:sp>
        <p:sp>
          <p:nvSpPr>
            <p:cNvPr id="49359" name="Rectangle 32"/>
            <p:cNvSpPr>
              <a:spLocks noChangeArrowheads="1"/>
            </p:cNvSpPr>
            <p:nvPr/>
          </p:nvSpPr>
          <p:spPr bwMode="auto">
            <a:xfrm>
              <a:off x="3933" y="1650"/>
              <a:ext cx="15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a:solidFill>
                    <a:srgbClr val="000000"/>
                  </a:solidFill>
                  <a:latin typeface="Times New Roman" pitchFamily="18" charset="0"/>
                </a:rPr>
                <a:t>(2)</a:t>
              </a:r>
              <a:endParaRPr lang="de-DE"/>
            </a:p>
          </p:txBody>
        </p:sp>
      </p:grpSp>
      <p:sp>
        <p:nvSpPr>
          <p:cNvPr id="49180" name="Rectangle 33"/>
          <p:cNvSpPr>
            <a:spLocks noChangeArrowheads="1"/>
          </p:cNvSpPr>
          <p:nvPr/>
        </p:nvSpPr>
        <p:spPr bwMode="auto">
          <a:xfrm>
            <a:off x="6480175" y="2665413"/>
            <a:ext cx="793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2500">
                <a:solidFill>
                  <a:srgbClr val="000000"/>
                </a:solidFill>
                <a:latin typeface="Times New Roman" pitchFamily="18" charset="0"/>
              </a:rPr>
              <a:t> </a:t>
            </a:r>
            <a:endParaRPr lang="de-DE"/>
          </a:p>
        </p:txBody>
      </p:sp>
      <p:grpSp>
        <p:nvGrpSpPr>
          <p:cNvPr id="5" name="Group 106"/>
          <p:cNvGrpSpPr>
            <a:grpSpLocks/>
          </p:cNvGrpSpPr>
          <p:nvPr/>
        </p:nvGrpSpPr>
        <p:grpSpPr bwMode="auto">
          <a:xfrm>
            <a:off x="5911850" y="3987800"/>
            <a:ext cx="742950" cy="993775"/>
            <a:chOff x="3730" y="2518"/>
            <a:chExt cx="468" cy="626"/>
          </a:xfrm>
        </p:grpSpPr>
        <p:sp>
          <p:nvSpPr>
            <p:cNvPr id="49286" name="Freeform 34"/>
            <p:cNvSpPr>
              <a:spLocks/>
            </p:cNvSpPr>
            <p:nvPr/>
          </p:nvSpPr>
          <p:spPr bwMode="auto">
            <a:xfrm>
              <a:off x="3735" y="2518"/>
              <a:ext cx="456" cy="591"/>
            </a:xfrm>
            <a:custGeom>
              <a:avLst/>
              <a:gdLst>
                <a:gd name="T0" fmla="*/ 114 w 456"/>
                <a:gd name="T1" fmla="*/ 0 h 591"/>
                <a:gd name="T2" fmla="*/ 114 w 456"/>
                <a:gd name="T3" fmla="*/ 147 h 591"/>
                <a:gd name="T4" fmla="*/ 456 w 456"/>
                <a:gd name="T5" fmla="*/ 147 h 591"/>
                <a:gd name="T6" fmla="*/ 456 w 456"/>
                <a:gd name="T7" fmla="*/ 442 h 591"/>
                <a:gd name="T8" fmla="*/ 114 w 456"/>
                <a:gd name="T9" fmla="*/ 442 h 591"/>
                <a:gd name="T10" fmla="*/ 114 w 456"/>
                <a:gd name="T11" fmla="*/ 591 h 591"/>
                <a:gd name="T12" fmla="*/ 0 w 456"/>
                <a:gd name="T13" fmla="*/ 295 h 591"/>
                <a:gd name="T14" fmla="*/ 114 w 456"/>
                <a:gd name="T15" fmla="*/ 0 h 591"/>
                <a:gd name="T16" fmla="*/ 0 60000 65536"/>
                <a:gd name="T17" fmla="*/ 0 60000 65536"/>
                <a:gd name="T18" fmla="*/ 0 60000 65536"/>
                <a:gd name="T19" fmla="*/ 0 60000 65536"/>
                <a:gd name="T20" fmla="*/ 0 60000 65536"/>
                <a:gd name="T21" fmla="*/ 0 60000 65536"/>
                <a:gd name="T22" fmla="*/ 0 60000 65536"/>
                <a:gd name="T23" fmla="*/ 0 60000 65536"/>
                <a:gd name="T24" fmla="*/ 0 w 456"/>
                <a:gd name="T25" fmla="*/ 0 h 591"/>
                <a:gd name="T26" fmla="*/ 456 w 456"/>
                <a:gd name="T27" fmla="*/ 591 h 59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56" h="591">
                  <a:moveTo>
                    <a:pt x="114" y="0"/>
                  </a:moveTo>
                  <a:lnTo>
                    <a:pt x="114" y="147"/>
                  </a:lnTo>
                  <a:lnTo>
                    <a:pt x="456" y="147"/>
                  </a:lnTo>
                  <a:lnTo>
                    <a:pt x="456" y="442"/>
                  </a:lnTo>
                  <a:lnTo>
                    <a:pt x="114" y="442"/>
                  </a:lnTo>
                  <a:lnTo>
                    <a:pt x="114" y="591"/>
                  </a:lnTo>
                  <a:lnTo>
                    <a:pt x="0" y="295"/>
                  </a:lnTo>
                  <a:lnTo>
                    <a:pt x="114" y="0"/>
                  </a:lnTo>
                  <a:close/>
                </a:path>
              </a:pathLst>
            </a:custGeom>
            <a:solidFill>
              <a:srgbClr val="FF9966"/>
            </a:solidFill>
            <a:ln w="9525">
              <a:solidFill>
                <a:schemeClr val="tx1"/>
              </a:solidFill>
              <a:round/>
              <a:headEnd/>
              <a:tailEnd/>
            </a:ln>
          </p:spPr>
          <p:txBody>
            <a:bodyPr/>
            <a:lstStyle/>
            <a:p>
              <a:endParaRPr lang="de-DE"/>
            </a:p>
          </p:txBody>
        </p:sp>
        <p:sp>
          <p:nvSpPr>
            <p:cNvPr id="49287" name="Rectangle 35"/>
            <p:cNvSpPr>
              <a:spLocks noChangeArrowheads="1"/>
            </p:cNvSpPr>
            <p:nvPr/>
          </p:nvSpPr>
          <p:spPr bwMode="auto">
            <a:xfrm>
              <a:off x="3842" y="2518"/>
              <a:ext cx="14" cy="13"/>
            </a:xfrm>
            <a:prstGeom prst="rect">
              <a:avLst/>
            </a:prstGeom>
            <a:solidFill>
              <a:srgbClr val="FF9966"/>
            </a:solidFill>
            <a:ln w="9525">
              <a:solidFill>
                <a:schemeClr val="tx1"/>
              </a:solidFill>
              <a:miter lim="800000"/>
              <a:headEnd/>
              <a:tailEnd/>
            </a:ln>
          </p:spPr>
          <p:txBody>
            <a:bodyPr/>
            <a:lstStyle/>
            <a:p>
              <a:endParaRPr lang="de-DE"/>
            </a:p>
          </p:txBody>
        </p:sp>
        <p:sp>
          <p:nvSpPr>
            <p:cNvPr id="49288" name="Rectangle 36"/>
            <p:cNvSpPr>
              <a:spLocks noChangeArrowheads="1"/>
            </p:cNvSpPr>
            <p:nvPr/>
          </p:nvSpPr>
          <p:spPr bwMode="auto">
            <a:xfrm>
              <a:off x="3842" y="2545"/>
              <a:ext cx="14" cy="13"/>
            </a:xfrm>
            <a:prstGeom prst="rect">
              <a:avLst/>
            </a:prstGeom>
            <a:solidFill>
              <a:srgbClr val="FF9966"/>
            </a:solidFill>
            <a:ln w="9525">
              <a:solidFill>
                <a:schemeClr val="tx1"/>
              </a:solidFill>
              <a:miter lim="800000"/>
              <a:headEnd/>
              <a:tailEnd/>
            </a:ln>
          </p:spPr>
          <p:txBody>
            <a:bodyPr/>
            <a:lstStyle/>
            <a:p>
              <a:endParaRPr lang="de-DE"/>
            </a:p>
          </p:txBody>
        </p:sp>
        <p:sp>
          <p:nvSpPr>
            <p:cNvPr id="49289" name="Rectangle 37"/>
            <p:cNvSpPr>
              <a:spLocks noChangeArrowheads="1"/>
            </p:cNvSpPr>
            <p:nvPr/>
          </p:nvSpPr>
          <p:spPr bwMode="auto">
            <a:xfrm>
              <a:off x="3842" y="2572"/>
              <a:ext cx="14" cy="13"/>
            </a:xfrm>
            <a:prstGeom prst="rect">
              <a:avLst/>
            </a:prstGeom>
            <a:solidFill>
              <a:srgbClr val="FF9966"/>
            </a:solidFill>
            <a:ln w="9525">
              <a:solidFill>
                <a:schemeClr val="tx1"/>
              </a:solidFill>
              <a:miter lim="800000"/>
              <a:headEnd/>
              <a:tailEnd/>
            </a:ln>
          </p:spPr>
          <p:txBody>
            <a:bodyPr/>
            <a:lstStyle/>
            <a:p>
              <a:endParaRPr lang="de-DE"/>
            </a:p>
          </p:txBody>
        </p:sp>
        <p:sp>
          <p:nvSpPr>
            <p:cNvPr id="49290" name="Rectangle 38"/>
            <p:cNvSpPr>
              <a:spLocks noChangeArrowheads="1"/>
            </p:cNvSpPr>
            <p:nvPr/>
          </p:nvSpPr>
          <p:spPr bwMode="auto">
            <a:xfrm>
              <a:off x="3842" y="2599"/>
              <a:ext cx="14" cy="13"/>
            </a:xfrm>
            <a:prstGeom prst="rect">
              <a:avLst/>
            </a:prstGeom>
            <a:solidFill>
              <a:srgbClr val="FF9966"/>
            </a:solidFill>
            <a:ln w="9525">
              <a:solidFill>
                <a:schemeClr val="tx1"/>
              </a:solidFill>
              <a:miter lim="800000"/>
              <a:headEnd/>
              <a:tailEnd/>
            </a:ln>
          </p:spPr>
          <p:txBody>
            <a:bodyPr/>
            <a:lstStyle/>
            <a:p>
              <a:endParaRPr lang="de-DE"/>
            </a:p>
          </p:txBody>
        </p:sp>
        <p:sp>
          <p:nvSpPr>
            <p:cNvPr id="49291" name="Rectangle 39"/>
            <p:cNvSpPr>
              <a:spLocks noChangeArrowheads="1"/>
            </p:cNvSpPr>
            <p:nvPr/>
          </p:nvSpPr>
          <p:spPr bwMode="auto">
            <a:xfrm>
              <a:off x="3842" y="2626"/>
              <a:ext cx="14" cy="13"/>
            </a:xfrm>
            <a:prstGeom prst="rect">
              <a:avLst/>
            </a:prstGeom>
            <a:solidFill>
              <a:srgbClr val="FF9966"/>
            </a:solidFill>
            <a:ln w="9525">
              <a:solidFill>
                <a:schemeClr val="tx1"/>
              </a:solidFill>
              <a:miter lim="800000"/>
              <a:headEnd/>
              <a:tailEnd/>
            </a:ln>
          </p:spPr>
          <p:txBody>
            <a:bodyPr/>
            <a:lstStyle/>
            <a:p>
              <a:endParaRPr lang="de-DE"/>
            </a:p>
          </p:txBody>
        </p:sp>
        <p:sp>
          <p:nvSpPr>
            <p:cNvPr id="49292" name="Freeform 40"/>
            <p:cNvSpPr>
              <a:spLocks/>
            </p:cNvSpPr>
            <p:nvPr/>
          </p:nvSpPr>
          <p:spPr bwMode="auto">
            <a:xfrm>
              <a:off x="3842" y="2653"/>
              <a:ext cx="14" cy="19"/>
            </a:xfrm>
            <a:custGeom>
              <a:avLst/>
              <a:gdLst>
                <a:gd name="T0" fmla="*/ 14 w 14"/>
                <a:gd name="T1" fmla="*/ 0 h 19"/>
                <a:gd name="T2" fmla="*/ 0 w 14"/>
                <a:gd name="T3" fmla="*/ 0 h 19"/>
                <a:gd name="T4" fmla="*/ 0 w 14"/>
                <a:gd name="T5" fmla="*/ 12 h 19"/>
                <a:gd name="T6" fmla="*/ 0 w 14"/>
                <a:gd name="T7" fmla="*/ 19 h 19"/>
                <a:gd name="T8" fmla="*/ 7 w 14"/>
                <a:gd name="T9" fmla="*/ 19 h 19"/>
                <a:gd name="T10" fmla="*/ 9 w 14"/>
                <a:gd name="T11" fmla="*/ 19 h 19"/>
                <a:gd name="T12" fmla="*/ 9 w 14"/>
                <a:gd name="T13" fmla="*/ 5 h 19"/>
                <a:gd name="T14" fmla="*/ 7 w 14"/>
                <a:gd name="T15" fmla="*/ 5 h 19"/>
                <a:gd name="T16" fmla="*/ 7 w 14"/>
                <a:gd name="T17" fmla="*/ 12 h 19"/>
                <a:gd name="T18" fmla="*/ 14 w 14"/>
                <a:gd name="T19" fmla="*/ 12 h 19"/>
                <a:gd name="T20" fmla="*/ 14 w 14"/>
                <a:gd name="T21" fmla="*/ 0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
                <a:gd name="T34" fmla="*/ 0 h 19"/>
                <a:gd name="T35" fmla="*/ 14 w 14"/>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 h="19">
                  <a:moveTo>
                    <a:pt x="14" y="0"/>
                  </a:moveTo>
                  <a:lnTo>
                    <a:pt x="0" y="0"/>
                  </a:lnTo>
                  <a:lnTo>
                    <a:pt x="0" y="12"/>
                  </a:lnTo>
                  <a:lnTo>
                    <a:pt x="0" y="19"/>
                  </a:lnTo>
                  <a:lnTo>
                    <a:pt x="7" y="19"/>
                  </a:lnTo>
                  <a:lnTo>
                    <a:pt x="9" y="19"/>
                  </a:lnTo>
                  <a:lnTo>
                    <a:pt x="9" y="5"/>
                  </a:lnTo>
                  <a:lnTo>
                    <a:pt x="7" y="5"/>
                  </a:lnTo>
                  <a:lnTo>
                    <a:pt x="7" y="12"/>
                  </a:lnTo>
                  <a:lnTo>
                    <a:pt x="14" y="12"/>
                  </a:lnTo>
                  <a:lnTo>
                    <a:pt x="14" y="0"/>
                  </a:lnTo>
                  <a:close/>
                </a:path>
              </a:pathLst>
            </a:custGeom>
            <a:solidFill>
              <a:srgbClr val="FF9966"/>
            </a:solidFill>
            <a:ln w="9525">
              <a:solidFill>
                <a:schemeClr val="tx1"/>
              </a:solidFill>
              <a:round/>
              <a:headEnd/>
              <a:tailEnd/>
            </a:ln>
          </p:spPr>
          <p:txBody>
            <a:bodyPr/>
            <a:lstStyle/>
            <a:p>
              <a:endParaRPr lang="de-DE"/>
            </a:p>
          </p:txBody>
        </p:sp>
        <p:sp>
          <p:nvSpPr>
            <p:cNvPr id="49293" name="Rectangle 41"/>
            <p:cNvSpPr>
              <a:spLocks noChangeArrowheads="1"/>
            </p:cNvSpPr>
            <p:nvPr/>
          </p:nvSpPr>
          <p:spPr bwMode="auto">
            <a:xfrm>
              <a:off x="3864" y="2658"/>
              <a:ext cx="14" cy="14"/>
            </a:xfrm>
            <a:prstGeom prst="rect">
              <a:avLst/>
            </a:prstGeom>
            <a:solidFill>
              <a:srgbClr val="FF9966"/>
            </a:solidFill>
            <a:ln w="9525">
              <a:solidFill>
                <a:schemeClr val="tx1"/>
              </a:solidFill>
              <a:miter lim="800000"/>
              <a:headEnd/>
              <a:tailEnd/>
            </a:ln>
          </p:spPr>
          <p:txBody>
            <a:bodyPr/>
            <a:lstStyle/>
            <a:p>
              <a:endParaRPr lang="de-DE"/>
            </a:p>
          </p:txBody>
        </p:sp>
        <p:sp>
          <p:nvSpPr>
            <p:cNvPr id="49294" name="Rectangle 42"/>
            <p:cNvSpPr>
              <a:spLocks noChangeArrowheads="1"/>
            </p:cNvSpPr>
            <p:nvPr/>
          </p:nvSpPr>
          <p:spPr bwMode="auto">
            <a:xfrm>
              <a:off x="3891" y="2658"/>
              <a:ext cx="14" cy="14"/>
            </a:xfrm>
            <a:prstGeom prst="rect">
              <a:avLst/>
            </a:prstGeom>
            <a:solidFill>
              <a:srgbClr val="FF9966"/>
            </a:solidFill>
            <a:ln w="9525">
              <a:solidFill>
                <a:schemeClr val="tx1"/>
              </a:solidFill>
              <a:miter lim="800000"/>
              <a:headEnd/>
              <a:tailEnd/>
            </a:ln>
          </p:spPr>
          <p:txBody>
            <a:bodyPr/>
            <a:lstStyle/>
            <a:p>
              <a:endParaRPr lang="de-DE"/>
            </a:p>
          </p:txBody>
        </p:sp>
        <p:sp>
          <p:nvSpPr>
            <p:cNvPr id="49295" name="Rectangle 43"/>
            <p:cNvSpPr>
              <a:spLocks noChangeArrowheads="1"/>
            </p:cNvSpPr>
            <p:nvPr/>
          </p:nvSpPr>
          <p:spPr bwMode="auto">
            <a:xfrm>
              <a:off x="3918" y="2658"/>
              <a:ext cx="14" cy="14"/>
            </a:xfrm>
            <a:prstGeom prst="rect">
              <a:avLst/>
            </a:prstGeom>
            <a:solidFill>
              <a:srgbClr val="FF9966"/>
            </a:solidFill>
            <a:ln w="9525">
              <a:solidFill>
                <a:schemeClr val="tx1"/>
              </a:solidFill>
              <a:miter lim="800000"/>
              <a:headEnd/>
              <a:tailEnd/>
            </a:ln>
          </p:spPr>
          <p:txBody>
            <a:bodyPr/>
            <a:lstStyle/>
            <a:p>
              <a:endParaRPr lang="de-DE"/>
            </a:p>
          </p:txBody>
        </p:sp>
        <p:sp>
          <p:nvSpPr>
            <p:cNvPr id="49296" name="Rectangle 44"/>
            <p:cNvSpPr>
              <a:spLocks noChangeArrowheads="1"/>
            </p:cNvSpPr>
            <p:nvPr/>
          </p:nvSpPr>
          <p:spPr bwMode="auto">
            <a:xfrm>
              <a:off x="3945" y="2658"/>
              <a:ext cx="14" cy="14"/>
            </a:xfrm>
            <a:prstGeom prst="rect">
              <a:avLst/>
            </a:prstGeom>
            <a:solidFill>
              <a:srgbClr val="FF9966"/>
            </a:solidFill>
            <a:ln w="9525">
              <a:solidFill>
                <a:schemeClr val="tx1"/>
              </a:solidFill>
              <a:miter lim="800000"/>
              <a:headEnd/>
              <a:tailEnd/>
            </a:ln>
          </p:spPr>
          <p:txBody>
            <a:bodyPr/>
            <a:lstStyle/>
            <a:p>
              <a:endParaRPr lang="de-DE"/>
            </a:p>
          </p:txBody>
        </p:sp>
        <p:sp>
          <p:nvSpPr>
            <p:cNvPr id="49297" name="Rectangle 45"/>
            <p:cNvSpPr>
              <a:spLocks noChangeArrowheads="1"/>
            </p:cNvSpPr>
            <p:nvPr/>
          </p:nvSpPr>
          <p:spPr bwMode="auto">
            <a:xfrm>
              <a:off x="3972" y="2658"/>
              <a:ext cx="14" cy="14"/>
            </a:xfrm>
            <a:prstGeom prst="rect">
              <a:avLst/>
            </a:prstGeom>
            <a:solidFill>
              <a:srgbClr val="FF9966"/>
            </a:solidFill>
            <a:ln w="9525">
              <a:solidFill>
                <a:schemeClr val="tx1"/>
              </a:solidFill>
              <a:miter lim="800000"/>
              <a:headEnd/>
              <a:tailEnd/>
            </a:ln>
          </p:spPr>
          <p:txBody>
            <a:bodyPr/>
            <a:lstStyle/>
            <a:p>
              <a:endParaRPr lang="de-DE"/>
            </a:p>
          </p:txBody>
        </p:sp>
        <p:sp>
          <p:nvSpPr>
            <p:cNvPr id="49298" name="Rectangle 46"/>
            <p:cNvSpPr>
              <a:spLocks noChangeArrowheads="1"/>
            </p:cNvSpPr>
            <p:nvPr/>
          </p:nvSpPr>
          <p:spPr bwMode="auto">
            <a:xfrm>
              <a:off x="3999" y="2658"/>
              <a:ext cx="14" cy="14"/>
            </a:xfrm>
            <a:prstGeom prst="rect">
              <a:avLst/>
            </a:prstGeom>
            <a:solidFill>
              <a:srgbClr val="FF9966"/>
            </a:solidFill>
            <a:ln w="9525">
              <a:solidFill>
                <a:schemeClr val="tx1"/>
              </a:solidFill>
              <a:miter lim="800000"/>
              <a:headEnd/>
              <a:tailEnd/>
            </a:ln>
          </p:spPr>
          <p:txBody>
            <a:bodyPr/>
            <a:lstStyle/>
            <a:p>
              <a:endParaRPr lang="de-DE"/>
            </a:p>
          </p:txBody>
        </p:sp>
        <p:sp>
          <p:nvSpPr>
            <p:cNvPr id="49299" name="Rectangle 47"/>
            <p:cNvSpPr>
              <a:spLocks noChangeArrowheads="1"/>
            </p:cNvSpPr>
            <p:nvPr/>
          </p:nvSpPr>
          <p:spPr bwMode="auto">
            <a:xfrm>
              <a:off x="4026" y="2658"/>
              <a:ext cx="14" cy="14"/>
            </a:xfrm>
            <a:prstGeom prst="rect">
              <a:avLst/>
            </a:prstGeom>
            <a:solidFill>
              <a:srgbClr val="FF9966"/>
            </a:solidFill>
            <a:ln w="9525">
              <a:solidFill>
                <a:schemeClr val="tx1"/>
              </a:solidFill>
              <a:miter lim="800000"/>
              <a:headEnd/>
              <a:tailEnd/>
            </a:ln>
          </p:spPr>
          <p:txBody>
            <a:bodyPr/>
            <a:lstStyle/>
            <a:p>
              <a:endParaRPr lang="de-DE"/>
            </a:p>
          </p:txBody>
        </p:sp>
        <p:sp>
          <p:nvSpPr>
            <p:cNvPr id="49300" name="Rectangle 48"/>
            <p:cNvSpPr>
              <a:spLocks noChangeArrowheads="1"/>
            </p:cNvSpPr>
            <p:nvPr/>
          </p:nvSpPr>
          <p:spPr bwMode="auto">
            <a:xfrm>
              <a:off x="4053" y="2658"/>
              <a:ext cx="14" cy="14"/>
            </a:xfrm>
            <a:prstGeom prst="rect">
              <a:avLst/>
            </a:prstGeom>
            <a:solidFill>
              <a:srgbClr val="FF9966"/>
            </a:solidFill>
            <a:ln w="9525">
              <a:solidFill>
                <a:schemeClr val="tx1"/>
              </a:solidFill>
              <a:miter lim="800000"/>
              <a:headEnd/>
              <a:tailEnd/>
            </a:ln>
          </p:spPr>
          <p:txBody>
            <a:bodyPr/>
            <a:lstStyle/>
            <a:p>
              <a:endParaRPr lang="de-DE"/>
            </a:p>
          </p:txBody>
        </p:sp>
        <p:sp>
          <p:nvSpPr>
            <p:cNvPr id="49301" name="Rectangle 49"/>
            <p:cNvSpPr>
              <a:spLocks noChangeArrowheads="1"/>
            </p:cNvSpPr>
            <p:nvPr/>
          </p:nvSpPr>
          <p:spPr bwMode="auto">
            <a:xfrm>
              <a:off x="4080" y="2658"/>
              <a:ext cx="14" cy="14"/>
            </a:xfrm>
            <a:prstGeom prst="rect">
              <a:avLst/>
            </a:prstGeom>
            <a:solidFill>
              <a:srgbClr val="FF9966"/>
            </a:solidFill>
            <a:ln w="9525">
              <a:solidFill>
                <a:schemeClr val="tx1"/>
              </a:solidFill>
              <a:miter lim="800000"/>
              <a:headEnd/>
              <a:tailEnd/>
            </a:ln>
          </p:spPr>
          <p:txBody>
            <a:bodyPr/>
            <a:lstStyle/>
            <a:p>
              <a:endParaRPr lang="de-DE"/>
            </a:p>
          </p:txBody>
        </p:sp>
        <p:sp>
          <p:nvSpPr>
            <p:cNvPr id="49302" name="Rectangle 50"/>
            <p:cNvSpPr>
              <a:spLocks noChangeArrowheads="1"/>
            </p:cNvSpPr>
            <p:nvPr/>
          </p:nvSpPr>
          <p:spPr bwMode="auto">
            <a:xfrm>
              <a:off x="4107" y="2658"/>
              <a:ext cx="14" cy="14"/>
            </a:xfrm>
            <a:prstGeom prst="rect">
              <a:avLst/>
            </a:prstGeom>
            <a:solidFill>
              <a:srgbClr val="FF9966"/>
            </a:solidFill>
            <a:ln w="9525">
              <a:solidFill>
                <a:schemeClr val="tx1"/>
              </a:solidFill>
              <a:miter lim="800000"/>
              <a:headEnd/>
              <a:tailEnd/>
            </a:ln>
          </p:spPr>
          <p:txBody>
            <a:bodyPr/>
            <a:lstStyle/>
            <a:p>
              <a:endParaRPr lang="de-DE"/>
            </a:p>
          </p:txBody>
        </p:sp>
        <p:sp>
          <p:nvSpPr>
            <p:cNvPr id="49303" name="Rectangle 51"/>
            <p:cNvSpPr>
              <a:spLocks noChangeArrowheads="1"/>
            </p:cNvSpPr>
            <p:nvPr/>
          </p:nvSpPr>
          <p:spPr bwMode="auto">
            <a:xfrm>
              <a:off x="4134" y="2658"/>
              <a:ext cx="14" cy="14"/>
            </a:xfrm>
            <a:prstGeom prst="rect">
              <a:avLst/>
            </a:prstGeom>
            <a:solidFill>
              <a:srgbClr val="FF9966"/>
            </a:solidFill>
            <a:ln w="9525">
              <a:solidFill>
                <a:schemeClr val="tx1"/>
              </a:solidFill>
              <a:miter lim="800000"/>
              <a:headEnd/>
              <a:tailEnd/>
            </a:ln>
          </p:spPr>
          <p:txBody>
            <a:bodyPr/>
            <a:lstStyle/>
            <a:p>
              <a:endParaRPr lang="de-DE"/>
            </a:p>
          </p:txBody>
        </p:sp>
        <p:sp>
          <p:nvSpPr>
            <p:cNvPr id="49304" name="Rectangle 52"/>
            <p:cNvSpPr>
              <a:spLocks noChangeArrowheads="1"/>
            </p:cNvSpPr>
            <p:nvPr/>
          </p:nvSpPr>
          <p:spPr bwMode="auto">
            <a:xfrm>
              <a:off x="4161" y="2658"/>
              <a:ext cx="13" cy="14"/>
            </a:xfrm>
            <a:prstGeom prst="rect">
              <a:avLst/>
            </a:prstGeom>
            <a:solidFill>
              <a:srgbClr val="FF9966"/>
            </a:solidFill>
            <a:ln w="9525">
              <a:solidFill>
                <a:schemeClr val="tx1"/>
              </a:solidFill>
              <a:miter lim="800000"/>
              <a:headEnd/>
              <a:tailEnd/>
            </a:ln>
          </p:spPr>
          <p:txBody>
            <a:bodyPr/>
            <a:lstStyle/>
            <a:p>
              <a:endParaRPr lang="de-DE"/>
            </a:p>
          </p:txBody>
        </p:sp>
        <p:sp>
          <p:nvSpPr>
            <p:cNvPr id="49305" name="Freeform 53"/>
            <p:cNvSpPr>
              <a:spLocks/>
            </p:cNvSpPr>
            <p:nvPr/>
          </p:nvSpPr>
          <p:spPr bwMode="auto">
            <a:xfrm>
              <a:off x="4185" y="2658"/>
              <a:ext cx="13" cy="17"/>
            </a:xfrm>
            <a:custGeom>
              <a:avLst/>
              <a:gdLst>
                <a:gd name="T0" fmla="*/ 3 w 13"/>
                <a:gd name="T1" fmla="*/ 0 h 17"/>
                <a:gd name="T2" fmla="*/ 3 w 13"/>
                <a:gd name="T3" fmla="*/ 14 h 17"/>
                <a:gd name="T4" fmla="*/ 6 w 13"/>
                <a:gd name="T5" fmla="*/ 14 h 17"/>
                <a:gd name="T6" fmla="*/ 6 w 13"/>
                <a:gd name="T7" fmla="*/ 7 h 17"/>
                <a:gd name="T8" fmla="*/ 0 w 13"/>
                <a:gd name="T9" fmla="*/ 7 h 17"/>
                <a:gd name="T10" fmla="*/ 0 w 13"/>
                <a:gd name="T11" fmla="*/ 17 h 17"/>
                <a:gd name="T12" fmla="*/ 13 w 13"/>
                <a:gd name="T13" fmla="*/ 17 h 17"/>
                <a:gd name="T14" fmla="*/ 13 w 13"/>
                <a:gd name="T15" fmla="*/ 7 h 17"/>
                <a:gd name="T16" fmla="*/ 13 w 13"/>
                <a:gd name="T17" fmla="*/ 0 h 17"/>
                <a:gd name="T18" fmla="*/ 6 w 13"/>
                <a:gd name="T19" fmla="*/ 0 h 17"/>
                <a:gd name="T20" fmla="*/ 3 w 13"/>
                <a:gd name="T21" fmla="*/ 0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
                <a:gd name="T34" fmla="*/ 0 h 17"/>
                <a:gd name="T35" fmla="*/ 13 w 13"/>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 h="17">
                  <a:moveTo>
                    <a:pt x="3" y="0"/>
                  </a:moveTo>
                  <a:lnTo>
                    <a:pt x="3" y="14"/>
                  </a:lnTo>
                  <a:lnTo>
                    <a:pt x="6" y="14"/>
                  </a:lnTo>
                  <a:lnTo>
                    <a:pt x="6" y="7"/>
                  </a:lnTo>
                  <a:lnTo>
                    <a:pt x="0" y="7"/>
                  </a:lnTo>
                  <a:lnTo>
                    <a:pt x="0" y="17"/>
                  </a:lnTo>
                  <a:lnTo>
                    <a:pt x="13" y="17"/>
                  </a:lnTo>
                  <a:lnTo>
                    <a:pt x="13" y="7"/>
                  </a:lnTo>
                  <a:lnTo>
                    <a:pt x="13" y="0"/>
                  </a:lnTo>
                  <a:lnTo>
                    <a:pt x="6" y="0"/>
                  </a:lnTo>
                  <a:lnTo>
                    <a:pt x="3" y="0"/>
                  </a:lnTo>
                  <a:close/>
                </a:path>
              </a:pathLst>
            </a:custGeom>
            <a:solidFill>
              <a:srgbClr val="FF9966"/>
            </a:solidFill>
            <a:ln w="9525">
              <a:solidFill>
                <a:schemeClr val="tx1"/>
              </a:solidFill>
              <a:round/>
              <a:headEnd/>
              <a:tailEnd/>
            </a:ln>
          </p:spPr>
          <p:txBody>
            <a:bodyPr/>
            <a:lstStyle/>
            <a:p>
              <a:endParaRPr lang="de-DE"/>
            </a:p>
          </p:txBody>
        </p:sp>
        <p:sp>
          <p:nvSpPr>
            <p:cNvPr id="49306" name="Rectangle 54"/>
            <p:cNvSpPr>
              <a:spLocks noChangeArrowheads="1"/>
            </p:cNvSpPr>
            <p:nvPr/>
          </p:nvSpPr>
          <p:spPr bwMode="auto">
            <a:xfrm>
              <a:off x="4185" y="2688"/>
              <a:ext cx="13" cy="14"/>
            </a:xfrm>
            <a:prstGeom prst="rect">
              <a:avLst/>
            </a:prstGeom>
            <a:solidFill>
              <a:srgbClr val="FF9966"/>
            </a:solidFill>
            <a:ln w="9525">
              <a:solidFill>
                <a:schemeClr val="tx1"/>
              </a:solidFill>
              <a:miter lim="800000"/>
              <a:headEnd/>
              <a:tailEnd/>
            </a:ln>
          </p:spPr>
          <p:txBody>
            <a:bodyPr/>
            <a:lstStyle/>
            <a:p>
              <a:endParaRPr lang="de-DE"/>
            </a:p>
          </p:txBody>
        </p:sp>
        <p:sp>
          <p:nvSpPr>
            <p:cNvPr id="49307" name="Rectangle 55"/>
            <p:cNvSpPr>
              <a:spLocks noChangeArrowheads="1"/>
            </p:cNvSpPr>
            <p:nvPr/>
          </p:nvSpPr>
          <p:spPr bwMode="auto">
            <a:xfrm>
              <a:off x="4185" y="2715"/>
              <a:ext cx="13" cy="14"/>
            </a:xfrm>
            <a:prstGeom prst="rect">
              <a:avLst/>
            </a:prstGeom>
            <a:solidFill>
              <a:srgbClr val="FF9966"/>
            </a:solidFill>
            <a:ln w="9525">
              <a:solidFill>
                <a:schemeClr val="tx1"/>
              </a:solidFill>
              <a:miter lim="800000"/>
              <a:headEnd/>
              <a:tailEnd/>
            </a:ln>
          </p:spPr>
          <p:txBody>
            <a:bodyPr/>
            <a:lstStyle/>
            <a:p>
              <a:endParaRPr lang="de-DE"/>
            </a:p>
          </p:txBody>
        </p:sp>
        <p:sp>
          <p:nvSpPr>
            <p:cNvPr id="49308" name="Rectangle 56"/>
            <p:cNvSpPr>
              <a:spLocks noChangeArrowheads="1"/>
            </p:cNvSpPr>
            <p:nvPr/>
          </p:nvSpPr>
          <p:spPr bwMode="auto">
            <a:xfrm>
              <a:off x="4185" y="2742"/>
              <a:ext cx="13" cy="14"/>
            </a:xfrm>
            <a:prstGeom prst="rect">
              <a:avLst/>
            </a:prstGeom>
            <a:solidFill>
              <a:srgbClr val="FF9966"/>
            </a:solidFill>
            <a:ln w="9525">
              <a:solidFill>
                <a:schemeClr val="tx1"/>
              </a:solidFill>
              <a:miter lim="800000"/>
              <a:headEnd/>
              <a:tailEnd/>
            </a:ln>
          </p:spPr>
          <p:txBody>
            <a:bodyPr/>
            <a:lstStyle/>
            <a:p>
              <a:endParaRPr lang="de-DE"/>
            </a:p>
          </p:txBody>
        </p:sp>
        <p:sp>
          <p:nvSpPr>
            <p:cNvPr id="49309" name="Rectangle 57"/>
            <p:cNvSpPr>
              <a:spLocks noChangeArrowheads="1"/>
            </p:cNvSpPr>
            <p:nvPr/>
          </p:nvSpPr>
          <p:spPr bwMode="auto">
            <a:xfrm>
              <a:off x="4185" y="2769"/>
              <a:ext cx="13" cy="14"/>
            </a:xfrm>
            <a:prstGeom prst="rect">
              <a:avLst/>
            </a:prstGeom>
            <a:solidFill>
              <a:srgbClr val="FF9966"/>
            </a:solidFill>
            <a:ln w="9525">
              <a:solidFill>
                <a:schemeClr val="tx1"/>
              </a:solidFill>
              <a:miter lim="800000"/>
              <a:headEnd/>
              <a:tailEnd/>
            </a:ln>
          </p:spPr>
          <p:txBody>
            <a:bodyPr/>
            <a:lstStyle/>
            <a:p>
              <a:endParaRPr lang="de-DE"/>
            </a:p>
          </p:txBody>
        </p:sp>
        <p:sp>
          <p:nvSpPr>
            <p:cNvPr id="49310" name="Rectangle 58"/>
            <p:cNvSpPr>
              <a:spLocks noChangeArrowheads="1"/>
            </p:cNvSpPr>
            <p:nvPr/>
          </p:nvSpPr>
          <p:spPr bwMode="auto">
            <a:xfrm>
              <a:off x="4185" y="2796"/>
              <a:ext cx="13" cy="14"/>
            </a:xfrm>
            <a:prstGeom prst="rect">
              <a:avLst/>
            </a:prstGeom>
            <a:solidFill>
              <a:srgbClr val="FF9966"/>
            </a:solidFill>
            <a:ln w="9525">
              <a:solidFill>
                <a:schemeClr val="tx1"/>
              </a:solidFill>
              <a:miter lim="800000"/>
              <a:headEnd/>
              <a:tailEnd/>
            </a:ln>
          </p:spPr>
          <p:txBody>
            <a:bodyPr/>
            <a:lstStyle/>
            <a:p>
              <a:endParaRPr lang="de-DE"/>
            </a:p>
          </p:txBody>
        </p:sp>
        <p:sp>
          <p:nvSpPr>
            <p:cNvPr id="49311" name="Rectangle 59"/>
            <p:cNvSpPr>
              <a:spLocks noChangeArrowheads="1"/>
            </p:cNvSpPr>
            <p:nvPr/>
          </p:nvSpPr>
          <p:spPr bwMode="auto">
            <a:xfrm>
              <a:off x="4185" y="2823"/>
              <a:ext cx="13" cy="14"/>
            </a:xfrm>
            <a:prstGeom prst="rect">
              <a:avLst/>
            </a:prstGeom>
            <a:solidFill>
              <a:srgbClr val="FF9966"/>
            </a:solidFill>
            <a:ln w="9525">
              <a:solidFill>
                <a:schemeClr val="tx1"/>
              </a:solidFill>
              <a:miter lim="800000"/>
              <a:headEnd/>
              <a:tailEnd/>
            </a:ln>
          </p:spPr>
          <p:txBody>
            <a:bodyPr/>
            <a:lstStyle/>
            <a:p>
              <a:endParaRPr lang="de-DE"/>
            </a:p>
          </p:txBody>
        </p:sp>
        <p:sp>
          <p:nvSpPr>
            <p:cNvPr id="49312" name="Rectangle 60"/>
            <p:cNvSpPr>
              <a:spLocks noChangeArrowheads="1"/>
            </p:cNvSpPr>
            <p:nvPr/>
          </p:nvSpPr>
          <p:spPr bwMode="auto">
            <a:xfrm>
              <a:off x="4185" y="2850"/>
              <a:ext cx="13" cy="14"/>
            </a:xfrm>
            <a:prstGeom prst="rect">
              <a:avLst/>
            </a:prstGeom>
            <a:solidFill>
              <a:srgbClr val="FF9966"/>
            </a:solidFill>
            <a:ln w="9525">
              <a:solidFill>
                <a:schemeClr val="tx1"/>
              </a:solidFill>
              <a:miter lim="800000"/>
              <a:headEnd/>
              <a:tailEnd/>
            </a:ln>
          </p:spPr>
          <p:txBody>
            <a:bodyPr/>
            <a:lstStyle/>
            <a:p>
              <a:endParaRPr lang="de-DE"/>
            </a:p>
          </p:txBody>
        </p:sp>
        <p:sp>
          <p:nvSpPr>
            <p:cNvPr id="49313" name="Rectangle 61"/>
            <p:cNvSpPr>
              <a:spLocks noChangeArrowheads="1"/>
            </p:cNvSpPr>
            <p:nvPr/>
          </p:nvSpPr>
          <p:spPr bwMode="auto">
            <a:xfrm>
              <a:off x="4185" y="2877"/>
              <a:ext cx="13" cy="14"/>
            </a:xfrm>
            <a:prstGeom prst="rect">
              <a:avLst/>
            </a:prstGeom>
            <a:solidFill>
              <a:srgbClr val="FF9966"/>
            </a:solidFill>
            <a:ln w="9525">
              <a:solidFill>
                <a:schemeClr val="tx1"/>
              </a:solidFill>
              <a:miter lim="800000"/>
              <a:headEnd/>
              <a:tailEnd/>
            </a:ln>
          </p:spPr>
          <p:txBody>
            <a:bodyPr/>
            <a:lstStyle/>
            <a:p>
              <a:endParaRPr lang="de-DE"/>
            </a:p>
          </p:txBody>
        </p:sp>
        <p:sp>
          <p:nvSpPr>
            <p:cNvPr id="49314" name="Rectangle 62"/>
            <p:cNvSpPr>
              <a:spLocks noChangeArrowheads="1"/>
            </p:cNvSpPr>
            <p:nvPr/>
          </p:nvSpPr>
          <p:spPr bwMode="auto">
            <a:xfrm>
              <a:off x="4185" y="2904"/>
              <a:ext cx="13" cy="14"/>
            </a:xfrm>
            <a:prstGeom prst="rect">
              <a:avLst/>
            </a:prstGeom>
            <a:solidFill>
              <a:srgbClr val="FF9966"/>
            </a:solidFill>
            <a:ln w="9525">
              <a:solidFill>
                <a:schemeClr val="tx1"/>
              </a:solidFill>
              <a:miter lim="800000"/>
              <a:headEnd/>
              <a:tailEnd/>
            </a:ln>
          </p:spPr>
          <p:txBody>
            <a:bodyPr/>
            <a:lstStyle/>
            <a:p>
              <a:endParaRPr lang="de-DE"/>
            </a:p>
          </p:txBody>
        </p:sp>
        <p:sp>
          <p:nvSpPr>
            <p:cNvPr id="49315" name="Rectangle 63"/>
            <p:cNvSpPr>
              <a:spLocks noChangeArrowheads="1"/>
            </p:cNvSpPr>
            <p:nvPr/>
          </p:nvSpPr>
          <p:spPr bwMode="auto">
            <a:xfrm>
              <a:off x="4185" y="2931"/>
              <a:ext cx="13" cy="14"/>
            </a:xfrm>
            <a:prstGeom prst="rect">
              <a:avLst/>
            </a:prstGeom>
            <a:solidFill>
              <a:srgbClr val="FF9966"/>
            </a:solidFill>
            <a:ln w="9525">
              <a:solidFill>
                <a:schemeClr val="tx1"/>
              </a:solidFill>
              <a:miter lim="800000"/>
              <a:headEnd/>
              <a:tailEnd/>
            </a:ln>
          </p:spPr>
          <p:txBody>
            <a:bodyPr/>
            <a:lstStyle/>
            <a:p>
              <a:endParaRPr lang="de-DE"/>
            </a:p>
          </p:txBody>
        </p:sp>
        <p:sp>
          <p:nvSpPr>
            <p:cNvPr id="49316" name="Freeform 64"/>
            <p:cNvSpPr>
              <a:spLocks/>
            </p:cNvSpPr>
            <p:nvPr/>
          </p:nvSpPr>
          <p:spPr bwMode="auto">
            <a:xfrm>
              <a:off x="4180" y="2953"/>
              <a:ext cx="18" cy="14"/>
            </a:xfrm>
            <a:custGeom>
              <a:avLst/>
              <a:gdLst>
                <a:gd name="T0" fmla="*/ 18 w 18"/>
                <a:gd name="T1" fmla="*/ 5 h 14"/>
                <a:gd name="T2" fmla="*/ 5 w 18"/>
                <a:gd name="T3" fmla="*/ 5 h 14"/>
                <a:gd name="T4" fmla="*/ 5 w 18"/>
                <a:gd name="T5" fmla="*/ 7 h 14"/>
                <a:gd name="T6" fmla="*/ 11 w 18"/>
                <a:gd name="T7" fmla="*/ 7 h 14"/>
                <a:gd name="T8" fmla="*/ 11 w 18"/>
                <a:gd name="T9" fmla="*/ 0 h 14"/>
                <a:gd name="T10" fmla="*/ 0 w 18"/>
                <a:gd name="T11" fmla="*/ 0 h 14"/>
                <a:gd name="T12" fmla="*/ 0 w 18"/>
                <a:gd name="T13" fmla="*/ 14 h 14"/>
                <a:gd name="T14" fmla="*/ 11 w 18"/>
                <a:gd name="T15" fmla="*/ 14 h 14"/>
                <a:gd name="T16" fmla="*/ 18 w 18"/>
                <a:gd name="T17" fmla="*/ 14 h 14"/>
                <a:gd name="T18" fmla="*/ 18 w 18"/>
                <a:gd name="T19" fmla="*/ 7 h 14"/>
                <a:gd name="T20" fmla="*/ 18 w 18"/>
                <a:gd name="T21" fmla="*/ 5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
                <a:gd name="T34" fmla="*/ 0 h 14"/>
                <a:gd name="T35" fmla="*/ 18 w 18"/>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 h="14">
                  <a:moveTo>
                    <a:pt x="18" y="5"/>
                  </a:moveTo>
                  <a:lnTo>
                    <a:pt x="5" y="5"/>
                  </a:lnTo>
                  <a:lnTo>
                    <a:pt x="5" y="7"/>
                  </a:lnTo>
                  <a:lnTo>
                    <a:pt x="11" y="7"/>
                  </a:lnTo>
                  <a:lnTo>
                    <a:pt x="11" y="0"/>
                  </a:lnTo>
                  <a:lnTo>
                    <a:pt x="0" y="0"/>
                  </a:lnTo>
                  <a:lnTo>
                    <a:pt x="0" y="14"/>
                  </a:lnTo>
                  <a:lnTo>
                    <a:pt x="11" y="14"/>
                  </a:lnTo>
                  <a:lnTo>
                    <a:pt x="18" y="14"/>
                  </a:lnTo>
                  <a:lnTo>
                    <a:pt x="18" y="7"/>
                  </a:lnTo>
                  <a:lnTo>
                    <a:pt x="18" y="5"/>
                  </a:lnTo>
                  <a:close/>
                </a:path>
              </a:pathLst>
            </a:custGeom>
            <a:solidFill>
              <a:srgbClr val="FF9966"/>
            </a:solidFill>
            <a:ln w="9525">
              <a:solidFill>
                <a:schemeClr val="tx1"/>
              </a:solidFill>
              <a:round/>
              <a:headEnd/>
              <a:tailEnd/>
            </a:ln>
          </p:spPr>
          <p:txBody>
            <a:bodyPr/>
            <a:lstStyle/>
            <a:p>
              <a:endParaRPr lang="de-DE"/>
            </a:p>
          </p:txBody>
        </p:sp>
        <p:sp>
          <p:nvSpPr>
            <p:cNvPr id="49317" name="Rectangle 65"/>
            <p:cNvSpPr>
              <a:spLocks noChangeArrowheads="1"/>
            </p:cNvSpPr>
            <p:nvPr/>
          </p:nvSpPr>
          <p:spPr bwMode="auto">
            <a:xfrm>
              <a:off x="4153" y="2953"/>
              <a:ext cx="13" cy="14"/>
            </a:xfrm>
            <a:prstGeom prst="rect">
              <a:avLst/>
            </a:prstGeom>
            <a:solidFill>
              <a:srgbClr val="FF9966"/>
            </a:solidFill>
            <a:ln w="9525">
              <a:solidFill>
                <a:schemeClr val="tx1"/>
              </a:solidFill>
              <a:miter lim="800000"/>
              <a:headEnd/>
              <a:tailEnd/>
            </a:ln>
          </p:spPr>
          <p:txBody>
            <a:bodyPr/>
            <a:lstStyle/>
            <a:p>
              <a:endParaRPr lang="de-DE"/>
            </a:p>
          </p:txBody>
        </p:sp>
        <p:sp>
          <p:nvSpPr>
            <p:cNvPr id="49318" name="Rectangle 66"/>
            <p:cNvSpPr>
              <a:spLocks noChangeArrowheads="1"/>
            </p:cNvSpPr>
            <p:nvPr/>
          </p:nvSpPr>
          <p:spPr bwMode="auto">
            <a:xfrm>
              <a:off x="4126" y="2953"/>
              <a:ext cx="13" cy="14"/>
            </a:xfrm>
            <a:prstGeom prst="rect">
              <a:avLst/>
            </a:prstGeom>
            <a:solidFill>
              <a:srgbClr val="FF9966"/>
            </a:solidFill>
            <a:ln w="9525">
              <a:solidFill>
                <a:schemeClr val="tx1"/>
              </a:solidFill>
              <a:miter lim="800000"/>
              <a:headEnd/>
              <a:tailEnd/>
            </a:ln>
          </p:spPr>
          <p:txBody>
            <a:bodyPr/>
            <a:lstStyle/>
            <a:p>
              <a:endParaRPr lang="de-DE"/>
            </a:p>
          </p:txBody>
        </p:sp>
        <p:sp>
          <p:nvSpPr>
            <p:cNvPr id="49319" name="Rectangle 67"/>
            <p:cNvSpPr>
              <a:spLocks noChangeArrowheads="1"/>
            </p:cNvSpPr>
            <p:nvPr/>
          </p:nvSpPr>
          <p:spPr bwMode="auto">
            <a:xfrm>
              <a:off x="4099" y="2953"/>
              <a:ext cx="13" cy="14"/>
            </a:xfrm>
            <a:prstGeom prst="rect">
              <a:avLst/>
            </a:prstGeom>
            <a:solidFill>
              <a:srgbClr val="FF9966"/>
            </a:solidFill>
            <a:ln w="9525">
              <a:solidFill>
                <a:schemeClr val="tx1"/>
              </a:solidFill>
              <a:miter lim="800000"/>
              <a:headEnd/>
              <a:tailEnd/>
            </a:ln>
          </p:spPr>
          <p:txBody>
            <a:bodyPr/>
            <a:lstStyle/>
            <a:p>
              <a:endParaRPr lang="de-DE"/>
            </a:p>
          </p:txBody>
        </p:sp>
        <p:sp>
          <p:nvSpPr>
            <p:cNvPr id="49320" name="Rectangle 68"/>
            <p:cNvSpPr>
              <a:spLocks noChangeArrowheads="1"/>
            </p:cNvSpPr>
            <p:nvPr/>
          </p:nvSpPr>
          <p:spPr bwMode="auto">
            <a:xfrm>
              <a:off x="4072" y="2953"/>
              <a:ext cx="13" cy="14"/>
            </a:xfrm>
            <a:prstGeom prst="rect">
              <a:avLst/>
            </a:prstGeom>
            <a:solidFill>
              <a:srgbClr val="FF9966"/>
            </a:solidFill>
            <a:ln w="9525">
              <a:solidFill>
                <a:schemeClr val="tx1"/>
              </a:solidFill>
              <a:miter lim="800000"/>
              <a:headEnd/>
              <a:tailEnd/>
            </a:ln>
          </p:spPr>
          <p:txBody>
            <a:bodyPr/>
            <a:lstStyle/>
            <a:p>
              <a:endParaRPr lang="de-DE"/>
            </a:p>
          </p:txBody>
        </p:sp>
        <p:sp>
          <p:nvSpPr>
            <p:cNvPr id="49321" name="Rectangle 69"/>
            <p:cNvSpPr>
              <a:spLocks noChangeArrowheads="1"/>
            </p:cNvSpPr>
            <p:nvPr/>
          </p:nvSpPr>
          <p:spPr bwMode="auto">
            <a:xfrm>
              <a:off x="4045" y="2953"/>
              <a:ext cx="13" cy="14"/>
            </a:xfrm>
            <a:prstGeom prst="rect">
              <a:avLst/>
            </a:prstGeom>
            <a:solidFill>
              <a:srgbClr val="FF9966"/>
            </a:solidFill>
            <a:ln w="9525">
              <a:solidFill>
                <a:schemeClr val="tx1"/>
              </a:solidFill>
              <a:miter lim="800000"/>
              <a:headEnd/>
              <a:tailEnd/>
            </a:ln>
          </p:spPr>
          <p:txBody>
            <a:bodyPr/>
            <a:lstStyle/>
            <a:p>
              <a:endParaRPr lang="de-DE"/>
            </a:p>
          </p:txBody>
        </p:sp>
        <p:sp>
          <p:nvSpPr>
            <p:cNvPr id="49322" name="Rectangle 70"/>
            <p:cNvSpPr>
              <a:spLocks noChangeArrowheads="1"/>
            </p:cNvSpPr>
            <p:nvPr/>
          </p:nvSpPr>
          <p:spPr bwMode="auto">
            <a:xfrm>
              <a:off x="4018" y="2953"/>
              <a:ext cx="13" cy="14"/>
            </a:xfrm>
            <a:prstGeom prst="rect">
              <a:avLst/>
            </a:prstGeom>
            <a:solidFill>
              <a:srgbClr val="FF9966"/>
            </a:solidFill>
            <a:ln w="9525">
              <a:solidFill>
                <a:schemeClr val="tx1"/>
              </a:solidFill>
              <a:miter lim="800000"/>
              <a:headEnd/>
              <a:tailEnd/>
            </a:ln>
          </p:spPr>
          <p:txBody>
            <a:bodyPr/>
            <a:lstStyle/>
            <a:p>
              <a:endParaRPr lang="de-DE"/>
            </a:p>
          </p:txBody>
        </p:sp>
        <p:sp>
          <p:nvSpPr>
            <p:cNvPr id="49323" name="Rectangle 71"/>
            <p:cNvSpPr>
              <a:spLocks noChangeArrowheads="1"/>
            </p:cNvSpPr>
            <p:nvPr/>
          </p:nvSpPr>
          <p:spPr bwMode="auto">
            <a:xfrm>
              <a:off x="3991" y="2953"/>
              <a:ext cx="13" cy="14"/>
            </a:xfrm>
            <a:prstGeom prst="rect">
              <a:avLst/>
            </a:prstGeom>
            <a:solidFill>
              <a:srgbClr val="FF9966"/>
            </a:solidFill>
            <a:ln w="9525">
              <a:solidFill>
                <a:schemeClr val="tx1"/>
              </a:solidFill>
              <a:miter lim="800000"/>
              <a:headEnd/>
              <a:tailEnd/>
            </a:ln>
          </p:spPr>
          <p:txBody>
            <a:bodyPr/>
            <a:lstStyle/>
            <a:p>
              <a:endParaRPr lang="de-DE"/>
            </a:p>
          </p:txBody>
        </p:sp>
        <p:sp>
          <p:nvSpPr>
            <p:cNvPr id="49324" name="Rectangle 72"/>
            <p:cNvSpPr>
              <a:spLocks noChangeArrowheads="1"/>
            </p:cNvSpPr>
            <p:nvPr/>
          </p:nvSpPr>
          <p:spPr bwMode="auto">
            <a:xfrm>
              <a:off x="3964" y="2953"/>
              <a:ext cx="13" cy="14"/>
            </a:xfrm>
            <a:prstGeom prst="rect">
              <a:avLst/>
            </a:prstGeom>
            <a:solidFill>
              <a:srgbClr val="FF9966"/>
            </a:solidFill>
            <a:ln w="9525">
              <a:solidFill>
                <a:schemeClr val="tx1"/>
              </a:solidFill>
              <a:miter lim="800000"/>
              <a:headEnd/>
              <a:tailEnd/>
            </a:ln>
          </p:spPr>
          <p:txBody>
            <a:bodyPr/>
            <a:lstStyle/>
            <a:p>
              <a:endParaRPr lang="de-DE"/>
            </a:p>
          </p:txBody>
        </p:sp>
        <p:sp>
          <p:nvSpPr>
            <p:cNvPr id="49325" name="Rectangle 73"/>
            <p:cNvSpPr>
              <a:spLocks noChangeArrowheads="1"/>
            </p:cNvSpPr>
            <p:nvPr/>
          </p:nvSpPr>
          <p:spPr bwMode="auto">
            <a:xfrm>
              <a:off x="3937" y="2953"/>
              <a:ext cx="13" cy="14"/>
            </a:xfrm>
            <a:prstGeom prst="rect">
              <a:avLst/>
            </a:prstGeom>
            <a:solidFill>
              <a:srgbClr val="FF9966"/>
            </a:solidFill>
            <a:ln w="9525">
              <a:solidFill>
                <a:schemeClr val="tx1"/>
              </a:solidFill>
              <a:miter lim="800000"/>
              <a:headEnd/>
              <a:tailEnd/>
            </a:ln>
          </p:spPr>
          <p:txBody>
            <a:bodyPr/>
            <a:lstStyle/>
            <a:p>
              <a:endParaRPr lang="de-DE"/>
            </a:p>
          </p:txBody>
        </p:sp>
        <p:sp>
          <p:nvSpPr>
            <p:cNvPr id="49326" name="Rectangle 74"/>
            <p:cNvSpPr>
              <a:spLocks noChangeArrowheads="1"/>
            </p:cNvSpPr>
            <p:nvPr/>
          </p:nvSpPr>
          <p:spPr bwMode="auto">
            <a:xfrm>
              <a:off x="3910" y="2953"/>
              <a:ext cx="13" cy="14"/>
            </a:xfrm>
            <a:prstGeom prst="rect">
              <a:avLst/>
            </a:prstGeom>
            <a:solidFill>
              <a:srgbClr val="FF9966"/>
            </a:solidFill>
            <a:ln w="9525">
              <a:solidFill>
                <a:schemeClr val="tx1"/>
              </a:solidFill>
              <a:miter lim="800000"/>
              <a:headEnd/>
              <a:tailEnd/>
            </a:ln>
          </p:spPr>
          <p:txBody>
            <a:bodyPr/>
            <a:lstStyle/>
            <a:p>
              <a:endParaRPr lang="de-DE"/>
            </a:p>
          </p:txBody>
        </p:sp>
        <p:sp>
          <p:nvSpPr>
            <p:cNvPr id="49327" name="Rectangle 75"/>
            <p:cNvSpPr>
              <a:spLocks noChangeArrowheads="1"/>
            </p:cNvSpPr>
            <p:nvPr/>
          </p:nvSpPr>
          <p:spPr bwMode="auto">
            <a:xfrm>
              <a:off x="3883" y="2953"/>
              <a:ext cx="13" cy="14"/>
            </a:xfrm>
            <a:prstGeom prst="rect">
              <a:avLst/>
            </a:prstGeom>
            <a:solidFill>
              <a:srgbClr val="FF9966"/>
            </a:solidFill>
            <a:ln w="9525">
              <a:solidFill>
                <a:schemeClr val="tx1"/>
              </a:solidFill>
              <a:miter lim="800000"/>
              <a:headEnd/>
              <a:tailEnd/>
            </a:ln>
          </p:spPr>
          <p:txBody>
            <a:bodyPr/>
            <a:lstStyle/>
            <a:p>
              <a:endParaRPr lang="de-DE"/>
            </a:p>
          </p:txBody>
        </p:sp>
        <p:sp>
          <p:nvSpPr>
            <p:cNvPr id="49328" name="Rectangle 76"/>
            <p:cNvSpPr>
              <a:spLocks noChangeArrowheads="1"/>
            </p:cNvSpPr>
            <p:nvPr/>
          </p:nvSpPr>
          <p:spPr bwMode="auto">
            <a:xfrm>
              <a:off x="3856" y="2953"/>
              <a:ext cx="13" cy="14"/>
            </a:xfrm>
            <a:prstGeom prst="rect">
              <a:avLst/>
            </a:prstGeom>
            <a:solidFill>
              <a:srgbClr val="FF9966"/>
            </a:solidFill>
            <a:ln w="9525">
              <a:solidFill>
                <a:schemeClr val="tx1"/>
              </a:solidFill>
              <a:miter lim="800000"/>
              <a:headEnd/>
              <a:tailEnd/>
            </a:ln>
          </p:spPr>
          <p:txBody>
            <a:bodyPr/>
            <a:lstStyle/>
            <a:p>
              <a:endParaRPr lang="de-DE"/>
            </a:p>
          </p:txBody>
        </p:sp>
        <p:sp>
          <p:nvSpPr>
            <p:cNvPr id="49329" name="Rectangle 77"/>
            <p:cNvSpPr>
              <a:spLocks noChangeArrowheads="1"/>
            </p:cNvSpPr>
            <p:nvPr/>
          </p:nvSpPr>
          <p:spPr bwMode="auto">
            <a:xfrm>
              <a:off x="3842" y="2967"/>
              <a:ext cx="14" cy="13"/>
            </a:xfrm>
            <a:prstGeom prst="rect">
              <a:avLst/>
            </a:prstGeom>
            <a:solidFill>
              <a:srgbClr val="FF9966"/>
            </a:solidFill>
            <a:ln w="9525">
              <a:solidFill>
                <a:schemeClr val="tx1"/>
              </a:solidFill>
              <a:miter lim="800000"/>
              <a:headEnd/>
              <a:tailEnd/>
            </a:ln>
          </p:spPr>
          <p:txBody>
            <a:bodyPr/>
            <a:lstStyle/>
            <a:p>
              <a:endParaRPr lang="de-DE"/>
            </a:p>
          </p:txBody>
        </p:sp>
        <p:sp>
          <p:nvSpPr>
            <p:cNvPr id="49330" name="Rectangle 78"/>
            <p:cNvSpPr>
              <a:spLocks noChangeArrowheads="1"/>
            </p:cNvSpPr>
            <p:nvPr/>
          </p:nvSpPr>
          <p:spPr bwMode="auto">
            <a:xfrm>
              <a:off x="3842" y="2994"/>
              <a:ext cx="14" cy="13"/>
            </a:xfrm>
            <a:prstGeom prst="rect">
              <a:avLst/>
            </a:prstGeom>
            <a:solidFill>
              <a:srgbClr val="FF9966"/>
            </a:solidFill>
            <a:ln w="9525">
              <a:solidFill>
                <a:schemeClr val="tx1"/>
              </a:solidFill>
              <a:miter lim="800000"/>
              <a:headEnd/>
              <a:tailEnd/>
            </a:ln>
          </p:spPr>
          <p:txBody>
            <a:bodyPr/>
            <a:lstStyle/>
            <a:p>
              <a:endParaRPr lang="de-DE"/>
            </a:p>
          </p:txBody>
        </p:sp>
        <p:sp>
          <p:nvSpPr>
            <p:cNvPr id="49331" name="Rectangle 79"/>
            <p:cNvSpPr>
              <a:spLocks noChangeArrowheads="1"/>
            </p:cNvSpPr>
            <p:nvPr/>
          </p:nvSpPr>
          <p:spPr bwMode="auto">
            <a:xfrm>
              <a:off x="3842" y="3021"/>
              <a:ext cx="14" cy="13"/>
            </a:xfrm>
            <a:prstGeom prst="rect">
              <a:avLst/>
            </a:prstGeom>
            <a:solidFill>
              <a:srgbClr val="FF9966"/>
            </a:solidFill>
            <a:ln w="9525">
              <a:solidFill>
                <a:schemeClr val="tx1"/>
              </a:solidFill>
              <a:miter lim="800000"/>
              <a:headEnd/>
              <a:tailEnd/>
            </a:ln>
          </p:spPr>
          <p:txBody>
            <a:bodyPr/>
            <a:lstStyle/>
            <a:p>
              <a:endParaRPr lang="de-DE"/>
            </a:p>
          </p:txBody>
        </p:sp>
        <p:sp>
          <p:nvSpPr>
            <p:cNvPr id="49332" name="Rectangle 80"/>
            <p:cNvSpPr>
              <a:spLocks noChangeArrowheads="1"/>
            </p:cNvSpPr>
            <p:nvPr/>
          </p:nvSpPr>
          <p:spPr bwMode="auto">
            <a:xfrm>
              <a:off x="3842" y="3048"/>
              <a:ext cx="14" cy="13"/>
            </a:xfrm>
            <a:prstGeom prst="rect">
              <a:avLst/>
            </a:prstGeom>
            <a:solidFill>
              <a:srgbClr val="FF9966"/>
            </a:solidFill>
            <a:ln w="9525">
              <a:solidFill>
                <a:schemeClr val="tx1"/>
              </a:solidFill>
              <a:miter lim="800000"/>
              <a:headEnd/>
              <a:tailEnd/>
            </a:ln>
          </p:spPr>
          <p:txBody>
            <a:bodyPr/>
            <a:lstStyle/>
            <a:p>
              <a:endParaRPr lang="de-DE"/>
            </a:p>
          </p:txBody>
        </p:sp>
        <p:sp>
          <p:nvSpPr>
            <p:cNvPr id="49333" name="Rectangle 81"/>
            <p:cNvSpPr>
              <a:spLocks noChangeArrowheads="1"/>
            </p:cNvSpPr>
            <p:nvPr/>
          </p:nvSpPr>
          <p:spPr bwMode="auto">
            <a:xfrm>
              <a:off x="3842" y="3075"/>
              <a:ext cx="14" cy="13"/>
            </a:xfrm>
            <a:prstGeom prst="rect">
              <a:avLst/>
            </a:prstGeom>
            <a:solidFill>
              <a:srgbClr val="FF9966"/>
            </a:solidFill>
            <a:ln w="9525">
              <a:solidFill>
                <a:schemeClr val="tx1"/>
              </a:solidFill>
              <a:miter lim="800000"/>
              <a:headEnd/>
              <a:tailEnd/>
            </a:ln>
          </p:spPr>
          <p:txBody>
            <a:bodyPr/>
            <a:lstStyle/>
            <a:p>
              <a:endParaRPr lang="de-DE"/>
            </a:p>
          </p:txBody>
        </p:sp>
        <p:sp>
          <p:nvSpPr>
            <p:cNvPr id="49334" name="Freeform 82"/>
            <p:cNvSpPr>
              <a:spLocks/>
            </p:cNvSpPr>
            <p:nvPr/>
          </p:nvSpPr>
          <p:spPr bwMode="auto">
            <a:xfrm>
              <a:off x="3841" y="3100"/>
              <a:ext cx="15" cy="44"/>
            </a:xfrm>
            <a:custGeom>
              <a:avLst/>
              <a:gdLst>
                <a:gd name="T0" fmla="*/ 15 w 15"/>
                <a:gd name="T1" fmla="*/ 2 h 44"/>
                <a:gd name="T2" fmla="*/ 1 w 15"/>
                <a:gd name="T3" fmla="*/ 2 h 44"/>
                <a:gd name="T4" fmla="*/ 1 w 15"/>
                <a:gd name="T5" fmla="*/ 9 h 44"/>
                <a:gd name="T6" fmla="*/ 8 w 15"/>
                <a:gd name="T7" fmla="*/ 9 h 44"/>
                <a:gd name="T8" fmla="*/ 15 w 15"/>
                <a:gd name="T9" fmla="*/ 7 h 44"/>
                <a:gd name="T10" fmla="*/ 12 w 15"/>
                <a:gd name="T11" fmla="*/ 0 h 44"/>
                <a:gd name="T12" fmla="*/ 0 w 15"/>
                <a:gd name="T13" fmla="*/ 5 h 44"/>
                <a:gd name="T14" fmla="*/ 3 w 15"/>
                <a:gd name="T15" fmla="*/ 12 h 44"/>
                <a:gd name="T16" fmla="*/ 15 w 15"/>
                <a:gd name="T17" fmla="*/ 44 h 44"/>
                <a:gd name="T18" fmla="*/ 15 w 15"/>
                <a:gd name="T19" fmla="*/ 9 h 44"/>
                <a:gd name="T20" fmla="*/ 15 w 15"/>
                <a:gd name="T21" fmla="*/ 2 h 4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
                <a:gd name="T34" fmla="*/ 0 h 44"/>
                <a:gd name="T35" fmla="*/ 15 w 15"/>
                <a:gd name="T36" fmla="*/ 44 h 4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 h="44">
                  <a:moveTo>
                    <a:pt x="15" y="2"/>
                  </a:moveTo>
                  <a:lnTo>
                    <a:pt x="1" y="2"/>
                  </a:lnTo>
                  <a:lnTo>
                    <a:pt x="1" y="9"/>
                  </a:lnTo>
                  <a:lnTo>
                    <a:pt x="8" y="9"/>
                  </a:lnTo>
                  <a:lnTo>
                    <a:pt x="15" y="7"/>
                  </a:lnTo>
                  <a:lnTo>
                    <a:pt x="12" y="0"/>
                  </a:lnTo>
                  <a:lnTo>
                    <a:pt x="0" y="5"/>
                  </a:lnTo>
                  <a:lnTo>
                    <a:pt x="3" y="12"/>
                  </a:lnTo>
                  <a:lnTo>
                    <a:pt x="15" y="44"/>
                  </a:lnTo>
                  <a:lnTo>
                    <a:pt x="15" y="9"/>
                  </a:lnTo>
                  <a:lnTo>
                    <a:pt x="15" y="2"/>
                  </a:lnTo>
                  <a:close/>
                </a:path>
              </a:pathLst>
            </a:custGeom>
            <a:solidFill>
              <a:srgbClr val="FF9966"/>
            </a:solidFill>
            <a:ln w="9525">
              <a:solidFill>
                <a:schemeClr val="tx1"/>
              </a:solidFill>
              <a:round/>
              <a:headEnd/>
              <a:tailEnd/>
            </a:ln>
          </p:spPr>
          <p:txBody>
            <a:bodyPr/>
            <a:lstStyle/>
            <a:p>
              <a:endParaRPr lang="de-DE"/>
            </a:p>
          </p:txBody>
        </p:sp>
        <p:sp>
          <p:nvSpPr>
            <p:cNvPr id="49335" name="Freeform 83"/>
            <p:cNvSpPr>
              <a:spLocks/>
            </p:cNvSpPr>
            <p:nvPr/>
          </p:nvSpPr>
          <p:spPr bwMode="auto">
            <a:xfrm>
              <a:off x="3831" y="3075"/>
              <a:ext cx="17" cy="17"/>
            </a:xfrm>
            <a:custGeom>
              <a:avLst/>
              <a:gdLst>
                <a:gd name="T0" fmla="*/ 5 w 17"/>
                <a:gd name="T1" fmla="*/ 17 h 17"/>
                <a:gd name="T2" fmla="*/ 17 w 17"/>
                <a:gd name="T3" fmla="*/ 12 h 17"/>
                <a:gd name="T4" fmla="*/ 11 w 17"/>
                <a:gd name="T5" fmla="*/ 0 h 17"/>
                <a:gd name="T6" fmla="*/ 0 w 17"/>
                <a:gd name="T7" fmla="*/ 5 h 17"/>
                <a:gd name="T8" fmla="*/ 5 w 17"/>
                <a:gd name="T9" fmla="*/ 17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5" y="17"/>
                  </a:moveTo>
                  <a:lnTo>
                    <a:pt x="17" y="12"/>
                  </a:lnTo>
                  <a:lnTo>
                    <a:pt x="11" y="0"/>
                  </a:lnTo>
                  <a:lnTo>
                    <a:pt x="0" y="5"/>
                  </a:lnTo>
                  <a:lnTo>
                    <a:pt x="5" y="17"/>
                  </a:lnTo>
                  <a:close/>
                </a:path>
              </a:pathLst>
            </a:custGeom>
            <a:solidFill>
              <a:srgbClr val="FF9966"/>
            </a:solidFill>
            <a:ln w="9525">
              <a:solidFill>
                <a:schemeClr val="tx1"/>
              </a:solidFill>
              <a:round/>
              <a:headEnd/>
              <a:tailEnd/>
            </a:ln>
          </p:spPr>
          <p:txBody>
            <a:bodyPr/>
            <a:lstStyle/>
            <a:p>
              <a:endParaRPr lang="de-DE"/>
            </a:p>
          </p:txBody>
        </p:sp>
        <p:sp>
          <p:nvSpPr>
            <p:cNvPr id="49336" name="Freeform 84"/>
            <p:cNvSpPr>
              <a:spLocks/>
            </p:cNvSpPr>
            <p:nvPr/>
          </p:nvSpPr>
          <p:spPr bwMode="auto">
            <a:xfrm>
              <a:off x="3821" y="3050"/>
              <a:ext cx="16" cy="16"/>
            </a:xfrm>
            <a:custGeom>
              <a:avLst/>
              <a:gdLst>
                <a:gd name="T0" fmla="*/ 5 w 16"/>
                <a:gd name="T1" fmla="*/ 16 h 16"/>
                <a:gd name="T2" fmla="*/ 16 w 16"/>
                <a:gd name="T3" fmla="*/ 11 h 16"/>
                <a:gd name="T4" fmla="*/ 11 w 16"/>
                <a:gd name="T5" fmla="*/ 0 h 16"/>
                <a:gd name="T6" fmla="*/ 0 w 16"/>
                <a:gd name="T7" fmla="*/ 5 h 16"/>
                <a:gd name="T8" fmla="*/ 5 w 16"/>
                <a:gd name="T9" fmla="*/ 16 h 16"/>
                <a:gd name="T10" fmla="*/ 0 60000 65536"/>
                <a:gd name="T11" fmla="*/ 0 60000 65536"/>
                <a:gd name="T12" fmla="*/ 0 60000 65536"/>
                <a:gd name="T13" fmla="*/ 0 60000 65536"/>
                <a:gd name="T14" fmla="*/ 0 60000 65536"/>
                <a:gd name="T15" fmla="*/ 0 w 16"/>
                <a:gd name="T16" fmla="*/ 0 h 16"/>
                <a:gd name="T17" fmla="*/ 16 w 16"/>
                <a:gd name="T18" fmla="*/ 16 h 16"/>
              </a:gdLst>
              <a:ahLst/>
              <a:cxnLst>
                <a:cxn ang="T10">
                  <a:pos x="T0" y="T1"/>
                </a:cxn>
                <a:cxn ang="T11">
                  <a:pos x="T2" y="T3"/>
                </a:cxn>
                <a:cxn ang="T12">
                  <a:pos x="T4" y="T5"/>
                </a:cxn>
                <a:cxn ang="T13">
                  <a:pos x="T6" y="T7"/>
                </a:cxn>
                <a:cxn ang="T14">
                  <a:pos x="T8" y="T9"/>
                </a:cxn>
              </a:cxnLst>
              <a:rect l="T15" t="T16" r="T17" b="T18"/>
              <a:pathLst>
                <a:path w="16" h="16">
                  <a:moveTo>
                    <a:pt x="5" y="16"/>
                  </a:moveTo>
                  <a:lnTo>
                    <a:pt x="16" y="11"/>
                  </a:lnTo>
                  <a:lnTo>
                    <a:pt x="11" y="0"/>
                  </a:lnTo>
                  <a:lnTo>
                    <a:pt x="0" y="5"/>
                  </a:lnTo>
                  <a:lnTo>
                    <a:pt x="5" y="16"/>
                  </a:lnTo>
                  <a:close/>
                </a:path>
              </a:pathLst>
            </a:custGeom>
            <a:solidFill>
              <a:srgbClr val="FF9966"/>
            </a:solidFill>
            <a:ln w="9525">
              <a:solidFill>
                <a:schemeClr val="tx1"/>
              </a:solidFill>
              <a:round/>
              <a:headEnd/>
              <a:tailEnd/>
            </a:ln>
          </p:spPr>
          <p:txBody>
            <a:bodyPr/>
            <a:lstStyle/>
            <a:p>
              <a:endParaRPr lang="de-DE"/>
            </a:p>
          </p:txBody>
        </p:sp>
        <p:sp>
          <p:nvSpPr>
            <p:cNvPr id="49337" name="Freeform 85"/>
            <p:cNvSpPr>
              <a:spLocks/>
            </p:cNvSpPr>
            <p:nvPr/>
          </p:nvSpPr>
          <p:spPr bwMode="auto">
            <a:xfrm>
              <a:off x="3812" y="3024"/>
              <a:ext cx="17" cy="17"/>
            </a:xfrm>
            <a:custGeom>
              <a:avLst/>
              <a:gdLst>
                <a:gd name="T0" fmla="*/ 5 w 17"/>
                <a:gd name="T1" fmla="*/ 17 h 17"/>
                <a:gd name="T2" fmla="*/ 17 w 17"/>
                <a:gd name="T3" fmla="*/ 12 h 17"/>
                <a:gd name="T4" fmla="*/ 12 w 17"/>
                <a:gd name="T5" fmla="*/ 0 h 17"/>
                <a:gd name="T6" fmla="*/ 0 w 17"/>
                <a:gd name="T7" fmla="*/ 5 h 17"/>
                <a:gd name="T8" fmla="*/ 5 w 17"/>
                <a:gd name="T9" fmla="*/ 17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5" y="17"/>
                  </a:moveTo>
                  <a:lnTo>
                    <a:pt x="17" y="12"/>
                  </a:lnTo>
                  <a:lnTo>
                    <a:pt x="12" y="0"/>
                  </a:lnTo>
                  <a:lnTo>
                    <a:pt x="0" y="5"/>
                  </a:lnTo>
                  <a:lnTo>
                    <a:pt x="5" y="17"/>
                  </a:lnTo>
                  <a:close/>
                </a:path>
              </a:pathLst>
            </a:custGeom>
            <a:solidFill>
              <a:srgbClr val="FF9966"/>
            </a:solidFill>
            <a:ln w="9525">
              <a:solidFill>
                <a:schemeClr val="tx1"/>
              </a:solidFill>
              <a:round/>
              <a:headEnd/>
              <a:tailEnd/>
            </a:ln>
          </p:spPr>
          <p:txBody>
            <a:bodyPr/>
            <a:lstStyle/>
            <a:p>
              <a:endParaRPr lang="de-DE"/>
            </a:p>
          </p:txBody>
        </p:sp>
        <p:sp>
          <p:nvSpPr>
            <p:cNvPr id="49338" name="Freeform 86"/>
            <p:cNvSpPr>
              <a:spLocks/>
            </p:cNvSpPr>
            <p:nvPr/>
          </p:nvSpPr>
          <p:spPr bwMode="auto">
            <a:xfrm>
              <a:off x="3802" y="2999"/>
              <a:ext cx="17" cy="19"/>
            </a:xfrm>
            <a:custGeom>
              <a:avLst/>
              <a:gdLst>
                <a:gd name="T0" fmla="*/ 5 w 17"/>
                <a:gd name="T1" fmla="*/ 19 h 19"/>
                <a:gd name="T2" fmla="*/ 17 w 17"/>
                <a:gd name="T3" fmla="*/ 13 h 19"/>
                <a:gd name="T4" fmla="*/ 12 w 17"/>
                <a:gd name="T5" fmla="*/ 0 h 19"/>
                <a:gd name="T6" fmla="*/ 0 w 17"/>
                <a:gd name="T7" fmla="*/ 5 h 19"/>
                <a:gd name="T8" fmla="*/ 5 w 17"/>
                <a:gd name="T9" fmla="*/ 19 h 19"/>
                <a:gd name="T10" fmla="*/ 0 60000 65536"/>
                <a:gd name="T11" fmla="*/ 0 60000 65536"/>
                <a:gd name="T12" fmla="*/ 0 60000 65536"/>
                <a:gd name="T13" fmla="*/ 0 60000 65536"/>
                <a:gd name="T14" fmla="*/ 0 60000 65536"/>
                <a:gd name="T15" fmla="*/ 0 w 17"/>
                <a:gd name="T16" fmla="*/ 0 h 19"/>
                <a:gd name="T17" fmla="*/ 17 w 17"/>
                <a:gd name="T18" fmla="*/ 19 h 19"/>
              </a:gdLst>
              <a:ahLst/>
              <a:cxnLst>
                <a:cxn ang="T10">
                  <a:pos x="T0" y="T1"/>
                </a:cxn>
                <a:cxn ang="T11">
                  <a:pos x="T2" y="T3"/>
                </a:cxn>
                <a:cxn ang="T12">
                  <a:pos x="T4" y="T5"/>
                </a:cxn>
                <a:cxn ang="T13">
                  <a:pos x="T6" y="T7"/>
                </a:cxn>
                <a:cxn ang="T14">
                  <a:pos x="T8" y="T9"/>
                </a:cxn>
              </a:cxnLst>
              <a:rect l="T15" t="T16" r="T17" b="T18"/>
              <a:pathLst>
                <a:path w="17" h="19">
                  <a:moveTo>
                    <a:pt x="5" y="19"/>
                  </a:moveTo>
                  <a:lnTo>
                    <a:pt x="17" y="13"/>
                  </a:lnTo>
                  <a:lnTo>
                    <a:pt x="12" y="0"/>
                  </a:lnTo>
                  <a:lnTo>
                    <a:pt x="0" y="5"/>
                  </a:lnTo>
                  <a:lnTo>
                    <a:pt x="5" y="19"/>
                  </a:lnTo>
                  <a:close/>
                </a:path>
              </a:pathLst>
            </a:custGeom>
            <a:solidFill>
              <a:srgbClr val="FF9966"/>
            </a:solidFill>
            <a:ln w="9525">
              <a:solidFill>
                <a:schemeClr val="tx1"/>
              </a:solidFill>
              <a:round/>
              <a:headEnd/>
              <a:tailEnd/>
            </a:ln>
          </p:spPr>
          <p:txBody>
            <a:bodyPr/>
            <a:lstStyle/>
            <a:p>
              <a:endParaRPr lang="de-DE"/>
            </a:p>
          </p:txBody>
        </p:sp>
        <p:sp>
          <p:nvSpPr>
            <p:cNvPr id="49339" name="Freeform 87"/>
            <p:cNvSpPr>
              <a:spLocks/>
            </p:cNvSpPr>
            <p:nvPr/>
          </p:nvSpPr>
          <p:spPr bwMode="auto">
            <a:xfrm>
              <a:off x="3792" y="2974"/>
              <a:ext cx="17" cy="18"/>
            </a:xfrm>
            <a:custGeom>
              <a:avLst/>
              <a:gdLst>
                <a:gd name="T0" fmla="*/ 5 w 17"/>
                <a:gd name="T1" fmla="*/ 18 h 18"/>
                <a:gd name="T2" fmla="*/ 17 w 17"/>
                <a:gd name="T3" fmla="*/ 13 h 18"/>
                <a:gd name="T4" fmla="*/ 12 w 17"/>
                <a:gd name="T5" fmla="*/ 0 h 18"/>
                <a:gd name="T6" fmla="*/ 0 w 17"/>
                <a:gd name="T7" fmla="*/ 5 h 18"/>
                <a:gd name="T8" fmla="*/ 5 w 17"/>
                <a:gd name="T9" fmla="*/ 18 h 18"/>
                <a:gd name="T10" fmla="*/ 0 60000 65536"/>
                <a:gd name="T11" fmla="*/ 0 60000 65536"/>
                <a:gd name="T12" fmla="*/ 0 60000 65536"/>
                <a:gd name="T13" fmla="*/ 0 60000 65536"/>
                <a:gd name="T14" fmla="*/ 0 60000 65536"/>
                <a:gd name="T15" fmla="*/ 0 w 17"/>
                <a:gd name="T16" fmla="*/ 0 h 18"/>
                <a:gd name="T17" fmla="*/ 17 w 17"/>
                <a:gd name="T18" fmla="*/ 18 h 18"/>
              </a:gdLst>
              <a:ahLst/>
              <a:cxnLst>
                <a:cxn ang="T10">
                  <a:pos x="T0" y="T1"/>
                </a:cxn>
                <a:cxn ang="T11">
                  <a:pos x="T2" y="T3"/>
                </a:cxn>
                <a:cxn ang="T12">
                  <a:pos x="T4" y="T5"/>
                </a:cxn>
                <a:cxn ang="T13">
                  <a:pos x="T6" y="T7"/>
                </a:cxn>
                <a:cxn ang="T14">
                  <a:pos x="T8" y="T9"/>
                </a:cxn>
              </a:cxnLst>
              <a:rect l="T15" t="T16" r="T17" b="T18"/>
              <a:pathLst>
                <a:path w="17" h="18">
                  <a:moveTo>
                    <a:pt x="5" y="18"/>
                  </a:moveTo>
                  <a:lnTo>
                    <a:pt x="17" y="13"/>
                  </a:lnTo>
                  <a:lnTo>
                    <a:pt x="12" y="0"/>
                  </a:lnTo>
                  <a:lnTo>
                    <a:pt x="0" y="5"/>
                  </a:lnTo>
                  <a:lnTo>
                    <a:pt x="5" y="18"/>
                  </a:lnTo>
                  <a:close/>
                </a:path>
              </a:pathLst>
            </a:custGeom>
            <a:solidFill>
              <a:srgbClr val="FF9966"/>
            </a:solidFill>
            <a:ln w="9525">
              <a:solidFill>
                <a:schemeClr val="tx1"/>
              </a:solidFill>
              <a:round/>
              <a:headEnd/>
              <a:tailEnd/>
            </a:ln>
          </p:spPr>
          <p:txBody>
            <a:bodyPr/>
            <a:lstStyle/>
            <a:p>
              <a:endParaRPr lang="de-DE"/>
            </a:p>
          </p:txBody>
        </p:sp>
        <p:sp>
          <p:nvSpPr>
            <p:cNvPr id="49340" name="Freeform 88"/>
            <p:cNvSpPr>
              <a:spLocks/>
            </p:cNvSpPr>
            <p:nvPr/>
          </p:nvSpPr>
          <p:spPr bwMode="auto">
            <a:xfrm>
              <a:off x="3782" y="2948"/>
              <a:ext cx="17" cy="19"/>
            </a:xfrm>
            <a:custGeom>
              <a:avLst/>
              <a:gdLst>
                <a:gd name="T0" fmla="*/ 5 w 17"/>
                <a:gd name="T1" fmla="*/ 19 h 19"/>
                <a:gd name="T2" fmla="*/ 17 w 17"/>
                <a:gd name="T3" fmla="*/ 14 h 19"/>
                <a:gd name="T4" fmla="*/ 12 w 17"/>
                <a:gd name="T5" fmla="*/ 0 h 19"/>
                <a:gd name="T6" fmla="*/ 0 w 17"/>
                <a:gd name="T7" fmla="*/ 5 h 19"/>
                <a:gd name="T8" fmla="*/ 5 w 17"/>
                <a:gd name="T9" fmla="*/ 19 h 19"/>
                <a:gd name="T10" fmla="*/ 0 60000 65536"/>
                <a:gd name="T11" fmla="*/ 0 60000 65536"/>
                <a:gd name="T12" fmla="*/ 0 60000 65536"/>
                <a:gd name="T13" fmla="*/ 0 60000 65536"/>
                <a:gd name="T14" fmla="*/ 0 60000 65536"/>
                <a:gd name="T15" fmla="*/ 0 w 17"/>
                <a:gd name="T16" fmla="*/ 0 h 19"/>
                <a:gd name="T17" fmla="*/ 17 w 17"/>
                <a:gd name="T18" fmla="*/ 19 h 19"/>
              </a:gdLst>
              <a:ahLst/>
              <a:cxnLst>
                <a:cxn ang="T10">
                  <a:pos x="T0" y="T1"/>
                </a:cxn>
                <a:cxn ang="T11">
                  <a:pos x="T2" y="T3"/>
                </a:cxn>
                <a:cxn ang="T12">
                  <a:pos x="T4" y="T5"/>
                </a:cxn>
                <a:cxn ang="T13">
                  <a:pos x="T6" y="T7"/>
                </a:cxn>
                <a:cxn ang="T14">
                  <a:pos x="T8" y="T9"/>
                </a:cxn>
              </a:cxnLst>
              <a:rect l="T15" t="T16" r="T17" b="T18"/>
              <a:pathLst>
                <a:path w="17" h="19">
                  <a:moveTo>
                    <a:pt x="5" y="19"/>
                  </a:moveTo>
                  <a:lnTo>
                    <a:pt x="17" y="14"/>
                  </a:lnTo>
                  <a:lnTo>
                    <a:pt x="12" y="0"/>
                  </a:lnTo>
                  <a:lnTo>
                    <a:pt x="0" y="5"/>
                  </a:lnTo>
                  <a:lnTo>
                    <a:pt x="5" y="19"/>
                  </a:lnTo>
                  <a:close/>
                </a:path>
              </a:pathLst>
            </a:custGeom>
            <a:solidFill>
              <a:srgbClr val="FF9966"/>
            </a:solidFill>
            <a:ln w="9525">
              <a:solidFill>
                <a:schemeClr val="tx1"/>
              </a:solidFill>
              <a:round/>
              <a:headEnd/>
              <a:tailEnd/>
            </a:ln>
          </p:spPr>
          <p:txBody>
            <a:bodyPr/>
            <a:lstStyle/>
            <a:p>
              <a:endParaRPr lang="de-DE"/>
            </a:p>
          </p:txBody>
        </p:sp>
        <p:sp>
          <p:nvSpPr>
            <p:cNvPr id="49341" name="Freeform 89"/>
            <p:cNvSpPr>
              <a:spLocks/>
            </p:cNvSpPr>
            <p:nvPr/>
          </p:nvSpPr>
          <p:spPr bwMode="auto">
            <a:xfrm>
              <a:off x="3772" y="2923"/>
              <a:ext cx="17" cy="19"/>
            </a:xfrm>
            <a:custGeom>
              <a:avLst/>
              <a:gdLst>
                <a:gd name="T0" fmla="*/ 5 w 17"/>
                <a:gd name="T1" fmla="*/ 19 h 19"/>
                <a:gd name="T2" fmla="*/ 17 w 17"/>
                <a:gd name="T3" fmla="*/ 14 h 19"/>
                <a:gd name="T4" fmla="*/ 12 w 17"/>
                <a:gd name="T5" fmla="*/ 0 h 19"/>
                <a:gd name="T6" fmla="*/ 0 w 17"/>
                <a:gd name="T7" fmla="*/ 5 h 19"/>
                <a:gd name="T8" fmla="*/ 5 w 17"/>
                <a:gd name="T9" fmla="*/ 19 h 19"/>
                <a:gd name="T10" fmla="*/ 0 60000 65536"/>
                <a:gd name="T11" fmla="*/ 0 60000 65536"/>
                <a:gd name="T12" fmla="*/ 0 60000 65536"/>
                <a:gd name="T13" fmla="*/ 0 60000 65536"/>
                <a:gd name="T14" fmla="*/ 0 60000 65536"/>
                <a:gd name="T15" fmla="*/ 0 w 17"/>
                <a:gd name="T16" fmla="*/ 0 h 19"/>
                <a:gd name="T17" fmla="*/ 17 w 17"/>
                <a:gd name="T18" fmla="*/ 19 h 19"/>
              </a:gdLst>
              <a:ahLst/>
              <a:cxnLst>
                <a:cxn ang="T10">
                  <a:pos x="T0" y="T1"/>
                </a:cxn>
                <a:cxn ang="T11">
                  <a:pos x="T2" y="T3"/>
                </a:cxn>
                <a:cxn ang="T12">
                  <a:pos x="T4" y="T5"/>
                </a:cxn>
                <a:cxn ang="T13">
                  <a:pos x="T6" y="T7"/>
                </a:cxn>
                <a:cxn ang="T14">
                  <a:pos x="T8" y="T9"/>
                </a:cxn>
              </a:cxnLst>
              <a:rect l="T15" t="T16" r="T17" b="T18"/>
              <a:pathLst>
                <a:path w="17" h="19">
                  <a:moveTo>
                    <a:pt x="5" y="19"/>
                  </a:moveTo>
                  <a:lnTo>
                    <a:pt x="17" y="14"/>
                  </a:lnTo>
                  <a:lnTo>
                    <a:pt x="12" y="0"/>
                  </a:lnTo>
                  <a:lnTo>
                    <a:pt x="0" y="5"/>
                  </a:lnTo>
                  <a:lnTo>
                    <a:pt x="5" y="19"/>
                  </a:lnTo>
                  <a:close/>
                </a:path>
              </a:pathLst>
            </a:custGeom>
            <a:solidFill>
              <a:srgbClr val="FF9966"/>
            </a:solidFill>
            <a:ln w="9525">
              <a:solidFill>
                <a:schemeClr val="tx1"/>
              </a:solidFill>
              <a:round/>
              <a:headEnd/>
              <a:tailEnd/>
            </a:ln>
          </p:spPr>
          <p:txBody>
            <a:bodyPr/>
            <a:lstStyle/>
            <a:p>
              <a:endParaRPr lang="de-DE"/>
            </a:p>
          </p:txBody>
        </p:sp>
        <p:sp>
          <p:nvSpPr>
            <p:cNvPr id="49342" name="Freeform 90"/>
            <p:cNvSpPr>
              <a:spLocks/>
            </p:cNvSpPr>
            <p:nvPr/>
          </p:nvSpPr>
          <p:spPr bwMode="auto">
            <a:xfrm>
              <a:off x="3763" y="2898"/>
              <a:ext cx="17" cy="18"/>
            </a:xfrm>
            <a:custGeom>
              <a:avLst/>
              <a:gdLst>
                <a:gd name="T0" fmla="*/ 5 w 17"/>
                <a:gd name="T1" fmla="*/ 18 h 18"/>
                <a:gd name="T2" fmla="*/ 17 w 17"/>
                <a:gd name="T3" fmla="*/ 13 h 18"/>
                <a:gd name="T4" fmla="*/ 12 w 17"/>
                <a:gd name="T5" fmla="*/ 0 h 18"/>
                <a:gd name="T6" fmla="*/ 0 w 17"/>
                <a:gd name="T7" fmla="*/ 5 h 18"/>
                <a:gd name="T8" fmla="*/ 5 w 17"/>
                <a:gd name="T9" fmla="*/ 18 h 18"/>
                <a:gd name="T10" fmla="*/ 0 60000 65536"/>
                <a:gd name="T11" fmla="*/ 0 60000 65536"/>
                <a:gd name="T12" fmla="*/ 0 60000 65536"/>
                <a:gd name="T13" fmla="*/ 0 60000 65536"/>
                <a:gd name="T14" fmla="*/ 0 60000 65536"/>
                <a:gd name="T15" fmla="*/ 0 w 17"/>
                <a:gd name="T16" fmla="*/ 0 h 18"/>
                <a:gd name="T17" fmla="*/ 17 w 17"/>
                <a:gd name="T18" fmla="*/ 18 h 18"/>
              </a:gdLst>
              <a:ahLst/>
              <a:cxnLst>
                <a:cxn ang="T10">
                  <a:pos x="T0" y="T1"/>
                </a:cxn>
                <a:cxn ang="T11">
                  <a:pos x="T2" y="T3"/>
                </a:cxn>
                <a:cxn ang="T12">
                  <a:pos x="T4" y="T5"/>
                </a:cxn>
                <a:cxn ang="T13">
                  <a:pos x="T6" y="T7"/>
                </a:cxn>
                <a:cxn ang="T14">
                  <a:pos x="T8" y="T9"/>
                </a:cxn>
              </a:cxnLst>
              <a:rect l="T15" t="T16" r="T17" b="T18"/>
              <a:pathLst>
                <a:path w="17" h="18">
                  <a:moveTo>
                    <a:pt x="5" y="18"/>
                  </a:moveTo>
                  <a:lnTo>
                    <a:pt x="17" y="13"/>
                  </a:lnTo>
                  <a:lnTo>
                    <a:pt x="12" y="0"/>
                  </a:lnTo>
                  <a:lnTo>
                    <a:pt x="0" y="5"/>
                  </a:lnTo>
                  <a:lnTo>
                    <a:pt x="5" y="18"/>
                  </a:lnTo>
                  <a:close/>
                </a:path>
              </a:pathLst>
            </a:custGeom>
            <a:solidFill>
              <a:srgbClr val="FF9966"/>
            </a:solidFill>
            <a:ln w="9525">
              <a:solidFill>
                <a:schemeClr val="tx1"/>
              </a:solidFill>
              <a:round/>
              <a:headEnd/>
              <a:tailEnd/>
            </a:ln>
          </p:spPr>
          <p:txBody>
            <a:bodyPr/>
            <a:lstStyle/>
            <a:p>
              <a:endParaRPr lang="de-DE"/>
            </a:p>
          </p:txBody>
        </p:sp>
        <p:sp>
          <p:nvSpPr>
            <p:cNvPr id="49343" name="Freeform 91"/>
            <p:cNvSpPr>
              <a:spLocks/>
            </p:cNvSpPr>
            <p:nvPr/>
          </p:nvSpPr>
          <p:spPr bwMode="auto">
            <a:xfrm>
              <a:off x="3753" y="2874"/>
              <a:ext cx="17" cy="17"/>
            </a:xfrm>
            <a:custGeom>
              <a:avLst/>
              <a:gdLst>
                <a:gd name="T0" fmla="*/ 5 w 17"/>
                <a:gd name="T1" fmla="*/ 17 h 17"/>
                <a:gd name="T2" fmla="*/ 17 w 17"/>
                <a:gd name="T3" fmla="*/ 12 h 17"/>
                <a:gd name="T4" fmla="*/ 12 w 17"/>
                <a:gd name="T5" fmla="*/ 0 h 17"/>
                <a:gd name="T6" fmla="*/ 0 w 17"/>
                <a:gd name="T7" fmla="*/ 5 h 17"/>
                <a:gd name="T8" fmla="*/ 5 w 17"/>
                <a:gd name="T9" fmla="*/ 17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5" y="17"/>
                  </a:moveTo>
                  <a:lnTo>
                    <a:pt x="17" y="12"/>
                  </a:lnTo>
                  <a:lnTo>
                    <a:pt x="12" y="0"/>
                  </a:lnTo>
                  <a:lnTo>
                    <a:pt x="0" y="5"/>
                  </a:lnTo>
                  <a:lnTo>
                    <a:pt x="5" y="17"/>
                  </a:lnTo>
                  <a:close/>
                </a:path>
              </a:pathLst>
            </a:custGeom>
            <a:solidFill>
              <a:srgbClr val="FF9966"/>
            </a:solidFill>
            <a:ln w="9525">
              <a:solidFill>
                <a:schemeClr val="tx1"/>
              </a:solidFill>
              <a:round/>
              <a:headEnd/>
              <a:tailEnd/>
            </a:ln>
          </p:spPr>
          <p:txBody>
            <a:bodyPr/>
            <a:lstStyle/>
            <a:p>
              <a:endParaRPr lang="de-DE"/>
            </a:p>
          </p:txBody>
        </p:sp>
        <p:sp>
          <p:nvSpPr>
            <p:cNvPr id="49344" name="Freeform 92"/>
            <p:cNvSpPr>
              <a:spLocks/>
            </p:cNvSpPr>
            <p:nvPr/>
          </p:nvSpPr>
          <p:spPr bwMode="auto">
            <a:xfrm>
              <a:off x="3743" y="2849"/>
              <a:ext cx="17" cy="17"/>
            </a:xfrm>
            <a:custGeom>
              <a:avLst/>
              <a:gdLst>
                <a:gd name="T0" fmla="*/ 5 w 17"/>
                <a:gd name="T1" fmla="*/ 17 h 17"/>
                <a:gd name="T2" fmla="*/ 17 w 17"/>
                <a:gd name="T3" fmla="*/ 12 h 17"/>
                <a:gd name="T4" fmla="*/ 12 w 17"/>
                <a:gd name="T5" fmla="*/ 0 h 17"/>
                <a:gd name="T6" fmla="*/ 0 w 17"/>
                <a:gd name="T7" fmla="*/ 5 h 17"/>
                <a:gd name="T8" fmla="*/ 5 w 17"/>
                <a:gd name="T9" fmla="*/ 17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5" y="17"/>
                  </a:moveTo>
                  <a:lnTo>
                    <a:pt x="17" y="12"/>
                  </a:lnTo>
                  <a:lnTo>
                    <a:pt x="12" y="0"/>
                  </a:lnTo>
                  <a:lnTo>
                    <a:pt x="0" y="5"/>
                  </a:lnTo>
                  <a:lnTo>
                    <a:pt x="5" y="17"/>
                  </a:lnTo>
                  <a:close/>
                </a:path>
              </a:pathLst>
            </a:custGeom>
            <a:solidFill>
              <a:srgbClr val="FF9966"/>
            </a:solidFill>
            <a:ln w="9525">
              <a:solidFill>
                <a:schemeClr val="tx1"/>
              </a:solidFill>
              <a:round/>
              <a:headEnd/>
              <a:tailEnd/>
            </a:ln>
          </p:spPr>
          <p:txBody>
            <a:bodyPr/>
            <a:lstStyle/>
            <a:p>
              <a:endParaRPr lang="de-DE"/>
            </a:p>
          </p:txBody>
        </p:sp>
        <p:sp>
          <p:nvSpPr>
            <p:cNvPr id="49345" name="Freeform 93"/>
            <p:cNvSpPr>
              <a:spLocks/>
            </p:cNvSpPr>
            <p:nvPr/>
          </p:nvSpPr>
          <p:spPr bwMode="auto">
            <a:xfrm>
              <a:off x="3733" y="2823"/>
              <a:ext cx="17" cy="17"/>
            </a:xfrm>
            <a:custGeom>
              <a:avLst/>
              <a:gdLst>
                <a:gd name="T0" fmla="*/ 5 w 17"/>
                <a:gd name="T1" fmla="*/ 17 h 17"/>
                <a:gd name="T2" fmla="*/ 17 w 17"/>
                <a:gd name="T3" fmla="*/ 12 h 17"/>
                <a:gd name="T4" fmla="*/ 12 w 17"/>
                <a:gd name="T5" fmla="*/ 0 h 17"/>
                <a:gd name="T6" fmla="*/ 0 w 17"/>
                <a:gd name="T7" fmla="*/ 5 h 17"/>
                <a:gd name="T8" fmla="*/ 5 w 17"/>
                <a:gd name="T9" fmla="*/ 17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5" y="17"/>
                  </a:moveTo>
                  <a:lnTo>
                    <a:pt x="17" y="12"/>
                  </a:lnTo>
                  <a:lnTo>
                    <a:pt x="12" y="0"/>
                  </a:lnTo>
                  <a:lnTo>
                    <a:pt x="0" y="5"/>
                  </a:lnTo>
                  <a:lnTo>
                    <a:pt x="5" y="17"/>
                  </a:lnTo>
                  <a:close/>
                </a:path>
              </a:pathLst>
            </a:custGeom>
            <a:solidFill>
              <a:srgbClr val="FF9966"/>
            </a:solidFill>
            <a:ln w="9525">
              <a:solidFill>
                <a:schemeClr val="tx1"/>
              </a:solidFill>
              <a:round/>
              <a:headEnd/>
              <a:tailEnd/>
            </a:ln>
          </p:spPr>
          <p:txBody>
            <a:bodyPr/>
            <a:lstStyle/>
            <a:p>
              <a:endParaRPr lang="de-DE"/>
            </a:p>
          </p:txBody>
        </p:sp>
        <p:sp>
          <p:nvSpPr>
            <p:cNvPr id="49346" name="Freeform 94"/>
            <p:cNvSpPr>
              <a:spLocks/>
            </p:cNvSpPr>
            <p:nvPr/>
          </p:nvSpPr>
          <p:spPr bwMode="auto">
            <a:xfrm>
              <a:off x="3730" y="2798"/>
              <a:ext cx="15" cy="17"/>
            </a:xfrm>
            <a:custGeom>
              <a:avLst/>
              <a:gdLst>
                <a:gd name="T0" fmla="*/ 0 w 15"/>
                <a:gd name="T1" fmla="*/ 12 h 17"/>
                <a:gd name="T2" fmla="*/ 11 w 15"/>
                <a:gd name="T3" fmla="*/ 17 h 17"/>
                <a:gd name="T4" fmla="*/ 15 w 15"/>
                <a:gd name="T5" fmla="*/ 5 h 17"/>
                <a:gd name="T6" fmla="*/ 3 w 15"/>
                <a:gd name="T7" fmla="*/ 0 h 17"/>
                <a:gd name="T8" fmla="*/ 0 w 15"/>
                <a:gd name="T9" fmla="*/ 12 h 17"/>
                <a:gd name="T10" fmla="*/ 0 60000 65536"/>
                <a:gd name="T11" fmla="*/ 0 60000 65536"/>
                <a:gd name="T12" fmla="*/ 0 60000 65536"/>
                <a:gd name="T13" fmla="*/ 0 60000 65536"/>
                <a:gd name="T14" fmla="*/ 0 60000 65536"/>
                <a:gd name="T15" fmla="*/ 0 w 15"/>
                <a:gd name="T16" fmla="*/ 0 h 17"/>
                <a:gd name="T17" fmla="*/ 15 w 15"/>
                <a:gd name="T18" fmla="*/ 17 h 17"/>
              </a:gdLst>
              <a:ahLst/>
              <a:cxnLst>
                <a:cxn ang="T10">
                  <a:pos x="T0" y="T1"/>
                </a:cxn>
                <a:cxn ang="T11">
                  <a:pos x="T2" y="T3"/>
                </a:cxn>
                <a:cxn ang="T12">
                  <a:pos x="T4" y="T5"/>
                </a:cxn>
                <a:cxn ang="T13">
                  <a:pos x="T6" y="T7"/>
                </a:cxn>
                <a:cxn ang="T14">
                  <a:pos x="T8" y="T9"/>
                </a:cxn>
              </a:cxnLst>
              <a:rect l="T15" t="T16" r="T17" b="T18"/>
              <a:pathLst>
                <a:path w="15" h="17">
                  <a:moveTo>
                    <a:pt x="0" y="12"/>
                  </a:moveTo>
                  <a:lnTo>
                    <a:pt x="11" y="17"/>
                  </a:lnTo>
                  <a:lnTo>
                    <a:pt x="15" y="5"/>
                  </a:lnTo>
                  <a:lnTo>
                    <a:pt x="3" y="0"/>
                  </a:lnTo>
                  <a:lnTo>
                    <a:pt x="0" y="12"/>
                  </a:lnTo>
                  <a:close/>
                </a:path>
              </a:pathLst>
            </a:custGeom>
            <a:solidFill>
              <a:srgbClr val="FF9966"/>
            </a:solidFill>
            <a:ln w="9525">
              <a:solidFill>
                <a:schemeClr val="tx1"/>
              </a:solidFill>
              <a:round/>
              <a:headEnd/>
              <a:tailEnd/>
            </a:ln>
          </p:spPr>
          <p:txBody>
            <a:bodyPr/>
            <a:lstStyle/>
            <a:p>
              <a:endParaRPr lang="de-DE"/>
            </a:p>
          </p:txBody>
        </p:sp>
        <p:sp>
          <p:nvSpPr>
            <p:cNvPr id="49347" name="Freeform 95"/>
            <p:cNvSpPr>
              <a:spLocks/>
            </p:cNvSpPr>
            <p:nvPr/>
          </p:nvSpPr>
          <p:spPr bwMode="auto">
            <a:xfrm>
              <a:off x="3738" y="2773"/>
              <a:ext cx="17" cy="17"/>
            </a:xfrm>
            <a:custGeom>
              <a:avLst/>
              <a:gdLst>
                <a:gd name="T0" fmla="*/ 0 w 17"/>
                <a:gd name="T1" fmla="*/ 12 h 17"/>
                <a:gd name="T2" fmla="*/ 12 w 17"/>
                <a:gd name="T3" fmla="*/ 17 h 17"/>
                <a:gd name="T4" fmla="*/ 17 w 17"/>
                <a:gd name="T5" fmla="*/ 5 h 17"/>
                <a:gd name="T6" fmla="*/ 5 w 17"/>
                <a:gd name="T7" fmla="*/ 0 h 17"/>
                <a:gd name="T8" fmla="*/ 0 w 17"/>
                <a:gd name="T9" fmla="*/ 12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2"/>
                  </a:moveTo>
                  <a:lnTo>
                    <a:pt x="12" y="17"/>
                  </a:lnTo>
                  <a:lnTo>
                    <a:pt x="17" y="5"/>
                  </a:lnTo>
                  <a:lnTo>
                    <a:pt x="5" y="0"/>
                  </a:lnTo>
                  <a:lnTo>
                    <a:pt x="0" y="12"/>
                  </a:lnTo>
                  <a:close/>
                </a:path>
              </a:pathLst>
            </a:custGeom>
            <a:solidFill>
              <a:srgbClr val="FF9966"/>
            </a:solidFill>
            <a:ln w="9525">
              <a:solidFill>
                <a:schemeClr val="tx1"/>
              </a:solidFill>
              <a:round/>
              <a:headEnd/>
              <a:tailEnd/>
            </a:ln>
          </p:spPr>
          <p:txBody>
            <a:bodyPr/>
            <a:lstStyle/>
            <a:p>
              <a:endParaRPr lang="de-DE"/>
            </a:p>
          </p:txBody>
        </p:sp>
        <p:sp>
          <p:nvSpPr>
            <p:cNvPr id="49348" name="Freeform 96"/>
            <p:cNvSpPr>
              <a:spLocks/>
            </p:cNvSpPr>
            <p:nvPr/>
          </p:nvSpPr>
          <p:spPr bwMode="auto">
            <a:xfrm>
              <a:off x="3748" y="2747"/>
              <a:ext cx="17" cy="17"/>
            </a:xfrm>
            <a:custGeom>
              <a:avLst/>
              <a:gdLst>
                <a:gd name="T0" fmla="*/ 0 w 17"/>
                <a:gd name="T1" fmla="*/ 12 h 17"/>
                <a:gd name="T2" fmla="*/ 12 w 17"/>
                <a:gd name="T3" fmla="*/ 17 h 17"/>
                <a:gd name="T4" fmla="*/ 17 w 17"/>
                <a:gd name="T5" fmla="*/ 6 h 17"/>
                <a:gd name="T6" fmla="*/ 5 w 17"/>
                <a:gd name="T7" fmla="*/ 0 h 17"/>
                <a:gd name="T8" fmla="*/ 0 w 17"/>
                <a:gd name="T9" fmla="*/ 12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2"/>
                  </a:moveTo>
                  <a:lnTo>
                    <a:pt x="12" y="17"/>
                  </a:lnTo>
                  <a:lnTo>
                    <a:pt x="17" y="6"/>
                  </a:lnTo>
                  <a:lnTo>
                    <a:pt x="5" y="0"/>
                  </a:lnTo>
                  <a:lnTo>
                    <a:pt x="0" y="12"/>
                  </a:lnTo>
                  <a:close/>
                </a:path>
              </a:pathLst>
            </a:custGeom>
            <a:solidFill>
              <a:srgbClr val="FF9966"/>
            </a:solidFill>
            <a:ln w="9525">
              <a:solidFill>
                <a:schemeClr val="tx1"/>
              </a:solidFill>
              <a:round/>
              <a:headEnd/>
              <a:tailEnd/>
            </a:ln>
          </p:spPr>
          <p:txBody>
            <a:bodyPr/>
            <a:lstStyle/>
            <a:p>
              <a:endParaRPr lang="de-DE"/>
            </a:p>
          </p:txBody>
        </p:sp>
        <p:sp>
          <p:nvSpPr>
            <p:cNvPr id="49349" name="Freeform 97"/>
            <p:cNvSpPr>
              <a:spLocks/>
            </p:cNvSpPr>
            <p:nvPr/>
          </p:nvSpPr>
          <p:spPr bwMode="auto">
            <a:xfrm>
              <a:off x="3758" y="2722"/>
              <a:ext cx="17" cy="19"/>
            </a:xfrm>
            <a:custGeom>
              <a:avLst/>
              <a:gdLst>
                <a:gd name="T0" fmla="*/ 0 w 17"/>
                <a:gd name="T1" fmla="*/ 14 h 19"/>
                <a:gd name="T2" fmla="*/ 12 w 17"/>
                <a:gd name="T3" fmla="*/ 19 h 19"/>
                <a:gd name="T4" fmla="*/ 17 w 17"/>
                <a:gd name="T5" fmla="*/ 5 h 19"/>
                <a:gd name="T6" fmla="*/ 5 w 17"/>
                <a:gd name="T7" fmla="*/ 0 h 19"/>
                <a:gd name="T8" fmla="*/ 0 w 17"/>
                <a:gd name="T9" fmla="*/ 14 h 19"/>
                <a:gd name="T10" fmla="*/ 0 60000 65536"/>
                <a:gd name="T11" fmla="*/ 0 60000 65536"/>
                <a:gd name="T12" fmla="*/ 0 60000 65536"/>
                <a:gd name="T13" fmla="*/ 0 60000 65536"/>
                <a:gd name="T14" fmla="*/ 0 60000 65536"/>
                <a:gd name="T15" fmla="*/ 0 w 17"/>
                <a:gd name="T16" fmla="*/ 0 h 19"/>
                <a:gd name="T17" fmla="*/ 17 w 17"/>
                <a:gd name="T18" fmla="*/ 19 h 19"/>
              </a:gdLst>
              <a:ahLst/>
              <a:cxnLst>
                <a:cxn ang="T10">
                  <a:pos x="T0" y="T1"/>
                </a:cxn>
                <a:cxn ang="T11">
                  <a:pos x="T2" y="T3"/>
                </a:cxn>
                <a:cxn ang="T12">
                  <a:pos x="T4" y="T5"/>
                </a:cxn>
                <a:cxn ang="T13">
                  <a:pos x="T6" y="T7"/>
                </a:cxn>
                <a:cxn ang="T14">
                  <a:pos x="T8" y="T9"/>
                </a:cxn>
              </a:cxnLst>
              <a:rect l="T15" t="T16" r="T17" b="T18"/>
              <a:pathLst>
                <a:path w="17" h="19">
                  <a:moveTo>
                    <a:pt x="0" y="14"/>
                  </a:moveTo>
                  <a:lnTo>
                    <a:pt x="12" y="19"/>
                  </a:lnTo>
                  <a:lnTo>
                    <a:pt x="17" y="5"/>
                  </a:lnTo>
                  <a:lnTo>
                    <a:pt x="5" y="0"/>
                  </a:lnTo>
                  <a:lnTo>
                    <a:pt x="0" y="14"/>
                  </a:lnTo>
                  <a:close/>
                </a:path>
              </a:pathLst>
            </a:custGeom>
            <a:solidFill>
              <a:srgbClr val="FF9966"/>
            </a:solidFill>
            <a:ln w="9525">
              <a:solidFill>
                <a:schemeClr val="tx1"/>
              </a:solidFill>
              <a:round/>
              <a:headEnd/>
              <a:tailEnd/>
            </a:ln>
          </p:spPr>
          <p:txBody>
            <a:bodyPr/>
            <a:lstStyle/>
            <a:p>
              <a:endParaRPr lang="de-DE"/>
            </a:p>
          </p:txBody>
        </p:sp>
        <p:sp>
          <p:nvSpPr>
            <p:cNvPr id="49350" name="Freeform 98"/>
            <p:cNvSpPr>
              <a:spLocks/>
            </p:cNvSpPr>
            <p:nvPr/>
          </p:nvSpPr>
          <p:spPr bwMode="auto">
            <a:xfrm>
              <a:off x="3768" y="2697"/>
              <a:ext cx="17" cy="18"/>
            </a:xfrm>
            <a:custGeom>
              <a:avLst/>
              <a:gdLst>
                <a:gd name="T0" fmla="*/ 0 w 17"/>
                <a:gd name="T1" fmla="*/ 13 h 18"/>
                <a:gd name="T2" fmla="*/ 12 w 17"/>
                <a:gd name="T3" fmla="*/ 18 h 18"/>
                <a:gd name="T4" fmla="*/ 17 w 17"/>
                <a:gd name="T5" fmla="*/ 5 h 18"/>
                <a:gd name="T6" fmla="*/ 5 w 17"/>
                <a:gd name="T7" fmla="*/ 0 h 18"/>
                <a:gd name="T8" fmla="*/ 0 w 17"/>
                <a:gd name="T9" fmla="*/ 13 h 18"/>
                <a:gd name="T10" fmla="*/ 0 60000 65536"/>
                <a:gd name="T11" fmla="*/ 0 60000 65536"/>
                <a:gd name="T12" fmla="*/ 0 60000 65536"/>
                <a:gd name="T13" fmla="*/ 0 60000 65536"/>
                <a:gd name="T14" fmla="*/ 0 60000 65536"/>
                <a:gd name="T15" fmla="*/ 0 w 17"/>
                <a:gd name="T16" fmla="*/ 0 h 18"/>
                <a:gd name="T17" fmla="*/ 17 w 17"/>
                <a:gd name="T18" fmla="*/ 18 h 18"/>
              </a:gdLst>
              <a:ahLst/>
              <a:cxnLst>
                <a:cxn ang="T10">
                  <a:pos x="T0" y="T1"/>
                </a:cxn>
                <a:cxn ang="T11">
                  <a:pos x="T2" y="T3"/>
                </a:cxn>
                <a:cxn ang="T12">
                  <a:pos x="T4" y="T5"/>
                </a:cxn>
                <a:cxn ang="T13">
                  <a:pos x="T6" y="T7"/>
                </a:cxn>
                <a:cxn ang="T14">
                  <a:pos x="T8" y="T9"/>
                </a:cxn>
              </a:cxnLst>
              <a:rect l="T15" t="T16" r="T17" b="T18"/>
              <a:pathLst>
                <a:path w="17" h="18">
                  <a:moveTo>
                    <a:pt x="0" y="13"/>
                  </a:moveTo>
                  <a:lnTo>
                    <a:pt x="12" y="18"/>
                  </a:lnTo>
                  <a:lnTo>
                    <a:pt x="17" y="5"/>
                  </a:lnTo>
                  <a:lnTo>
                    <a:pt x="5" y="0"/>
                  </a:lnTo>
                  <a:lnTo>
                    <a:pt x="0" y="13"/>
                  </a:lnTo>
                  <a:close/>
                </a:path>
              </a:pathLst>
            </a:custGeom>
            <a:solidFill>
              <a:srgbClr val="FF9966"/>
            </a:solidFill>
            <a:ln w="9525">
              <a:solidFill>
                <a:schemeClr val="tx1"/>
              </a:solidFill>
              <a:round/>
              <a:headEnd/>
              <a:tailEnd/>
            </a:ln>
          </p:spPr>
          <p:txBody>
            <a:bodyPr/>
            <a:lstStyle/>
            <a:p>
              <a:endParaRPr lang="de-DE"/>
            </a:p>
          </p:txBody>
        </p:sp>
        <p:sp>
          <p:nvSpPr>
            <p:cNvPr id="49351" name="Freeform 99"/>
            <p:cNvSpPr>
              <a:spLocks/>
            </p:cNvSpPr>
            <p:nvPr/>
          </p:nvSpPr>
          <p:spPr bwMode="auto">
            <a:xfrm>
              <a:off x="3778" y="2672"/>
              <a:ext cx="16" cy="18"/>
            </a:xfrm>
            <a:custGeom>
              <a:avLst/>
              <a:gdLst>
                <a:gd name="T0" fmla="*/ 0 w 16"/>
                <a:gd name="T1" fmla="*/ 13 h 18"/>
                <a:gd name="T2" fmla="*/ 12 w 16"/>
                <a:gd name="T3" fmla="*/ 18 h 18"/>
                <a:gd name="T4" fmla="*/ 16 w 16"/>
                <a:gd name="T5" fmla="*/ 5 h 18"/>
                <a:gd name="T6" fmla="*/ 4 w 16"/>
                <a:gd name="T7" fmla="*/ 0 h 18"/>
                <a:gd name="T8" fmla="*/ 0 w 16"/>
                <a:gd name="T9" fmla="*/ 13 h 18"/>
                <a:gd name="T10" fmla="*/ 0 60000 65536"/>
                <a:gd name="T11" fmla="*/ 0 60000 65536"/>
                <a:gd name="T12" fmla="*/ 0 60000 65536"/>
                <a:gd name="T13" fmla="*/ 0 60000 65536"/>
                <a:gd name="T14" fmla="*/ 0 60000 65536"/>
                <a:gd name="T15" fmla="*/ 0 w 16"/>
                <a:gd name="T16" fmla="*/ 0 h 18"/>
                <a:gd name="T17" fmla="*/ 16 w 16"/>
                <a:gd name="T18" fmla="*/ 18 h 18"/>
              </a:gdLst>
              <a:ahLst/>
              <a:cxnLst>
                <a:cxn ang="T10">
                  <a:pos x="T0" y="T1"/>
                </a:cxn>
                <a:cxn ang="T11">
                  <a:pos x="T2" y="T3"/>
                </a:cxn>
                <a:cxn ang="T12">
                  <a:pos x="T4" y="T5"/>
                </a:cxn>
                <a:cxn ang="T13">
                  <a:pos x="T6" y="T7"/>
                </a:cxn>
                <a:cxn ang="T14">
                  <a:pos x="T8" y="T9"/>
                </a:cxn>
              </a:cxnLst>
              <a:rect l="T15" t="T16" r="T17" b="T18"/>
              <a:pathLst>
                <a:path w="16" h="18">
                  <a:moveTo>
                    <a:pt x="0" y="13"/>
                  </a:moveTo>
                  <a:lnTo>
                    <a:pt x="12" y="18"/>
                  </a:lnTo>
                  <a:lnTo>
                    <a:pt x="16" y="5"/>
                  </a:lnTo>
                  <a:lnTo>
                    <a:pt x="4" y="0"/>
                  </a:lnTo>
                  <a:lnTo>
                    <a:pt x="0" y="13"/>
                  </a:lnTo>
                  <a:close/>
                </a:path>
              </a:pathLst>
            </a:custGeom>
            <a:solidFill>
              <a:srgbClr val="FF9966"/>
            </a:solidFill>
            <a:ln w="9525">
              <a:solidFill>
                <a:schemeClr val="tx1"/>
              </a:solidFill>
              <a:round/>
              <a:headEnd/>
              <a:tailEnd/>
            </a:ln>
          </p:spPr>
          <p:txBody>
            <a:bodyPr/>
            <a:lstStyle/>
            <a:p>
              <a:endParaRPr lang="de-DE"/>
            </a:p>
          </p:txBody>
        </p:sp>
        <p:sp>
          <p:nvSpPr>
            <p:cNvPr id="49352" name="Freeform 100"/>
            <p:cNvSpPr>
              <a:spLocks/>
            </p:cNvSpPr>
            <p:nvPr/>
          </p:nvSpPr>
          <p:spPr bwMode="auto">
            <a:xfrm>
              <a:off x="3787" y="2646"/>
              <a:ext cx="17" cy="19"/>
            </a:xfrm>
            <a:custGeom>
              <a:avLst/>
              <a:gdLst>
                <a:gd name="T0" fmla="*/ 0 w 17"/>
                <a:gd name="T1" fmla="*/ 14 h 19"/>
                <a:gd name="T2" fmla="*/ 12 w 17"/>
                <a:gd name="T3" fmla="*/ 19 h 19"/>
                <a:gd name="T4" fmla="*/ 17 w 17"/>
                <a:gd name="T5" fmla="*/ 5 h 19"/>
                <a:gd name="T6" fmla="*/ 5 w 17"/>
                <a:gd name="T7" fmla="*/ 0 h 19"/>
                <a:gd name="T8" fmla="*/ 0 w 17"/>
                <a:gd name="T9" fmla="*/ 14 h 19"/>
                <a:gd name="T10" fmla="*/ 0 60000 65536"/>
                <a:gd name="T11" fmla="*/ 0 60000 65536"/>
                <a:gd name="T12" fmla="*/ 0 60000 65536"/>
                <a:gd name="T13" fmla="*/ 0 60000 65536"/>
                <a:gd name="T14" fmla="*/ 0 60000 65536"/>
                <a:gd name="T15" fmla="*/ 0 w 17"/>
                <a:gd name="T16" fmla="*/ 0 h 19"/>
                <a:gd name="T17" fmla="*/ 17 w 17"/>
                <a:gd name="T18" fmla="*/ 19 h 19"/>
              </a:gdLst>
              <a:ahLst/>
              <a:cxnLst>
                <a:cxn ang="T10">
                  <a:pos x="T0" y="T1"/>
                </a:cxn>
                <a:cxn ang="T11">
                  <a:pos x="T2" y="T3"/>
                </a:cxn>
                <a:cxn ang="T12">
                  <a:pos x="T4" y="T5"/>
                </a:cxn>
                <a:cxn ang="T13">
                  <a:pos x="T6" y="T7"/>
                </a:cxn>
                <a:cxn ang="T14">
                  <a:pos x="T8" y="T9"/>
                </a:cxn>
              </a:cxnLst>
              <a:rect l="T15" t="T16" r="T17" b="T18"/>
              <a:pathLst>
                <a:path w="17" h="19">
                  <a:moveTo>
                    <a:pt x="0" y="14"/>
                  </a:moveTo>
                  <a:lnTo>
                    <a:pt x="12" y="19"/>
                  </a:lnTo>
                  <a:lnTo>
                    <a:pt x="17" y="5"/>
                  </a:lnTo>
                  <a:lnTo>
                    <a:pt x="5" y="0"/>
                  </a:lnTo>
                  <a:lnTo>
                    <a:pt x="0" y="14"/>
                  </a:lnTo>
                  <a:close/>
                </a:path>
              </a:pathLst>
            </a:custGeom>
            <a:solidFill>
              <a:srgbClr val="FF9966"/>
            </a:solidFill>
            <a:ln w="9525">
              <a:solidFill>
                <a:schemeClr val="tx1"/>
              </a:solidFill>
              <a:round/>
              <a:headEnd/>
              <a:tailEnd/>
            </a:ln>
          </p:spPr>
          <p:txBody>
            <a:bodyPr/>
            <a:lstStyle/>
            <a:p>
              <a:endParaRPr lang="de-DE"/>
            </a:p>
          </p:txBody>
        </p:sp>
        <p:sp>
          <p:nvSpPr>
            <p:cNvPr id="49353" name="Freeform 101"/>
            <p:cNvSpPr>
              <a:spLocks/>
            </p:cNvSpPr>
            <p:nvPr/>
          </p:nvSpPr>
          <p:spPr bwMode="auto">
            <a:xfrm>
              <a:off x="3797" y="2621"/>
              <a:ext cx="17" cy="18"/>
            </a:xfrm>
            <a:custGeom>
              <a:avLst/>
              <a:gdLst>
                <a:gd name="T0" fmla="*/ 0 w 17"/>
                <a:gd name="T1" fmla="*/ 13 h 18"/>
                <a:gd name="T2" fmla="*/ 12 w 17"/>
                <a:gd name="T3" fmla="*/ 18 h 18"/>
                <a:gd name="T4" fmla="*/ 17 w 17"/>
                <a:gd name="T5" fmla="*/ 5 h 18"/>
                <a:gd name="T6" fmla="*/ 5 w 17"/>
                <a:gd name="T7" fmla="*/ 0 h 18"/>
                <a:gd name="T8" fmla="*/ 0 w 17"/>
                <a:gd name="T9" fmla="*/ 13 h 18"/>
                <a:gd name="T10" fmla="*/ 0 60000 65536"/>
                <a:gd name="T11" fmla="*/ 0 60000 65536"/>
                <a:gd name="T12" fmla="*/ 0 60000 65536"/>
                <a:gd name="T13" fmla="*/ 0 60000 65536"/>
                <a:gd name="T14" fmla="*/ 0 60000 65536"/>
                <a:gd name="T15" fmla="*/ 0 w 17"/>
                <a:gd name="T16" fmla="*/ 0 h 18"/>
                <a:gd name="T17" fmla="*/ 17 w 17"/>
                <a:gd name="T18" fmla="*/ 18 h 18"/>
              </a:gdLst>
              <a:ahLst/>
              <a:cxnLst>
                <a:cxn ang="T10">
                  <a:pos x="T0" y="T1"/>
                </a:cxn>
                <a:cxn ang="T11">
                  <a:pos x="T2" y="T3"/>
                </a:cxn>
                <a:cxn ang="T12">
                  <a:pos x="T4" y="T5"/>
                </a:cxn>
                <a:cxn ang="T13">
                  <a:pos x="T6" y="T7"/>
                </a:cxn>
                <a:cxn ang="T14">
                  <a:pos x="T8" y="T9"/>
                </a:cxn>
              </a:cxnLst>
              <a:rect l="T15" t="T16" r="T17" b="T18"/>
              <a:pathLst>
                <a:path w="17" h="18">
                  <a:moveTo>
                    <a:pt x="0" y="13"/>
                  </a:moveTo>
                  <a:lnTo>
                    <a:pt x="12" y="18"/>
                  </a:lnTo>
                  <a:lnTo>
                    <a:pt x="17" y="5"/>
                  </a:lnTo>
                  <a:lnTo>
                    <a:pt x="5" y="0"/>
                  </a:lnTo>
                  <a:lnTo>
                    <a:pt x="0" y="13"/>
                  </a:lnTo>
                  <a:close/>
                </a:path>
              </a:pathLst>
            </a:custGeom>
            <a:solidFill>
              <a:srgbClr val="FF9966"/>
            </a:solidFill>
            <a:ln w="9525">
              <a:solidFill>
                <a:schemeClr val="tx1"/>
              </a:solidFill>
              <a:round/>
              <a:headEnd/>
              <a:tailEnd/>
            </a:ln>
          </p:spPr>
          <p:txBody>
            <a:bodyPr/>
            <a:lstStyle/>
            <a:p>
              <a:endParaRPr lang="de-DE"/>
            </a:p>
          </p:txBody>
        </p:sp>
        <p:sp>
          <p:nvSpPr>
            <p:cNvPr id="49354" name="Freeform 102"/>
            <p:cNvSpPr>
              <a:spLocks/>
            </p:cNvSpPr>
            <p:nvPr/>
          </p:nvSpPr>
          <p:spPr bwMode="auto">
            <a:xfrm>
              <a:off x="3807" y="2596"/>
              <a:ext cx="17" cy="18"/>
            </a:xfrm>
            <a:custGeom>
              <a:avLst/>
              <a:gdLst>
                <a:gd name="T0" fmla="*/ 0 w 17"/>
                <a:gd name="T1" fmla="*/ 13 h 18"/>
                <a:gd name="T2" fmla="*/ 12 w 17"/>
                <a:gd name="T3" fmla="*/ 18 h 18"/>
                <a:gd name="T4" fmla="*/ 17 w 17"/>
                <a:gd name="T5" fmla="*/ 5 h 18"/>
                <a:gd name="T6" fmla="*/ 5 w 17"/>
                <a:gd name="T7" fmla="*/ 0 h 18"/>
                <a:gd name="T8" fmla="*/ 0 w 17"/>
                <a:gd name="T9" fmla="*/ 13 h 18"/>
                <a:gd name="T10" fmla="*/ 0 60000 65536"/>
                <a:gd name="T11" fmla="*/ 0 60000 65536"/>
                <a:gd name="T12" fmla="*/ 0 60000 65536"/>
                <a:gd name="T13" fmla="*/ 0 60000 65536"/>
                <a:gd name="T14" fmla="*/ 0 60000 65536"/>
                <a:gd name="T15" fmla="*/ 0 w 17"/>
                <a:gd name="T16" fmla="*/ 0 h 18"/>
                <a:gd name="T17" fmla="*/ 17 w 17"/>
                <a:gd name="T18" fmla="*/ 18 h 18"/>
              </a:gdLst>
              <a:ahLst/>
              <a:cxnLst>
                <a:cxn ang="T10">
                  <a:pos x="T0" y="T1"/>
                </a:cxn>
                <a:cxn ang="T11">
                  <a:pos x="T2" y="T3"/>
                </a:cxn>
                <a:cxn ang="T12">
                  <a:pos x="T4" y="T5"/>
                </a:cxn>
                <a:cxn ang="T13">
                  <a:pos x="T6" y="T7"/>
                </a:cxn>
                <a:cxn ang="T14">
                  <a:pos x="T8" y="T9"/>
                </a:cxn>
              </a:cxnLst>
              <a:rect l="T15" t="T16" r="T17" b="T18"/>
              <a:pathLst>
                <a:path w="17" h="18">
                  <a:moveTo>
                    <a:pt x="0" y="13"/>
                  </a:moveTo>
                  <a:lnTo>
                    <a:pt x="12" y="18"/>
                  </a:lnTo>
                  <a:lnTo>
                    <a:pt x="17" y="5"/>
                  </a:lnTo>
                  <a:lnTo>
                    <a:pt x="5" y="0"/>
                  </a:lnTo>
                  <a:lnTo>
                    <a:pt x="0" y="13"/>
                  </a:lnTo>
                  <a:close/>
                </a:path>
              </a:pathLst>
            </a:custGeom>
            <a:solidFill>
              <a:srgbClr val="FF9966"/>
            </a:solidFill>
            <a:ln w="9525">
              <a:solidFill>
                <a:schemeClr val="tx1"/>
              </a:solidFill>
              <a:round/>
              <a:headEnd/>
              <a:tailEnd/>
            </a:ln>
          </p:spPr>
          <p:txBody>
            <a:bodyPr/>
            <a:lstStyle/>
            <a:p>
              <a:endParaRPr lang="de-DE"/>
            </a:p>
          </p:txBody>
        </p:sp>
        <p:sp>
          <p:nvSpPr>
            <p:cNvPr id="49355" name="Freeform 103"/>
            <p:cNvSpPr>
              <a:spLocks/>
            </p:cNvSpPr>
            <p:nvPr/>
          </p:nvSpPr>
          <p:spPr bwMode="auto">
            <a:xfrm>
              <a:off x="3817" y="2572"/>
              <a:ext cx="17" cy="17"/>
            </a:xfrm>
            <a:custGeom>
              <a:avLst/>
              <a:gdLst>
                <a:gd name="T0" fmla="*/ 0 w 17"/>
                <a:gd name="T1" fmla="*/ 12 h 17"/>
                <a:gd name="T2" fmla="*/ 12 w 17"/>
                <a:gd name="T3" fmla="*/ 17 h 17"/>
                <a:gd name="T4" fmla="*/ 17 w 17"/>
                <a:gd name="T5" fmla="*/ 5 h 17"/>
                <a:gd name="T6" fmla="*/ 5 w 17"/>
                <a:gd name="T7" fmla="*/ 0 h 17"/>
                <a:gd name="T8" fmla="*/ 0 w 17"/>
                <a:gd name="T9" fmla="*/ 12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2"/>
                  </a:moveTo>
                  <a:lnTo>
                    <a:pt x="12" y="17"/>
                  </a:lnTo>
                  <a:lnTo>
                    <a:pt x="17" y="5"/>
                  </a:lnTo>
                  <a:lnTo>
                    <a:pt x="5" y="0"/>
                  </a:lnTo>
                  <a:lnTo>
                    <a:pt x="0" y="12"/>
                  </a:lnTo>
                  <a:close/>
                </a:path>
              </a:pathLst>
            </a:custGeom>
            <a:solidFill>
              <a:srgbClr val="FF9966"/>
            </a:solidFill>
            <a:ln w="9525">
              <a:solidFill>
                <a:schemeClr val="tx1"/>
              </a:solidFill>
              <a:round/>
              <a:headEnd/>
              <a:tailEnd/>
            </a:ln>
          </p:spPr>
          <p:txBody>
            <a:bodyPr/>
            <a:lstStyle/>
            <a:p>
              <a:endParaRPr lang="de-DE"/>
            </a:p>
          </p:txBody>
        </p:sp>
        <p:sp>
          <p:nvSpPr>
            <p:cNvPr id="49356" name="Freeform 104"/>
            <p:cNvSpPr>
              <a:spLocks/>
            </p:cNvSpPr>
            <p:nvPr/>
          </p:nvSpPr>
          <p:spPr bwMode="auto">
            <a:xfrm>
              <a:off x="3827" y="2547"/>
              <a:ext cx="15" cy="16"/>
            </a:xfrm>
            <a:custGeom>
              <a:avLst/>
              <a:gdLst>
                <a:gd name="T0" fmla="*/ 0 w 15"/>
                <a:gd name="T1" fmla="*/ 11 h 16"/>
                <a:gd name="T2" fmla="*/ 12 w 15"/>
                <a:gd name="T3" fmla="*/ 16 h 16"/>
                <a:gd name="T4" fmla="*/ 15 w 15"/>
                <a:gd name="T5" fmla="*/ 5 h 16"/>
                <a:gd name="T6" fmla="*/ 4 w 15"/>
                <a:gd name="T7" fmla="*/ 0 h 16"/>
                <a:gd name="T8" fmla="*/ 0 w 15"/>
                <a:gd name="T9" fmla="*/ 11 h 16"/>
                <a:gd name="T10" fmla="*/ 0 60000 65536"/>
                <a:gd name="T11" fmla="*/ 0 60000 65536"/>
                <a:gd name="T12" fmla="*/ 0 60000 65536"/>
                <a:gd name="T13" fmla="*/ 0 60000 65536"/>
                <a:gd name="T14" fmla="*/ 0 60000 65536"/>
                <a:gd name="T15" fmla="*/ 0 w 15"/>
                <a:gd name="T16" fmla="*/ 0 h 16"/>
                <a:gd name="T17" fmla="*/ 15 w 15"/>
                <a:gd name="T18" fmla="*/ 16 h 16"/>
              </a:gdLst>
              <a:ahLst/>
              <a:cxnLst>
                <a:cxn ang="T10">
                  <a:pos x="T0" y="T1"/>
                </a:cxn>
                <a:cxn ang="T11">
                  <a:pos x="T2" y="T3"/>
                </a:cxn>
                <a:cxn ang="T12">
                  <a:pos x="T4" y="T5"/>
                </a:cxn>
                <a:cxn ang="T13">
                  <a:pos x="T6" y="T7"/>
                </a:cxn>
                <a:cxn ang="T14">
                  <a:pos x="T8" y="T9"/>
                </a:cxn>
              </a:cxnLst>
              <a:rect l="T15" t="T16" r="T17" b="T18"/>
              <a:pathLst>
                <a:path w="15" h="16">
                  <a:moveTo>
                    <a:pt x="0" y="11"/>
                  </a:moveTo>
                  <a:lnTo>
                    <a:pt x="12" y="16"/>
                  </a:lnTo>
                  <a:lnTo>
                    <a:pt x="15" y="5"/>
                  </a:lnTo>
                  <a:lnTo>
                    <a:pt x="4" y="0"/>
                  </a:lnTo>
                  <a:lnTo>
                    <a:pt x="0" y="11"/>
                  </a:lnTo>
                  <a:close/>
                </a:path>
              </a:pathLst>
            </a:custGeom>
            <a:solidFill>
              <a:srgbClr val="FF9966"/>
            </a:solidFill>
            <a:ln w="9525">
              <a:solidFill>
                <a:schemeClr val="tx1"/>
              </a:solidFill>
              <a:round/>
              <a:headEnd/>
              <a:tailEnd/>
            </a:ln>
          </p:spPr>
          <p:txBody>
            <a:bodyPr/>
            <a:lstStyle/>
            <a:p>
              <a:endParaRPr lang="de-DE"/>
            </a:p>
          </p:txBody>
        </p:sp>
        <p:sp>
          <p:nvSpPr>
            <p:cNvPr id="49357" name="Freeform 105"/>
            <p:cNvSpPr>
              <a:spLocks/>
            </p:cNvSpPr>
            <p:nvPr/>
          </p:nvSpPr>
          <p:spPr bwMode="auto">
            <a:xfrm>
              <a:off x="3836" y="2521"/>
              <a:ext cx="17" cy="17"/>
            </a:xfrm>
            <a:custGeom>
              <a:avLst/>
              <a:gdLst>
                <a:gd name="T0" fmla="*/ 0 w 17"/>
                <a:gd name="T1" fmla="*/ 12 h 17"/>
                <a:gd name="T2" fmla="*/ 12 w 17"/>
                <a:gd name="T3" fmla="*/ 17 h 17"/>
                <a:gd name="T4" fmla="*/ 17 w 17"/>
                <a:gd name="T5" fmla="*/ 5 h 17"/>
                <a:gd name="T6" fmla="*/ 5 w 17"/>
                <a:gd name="T7" fmla="*/ 0 h 17"/>
                <a:gd name="T8" fmla="*/ 0 w 17"/>
                <a:gd name="T9" fmla="*/ 12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2"/>
                  </a:moveTo>
                  <a:lnTo>
                    <a:pt x="12" y="17"/>
                  </a:lnTo>
                  <a:lnTo>
                    <a:pt x="17" y="5"/>
                  </a:lnTo>
                  <a:lnTo>
                    <a:pt x="5" y="0"/>
                  </a:lnTo>
                  <a:lnTo>
                    <a:pt x="0" y="12"/>
                  </a:lnTo>
                  <a:close/>
                </a:path>
              </a:pathLst>
            </a:custGeom>
            <a:solidFill>
              <a:srgbClr val="FF9966"/>
            </a:solidFill>
            <a:ln w="9525">
              <a:solidFill>
                <a:schemeClr val="tx1"/>
              </a:solidFill>
              <a:round/>
              <a:headEnd/>
              <a:tailEnd/>
            </a:ln>
          </p:spPr>
          <p:txBody>
            <a:bodyPr/>
            <a:lstStyle/>
            <a:p>
              <a:endParaRPr lang="de-DE"/>
            </a:p>
          </p:txBody>
        </p:sp>
      </p:grpSp>
      <p:grpSp>
        <p:nvGrpSpPr>
          <p:cNvPr id="6" name="Group 320"/>
          <p:cNvGrpSpPr>
            <a:grpSpLocks/>
          </p:cNvGrpSpPr>
          <p:nvPr/>
        </p:nvGrpSpPr>
        <p:grpSpPr bwMode="auto">
          <a:xfrm>
            <a:off x="6140450" y="4254500"/>
            <a:ext cx="393700" cy="388938"/>
            <a:chOff x="3868" y="2680"/>
            <a:chExt cx="248" cy="245"/>
          </a:xfrm>
        </p:grpSpPr>
        <p:sp>
          <p:nvSpPr>
            <p:cNvPr id="49284" name="Rectangle 160"/>
            <p:cNvSpPr>
              <a:spLocks noChangeArrowheads="1"/>
            </p:cNvSpPr>
            <p:nvPr/>
          </p:nvSpPr>
          <p:spPr bwMode="auto">
            <a:xfrm>
              <a:off x="3868" y="2685"/>
              <a:ext cx="99"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2500" b="1">
                  <a:solidFill>
                    <a:srgbClr val="000000"/>
                  </a:solidFill>
                  <a:latin typeface="Symbol" pitchFamily="18" charset="2"/>
                </a:rPr>
                <a:t>d</a:t>
              </a:r>
              <a:endParaRPr lang="de-DE"/>
            </a:p>
          </p:txBody>
        </p:sp>
        <p:sp>
          <p:nvSpPr>
            <p:cNvPr id="49285" name="Rectangle 161"/>
            <p:cNvSpPr>
              <a:spLocks noChangeArrowheads="1"/>
            </p:cNvSpPr>
            <p:nvPr/>
          </p:nvSpPr>
          <p:spPr bwMode="auto">
            <a:xfrm>
              <a:off x="3966" y="2680"/>
              <a:ext cx="15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a:solidFill>
                    <a:srgbClr val="000000"/>
                  </a:solidFill>
                  <a:latin typeface="Times New Roman" pitchFamily="18" charset="0"/>
                </a:rPr>
                <a:t>(2)</a:t>
              </a:r>
              <a:endParaRPr lang="de-DE"/>
            </a:p>
          </p:txBody>
        </p:sp>
      </p:grpSp>
      <p:grpSp>
        <p:nvGrpSpPr>
          <p:cNvPr id="7" name="Group 238"/>
          <p:cNvGrpSpPr>
            <a:grpSpLocks/>
          </p:cNvGrpSpPr>
          <p:nvPr/>
        </p:nvGrpSpPr>
        <p:grpSpPr bwMode="auto">
          <a:xfrm>
            <a:off x="3375025" y="4025900"/>
            <a:ext cx="785813" cy="941388"/>
            <a:chOff x="2102" y="2536"/>
            <a:chExt cx="495" cy="593"/>
          </a:xfrm>
        </p:grpSpPr>
        <p:sp>
          <p:nvSpPr>
            <p:cNvPr id="49210" name="Freeform 164"/>
            <p:cNvSpPr>
              <a:spLocks/>
            </p:cNvSpPr>
            <p:nvPr/>
          </p:nvSpPr>
          <p:spPr bwMode="auto">
            <a:xfrm>
              <a:off x="2105" y="2538"/>
              <a:ext cx="485" cy="591"/>
            </a:xfrm>
            <a:custGeom>
              <a:avLst/>
              <a:gdLst>
                <a:gd name="T0" fmla="*/ 121 w 485"/>
                <a:gd name="T1" fmla="*/ 0 h 591"/>
                <a:gd name="T2" fmla="*/ 121 w 485"/>
                <a:gd name="T3" fmla="*/ 149 h 591"/>
                <a:gd name="T4" fmla="*/ 485 w 485"/>
                <a:gd name="T5" fmla="*/ 149 h 591"/>
                <a:gd name="T6" fmla="*/ 485 w 485"/>
                <a:gd name="T7" fmla="*/ 444 h 591"/>
                <a:gd name="T8" fmla="*/ 121 w 485"/>
                <a:gd name="T9" fmla="*/ 444 h 591"/>
                <a:gd name="T10" fmla="*/ 121 w 485"/>
                <a:gd name="T11" fmla="*/ 591 h 591"/>
                <a:gd name="T12" fmla="*/ 0 w 485"/>
                <a:gd name="T13" fmla="*/ 296 h 591"/>
                <a:gd name="T14" fmla="*/ 121 w 485"/>
                <a:gd name="T15" fmla="*/ 0 h 591"/>
                <a:gd name="T16" fmla="*/ 0 60000 65536"/>
                <a:gd name="T17" fmla="*/ 0 60000 65536"/>
                <a:gd name="T18" fmla="*/ 0 60000 65536"/>
                <a:gd name="T19" fmla="*/ 0 60000 65536"/>
                <a:gd name="T20" fmla="*/ 0 60000 65536"/>
                <a:gd name="T21" fmla="*/ 0 60000 65536"/>
                <a:gd name="T22" fmla="*/ 0 60000 65536"/>
                <a:gd name="T23" fmla="*/ 0 60000 65536"/>
                <a:gd name="T24" fmla="*/ 0 w 485"/>
                <a:gd name="T25" fmla="*/ 0 h 591"/>
                <a:gd name="T26" fmla="*/ 485 w 485"/>
                <a:gd name="T27" fmla="*/ 591 h 59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5" h="591">
                  <a:moveTo>
                    <a:pt x="121" y="0"/>
                  </a:moveTo>
                  <a:lnTo>
                    <a:pt x="121" y="149"/>
                  </a:lnTo>
                  <a:lnTo>
                    <a:pt x="485" y="149"/>
                  </a:lnTo>
                  <a:lnTo>
                    <a:pt x="485" y="444"/>
                  </a:lnTo>
                  <a:lnTo>
                    <a:pt x="121" y="444"/>
                  </a:lnTo>
                  <a:lnTo>
                    <a:pt x="121" y="591"/>
                  </a:lnTo>
                  <a:lnTo>
                    <a:pt x="0" y="296"/>
                  </a:lnTo>
                  <a:lnTo>
                    <a:pt x="121" y="0"/>
                  </a:lnTo>
                  <a:close/>
                </a:path>
              </a:pathLst>
            </a:custGeom>
            <a:solidFill>
              <a:srgbClr val="FF9966"/>
            </a:solidFill>
            <a:ln w="9525">
              <a:solidFill>
                <a:srgbClr val="000000"/>
              </a:solidFill>
              <a:round/>
              <a:headEnd/>
              <a:tailEnd/>
            </a:ln>
          </p:spPr>
          <p:txBody>
            <a:bodyPr/>
            <a:lstStyle/>
            <a:p>
              <a:endParaRPr lang="de-DE"/>
            </a:p>
          </p:txBody>
        </p:sp>
        <p:sp>
          <p:nvSpPr>
            <p:cNvPr id="49211" name="Rectangle 165"/>
            <p:cNvSpPr>
              <a:spLocks noChangeArrowheads="1"/>
            </p:cNvSpPr>
            <p:nvPr/>
          </p:nvSpPr>
          <p:spPr bwMode="auto">
            <a:xfrm>
              <a:off x="2220" y="2538"/>
              <a:ext cx="13" cy="14"/>
            </a:xfrm>
            <a:prstGeom prst="rect">
              <a:avLst/>
            </a:prstGeom>
            <a:solidFill>
              <a:srgbClr val="FF9966"/>
            </a:solidFill>
            <a:ln w="9525">
              <a:solidFill>
                <a:srgbClr val="000000"/>
              </a:solidFill>
              <a:miter lim="800000"/>
              <a:headEnd/>
              <a:tailEnd/>
            </a:ln>
          </p:spPr>
          <p:txBody>
            <a:bodyPr/>
            <a:lstStyle/>
            <a:p>
              <a:endParaRPr lang="de-DE"/>
            </a:p>
          </p:txBody>
        </p:sp>
        <p:sp>
          <p:nvSpPr>
            <p:cNvPr id="49212" name="Rectangle 166"/>
            <p:cNvSpPr>
              <a:spLocks noChangeArrowheads="1"/>
            </p:cNvSpPr>
            <p:nvPr/>
          </p:nvSpPr>
          <p:spPr bwMode="auto">
            <a:xfrm>
              <a:off x="2220" y="2565"/>
              <a:ext cx="13" cy="14"/>
            </a:xfrm>
            <a:prstGeom prst="rect">
              <a:avLst/>
            </a:prstGeom>
            <a:solidFill>
              <a:srgbClr val="FF9966"/>
            </a:solidFill>
            <a:ln w="9525">
              <a:solidFill>
                <a:srgbClr val="000000"/>
              </a:solidFill>
              <a:miter lim="800000"/>
              <a:headEnd/>
              <a:tailEnd/>
            </a:ln>
          </p:spPr>
          <p:txBody>
            <a:bodyPr/>
            <a:lstStyle/>
            <a:p>
              <a:endParaRPr lang="de-DE"/>
            </a:p>
          </p:txBody>
        </p:sp>
        <p:sp>
          <p:nvSpPr>
            <p:cNvPr id="49213" name="Rectangle 167"/>
            <p:cNvSpPr>
              <a:spLocks noChangeArrowheads="1"/>
            </p:cNvSpPr>
            <p:nvPr/>
          </p:nvSpPr>
          <p:spPr bwMode="auto">
            <a:xfrm>
              <a:off x="2220" y="2592"/>
              <a:ext cx="13" cy="14"/>
            </a:xfrm>
            <a:prstGeom prst="rect">
              <a:avLst/>
            </a:prstGeom>
            <a:solidFill>
              <a:srgbClr val="FF9966"/>
            </a:solidFill>
            <a:ln w="9525">
              <a:solidFill>
                <a:srgbClr val="000000"/>
              </a:solidFill>
              <a:miter lim="800000"/>
              <a:headEnd/>
              <a:tailEnd/>
            </a:ln>
          </p:spPr>
          <p:txBody>
            <a:bodyPr/>
            <a:lstStyle/>
            <a:p>
              <a:endParaRPr lang="de-DE"/>
            </a:p>
          </p:txBody>
        </p:sp>
        <p:sp>
          <p:nvSpPr>
            <p:cNvPr id="49214" name="Rectangle 168"/>
            <p:cNvSpPr>
              <a:spLocks noChangeArrowheads="1"/>
            </p:cNvSpPr>
            <p:nvPr/>
          </p:nvSpPr>
          <p:spPr bwMode="auto">
            <a:xfrm>
              <a:off x="2220" y="2619"/>
              <a:ext cx="13" cy="14"/>
            </a:xfrm>
            <a:prstGeom prst="rect">
              <a:avLst/>
            </a:prstGeom>
            <a:solidFill>
              <a:srgbClr val="FF9966"/>
            </a:solidFill>
            <a:ln w="9525">
              <a:solidFill>
                <a:srgbClr val="000000"/>
              </a:solidFill>
              <a:miter lim="800000"/>
              <a:headEnd/>
              <a:tailEnd/>
            </a:ln>
          </p:spPr>
          <p:txBody>
            <a:bodyPr/>
            <a:lstStyle/>
            <a:p>
              <a:endParaRPr lang="de-DE"/>
            </a:p>
          </p:txBody>
        </p:sp>
        <p:sp>
          <p:nvSpPr>
            <p:cNvPr id="49215" name="Rectangle 169"/>
            <p:cNvSpPr>
              <a:spLocks noChangeArrowheads="1"/>
            </p:cNvSpPr>
            <p:nvPr/>
          </p:nvSpPr>
          <p:spPr bwMode="auto">
            <a:xfrm>
              <a:off x="2220" y="2646"/>
              <a:ext cx="13" cy="14"/>
            </a:xfrm>
            <a:prstGeom prst="rect">
              <a:avLst/>
            </a:prstGeom>
            <a:solidFill>
              <a:srgbClr val="FF9966"/>
            </a:solidFill>
            <a:ln w="9525">
              <a:solidFill>
                <a:srgbClr val="000000"/>
              </a:solidFill>
              <a:miter lim="800000"/>
              <a:headEnd/>
              <a:tailEnd/>
            </a:ln>
          </p:spPr>
          <p:txBody>
            <a:bodyPr/>
            <a:lstStyle/>
            <a:p>
              <a:endParaRPr lang="de-DE"/>
            </a:p>
          </p:txBody>
        </p:sp>
        <p:sp>
          <p:nvSpPr>
            <p:cNvPr id="49216" name="Rectangle 170"/>
            <p:cNvSpPr>
              <a:spLocks noChangeArrowheads="1"/>
            </p:cNvSpPr>
            <p:nvPr/>
          </p:nvSpPr>
          <p:spPr bwMode="auto">
            <a:xfrm>
              <a:off x="2220" y="2673"/>
              <a:ext cx="13" cy="14"/>
            </a:xfrm>
            <a:prstGeom prst="rect">
              <a:avLst/>
            </a:prstGeom>
            <a:solidFill>
              <a:srgbClr val="FF9966"/>
            </a:solidFill>
            <a:ln w="9525">
              <a:solidFill>
                <a:srgbClr val="000000"/>
              </a:solidFill>
              <a:miter lim="800000"/>
              <a:headEnd/>
              <a:tailEnd/>
            </a:ln>
          </p:spPr>
          <p:txBody>
            <a:bodyPr/>
            <a:lstStyle/>
            <a:p>
              <a:endParaRPr lang="de-DE"/>
            </a:p>
          </p:txBody>
        </p:sp>
        <p:sp>
          <p:nvSpPr>
            <p:cNvPr id="49217" name="Rectangle 171"/>
            <p:cNvSpPr>
              <a:spLocks noChangeArrowheads="1"/>
            </p:cNvSpPr>
            <p:nvPr/>
          </p:nvSpPr>
          <p:spPr bwMode="auto">
            <a:xfrm>
              <a:off x="2240" y="2680"/>
              <a:ext cx="13" cy="13"/>
            </a:xfrm>
            <a:prstGeom prst="rect">
              <a:avLst/>
            </a:prstGeom>
            <a:solidFill>
              <a:srgbClr val="FF9966"/>
            </a:solidFill>
            <a:ln w="9525">
              <a:solidFill>
                <a:srgbClr val="000000"/>
              </a:solidFill>
              <a:miter lim="800000"/>
              <a:headEnd/>
              <a:tailEnd/>
            </a:ln>
          </p:spPr>
          <p:txBody>
            <a:bodyPr/>
            <a:lstStyle/>
            <a:p>
              <a:endParaRPr lang="de-DE"/>
            </a:p>
          </p:txBody>
        </p:sp>
        <p:sp>
          <p:nvSpPr>
            <p:cNvPr id="49218" name="Rectangle 172"/>
            <p:cNvSpPr>
              <a:spLocks noChangeArrowheads="1"/>
            </p:cNvSpPr>
            <p:nvPr/>
          </p:nvSpPr>
          <p:spPr bwMode="auto">
            <a:xfrm>
              <a:off x="2267" y="2680"/>
              <a:ext cx="13" cy="13"/>
            </a:xfrm>
            <a:prstGeom prst="rect">
              <a:avLst/>
            </a:prstGeom>
            <a:solidFill>
              <a:srgbClr val="FF9966"/>
            </a:solidFill>
            <a:ln w="9525">
              <a:solidFill>
                <a:srgbClr val="000000"/>
              </a:solidFill>
              <a:miter lim="800000"/>
              <a:headEnd/>
              <a:tailEnd/>
            </a:ln>
          </p:spPr>
          <p:txBody>
            <a:bodyPr/>
            <a:lstStyle/>
            <a:p>
              <a:endParaRPr lang="de-DE"/>
            </a:p>
          </p:txBody>
        </p:sp>
        <p:sp>
          <p:nvSpPr>
            <p:cNvPr id="49219" name="Rectangle 173"/>
            <p:cNvSpPr>
              <a:spLocks noChangeArrowheads="1"/>
            </p:cNvSpPr>
            <p:nvPr/>
          </p:nvSpPr>
          <p:spPr bwMode="auto">
            <a:xfrm>
              <a:off x="2294" y="2680"/>
              <a:ext cx="13" cy="13"/>
            </a:xfrm>
            <a:prstGeom prst="rect">
              <a:avLst/>
            </a:prstGeom>
            <a:solidFill>
              <a:srgbClr val="FF9966"/>
            </a:solidFill>
            <a:ln w="9525">
              <a:solidFill>
                <a:srgbClr val="000000"/>
              </a:solidFill>
              <a:miter lim="800000"/>
              <a:headEnd/>
              <a:tailEnd/>
            </a:ln>
          </p:spPr>
          <p:txBody>
            <a:bodyPr/>
            <a:lstStyle/>
            <a:p>
              <a:endParaRPr lang="de-DE"/>
            </a:p>
          </p:txBody>
        </p:sp>
        <p:sp>
          <p:nvSpPr>
            <p:cNvPr id="49220" name="Rectangle 174"/>
            <p:cNvSpPr>
              <a:spLocks noChangeArrowheads="1"/>
            </p:cNvSpPr>
            <p:nvPr/>
          </p:nvSpPr>
          <p:spPr bwMode="auto">
            <a:xfrm>
              <a:off x="2321" y="2680"/>
              <a:ext cx="13" cy="13"/>
            </a:xfrm>
            <a:prstGeom prst="rect">
              <a:avLst/>
            </a:prstGeom>
            <a:solidFill>
              <a:srgbClr val="FF9966"/>
            </a:solidFill>
            <a:ln w="9525">
              <a:solidFill>
                <a:srgbClr val="000000"/>
              </a:solidFill>
              <a:miter lim="800000"/>
              <a:headEnd/>
              <a:tailEnd/>
            </a:ln>
          </p:spPr>
          <p:txBody>
            <a:bodyPr/>
            <a:lstStyle/>
            <a:p>
              <a:endParaRPr lang="de-DE"/>
            </a:p>
          </p:txBody>
        </p:sp>
        <p:sp>
          <p:nvSpPr>
            <p:cNvPr id="49221" name="Rectangle 175"/>
            <p:cNvSpPr>
              <a:spLocks noChangeArrowheads="1"/>
            </p:cNvSpPr>
            <p:nvPr/>
          </p:nvSpPr>
          <p:spPr bwMode="auto">
            <a:xfrm>
              <a:off x="2348" y="2680"/>
              <a:ext cx="13" cy="13"/>
            </a:xfrm>
            <a:prstGeom prst="rect">
              <a:avLst/>
            </a:prstGeom>
            <a:solidFill>
              <a:srgbClr val="FF9966"/>
            </a:solidFill>
            <a:ln w="9525">
              <a:solidFill>
                <a:srgbClr val="000000"/>
              </a:solidFill>
              <a:miter lim="800000"/>
              <a:headEnd/>
              <a:tailEnd/>
            </a:ln>
          </p:spPr>
          <p:txBody>
            <a:bodyPr/>
            <a:lstStyle/>
            <a:p>
              <a:endParaRPr lang="de-DE"/>
            </a:p>
          </p:txBody>
        </p:sp>
        <p:sp>
          <p:nvSpPr>
            <p:cNvPr id="49222" name="Rectangle 176"/>
            <p:cNvSpPr>
              <a:spLocks noChangeArrowheads="1"/>
            </p:cNvSpPr>
            <p:nvPr/>
          </p:nvSpPr>
          <p:spPr bwMode="auto">
            <a:xfrm>
              <a:off x="2375" y="2680"/>
              <a:ext cx="13" cy="13"/>
            </a:xfrm>
            <a:prstGeom prst="rect">
              <a:avLst/>
            </a:prstGeom>
            <a:solidFill>
              <a:srgbClr val="FF9966"/>
            </a:solidFill>
            <a:ln w="9525">
              <a:solidFill>
                <a:srgbClr val="000000"/>
              </a:solidFill>
              <a:miter lim="800000"/>
              <a:headEnd/>
              <a:tailEnd/>
            </a:ln>
          </p:spPr>
          <p:txBody>
            <a:bodyPr/>
            <a:lstStyle/>
            <a:p>
              <a:endParaRPr lang="de-DE"/>
            </a:p>
          </p:txBody>
        </p:sp>
        <p:sp>
          <p:nvSpPr>
            <p:cNvPr id="49223" name="Rectangle 177"/>
            <p:cNvSpPr>
              <a:spLocks noChangeArrowheads="1"/>
            </p:cNvSpPr>
            <p:nvPr/>
          </p:nvSpPr>
          <p:spPr bwMode="auto">
            <a:xfrm>
              <a:off x="2402" y="2680"/>
              <a:ext cx="13" cy="13"/>
            </a:xfrm>
            <a:prstGeom prst="rect">
              <a:avLst/>
            </a:prstGeom>
            <a:solidFill>
              <a:srgbClr val="FF9966"/>
            </a:solidFill>
            <a:ln w="9525">
              <a:solidFill>
                <a:srgbClr val="000000"/>
              </a:solidFill>
              <a:miter lim="800000"/>
              <a:headEnd/>
              <a:tailEnd/>
            </a:ln>
          </p:spPr>
          <p:txBody>
            <a:bodyPr/>
            <a:lstStyle/>
            <a:p>
              <a:endParaRPr lang="de-DE"/>
            </a:p>
          </p:txBody>
        </p:sp>
        <p:sp>
          <p:nvSpPr>
            <p:cNvPr id="49224" name="Rectangle 178"/>
            <p:cNvSpPr>
              <a:spLocks noChangeArrowheads="1"/>
            </p:cNvSpPr>
            <p:nvPr/>
          </p:nvSpPr>
          <p:spPr bwMode="auto">
            <a:xfrm>
              <a:off x="2429" y="2680"/>
              <a:ext cx="13" cy="13"/>
            </a:xfrm>
            <a:prstGeom prst="rect">
              <a:avLst/>
            </a:prstGeom>
            <a:solidFill>
              <a:srgbClr val="FF9966"/>
            </a:solidFill>
            <a:ln w="9525">
              <a:solidFill>
                <a:srgbClr val="000000"/>
              </a:solidFill>
              <a:miter lim="800000"/>
              <a:headEnd/>
              <a:tailEnd/>
            </a:ln>
          </p:spPr>
          <p:txBody>
            <a:bodyPr/>
            <a:lstStyle/>
            <a:p>
              <a:endParaRPr lang="de-DE"/>
            </a:p>
          </p:txBody>
        </p:sp>
        <p:sp>
          <p:nvSpPr>
            <p:cNvPr id="49225" name="Rectangle 179"/>
            <p:cNvSpPr>
              <a:spLocks noChangeArrowheads="1"/>
            </p:cNvSpPr>
            <p:nvPr/>
          </p:nvSpPr>
          <p:spPr bwMode="auto">
            <a:xfrm>
              <a:off x="2456" y="2680"/>
              <a:ext cx="13" cy="13"/>
            </a:xfrm>
            <a:prstGeom prst="rect">
              <a:avLst/>
            </a:prstGeom>
            <a:solidFill>
              <a:srgbClr val="FF9966"/>
            </a:solidFill>
            <a:ln w="9525">
              <a:solidFill>
                <a:srgbClr val="000000"/>
              </a:solidFill>
              <a:miter lim="800000"/>
              <a:headEnd/>
              <a:tailEnd/>
            </a:ln>
          </p:spPr>
          <p:txBody>
            <a:bodyPr/>
            <a:lstStyle/>
            <a:p>
              <a:endParaRPr lang="de-DE"/>
            </a:p>
          </p:txBody>
        </p:sp>
        <p:sp>
          <p:nvSpPr>
            <p:cNvPr id="49226" name="Rectangle 180"/>
            <p:cNvSpPr>
              <a:spLocks noChangeArrowheads="1"/>
            </p:cNvSpPr>
            <p:nvPr/>
          </p:nvSpPr>
          <p:spPr bwMode="auto">
            <a:xfrm>
              <a:off x="2482" y="2680"/>
              <a:ext cx="14" cy="13"/>
            </a:xfrm>
            <a:prstGeom prst="rect">
              <a:avLst/>
            </a:prstGeom>
            <a:solidFill>
              <a:srgbClr val="FF9966"/>
            </a:solidFill>
            <a:ln w="9525">
              <a:solidFill>
                <a:srgbClr val="000000"/>
              </a:solidFill>
              <a:miter lim="800000"/>
              <a:headEnd/>
              <a:tailEnd/>
            </a:ln>
          </p:spPr>
          <p:txBody>
            <a:bodyPr/>
            <a:lstStyle/>
            <a:p>
              <a:endParaRPr lang="de-DE"/>
            </a:p>
          </p:txBody>
        </p:sp>
        <p:sp>
          <p:nvSpPr>
            <p:cNvPr id="49227" name="Rectangle 181"/>
            <p:cNvSpPr>
              <a:spLocks noChangeArrowheads="1"/>
            </p:cNvSpPr>
            <p:nvPr/>
          </p:nvSpPr>
          <p:spPr bwMode="auto">
            <a:xfrm>
              <a:off x="2509" y="2680"/>
              <a:ext cx="14" cy="13"/>
            </a:xfrm>
            <a:prstGeom prst="rect">
              <a:avLst/>
            </a:prstGeom>
            <a:solidFill>
              <a:srgbClr val="FF9966"/>
            </a:solidFill>
            <a:ln w="9525">
              <a:solidFill>
                <a:srgbClr val="000000"/>
              </a:solidFill>
              <a:miter lim="800000"/>
              <a:headEnd/>
              <a:tailEnd/>
            </a:ln>
          </p:spPr>
          <p:txBody>
            <a:bodyPr/>
            <a:lstStyle/>
            <a:p>
              <a:endParaRPr lang="de-DE"/>
            </a:p>
          </p:txBody>
        </p:sp>
        <p:sp>
          <p:nvSpPr>
            <p:cNvPr id="49228" name="Rectangle 182"/>
            <p:cNvSpPr>
              <a:spLocks noChangeArrowheads="1"/>
            </p:cNvSpPr>
            <p:nvPr/>
          </p:nvSpPr>
          <p:spPr bwMode="auto">
            <a:xfrm>
              <a:off x="2536" y="2680"/>
              <a:ext cx="14" cy="13"/>
            </a:xfrm>
            <a:prstGeom prst="rect">
              <a:avLst/>
            </a:prstGeom>
            <a:solidFill>
              <a:srgbClr val="FF9966"/>
            </a:solidFill>
            <a:ln w="9525">
              <a:solidFill>
                <a:srgbClr val="000000"/>
              </a:solidFill>
              <a:miter lim="800000"/>
              <a:headEnd/>
              <a:tailEnd/>
            </a:ln>
          </p:spPr>
          <p:txBody>
            <a:bodyPr/>
            <a:lstStyle/>
            <a:p>
              <a:endParaRPr lang="de-DE"/>
            </a:p>
          </p:txBody>
        </p:sp>
        <p:sp>
          <p:nvSpPr>
            <p:cNvPr id="49229" name="Rectangle 183"/>
            <p:cNvSpPr>
              <a:spLocks noChangeArrowheads="1"/>
            </p:cNvSpPr>
            <p:nvPr/>
          </p:nvSpPr>
          <p:spPr bwMode="auto">
            <a:xfrm>
              <a:off x="2563" y="2680"/>
              <a:ext cx="14" cy="13"/>
            </a:xfrm>
            <a:prstGeom prst="rect">
              <a:avLst/>
            </a:prstGeom>
            <a:solidFill>
              <a:srgbClr val="FF9966"/>
            </a:solidFill>
            <a:ln w="9525">
              <a:solidFill>
                <a:srgbClr val="000000"/>
              </a:solidFill>
              <a:miter lim="800000"/>
              <a:headEnd/>
              <a:tailEnd/>
            </a:ln>
          </p:spPr>
          <p:txBody>
            <a:bodyPr/>
            <a:lstStyle/>
            <a:p>
              <a:endParaRPr lang="de-DE"/>
            </a:p>
          </p:txBody>
        </p:sp>
        <p:sp>
          <p:nvSpPr>
            <p:cNvPr id="49230" name="Rectangle 184"/>
            <p:cNvSpPr>
              <a:spLocks noChangeArrowheads="1"/>
            </p:cNvSpPr>
            <p:nvPr/>
          </p:nvSpPr>
          <p:spPr bwMode="auto">
            <a:xfrm>
              <a:off x="2584" y="2687"/>
              <a:ext cx="13" cy="13"/>
            </a:xfrm>
            <a:prstGeom prst="rect">
              <a:avLst/>
            </a:prstGeom>
            <a:solidFill>
              <a:srgbClr val="FF9966"/>
            </a:solidFill>
            <a:ln w="9525">
              <a:solidFill>
                <a:srgbClr val="000000"/>
              </a:solidFill>
              <a:miter lim="800000"/>
              <a:headEnd/>
              <a:tailEnd/>
            </a:ln>
          </p:spPr>
          <p:txBody>
            <a:bodyPr/>
            <a:lstStyle/>
            <a:p>
              <a:endParaRPr lang="de-DE"/>
            </a:p>
          </p:txBody>
        </p:sp>
        <p:sp>
          <p:nvSpPr>
            <p:cNvPr id="49231" name="Rectangle 185"/>
            <p:cNvSpPr>
              <a:spLocks noChangeArrowheads="1"/>
            </p:cNvSpPr>
            <p:nvPr/>
          </p:nvSpPr>
          <p:spPr bwMode="auto">
            <a:xfrm>
              <a:off x="2584" y="2714"/>
              <a:ext cx="13" cy="13"/>
            </a:xfrm>
            <a:prstGeom prst="rect">
              <a:avLst/>
            </a:prstGeom>
            <a:solidFill>
              <a:srgbClr val="FF9966"/>
            </a:solidFill>
            <a:ln w="9525">
              <a:solidFill>
                <a:srgbClr val="000000"/>
              </a:solidFill>
              <a:miter lim="800000"/>
              <a:headEnd/>
              <a:tailEnd/>
            </a:ln>
          </p:spPr>
          <p:txBody>
            <a:bodyPr/>
            <a:lstStyle/>
            <a:p>
              <a:endParaRPr lang="de-DE"/>
            </a:p>
          </p:txBody>
        </p:sp>
        <p:sp>
          <p:nvSpPr>
            <p:cNvPr id="49232" name="Rectangle 186"/>
            <p:cNvSpPr>
              <a:spLocks noChangeArrowheads="1"/>
            </p:cNvSpPr>
            <p:nvPr/>
          </p:nvSpPr>
          <p:spPr bwMode="auto">
            <a:xfrm>
              <a:off x="2584" y="2741"/>
              <a:ext cx="13" cy="13"/>
            </a:xfrm>
            <a:prstGeom prst="rect">
              <a:avLst/>
            </a:prstGeom>
            <a:solidFill>
              <a:srgbClr val="FF9966"/>
            </a:solidFill>
            <a:ln w="9525">
              <a:solidFill>
                <a:srgbClr val="000000"/>
              </a:solidFill>
              <a:miter lim="800000"/>
              <a:headEnd/>
              <a:tailEnd/>
            </a:ln>
          </p:spPr>
          <p:txBody>
            <a:bodyPr/>
            <a:lstStyle/>
            <a:p>
              <a:endParaRPr lang="de-DE"/>
            </a:p>
          </p:txBody>
        </p:sp>
        <p:sp>
          <p:nvSpPr>
            <p:cNvPr id="49233" name="Rectangle 187"/>
            <p:cNvSpPr>
              <a:spLocks noChangeArrowheads="1"/>
            </p:cNvSpPr>
            <p:nvPr/>
          </p:nvSpPr>
          <p:spPr bwMode="auto">
            <a:xfrm>
              <a:off x="2584" y="2768"/>
              <a:ext cx="13" cy="13"/>
            </a:xfrm>
            <a:prstGeom prst="rect">
              <a:avLst/>
            </a:prstGeom>
            <a:solidFill>
              <a:srgbClr val="FF9966"/>
            </a:solidFill>
            <a:ln w="9525">
              <a:solidFill>
                <a:srgbClr val="000000"/>
              </a:solidFill>
              <a:miter lim="800000"/>
              <a:headEnd/>
              <a:tailEnd/>
            </a:ln>
          </p:spPr>
          <p:txBody>
            <a:bodyPr/>
            <a:lstStyle/>
            <a:p>
              <a:endParaRPr lang="de-DE"/>
            </a:p>
          </p:txBody>
        </p:sp>
        <p:sp>
          <p:nvSpPr>
            <p:cNvPr id="49234" name="Rectangle 188"/>
            <p:cNvSpPr>
              <a:spLocks noChangeArrowheads="1"/>
            </p:cNvSpPr>
            <p:nvPr/>
          </p:nvSpPr>
          <p:spPr bwMode="auto">
            <a:xfrm>
              <a:off x="2584" y="2795"/>
              <a:ext cx="13" cy="13"/>
            </a:xfrm>
            <a:prstGeom prst="rect">
              <a:avLst/>
            </a:prstGeom>
            <a:solidFill>
              <a:srgbClr val="FF9966"/>
            </a:solidFill>
            <a:ln w="9525">
              <a:solidFill>
                <a:srgbClr val="000000"/>
              </a:solidFill>
              <a:miter lim="800000"/>
              <a:headEnd/>
              <a:tailEnd/>
            </a:ln>
          </p:spPr>
          <p:txBody>
            <a:bodyPr/>
            <a:lstStyle/>
            <a:p>
              <a:endParaRPr lang="de-DE"/>
            </a:p>
          </p:txBody>
        </p:sp>
        <p:sp>
          <p:nvSpPr>
            <p:cNvPr id="49235" name="Rectangle 189"/>
            <p:cNvSpPr>
              <a:spLocks noChangeArrowheads="1"/>
            </p:cNvSpPr>
            <p:nvPr/>
          </p:nvSpPr>
          <p:spPr bwMode="auto">
            <a:xfrm>
              <a:off x="2584" y="2822"/>
              <a:ext cx="13" cy="13"/>
            </a:xfrm>
            <a:prstGeom prst="rect">
              <a:avLst/>
            </a:prstGeom>
            <a:solidFill>
              <a:srgbClr val="FF9966"/>
            </a:solidFill>
            <a:ln w="9525">
              <a:solidFill>
                <a:srgbClr val="000000"/>
              </a:solidFill>
              <a:miter lim="800000"/>
              <a:headEnd/>
              <a:tailEnd/>
            </a:ln>
          </p:spPr>
          <p:txBody>
            <a:bodyPr/>
            <a:lstStyle/>
            <a:p>
              <a:endParaRPr lang="de-DE"/>
            </a:p>
          </p:txBody>
        </p:sp>
        <p:sp>
          <p:nvSpPr>
            <p:cNvPr id="49236" name="Rectangle 190"/>
            <p:cNvSpPr>
              <a:spLocks noChangeArrowheads="1"/>
            </p:cNvSpPr>
            <p:nvPr/>
          </p:nvSpPr>
          <p:spPr bwMode="auto">
            <a:xfrm>
              <a:off x="2584" y="2849"/>
              <a:ext cx="13" cy="13"/>
            </a:xfrm>
            <a:prstGeom prst="rect">
              <a:avLst/>
            </a:prstGeom>
            <a:solidFill>
              <a:srgbClr val="FF9966"/>
            </a:solidFill>
            <a:ln w="9525">
              <a:solidFill>
                <a:srgbClr val="000000"/>
              </a:solidFill>
              <a:miter lim="800000"/>
              <a:headEnd/>
              <a:tailEnd/>
            </a:ln>
          </p:spPr>
          <p:txBody>
            <a:bodyPr/>
            <a:lstStyle/>
            <a:p>
              <a:endParaRPr lang="de-DE"/>
            </a:p>
          </p:txBody>
        </p:sp>
        <p:sp>
          <p:nvSpPr>
            <p:cNvPr id="49237" name="Rectangle 191"/>
            <p:cNvSpPr>
              <a:spLocks noChangeArrowheads="1"/>
            </p:cNvSpPr>
            <p:nvPr/>
          </p:nvSpPr>
          <p:spPr bwMode="auto">
            <a:xfrm>
              <a:off x="2584" y="2876"/>
              <a:ext cx="13" cy="13"/>
            </a:xfrm>
            <a:prstGeom prst="rect">
              <a:avLst/>
            </a:prstGeom>
            <a:solidFill>
              <a:srgbClr val="FF9966"/>
            </a:solidFill>
            <a:ln w="9525">
              <a:solidFill>
                <a:srgbClr val="000000"/>
              </a:solidFill>
              <a:miter lim="800000"/>
              <a:headEnd/>
              <a:tailEnd/>
            </a:ln>
          </p:spPr>
          <p:txBody>
            <a:bodyPr/>
            <a:lstStyle/>
            <a:p>
              <a:endParaRPr lang="de-DE"/>
            </a:p>
          </p:txBody>
        </p:sp>
        <p:sp>
          <p:nvSpPr>
            <p:cNvPr id="49238" name="Rectangle 192"/>
            <p:cNvSpPr>
              <a:spLocks noChangeArrowheads="1"/>
            </p:cNvSpPr>
            <p:nvPr/>
          </p:nvSpPr>
          <p:spPr bwMode="auto">
            <a:xfrm>
              <a:off x="2584" y="2903"/>
              <a:ext cx="13" cy="13"/>
            </a:xfrm>
            <a:prstGeom prst="rect">
              <a:avLst/>
            </a:prstGeom>
            <a:solidFill>
              <a:srgbClr val="FF9966"/>
            </a:solidFill>
            <a:ln w="9525">
              <a:solidFill>
                <a:srgbClr val="000000"/>
              </a:solidFill>
              <a:miter lim="800000"/>
              <a:headEnd/>
              <a:tailEnd/>
            </a:ln>
          </p:spPr>
          <p:txBody>
            <a:bodyPr/>
            <a:lstStyle/>
            <a:p>
              <a:endParaRPr lang="de-DE"/>
            </a:p>
          </p:txBody>
        </p:sp>
        <p:sp>
          <p:nvSpPr>
            <p:cNvPr id="49239" name="Rectangle 193"/>
            <p:cNvSpPr>
              <a:spLocks noChangeArrowheads="1"/>
            </p:cNvSpPr>
            <p:nvPr/>
          </p:nvSpPr>
          <p:spPr bwMode="auto">
            <a:xfrm>
              <a:off x="2584" y="2930"/>
              <a:ext cx="13" cy="13"/>
            </a:xfrm>
            <a:prstGeom prst="rect">
              <a:avLst/>
            </a:prstGeom>
            <a:solidFill>
              <a:srgbClr val="FF9966"/>
            </a:solidFill>
            <a:ln w="9525">
              <a:solidFill>
                <a:srgbClr val="000000"/>
              </a:solidFill>
              <a:miter lim="800000"/>
              <a:headEnd/>
              <a:tailEnd/>
            </a:ln>
          </p:spPr>
          <p:txBody>
            <a:bodyPr/>
            <a:lstStyle/>
            <a:p>
              <a:endParaRPr lang="de-DE"/>
            </a:p>
          </p:txBody>
        </p:sp>
        <p:sp>
          <p:nvSpPr>
            <p:cNvPr id="49240" name="Rectangle 194"/>
            <p:cNvSpPr>
              <a:spLocks noChangeArrowheads="1"/>
            </p:cNvSpPr>
            <p:nvPr/>
          </p:nvSpPr>
          <p:spPr bwMode="auto">
            <a:xfrm>
              <a:off x="2584" y="2957"/>
              <a:ext cx="13" cy="13"/>
            </a:xfrm>
            <a:prstGeom prst="rect">
              <a:avLst/>
            </a:prstGeom>
            <a:solidFill>
              <a:srgbClr val="FF9966"/>
            </a:solidFill>
            <a:ln w="9525">
              <a:solidFill>
                <a:srgbClr val="000000"/>
              </a:solidFill>
              <a:miter lim="800000"/>
              <a:headEnd/>
              <a:tailEnd/>
            </a:ln>
          </p:spPr>
          <p:txBody>
            <a:bodyPr/>
            <a:lstStyle/>
            <a:p>
              <a:endParaRPr lang="de-DE"/>
            </a:p>
          </p:txBody>
        </p:sp>
        <p:sp>
          <p:nvSpPr>
            <p:cNvPr id="49241" name="Rectangle 195"/>
            <p:cNvSpPr>
              <a:spLocks noChangeArrowheads="1"/>
            </p:cNvSpPr>
            <p:nvPr/>
          </p:nvSpPr>
          <p:spPr bwMode="auto">
            <a:xfrm>
              <a:off x="2575" y="2975"/>
              <a:ext cx="14" cy="14"/>
            </a:xfrm>
            <a:prstGeom prst="rect">
              <a:avLst/>
            </a:prstGeom>
            <a:solidFill>
              <a:srgbClr val="FF9966"/>
            </a:solidFill>
            <a:ln w="9525">
              <a:solidFill>
                <a:srgbClr val="000000"/>
              </a:solidFill>
              <a:miter lim="800000"/>
              <a:headEnd/>
              <a:tailEnd/>
            </a:ln>
          </p:spPr>
          <p:txBody>
            <a:bodyPr/>
            <a:lstStyle/>
            <a:p>
              <a:endParaRPr lang="de-DE"/>
            </a:p>
          </p:txBody>
        </p:sp>
        <p:sp>
          <p:nvSpPr>
            <p:cNvPr id="49242" name="Rectangle 196"/>
            <p:cNvSpPr>
              <a:spLocks noChangeArrowheads="1"/>
            </p:cNvSpPr>
            <p:nvPr/>
          </p:nvSpPr>
          <p:spPr bwMode="auto">
            <a:xfrm>
              <a:off x="2548" y="2975"/>
              <a:ext cx="14" cy="14"/>
            </a:xfrm>
            <a:prstGeom prst="rect">
              <a:avLst/>
            </a:prstGeom>
            <a:solidFill>
              <a:srgbClr val="FF9966"/>
            </a:solidFill>
            <a:ln w="9525">
              <a:solidFill>
                <a:srgbClr val="000000"/>
              </a:solidFill>
              <a:miter lim="800000"/>
              <a:headEnd/>
              <a:tailEnd/>
            </a:ln>
          </p:spPr>
          <p:txBody>
            <a:bodyPr/>
            <a:lstStyle/>
            <a:p>
              <a:endParaRPr lang="de-DE"/>
            </a:p>
          </p:txBody>
        </p:sp>
        <p:sp>
          <p:nvSpPr>
            <p:cNvPr id="49243" name="Rectangle 197"/>
            <p:cNvSpPr>
              <a:spLocks noChangeArrowheads="1"/>
            </p:cNvSpPr>
            <p:nvPr/>
          </p:nvSpPr>
          <p:spPr bwMode="auto">
            <a:xfrm>
              <a:off x="2521" y="2975"/>
              <a:ext cx="14" cy="14"/>
            </a:xfrm>
            <a:prstGeom prst="rect">
              <a:avLst/>
            </a:prstGeom>
            <a:solidFill>
              <a:srgbClr val="FF9966"/>
            </a:solidFill>
            <a:ln w="9525">
              <a:solidFill>
                <a:srgbClr val="000000"/>
              </a:solidFill>
              <a:miter lim="800000"/>
              <a:headEnd/>
              <a:tailEnd/>
            </a:ln>
          </p:spPr>
          <p:txBody>
            <a:bodyPr/>
            <a:lstStyle/>
            <a:p>
              <a:endParaRPr lang="de-DE"/>
            </a:p>
          </p:txBody>
        </p:sp>
        <p:sp>
          <p:nvSpPr>
            <p:cNvPr id="49244" name="Rectangle 198"/>
            <p:cNvSpPr>
              <a:spLocks noChangeArrowheads="1"/>
            </p:cNvSpPr>
            <p:nvPr/>
          </p:nvSpPr>
          <p:spPr bwMode="auto">
            <a:xfrm>
              <a:off x="2494" y="2975"/>
              <a:ext cx="14" cy="14"/>
            </a:xfrm>
            <a:prstGeom prst="rect">
              <a:avLst/>
            </a:prstGeom>
            <a:solidFill>
              <a:srgbClr val="FF9966"/>
            </a:solidFill>
            <a:ln w="9525">
              <a:solidFill>
                <a:srgbClr val="000000"/>
              </a:solidFill>
              <a:miter lim="800000"/>
              <a:headEnd/>
              <a:tailEnd/>
            </a:ln>
          </p:spPr>
          <p:txBody>
            <a:bodyPr/>
            <a:lstStyle/>
            <a:p>
              <a:endParaRPr lang="de-DE"/>
            </a:p>
          </p:txBody>
        </p:sp>
        <p:sp>
          <p:nvSpPr>
            <p:cNvPr id="49245" name="Rectangle 199"/>
            <p:cNvSpPr>
              <a:spLocks noChangeArrowheads="1"/>
            </p:cNvSpPr>
            <p:nvPr/>
          </p:nvSpPr>
          <p:spPr bwMode="auto">
            <a:xfrm>
              <a:off x="2467" y="2975"/>
              <a:ext cx="14" cy="14"/>
            </a:xfrm>
            <a:prstGeom prst="rect">
              <a:avLst/>
            </a:prstGeom>
            <a:solidFill>
              <a:srgbClr val="FF9966"/>
            </a:solidFill>
            <a:ln w="9525">
              <a:solidFill>
                <a:srgbClr val="000000"/>
              </a:solidFill>
              <a:miter lim="800000"/>
              <a:headEnd/>
              <a:tailEnd/>
            </a:ln>
          </p:spPr>
          <p:txBody>
            <a:bodyPr/>
            <a:lstStyle/>
            <a:p>
              <a:endParaRPr lang="de-DE"/>
            </a:p>
          </p:txBody>
        </p:sp>
        <p:sp>
          <p:nvSpPr>
            <p:cNvPr id="49246" name="Rectangle 200"/>
            <p:cNvSpPr>
              <a:spLocks noChangeArrowheads="1"/>
            </p:cNvSpPr>
            <p:nvPr/>
          </p:nvSpPr>
          <p:spPr bwMode="auto">
            <a:xfrm>
              <a:off x="2440" y="2975"/>
              <a:ext cx="14" cy="14"/>
            </a:xfrm>
            <a:prstGeom prst="rect">
              <a:avLst/>
            </a:prstGeom>
            <a:solidFill>
              <a:srgbClr val="FF9966"/>
            </a:solidFill>
            <a:ln w="9525">
              <a:solidFill>
                <a:srgbClr val="000000"/>
              </a:solidFill>
              <a:miter lim="800000"/>
              <a:headEnd/>
              <a:tailEnd/>
            </a:ln>
          </p:spPr>
          <p:txBody>
            <a:bodyPr/>
            <a:lstStyle/>
            <a:p>
              <a:endParaRPr lang="de-DE"/>
            </a:p>
          </p:txBody>
        </p:sp>
        <p:sp>
          <p:nvSpPr>
            <p:cNvPr id="49247" name="Rectangle 201"/>
            <p:cNvSpPr>
              <a:spLocks noChangeArrowheads="1"/>
            </p:cNvSpPr>
            <p:nvPr/>
          </p:nvSpPr>
          <p:spPr bwMode="auto">
            <a:xfrm>
              <a:off x="2413" y="2975"/>
              <a:ext cx="14" cy="14"/>
            </a:xfrm>
            <a:prstGeom prst="rect">
              <a:avLst/>
            </a:prstGeom>
            <a:solidFill>
              <a:srgbClr val="FF9966"/>
            </a:solidFill>
            <a:ln w="9525">
              <a:solidFill>
                <a:srgbClr val="000000"/>
              </a:solidFill>
              <a:miter lim="800000"/>
              <a:headEnd/>
              <a:tailEnd/>
            </a:ln>
          </p:spPr>
          <p:txBody>
            <a:bodyPr/>
            <a:lstStyle/>
            <a:p>
              <a:endParaRPr lang="de-DE"/>
            </a:p>
          </p:txBody>
        </p:sp>
        <p:sp>
          <p:nvSpPr>
            <p:cNvPr id="49248" name="Rectangle 202"/>
            <p:cNvSpPr>
              <a:spLocks noChangeArrowheads="1"/>
            </p:cNvSpPr>
            <p:nvPr/>
          </p:nvSpPr>
          <p:spPr bwMode="auto">
            <a:xfrm>
              <a:off x="2386" y="2975"/>
              <a:ext cx="14" cy="14"/>
            </a:xfrm>
            <a:prstGeom prst="rect">
              <a:avLst/>
            </a:prstGeom>
            <a:solidFill>
              <a:srgbClr val="FF9966"/>
            </a:solidFill>
            <a:ln w="9525">
              <a:solidFill>
                <a:srgbClr val="000000"/>
              </a:solidFill>
              <a:miter lim="800000"/>
              <a:headEnd/>
              <a:tailEnd/>
            </a:ln>
          </p:spPr>
          <p:txBody>
            <a:bodyPr/>
            <a:lstStyle/>
            <a:p>
              <a:endParaRPr lang="de-DE"/>
            </a:p>
          </p:txBody>
        </p:sp>
        <p:sp>
          <p:nvSpPr>
            <p:cNvPr id="49249" name="Rectangle 203"/>
            <p:cNvSpPr>
              <a:spLocks noChangeArrowheads="1"/>
            </p:cNvSpPr>
            <p:nvPr/>
          </p:nvSpPr>
          <p:spPr bwMode="auto">
            <a:xfrm>
              <a:off x="2359" y="2975"/>
              <a:ext cx="14" cy="14"/>
            </a:xfrm>
            <a:prstGeom prst="rect">
              <a:avLst/>
            </a:prstGeom>
            <a:solidFill>
              <a:srgbClr val="FF9966"/>
            </a:solidFill>
            <a:ln w="9525">
              <a:solidFill>
                <a:srgbClr val="000000"/>
              </a:solidFill>
              <a:miter lim="800000"/>
              <a:headEnd/>
              <a:tailEnd/>
            </a:ln>
          </p:spPr>
          <p:txBody>
            <a:bodyPr/>
            <a:lstStyle/>
            <a:p>
              <a:endParaRPr lang="de-DE"/>
            </a:p>
          </p:txBody>
        </p:sp>
        <p:sp>
          <p:nvSpPr>
            <p:cNvPr id="49250" name="Rectangle 204"/>
            <p:cNvSpPr>
              <a:spLocks noChangeArrowheads="1"/>
            </p:cNvSpPr>
            <p:nvPr/>
          </p:nvSpPr>
          <p:spPr bwMode="auto">
            <a:xfrm>
              <a:off x="2332" y="2975"/>
              <a:ext cx="14" cy="14"/>
            </a:xfrm>
            <a:prstGeom prst="rect">
              <a:avLst/>
            </a:prstGeom>
            <a:solidFill>
              <a:srgbClr val="FF9966"/>
            </a:solidFill>
            <a:ln w="9525">
              <a:solidFill>
                <a:srgbClr val="000000"/>
              </a:solidFill>
              <a:miter lim="800000"/>
              <a:headEnd/>
              <a:tailEnd/>
            </a:ln>
          </p:spPr>
          <p:txBody>
            <a:bodyPr/>
            <a:lstStyle/>
            <a:p>
              <a:endParaRPr lang="de-DE"/>
            </a:p>
          </p:txBody>
        </p:sp>
        <p:sp>
          <p:nvSpPr>
            <p:cNvPr id="49251" name="Rectangle 205"/>
            <p:cNvSpPr>
              <a:spLocks noChangeArrowheads="1"/>
            </p:cNvSpPr>
            <p:nvPr/>
          </p:nvSpPr>
          <p:spPr bwMode="auto">
            <a:xfrm>
              <a:off x="2306" y="2975"/>
              <a:ext cx="13" cy="14"/>
            </a:xfrm>
            <a:prstGeom prst="rect">
              <a:avLst/>
            </a:prstGeom>
            <a:solidFill>
              <a:srgbClr val="FF9966"/>
            </a:solidFill>
            <a:ln w="9525">
              <a:solidFill>
                <a:srgbClr val="000000"/>
              </a:solidFill>
              <a:miter lim="800000"/>
              <a:headEnd/>
              <a:tailEnd/>
            </a:ln>
          </p:spPr>
          <p:txBody>
            <a:bodyPr/>
            <a:lstStyle/>
            <a:p>
              <a:endParaRPr lang="de-DE"/>
            </a:p>
          </p:txBody>
        </p:sp>
        <p:sp>
          <p:nvSpPr>
            <p:cNvPr id="49252" name="Rectangle 206"/>
            <p:cNvSpPr>
              <a:spLocks noChangeArrowheads="1"/>
            </p:cNvSpPr>
            <p:nvPr/>
          </p:nvSpPr>
          <p:spPr bwMode="auto">
            <a:xfrm>
              <a:off x="2279" y="2975"/>
              <a:ext cx="13" cy="14"/>
            </a:xfrm>
            <a:prstGeom prst="rect">
              <a:avLst/>
            </a:prstGeom>
            <a:solidFill>
              <a:srgbClr val="FF9966"/>
            </a:solidFill>
            <a:ln w="9525">
              <a:solidFill>
                <a:srgbClr val="000000"/>
              </a:solidFill>
              <a:miter lim="800000"/>
              <a:headEnd/>
              <a:tailEnd/>
            </a:ln>
          </p:spPr>
          <p:txBody>
            <a:bodyPr/>
            <a:lstStyle/>
            <a:p>
              <a:endParaRPr lang="de-DE"/>
            </a:p>
          </p:txBody>
        </p:sp>
        <p:sp>
          <p:nvSpPr>
            <p:cNvPr id="49253" name="Rectangle 207"/>
            <p:cNvSpPr>
              <a:spLocks noChangeArrowheads="1"/>
            </p:cNvSpPr>
            <p:nvPr/>
          </p:nvSpPr>
          <p:spPr bwMode="auto">
            <a:xfrm>
              <a:off x="2252" y="2975"/>
              <a:ext cx="13" cy="14"/>
            </a:xfrm>
            <a:prstGeom prst="rect">
              <a:avLst/>
            </a:prstGeom>
            <a:solidFill>
              <a:srgbClr val="FF9966"/>
            </a:solidFill>
            <a:ln w="9525">
              <a:solidFill>
                <a:srgbClr val="000000"/>
              </a:solidFill>
              <a:miter lim="800000"/>
              <a:headEnd/>
              <a:tailEnd/>
            </a:ln>
          </p:spPr>
          <p:txBody>
            <a:bodyPr/>
            <a:lstStyle/>
            <a:p>
              <a:endParaRPr lang="de-DE"/>
            </a:p>
          </p:txBody>
        </p:sp>
        <p:sp>
          <p:nvSpPr>
            <p:cNvPr id="49254" name="Freeform 208"/>
            <p:cNvSpPr>
              <a:spLocks/>
            </p:cNvSpPr>
            <p:nvPr/>
          </p:nvSpPr>
          <p:spPr bwMode="auto">
            <a:xfrm>
              <a:off x="2220" y="2975"/>
              <a:ext cx="18" cy="14"/>
            </a:xfrm>
            <a:custGeom>
              <a:avLst/>
              <a:gdLst>
                <a:gd name="T0" fmla="*/ 18 w 18"/>
                <a:gd name="T1" fmla="*/ 14 h 14"/>
                <a:gd name="T2" fmla="*/ 18 w 18"/>
                <a:gd name="T3" fmla="*/ 0 h 14"/>
                <a:gd name="T4" fmla="*/ 6 w 18"/>
                <a:gd name="T5" fmla="*/ 0 h 14"/>
                <a:gd name="T6" fmla="*/ 0 w 18"/>
                <a:gd name="T7" fmla="*/ 0 h 14"/>
                <a:gd name="T8" fmla="*/ 0 w 18"/>
                <a:gd name="T9" fmla="*/ 7 h 14"/>
                <a:gd name="T10" fmla="*/ 0 w 18"/>
                <a:gd name="T11" fmla="*/ 9 h 14"/>
                <a:gd name="T12" fmla="*/ 13 w 18"/>
                <a:gd name="T13" fmla="*/ 9 h 14"/>
                <a:gd name="T14" fmla="*/ 13 w 18"/>
                <a:gd name="T15" fmla="*/ 7 h 14"/>
                <a:gd name="T16" fmla="*/ 6 w 18"/>
                <a:gd name="T17" fmla="*/ 7 h 14"/>
                <a:gd name="T18" fmla="*/ 6 w 18"/>
                <a:gd name="T19" fmla="*/ 14 h 14"/>
                <a:gd name="T20" fmla="*/ 18 w 18"/>
                <a:gd name="T21" fmla="*/ 14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
                <a:gd name="T34" fmla="*/ 0 h 14"/>
                <a:gd name="T35" fmla="*/ 18 w 18"/>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 h="14">
                  <a:moveTo>
                    <a:pt x="18" y="14"/>
                  </a:moveTo>
                  <a:lnTo>
                    <a:pt x="18" y="0"/>
                  </a:lnTo>
                  <a:lnTo>
                    <a:pt x="6" y="0"/>
                  </a:lnTo>
                  <a:lnTo>
                    <a:pt x="0" y="0"/>
                  </a:lnTo>
                  <a:lnTo>
                    <a:pt x="0" y="7"/>
                  </a:lnTo>
                  <a:lnTo>
                    <a:pt x="0" y="9"/>
                  </a:lnTo>
                  <a:lnTo>
                    <a:pt x="13" y="9"/>
                  </a:lnTo>
                  <a:lnTo>
                    <a:pt x="13" y="7"/>
                  </a:lnTo>
                  <a:lnTo>
                    <a:pt x="6" y="7"/>
                  </a:lnTo>
                  <a:lnTo>
                    <a:pt x="6" y="14"/>
                  </a:lnTo>
                  <a:lnTo>
                    <a:pt x="18" y="14"/>
                  </a:lnTo>
                  <a:close/>
                </a:path>
              </a:pathLst>
            </a:custGeom>
            <a:solidFill>
              <a:srgbClr val="FF9966"/>
            </a:solidFill>
            <a:ln w="9525">
              <a:solidFill>
                <a:srgbClr val="000000"/>
              </a:solidFill>
              <a:round/>
              <a:headEnd/>
              <a:tailEnd/>
            </a:ln>
          </p:spPr>
          <p:txBody>
            <a:bodyPr/>
            <a:lstStyle/>
            <a:p>
              <a:endParaRPr lang="de-DE"/>
            </a:p>
          </p:txBody>
        </p:sp>
        <p:sp>
          <p:nvSpPr>
            <p:cNvPr id="49255" name="Rectangle 209"/>
            <p:cNvSpPr>
              <a:spLocks noChangeArrowheads="1"/>
            </p:cNvSpPr>
            <p:nvPr/>
          </p:nvSpPr>
          <p:spPr bwMode="auto">
            <a:xfrm>
              <a:off x="2220" y="2997"/>
              <a:ext cx="13" cy="14"/>
            </a:xfrm>
            <a:prstGeom prst="rect">
              <a:avLst/>
            </a:prstGeom>
            <a:solidFill>
              <a:srgbClr val="FF9966"/>
            </a:solidFill>
            <a:ln w="9525">
              <a:solidFill>
                <a:srgbClr val="000000"/>
              </a:solidFill>
              <a:miter lim="800000"/>
              <a:headEnd/>
              <a:tailEnd/>
            </a:ln>
          </p:spPr>
          <p:txBody>
            <a:bodyPr/>
            <a:lstStyle/>
            <a:p>
              <a:endParaRPr lang="de-DE"/>
            </a:p>
          </p:txBody>
        </p:sp>
        <p:sp>
          <p:nvSpPr>
            <p:cNvPr id="49256" name="Rectangle 210"/>
            <p:cNvSpPr>
              <a:spLocks noChangeArrowheads="1"/>
            </p:cNvSpPr>
            <p:nvPr/>
          </p:nvSpPr>
          <p:spPr bwMode="auto">
            <a:xfrm>
              <a:off x="2220" y="3024"/>
              <a:ext cx="13" cy="14"/>
            </a:xfrm>
            <a:prstGeom prst="rect">
              <a:avLst/>
            </a:prstGeom>
            <a:solidFill>
              <a:srgbClr val="FF9966"/>
            </a:solidFill>
            <a:ln w="9525">
              <a:solidFill>
                <a:srgbClr val="000000"/>
              </a:solidFill>
              <a:miter lim="800000"/>
              <a:headEnd/>
              <a:tailEnd/>
            </a:ln>
          </p:spPr>
          <p:txBody>
            <a:bodyPr/>
            <a:lstStyle/>
            <a:p>
              <a:endParaRPr lang="de-DE"/>
            </a:p>
          </p:txBody>
        </p:sp>
        <p:sp>
          <p:nvSpPr>
            <p:cNvPr id="49257" name="Rectangle 211"/>
            <p:cNvSpPr>
              <a:spLocks noChangeArrowheads="1"/>
            </p:cNvSpPr>
            <p:nvPr/>
          </p:nvSpPr>
          <p:spPr bwMode="auto">
            <a:xfrm>
              <a:off x="2220" y="3051"/>
              <a:ext cx="13" cy="14"/>
            </a:xfrm>
            <a:prstGeom prst="rect">
              <a:avLst/>
            </a:prstGeom>
            <a:solidFill>
              <a:srgbClr val="FF9966"/>
            </a:solidFill>
            <a:ln w="9525">
              <a:solidFill>
                <a:srgbClr val="000000"/>
              </a:solidFill>
              <a:miter lim="800000"/>
              <a:headEnd/>
              <a:tailEnd/>
            </a:ln>
          </p:spPr>
          <p:txBody>
            <a:bodyPr/>
            <a:lstStyle/>
            <a:p>
              <a:endParaRPr lang="de-DE"/>
            </a:p>
          </p:txBody>
        </p:sp>
        <p:sp>
          <p:nvSpPr>
            <p:cNvPr id="49258" name="Rectangle 212"/>
            <p:cNvSpPr>
              <a:spLocks noChangeArrowheads="1"/>
            </p:cNvSpPr>
            <p:nvPr/>
          </p:nvSpPr>
          <p:spPr bwMode="auto">
            <a:xfrm>
              <a:off x="2220" y="3078"/>
              <a:ext cx="13" cy="14"/>
            </a:xfrm>
            <a:prstGeom prst="rect">
              <a:avLst/>
            </a:prstGeom>
            <a:solidFill>
              <a:srgbClr val="FF9966"/>
            </a:solidFill>
            <a:ln w="9525">
              <a:solidFill>
                <a:srgbClr val="000000"/>
              </a:solidFill>
              <a:miter lim="800000"/>
              <a:headEnd/>
              <a:tailEnd/>
            </a:ln>
          </p:spPr>
          <p:txBody>
            <a:bodyPr/>
            <a:lstStyle/>
            <a:p>
              <a:endParaRPr lang="de-DE"/>
            </a:p>
          </p:txBody>
        </p:sp>
        <p:sp>
          <p:nvSpPr>
            <p:cNvPr id="49259" name="Rectangle 213"/>
            <p:cNvSpPr>
              <a:spLocks noChangeArrowheads="1"/>
            </p:cNvSpPr>
            <p:nvPr/>
          </p:nvSpPr>
          <p:spPr bwMode="auto">
            <a:xfrm>
              <a:off x="2220" y="3105"/>
              <a:ext cx="13" cy="14"/>
            </a:xfrm>
            <a:prstGeom prst="rect">
              <a:avLst/>
            </a:prstGeom>
            <a:solidFill>
              <a:srgbClr val="FF9966"/>
            </a:solidFill>
            <a:ln w="9525">
              <a:solidFill>
                <a:srgbClr val="000000"/>
              </a:solidFill>
              <a:miter lim="800000"/>
              <a:headEnd/>
              <a:tailEnd/>
            </a:ln>
          </p:spPr>
          <p:txBody>
            <a:bodyPr/>
            <a:lstStyle/>
            <a:p>
              <a:endParaRPr lang="de-DE"/>
            </a:p>
          </p:txBody>
        </p:sp>
        <p:sp>
          <p:nvSpPr>
            <p:cNvPr id="49260" name="Freeform 214"/>
            <p:cNvSpPr>
              <a:spLocks/>
            </p:cNvSpPr>
            <p:nvPr/>
          </p:nvSpPr>
          <p:spPr bwMode="auto">
            <a:xfrm>
              <a:off x="2215" y="3110"/>
              <a:ext cx="16" cy="19"/>
            </a:xfrm>
            <a:custGeom>
              <a:avLst/>
              <a:gdLst>
                <a:gd name="T0" fmla="*/ 5 w 16"/>
                <a:gd name="T1" fmla="*/ 19 h 19"/>
                <a:gd name="T2" fmla="*/ 16 w 16"/>
                <a:gd name="T3" fmla="*/ 14 h 19"/>
                <a:gd name="T4" fmla="*/ 11 w 16"/>
                <a:gd name="T5" fmla="*/ 0 h 19"/>
                <a:gd name="T6" fmla="*/ 0 w 16"/>
                <a:gd name="T7" fmla="*/ 5 h 19"/>
                <a:gd name="T8" fmla="*/ 5 w 16"/>
                <a:gd name="T9" fmla="*/ 19 h 19"/>
                <a:gd name="T10" fmla="*/ 0 60000 65536"/>
                <a:gd name="T11" fmla="*/ 0 60000 65536"/>
                <a:gd name="T12" fmla="*/ 0 60000 65536"/>
                <a:gd name="T13" fmla="*/ 0 60000 65536"/>
                <a:gd name="T14" fmla="*/ 0 60000 65536"/>
                <a:gd name="T15" fmla="*/ 0 w 16"/>
                <a:gd name="T16" fmla="*/ 0 h 19"/>
                <a:gd name="T17" fmla="*/ 16 w 16"/>
                <a:gd name="T18" fmla="*/ 19 h 19"/>
              </a:gdLst>
              <a:ahLst/>
              <a:cxnLst>
                <a:cxn ang="T10">
                  <a:pos x="T0" y="T1"/>
                </a:cxn>
                <a:cxn ang="T11">
                  <a:pos x="T2" y="T3"/>
                </a:cxn>
                <a:cxn ang="T12">
                  <a:pos x="T4" y="T5"/>
                </a:cxn>
                <a:cxn ang="T13">
                  <a:pos x="T6" y="T7"/>
                </a:cxn>
                <a:cxn ang="T14">
                  <a:pos x="T8" y="T9"/>
                </a:cxn>
              </a:cxnLst>
              <a:rect l="T15" t="T16" r="T17" b="T18"/>
              <a:pathLst>
                <a:path w="16" h="19">
                  <a:moveTo>
                    <a:pt x="5" y="19"/>
                  </a:moveTo>
                  <a:lnTo>
                    <a:pt x="16" y="14"/>
                  </a:lnTo>
                  <a:lnTo>
                    <a:pt x="11" y="0"/>
                  </a:lnTo>
                  <a:lnTo>
                    <a:pt x="0" y="5"/>
                  </a:lnTo>
                  <a:lnTo>
                    <a:pt x="5" y="19"/>
                  </a:lnTo>
                  <a:close/>
                </a:path>
              </a:pathLst>
            </a:custGeom>
            <a:solidFill>
              <a:srgbClr val="FF9966"/>
            </a:solidFill>
            <a:ln w="9525">
              <a:solidFill>
                <a:srgbClr val="000000"/>
              </a:solidFill>
              <a:round/>
              <a:headEnd/>
              <a:tailEnd/>
            </a:ln>
          </p:spPr>
          <p:txBody>
            <a:bodyPr/>
            <a:lstStyle/>
            <a:p>
              <a:endParaRPr lang="de-DE"/>
            </a:p>
          </p:txBody>
        </p:sp>
        <p:sp>
          <p:nvSpPr>
            <p:cNvPr id="49261" name="Freeform 215"/>
            <p:cNvSpPr>
              <a:spLocks/>
            </p:cNvSpPr>
            <p:nvPr/>
          </p:nvSpPr>
          <p:spPr bwMode="auto">
            <a:xfrm>
              <a:off x="2204" y="3085"/>
              <a:ext cx="17" cy="19"/>
            </a:xfrm>
            <a:custGeom>
              <a:avLst/>
              <a:gdLst>
                <a:gd name="T0" fmla="*/ 5 w 17"/>
                <a:gd name="T1" fmla="*/ 19 h 19"/>
                <a:gd name="T2" fmla="*/ 17 w 17"/>
                <a:gd name="T3" fmla="*/ 14 h 19"/>
                <a:gd name="T4" fmla="*/ 12 w 17"/>
                <a:gd name="T5" fmla="*/ 0 h 19"/>
                <a:gd name="T6" fmla="*/ 0 w 17"/>
                <a:gd name="T7" fmla="*/ 5 h 19"/>
                <a:gd name="T8" fmla="*/ 5 w 17"/>
                <a:gd name="T9" fmla="*/ 19 h 19"/>
                <a:gd name="T10" fmla="*/ 0 60000 65536"/>
                <a:gd name="T11" fmla="*/ 0 60000 65536"/>
                <a:gd name="T12" fmla="*/ 0 60000 65536"/>
                <a:gd name="T13" fmla="*/ 0 60000 65536"/>
                <a:gd name="T14" fmla="*/ 0 60000 65536"/>
                <a:gd name="T15" fmla="*/ 0 w 17"/>
                <a:gd name="T16" fmla="*/ 0 h 19"/>
                <a:gd name="T17" fmla="*/ 17 w 17"/>
                <a:gd name="T18" fmla="*/ 19 h 19"/>
              </a:gdLst>
              <a:ahLst/>
              <a:cxnLst>
                <a:cxn ang="T10">
                  <a:pos x="T0" y="T1"/>
                </a:cxn>
                <a:cxn ang="T11">
                  <a:pos x="T2" y="T3"/>
                </a:cxn>
                <a:cxn ang="T12">
                  <a:pos x="T4" y="T5"/>
                </a:cxn>
                <a:cxn ang="T13">
                  <a:pos x="T6" y="T7"/>
                </a:cxn>
                <a:cxn ang="T14">
                  <a:pos x="T8" y="T9"/>
                </a:cxn>
              </a:cxnLst>
              <a:rect l="T15" t="T16" r="T17" b="T18"/>
              <a:pathLst>
                <a:path w="17" h="19">
                  <a:moveTo>
                    <a:pt x="5" y="19"/>
                  </a:moveTo>
                  <a:lnTo>
                    <a:pt x="17" y="14"/>
                  </a:lnTo>
                  <a:lnTo>
                    <a:pt x="12" y="0"/>
                  </a:lnTo>
                  <a:lnTo>
                    <a:pt x="0" y="5"/>
                  </a:lnTo>
                  <a:lnTo>
                    <a:pt x="5" y="19"/>
                  </a:lnTo>
                  <a:close/>
                </a:path>
              </a:pathLst>
            </a:custGeom>
            <a:solidFill>
              <a:srgbClr val="FF9966"/>
            </a:solidFill>
            <a:ln w="9525">
              <a:solidFill>
                <a:srgbClr val="000000"/>
              </a:solidFill>
              <a:round/>
              <a:headEnd/>
              <a:tailEnd/>
            </a:ln>
          </p:spPr>
          <p:txBody>
            <a:bodyPr/>
            <a:lstStyle/>
            <a:p>
              <a:endParaRPr lang="de-DE"/>
            </a:p>
          </p:txBody>
        </p:sp>
        <p:sp>
          <p:nvSpPr>
            <p:cNvPr id="49262" name="Freeform 216"/>
            <p:cNvSpPr>
              <a:spLocks/>
            </p:cNvSpPr>
            <p:nvPr/>
          </p:nvSpPr>
          <p:spPr bwMode="auto">
            <a:xfrm>
              <a:off x="2194" y="3061"/>
              <a:ext cx="17" cy="17"/>
            </a:xfrm>
            <a:custGeom>
              <a:avLst/>
              <a:gdLst>
                <a:gd name="T0" fmla="*/ 5 w 17"/>
                <a:gd name="T1" fmla="*/ 17 h 17"/>
                <a:gd name="T2" fmla="*/ 17 w 17"/>
                <a:gd name="T3" fmla="*/ 12 h 17"/>
                <a:gd name="T4" fmla="*/ 12 w 17"/>
                <a:gd name="T5" fmla="*/ 0 h 17"/>
                <a:gd name="T6" fmla="*/ 0 w 17"/>
                <a:gd name="T7" fmla="*/ 5 h 17"/>
                <a:gd name="T8" fmla="*/ 5 w 17"/>
                <a:gd name="T9" fmla="*/ 17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5" y="17"/>
                  </a:moveTo>
                  <a:lnTo>
                    <a:pt x="17" y="12"/>
                  </a:lnTo>
                  <a:lnTo>
                    <a:pt x="12" y="0"/>
                  </a:lnTo>
                  <a:lnTo>
                    <a:pt x="0" y="5"/>
                  </a:lnTo>
                  <a:lnTo>
                    <a:pt x="5" y="17"/>
                  </a:lnTo>
                  <a:close/>
                </a:path>
              </a:pathLst>
            </a:custGeom>
            <a:solidFill>
              <a:srgbClr val="FF9966"/>
            </a:solidFill>
            <a:ln w="9525">
              <a:solidFill>
                <a:srgbClr val="000000"/>
              </a:solidFill>
              <a:round/>
              <a:headEnd/>
              <a:tailEnd/>
            </a:ln>
          </p:spPr>
          <p:txBody>
            <a:bodyPr/>
            <a:lstStyle/>
            <a:p>
              <a:endParaRPr lang="de-DE"/>
            </a:p>
          </p:txBody>
        </p:sp>
        <p:sp>
          <p:nvSpPr>
            <p:cNvPr id="49263" name="Freeform 217"/>
            <p:cNvSpPr>
              <a:spLocks/>
            </p:cNvSpPr>
            <p:nvPr/>
          </p:nvSpPr>
          <p:spPr bwMode="auto">
            <a:xfrm>
              <a:off x="2183" y="3036"/>
              <a:ext cx="16" cy="17"/>
            </a:xfrm>
            <a:custGeom>
              <a:avLst/>
              <a:gdLst>
                <a:gd name="T0" fmla="*/ 5 w 16"/>
                <a:gd name="T1" fmla="*/ 17 h 17"/>
                <a:gd name="T2" fmla="*/ 16 w 16"/>
                <a:gd name="T3" fmla="*/ 12 h 17"/>
                <a:gd name="T4" fmla="*/ 11 w 16"/>
                <a:gd name="T5" fmla="*/ 0 h 17"/>
                <a:gd name="T6" fmla="*/ 0 w 16"/>
                <a:gd name="T7" fmla="*/ 5 h 17"/>
                <a:gd name="T8" fmla="*/ 5 w 16"/>
                <a:gd name="T9" fmla="*/ 17 h 17"/>
                <a:gd name="T10" fmla="*/ 0 60000 65536"/>
                <a:gd name="T11" fmla="*/ 0 60000 65536"/>
                <a:gd name="T12" fmla="*/ 0 60000 65536"/>
                <a:gd name="T13" fmla="*/ 0 60000 65536"/>
                <a:gd name="T14" fmla="*/ 0 60000 65536"/>
                <a:gd name="T15" fmla="*/ 0 w 16"/>
                <a:gd name="T16" fmla="*/ 0 h 17"/>
                <a:gd name="T17" fmla="*/ 16 w 16"/>
                <a:gd name="T18" fmla="*/ 17 h 17"/>
              </a:gdLst>
              <a:ahLst/>
              <a:cxnLst>
                <a:cxn ang="T10">
                  <a:pos x="T0" y="T1"/>
                </a:cxn>
                <a:cxn ang="T11">
                  <a:pos x="T2" y="T3"/>
                </a:cxn>
                <a:cxn ang="T12">
                  <a:pos x="T4" y="T5"/>
                </a:cxn>
                <a:cxn ang="T13">
                  <a:pos x="T6" y="T7"/>
                </a:cxn>
                <a:cxn ang="T14">
                  <a:pos x="T8" y="T9"/>
                </a:cxn>
              </a:cxnLst>
              <a:rect l="T15" t="T16" r="T17" b="T18"/>
              <a:pathLst>
                <a:path w="16" h="17">
                  <a:moveTo>
                    <a:pt x="5" y="17"/>
                  </a:moveTo>
                  <a:lnTo>
                    <a:pt x="16" y="12"/>
                  </a:lnTo>
                  <a:lnTo>
                    <a:pt x="11" y="0"/>
                  </a:lnTo>
                  <a:lnTo>
                    <a:pt x="0" y="5"/>
                  </a:lnTo>
                  <a:lnTo>
                    <a:pt x="5" y="17"/>
                  </a:lnTo>
                  <a:close/>
                </a:path>
              </a:pathLst>
            </a:custGeom>
            <a:solidFill>
              <a:srgbClr val="FF9966"/>
            </a:solidFill>
            <a:ln w="9525">
              <a:solidFill>
                <a:srgbClr val="000000"/>
              </a:solidFill>
              <a:round/>
              <a:headEnd/>
              <a:tailEnd/>
            </a:ln>
          </p:spPr>
          <p:txBody>
            <a:bodyPr/>
            <a:lstStyle/>
            <a:p>
              <a:endParaRPr lang="de-DE"/>
            </a:p>
          </p:txBody>
        </p:sp>
        <p:sp>
          <p:nvSpPr>
            <p:cNvPr id="49264" name="Freeform 218"/>
            <p:cNvSpPr>
              <a:spLocks/>
            </p:cNvSpPr>
            <p:nvPr/>
          </p:nvSpPr>
          <p:spPr bwMode="auto">
            <a:xfrm>
              <a:off x="2172" y="3011"/>
              <a:ext cx="17" cy="17"/>
            </a:xfrm>
            <a:custGeom>
              <a:avLst/>
              <a:gdLst>
                <a:gd name="T0" fmla="*/ 5 w 17"/>
                <a:gd name="T1" fmla="*/ 17 h 17"/>
                <a:gd name="T2" fmla="*/ 17 w 17"/>
                <a:gd name="T3" fmla="*/ 12 h 17"/>
                <a:gd name="T4" fmla="*/ 12 w 17"/>
                <a:gd name="T5" fmla="*/ 0 h 17"/>
                <a:gd name="T6" fmla="*/ 0 w 17"/>
                <a:gd name="T7" fmla="*/ 5 h 17"/>
                <a:gd name="T8" fmla="*/ 5 w 17"/>
                <a:gd name="T9" fmla="*/ 17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5" y="17"/>
                  </a:moveTo>
                  <a:lnTo>
                    <a:pt x="17" y="12"/>
                  </a:lnTo>
                  <a:lnTo>
                    <a:pt x="12" y="0"/>
                  </a:lnTo>
                  <a:lnTo>
                    <a:pt x="0" y="5"/>
                  </a:lnTo>
                  <a:lnTo>
                    <a:pt x="5" y="17"/>
                  </a:lnTo>
                  <a:close/>
                </a:path>
              </a:pathLst>
            </a:custGeom>
            <a:solidFill>
              <a:srgbClr val="FF9966"/>
            </a:solidFill>
            <a:ln w="9525">
              <a:solidFill>
                <a:srgbClr val="000000"/>
              </a:solidFill>
              <a:round/>
              <a:headEnd/>
              <a:tailEnd/>
            </a:ln>
          </p:spPr>
          <p:txBody>
            <a:bodyPr/>
            <a:lstStyle/>
            <a:p>
              <a:endParaRPr lang="de-DE"/>
            </a:p>
          </p:txBody>
        </p:sp>
        <p:sp>
          <p:nvSpPr>
            <p:cNvPr id="49265" name="Freeform 219"/>
            <p:cNvSpPr>
              <a:spLocks/>
            </p:cNvSpPr>
            <p:nvPr/>
          </p:nvSpPr>
          <p:spPr bwMode="auto">
            <a:xfrm>
              <a:off x="2162" y="2985"/>
              <a:ext cx="17" cy="19"/>
            </a:xfrm>
            <a:custGeom>
              <a:avLst/>
              <a:gdLst>
                <a:gd name="T0" fmla="*/ 5 w 17"/>
                <a:gd name="T1" fmla="*/ 19 h 19"/>
                <a:gd name="T2" fmla="*/ 17 w 17"/>
                <a:gd name="T3" fmla="*/ 14 h 19"/>
                <a:gd name="T4" fmla="*/ 12 w 17"/>
                <a:gd name="T5" fmla="*/ 0 h 19"/>
                <a:gd name="T6" fmla="*/ 0 w 17"/>
                <a:gd name="T7" fmla="*/ 6 h 19"/>
                <a:gd name="T8" fmla="*/ 5 w 17"/>
                <a:gd name="T9" fmla="*/ 19 h 19"/>
                <a:gd name="T10" fmla="*/ 0 60000 65536"/>
                <a:gd name="T11" fmla="*/ 0 60000 65536"/>
                <a:gd name="T12" fmla="*/ 0 60000 65536"/>
                <a:gd name="T13" fmla="*/ 0 60000 65536"/>
                <a:gd name="T14" fmla="*/ 0 60000 65536"/>
                <a:gd name="T15" fmla="*/ 0 w 17"/>
                <a:gd name="T16" fmla="*/ 0 h 19"/>
                <a:gd name="T17" fmla="*/ 17 w 17"/>
                <a:gd name="T18" fmla="*/ 19 h 19"/>
              </a:gdLst>
              <a:ahLst/>
              <a:cxnLst>
                <a:cxn ang="T10">
                  <a:pos x="T0" y="T1"/>
                </a:cxn>
                <a:cxn ang="T11">
                  <a:pos x="T2" y="T3"/>
                </a:cxn>
                <a:cxn ang="T12">
                  <a:pos x="T4" y="T5"/>
                </a:cxn>
                <a:cxn ang="T13">
                  <a:pos x="T6" y="T7"/>
                </a:cxn>
                <a:cxn ang="T14">
                  <a:pos x="T8" y="T9"/>
                </a:cxn>
              </a:cxnLst>
              <a:rect l="T15" t="T16" r="T17" b="T18"/>
              <a:pathLst>
                <a:path w="17" h="19">
                  <a:moveTo>
                    <a:pt x="5" y="19"/>
                  </a:moveTo>
                  <a:lnTo>
                    <a:pt x="17" y="14"/>
                  </a:lnTo>
                  <a:lnTo>
                    <a:pt x="12" y="0"/>
                  </a:lnTo>
                  <a:lnTo>
                    <a:pt x="0" y="6"/>
                  </a:lnTo>
                  <a:lnTo>
                    <a:pt x="5" y="19"/>
                  </a:lnTo>
                  <a:close/>
                </a:path>
              </a:pathLst>
            </a:custGeom>
            <a:solidFill>
              <a:srgbClr val="FF9966"/>
            </a:solidFill>
            <a:ln w="9525">
              <a:solidFill>
                <a:srgbClr val="000000"/>
              </a:solidFill>
              <a:round/>
              <a:headEnd/>
              <a:tailEnd/>
            </a:ln>
          </p:spPr>
          <p:txBody>
            <a:bodyPr/>
            <a:lstStyle/>
            <a:p>
              <a:endParaRPr lang="de-DE"/>
            </a:p>
          </p:txBody>
        </p:sp>
        <p:sp>
          <p:nvSpPr>
            <p:cNvPr id="49266" name="Freeform 220"/>
            <p:cNvSpPr>
              <a:spLocks/>
            </p:cNvSpPr>
            <p:nvPr/>
          </p:nvSpPr>
          <p:spPr bwMode="auto">
            <a:xfrm>
              <a:off x="2152" y="2960"/>
              <a:ext cx="17" cy="19"/>
            </a:xfrm>
            <a:custGeom>
              <a:avLst/>
              <a:gdLst>
                <a:gd name="T0" fmla="*/ 5 w 17"/>
                <a:gd name="T1" fmla="*/ 19 h 19"/>
                <a:gd name="T2" fmla="*/ 17 w 17"/>
                <a:gd name="T3" fmla="*/ 14 h 19"/>
                <a:gd name="T4" fmla="*/ 12 w 17"/>
                <a:gd name="T5" fmla="*/ 0 h 19"/>
                <a:gd name="T6" fmla="*/ 0 w 17"/>
                <a:gd name="T7" fmla="*/ 5 h 19"/>
                <a:gd name="T8" fmla="*/ 5 w 17"/>
                <a:gd name="T9" fmla="*/ 19 h 19"/>
                <a:gd name="T10" fmla="*/ 0 60000 65536"/>
                <a:gd name="T11" fmla="*/ 0 60000 65536"/>
                <a:gd name="T12" fmla="*/ 0 60000 65536"/>
                <a:gd name="T13" fmla="*/ 0 60000 65536"/>
                <a:gd name="T14" fmla="*/ 0 60000 65536"/>
                <a:gd name="T15" fmla="*/ 0 w 17"/>
                <a:gd name="T16" fmla="*/ 0 h 19"/>
                <a:gd name="T17" fmla="*/ 17 w 17"/>
                <a:gd name="T18" fmla="*/ 19 h 19"/>
              </a:gdLst>
              <a:ahLst/>
              <a:cxnLst>
                <a:cxn ang="T10">
                  <a:pos x="T0" y="T1"/>
                </a:cxn>
                <a:cxn ang="T11">
                  <a:pos x="T2" y="T3"/>
                </a:cxn>
                <a:cxn ang="T12">
                  <a:pos x="T4" y="T5"/>
                </a:cxn>
                <a:cxn ang="T13">
                  <a:pos x="T6" y="T7"/>
                </a:cxn>
                <a:cxn ang="T14">
                  <a:pos x="T8" y="T9"/>
                </a:cxn>
              </a:cxnLst>
              <a:rect l="T15" t="T16" r="T17" b="T18"/>
              <a:pathLst>
                <a:path w="17" h="19">
                  <a:moveTo>
                    <a:pt x="5" y="19"/>
                  </a:moveTo>
                  <a:lnTo>
                    <a:pt x="17" y="14"/>
                  </a:lnTo>
                  <a:lnTo>
                    <a:pt x="12" y="0"/>
                  </a:lnTo>
                  <a:lnTo>
                    <a:pt x="0" y="5"/>
                  </a:lnTo>
                  <a:lnTo>
                    <a:pt x="5" y="19"/>
                  </a:lnTo>
                  <a:close/>
                </a:path>
              </a:pathLst>
            </a:custGeom>
            <a:solidFill>
              <a:srgbClr val="FF9966"/>
            </a:solidFill>
            <a:ln w="9525">
              <a:solidFill>
                <a:srgbClr val="000000"/>
              </a:solidFill>
              <a:round/>
              <a:headEnd/>
              <a:tailEnd/>
            </a:ln>
          </p:spPr>
          <p:txBody>
            <a:bodyPr/>
            <a:lstStyle/>
            <a:p>
              <a:endParaRPr lang="de-DE"/>
            </a:p>
          </p:txBody>
        </p:sp>
        <p:sp>
          <p:nvSpPr>
            <p:cNvPr id="49267" name="Freeform 221"/>
            <p:cNvSpPr>
              <a:spLocks/>
            </p:cNvSpPr>
            <p:nvPr/>
          </p:nvSpPr>
          <p:spPr bwMode="auto">
            <a:xfrm>
              <a:off x="2142" y="2937"/>
              <a:ext cx="17" cy="16"/>
            </a:xfrm>
            <a:custGeom>
              <a:avLst/>
              <a:gdLst>
                <a:gd name="T0" fmla="*/ 5 w 17"/>
                <a:gd name="T1" fmla="*/ 16 h 16"/>
                <a:gd name="T2" fmla="*/ 17 w 17"/>
                <a:gd name="T3" fmla="*/ 11 h 16"/>
                <a:gd name="T4" fmla="*/ 12 w 17"/>
                <a:gd name="T5" fmla="*/ 0 h 16"/>
                <a:gd name="T6" fmla="*/ 0 w 17"/>
                <a:gd name="T7" fmla="*/ 5 h 16"/>
                <a:gd name="T8" fmla="*/ 5 w 17"/>
                <a:gd name="T9" fmla="*/ 16 h 16"/>
                <a:gd name="T10" fmla="*/ 0 60000 65536"/>
                <a:gd name="T11" fmla="*/ 0 60000 65536"/>
                <a:gd name="T12" fmla="*/ 0 60000 65536"/>
                <a:gd name="T13" fmla="*/ 0 60000 65536"/>
                <a:gd name="T14" fmla="*/ 0 60000 65536"/>
                <a:gd name="T15" fmla="*/ 0 w 17"/>
                <a:gd name="T16" fmla="*/ 0 h 16"/>
                <a:gd name="T17" fmla="*/ 17 w 17"/>
                <a:gd name="T18" fmla="*/ 16 h 16"/>
              </a:gdLst>
              <a:ahLst/>
              <a:cxnLst>
                <a:cxn ang="T10">
                  <a:pos x="T0" y="T1"/>
                </a:cxn>
                <a:cxn ang="T11">
                  <a:pos x="T2" y="T3"/>
                </a:cxn>
                <a:cxn ang="T12">
                  <a:pos x="T4" y="T5"/>
                </a:cxn>
                <a:cxn ang="T13">
                  <a:pos x="T6" y="T7"/>
                </a:cxn>
                <a:cxn ang="T14">
                  <a:pos x="T8" y="T9"/>
                </a:cxn>
              </a:cxnLst>
              <a:rect l="T15" t="T16" r="T17" b="T18"/>
              <a:pathLst>
                <a:path w="17" h="16">
                  <a:moveTo>
                    <a:pt x="5" y="16"/>
                  </a:moveTo>
                  <a:lnTo>
                    <a:pt x="17" y="11"/>
                  </a:lnTo>
                  <a:lnTo>
                    <a:pt x="12" y="0"/>
                  </a:lnTo>
                  <a:lnTo>
                    <a:pt x="0" y="5"/>
                  </a:lnTo>
                  <a:lnTo>
                    <a:pt x="5" y="16"/>
                  </a:lnTo>
                  <a:close/>
                </a:path>
              </a:pathLst>
            </a:custGeom>
            <a:solidFill>
              <a:srgbClr val="FF9966"/>
            </a:solidFill>
            <a:ln w="9525">
              <a:solidFill>
                <a:srgbClr val="000000"/>
              </a:solidFill>
              <a:round/>
              <a:headEnd/>
              <a:tailEnd/>
            </a:ln>
          </p:spPr>
          <p:txBody>
            <a:bodyPr/>
            <a:lstStyle/>
            <a:p>
              <a:endParaRPr lang="de-DE"/>
            </a:p>
          </p:txBody>
        </p:sp>
        <p:sp>
          <p:nvSpPr>
            <p:cNvPr id="49268" name="Freeform 222"/>
            <p:cNvSpPr>
              <a:spLocks/>
            </p:cNvSpPr>
            <p:nvPr/>
          </p:nvSpPr>
          <p:spPr bwMode="auto">
            <a:xfrm>
              <a:off x="2132" y="2911"/>
              <a:ext cx="17" cy="17"/>
            </a:xfrm>
            <a:custGeom>
              <a:avLst/>
              <a:gdLst>
                <a:gd name="T0" fmla="*/ 5 w 17"/>
                <a:gd name="T1" fmla="*/ 17 h 17"/>
                <a:gd name="T2" fmla="*/ 17 w 17"/>
                <a:gd name="T3" fmla="*/ 12 h 17"/>
                <a:gd name="T4" fmla="*/ 12 w 17"/>
                <a:gd name="T5" fmla="*/ 0 h 17"/>
                <a:gd name="T6" fmla="*/ 0 w 17"/>
                <a:gd name="T7" fmla="*/ 5 h 17"/>
                <a:gd name="T8" fmla="*/ 5 w 17"/>
                <a:gd name="T9" fmla="*/ 17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5" y="17"/>
                  </a:moveTo>
                  <a:lnTo>
                    <a:pt x="17" y="12"/>
                  </a:lnTo>
                  <a:lnTo>
                    <a:pt x="12" y="0"/>
                  </a:lnTo>
                  <a:lnTo>
                    <a:pt x="0" y="5"/>
                  </a:lnTo>
                  <a:lnTo>
                    <a:pt x="5" y="17"/>
                  </a:lnTo>
                  <a:close/>
                </a:path>
              </a:pathLst>
            </a:custGeom>
            <a:solidFill>
              <a:srgbClr val="FF9966"/>
            </a:solidFill>
            <a:ln w="9525">
              <a:solidFill>
                <a:srgbClr val="000000"/>
              </a:solidFill>
              <a:round/>
              <a:headEnd/>
              <a:tailEnd/>
            </a:ln>
          </p:spPr>
          <p:txBody>
            <a:bodyPr/>
            <a:lstStyle/>
            <a:p>
              <a:endParaRPr lang="de-DE"/>
            </a:p>
          </p:txBody>
        </p:sp>
        <p:sp>
          <p:nvSpPr>
            <p:cNvPr id="49269" name="Freeform 223"/>
            <p:cNvSpPr>
              <a:spLocks/>
            </p:cNvSpPr>
            <p:nvPr/>
          </p:nvSpPr>
          <p:spPr bwMode="auto">
            <a:xfrm>
              <a:off x="2122" y="2886"/>
              <a:ext cx="17" cy="17"/>
            </a:xfrm>
            <a:custGeom>
              <a:avLst/>
              <a:gdLst>
                <a:gd name="T0" fmla="*/ 5 w 17"/>
                <a:gd name="T1" fmla="*/ 17 h 17"/>
                <a:gd name="T2" fmla="*/ 17 w 17"/>
                <a:gd name="T3" fmla="*/ 12 h 17"/>
                <a:gd name="T4" fmla="*/ 12 w 17"/>
                <a:gd name="T5" fmla="*/ 0 h 17"/>
                <a:gd name="T6" fmla="*/ 0 w 17"/>
                <a:gd name="T7" fmla="*/ 5 h 17"/>
                <a:gd name="T8" fmla="*/ 5 w 17"/>
                <a:gd name="T9" fmla="*/ 17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5" y="17"/>
                  </a:moveTo>
                  <a:lnTo>
                    <a:pt x="17" y="12"/>
                  </a:lnTo>
                  <a:lnTo>
                    <a:pt x="12" y="0"/>
                  </a:lnTo>
                  <a:lnTo>
                    <a:pt x="0" y="5"/>
                  </a:lnTo>
                  <a:lnTo>
                    <a:pt x="5" y="17"/>
                  </a:lnTo>
                  <a:close/>
                </a:path>
              </a:pathLst>
            </a:custGeom>
            <a:solidFill>
              <a:srgbClr val="FF9966"/>
            </a:solidFill>
            <a:ln w="9525">
              <a:solidFill>
                <a:srgbClr val="000000"/>
              </a:solidFill>
              <a:round/>
              <a:headEnd/>
              <a:tailEnd/>
            </a:ln>
          </p:spPr>
          <p:txBody>
            <a:bodyPr/>
            <a:lstStyle/>
            <a:p>
              <a:endParaRPr lang="de-DE"/>
            </a:p>
          </p:txBody>
        </p:sp>
        <p:sp>
          <p:nvSpPr>
            <p:cNvPr id="49270" name="Freeform 224"/>
            <p:cNvSpPr>
              <a:spLocks/>
            </p:cNvSpPr>
            <p:nvPr/>
          </p:nvSpPr>
          <p:spPr bwMode="auto">
            <a:xfrm>
              <a:off x="2112" y="2861"/>
              <a:ext cx="17" cy="18"/>
            </a:xfrm>
            <a:custGeom>
              <a:avLst/>
              <a:gdLst>
                <a:gd name="T0" fmla="*/ 5 w 17"/>
                <a:gd name="T1" fmla="*/ 18 h 18"/>
                <a:gd name="T2" fmla="*/ 17 w 17"/>
                <a:gd name="T3" fmla="*/ 13 h 18"/>
                <a:gd name="T4" fmla="*/ 12 w 17"/>
                <a:gd name="T5" fmla="*/ 0 h 18"/>
                <a:gd name="T6" fmla="*/ 0 w 17"/>
                <a:gd name="T7" fmla="*/ 5 h 18"/>
                <a:gd name="T8" fmla="*/ 5 w 17"/>
                <a:gd name="T9" fmla="*/ 18 h 18"/>
                <a:gd name="T10" fmla="*/ 0 60000 65536"/>
                <a:gd name="T11" fmla="*/ 0 60000 65536"/>
                <a:gd name="T12" fmla="*/ 0 60000 65536"/>
                <a:gd name="T13" fmla="*/ 0 60000 65536"/>
                <a:gd name="T14" fmla="*/ 0 60000 65536"/>
                <a:gd name="T15" fmla="*/ 0 w 17"/>
                <a:gd name="T16" fmla="*/ 0 h 18"/>
                <a:gd name="T17" fmla="*/ 17 w 17"/>
                <a:gd name="T18" fmla="*/ 18 h 18"/>
              </a:gdLst>
              <a:ahLst/>
              <a:cxnLst>
                <a:cxn ang="T10">
                  <a:pos x="T0" y="T1"/>
                </a:cxn>
                <a:cxn ang="T11">
                  <a:pos x="T2" y="T3"/>
                </a:cxn>
                <a:cxn ang="T12">
                  <a:pos x="T4" y="T5"/>
                </a:cxn>
                <a:cxn ang="T13">
                  <a:pos x="T6" y="T7"/>
                </a:cxn>
                <a:cxn ang="T14">
                  <a:pos x="T8" y="T9"/>
                </a:cxn>
              </a:cxnLst>
              <a:rect l="T15" t="T16" r="T17" b="T18"/>
              <a:pathLst>
                <a:path w="17" h="18">
                  <a:moveTo>
                    <a:pt x="5" y="18"/>
                  </a:moveTo>
                  <a:lnTo>
                    <a:pt x="17" y="13"/>
                  </a:lnTo>
                  <a:lnTo>
                    <a:pt x="12" y="0"/>
                  </a:lnTo>
                  <a:lnTo>
                    <a:pt x="0" y="5"/>
                  </a:lnTo>
                  <a:lnTo>
                    <a:pt x="5" y="18"/>
                  </a:lnTo>
                  <a:close/>
                </a:path>
              </a:pathLst>
            </a:custGeom>
            <a:solidFill>
              <a:srgbClr val="FF9966"/>
            </a:solidFill>
            <a:ln w="9525">
              <a:solidFill>
                <a:srgbClr val="000000"/>
              </a:solidFill>
              <a:round/>
              <a:headEnd/>
              <a:tailEnd/>
            </a:ln>
          </p:spPr>
          <p:txBody>
            <a:bodyPr/>
            <a:lstStyle/>
            <a:p>
              <a:endParaRPr lang="de-DE"/>
            </a:p>
          </p:txBody>
        </p:sp>
        <p:sp>
          <p:nvSpPr>
            <p:cNvPr id="49271" name="Freeform 225"/>
            <p:cNvSpPr>
              <a:spLocks/>
            </p:cNvSpPr>
            <p:nvPr/>
          </p:nvSpPr>
          <p:spPr bwMode="auto">
            <a:xfrm>
              <a:off x="2102" y="2835"/>
              <a:ext cx="16" cy="19"/>
            </a:xfrm>
            <a:custGeom>
              <a:avLst/>
              <a:gdLst>
                <a:gd name="T0" fmla="*/ 5 w 16"/>
                <a:gd name="T1" fmla="*/ 19 h 19"/>
                <a:gd name="T2" fmla="*/ 16 w 16"/>
                <a:gd name="T3" fmla="*/ 14 h 19"/>
                <a:gd name="T4" fmla="*/ 11 w 16"/>
                <a:gd name="T5" fmla="*/ 0 h 19"/>
                <a:gd name="T6" fmla="*/ 0 w 16"/>
                <a:gd name="T7" fmla="*/ 5 h 19"/>
                <a:gd name="T8" fmla="*/ 5 w 16"/>
                <a:gd name="T9" fmla="*/ 19 h 19"/>
                <a:gd name="T10" fmla="*/ 0 60000 65536"/>
                <a:gd name="T11" fmla="*/ 0 60000 65536"/>
                <a:gd name="T12" fmla="*/ 0 60000 65536"/>
                <a:gd name="T13" fmla="*/ 0 60000 65536"/>
                <a:gd name="T14" fmla="*/ 0 60000 65536"/>
                <a:gd name="T15" fmla="*/ 0 w 16"/>
                <a:gd name="T16" fmla="*/ 0 h 19"/>
                <a:gd name="T17" fmla="*/ 16 w 16"/>
                <a:gd name="T18" fmla="*/ 19 h 19"/>
              </a:gdLst>
              <a:ahLst/>
              <a:cxnLst>
                <a:cxn ang="T10">
                  <a:pos x="T0" y="T1"/>
                </a:cxn>
                <a:cxn ang="T11">
                  <a:pos x="T2" y="T3"/>
                </a:cxn>
                <a:cxn ang="T12">
                  <a:pos x="T4" y="T5"/>
                </a:cxn>
                <a:cxn ang="T13">
                  <a:pos x="T6" y="T7"/>
                </a:cxn>
                <a:cxn ang="T14">
                  <a:pos x="T8" y="T9"/>
                </a:cxn>
              </a:cxnLst>
              <a:rect l="T15" t="T16" r="T17" b="T18"/>
              <a:pathLst>
                <a:path w="16" h="19">
                  <a:moveTo>
                    <a:pt x="5" y="19"/>
                  </a:moveTo>
                  <a:lnTo>
                    <a:pt x="16" y="14"/>
                  </a:lnTo>
                  <a:lnTo>
                    <a:pt x="11" y="0"/>
                  </a:lnTo>
                  <a:lnTo>
                    <a:pt x="0" y="5"/>
                  </a:lnTo>
                  <a:lnTo>
                    <a:pt x="5" y="19"/>
                  </a:lnTo>
                  <a:close/>
                </a:path>
              </a:pathLst>
            </a:custGeom>
            <a:solidFill>
              <a:srgbClr val="FF9966"/>
            </a:solidFill>
            <a:ln w="9525">
              <a:solidFill>
                <a:srgbClr val="000000"/>
              </a:solidFill>
              <a:round/>
              <a:headEnd/>
              <a:tailEnd/>
            </a:ln>
          </p:spPr>
          <p:txBody>
            <a:bodyPr/>
            <a:lstStyle/>
            <a:p>
              <a:endParaRPr lang="de-DE"/>
            </a:p>
          </p:txBody>
        </p:sp>
        <p:sp>
          <p:nvSpPr>
            <p:cNvPr id="49272" name="Freeform 226"/>
            <p:cNvSpPr>
              <a:spLocks/>
            </p:cNvSpPr>
            <p:nvPr/>
          </p:nvSpPr>
          <p:spPr bwMode="auto">
            <a:xfrm>
              <a:off x="2102" y="2812"/>
              <a:ext cx="16" cy="16"/>
            </a:xfrm>
            <a:custGeom>
              <a:avLst/>
              <a:gdLst>
                <a:gd name="T0" fmla="*/ 0 w 16"/>
                <a:gd name="T1" fmla="*/ 11 h 16"/>
                <a:gd name="T2" fmla="*/ 11 w 16"/>
                <a:gd name="T3" fmla="*/ 16 h 16"/>
                <a:gd name="T4" fmla="*/ 16 w 16"/>
                <a:gd name="T5" fmla="*/ 5 h 16"/>
                <a:gd name="T6" fmla="*/ 5 w 16"/>
                <a:gd name="T7" fmla="*/ 0 h 16"/>
                <a:gd name="T8" fmla="*/ 0 w 16"/>
                <a:gd name="T9" fmla="*/ 11 h 16"/>
                <a:gd name="T10" fmla="*/ 0 60000 65536"/>
                <a:gd name="T11" fmla="*/ 0 60000 65536"/>
                <a:gd name="T12" fmla="*/ 0 60000 65536"/>
                <a:gd name="T13" fmla="*/ 0 60000 65536"/>
                <a:gd name="T14" fmla="*/ 0 60000 65536"/>
                <a:gd name="T15" fmla="*/ 0 w 16"/>
                <a:gd name="T16" fmla="*/ 0 h 16"/>
                <a:gd name="T17" fmla="*/ 16 w 16"/>
                <a:gd name="T18" fmla="*/ 16 h 16"/>
              </a:gdLst>
              <a:ahLst/>
              <a:cxnLst>
                <a:cxn ang="T10">
                  <a:pos x="T0" y="T1"/>
                </a:cxn>
                <a:cxn ang="T11">
                  <a:pos x="T2" y="T3"/>
                </a:cxn>
                <a:cxn ang="T12">
                  <a:pos x="T4" y="T5"/>
                </a:cxn>
                <a:cxn ang="T13">
                  <a:pos x="T6" y="T7"/>
                </a:cxn>
                <a:cxn ang="T14">
                  <a:pos x="T8" y="T9"/>
                </a:cxn>
              </a:cxnLst>
              <a:rect l="T15" t="T16" r="T17" b="T18"/>
              <a:pathLst>
                <a:path w="16" h="16">
                  <a:moveTo>
                    <a:pt x="0" y="11"/>
                  </a:moveTo>
                  <a:lnTo>
                    <a:pt x="11" y="16"/>
                  </a:lnTo>
                  <a:lnTo>
                    <a:pt x="16" y="5"/>
                  </a:lnTo>
                  <a:lnTo>
                    <a:pt x="5" y="0"/>
                  </a:lnTo>
                  <a:lnTo>
                    <a:pt x="0" y="11"/>
                  </a:lnTo>
                  <a:close/>
                </a:path>
              </a:pathLst>
            </a:custGeom>
            <a:solidFill>
              <a:srgbClr val="FF9966"/>
            </a:solidFill>
            <a:ln w="9525">
              <a:solidFill>
                <a:srgbClr val="000000"/>
              </a:solidFill>
              <a:round/>
              <a:headEnd/>
              <a:tailEnd/>
            </a:ln>
          </p:spPr>
          <p:txBody>
            <a:bodyPr/>
            <a:lstStyle/>
            <a:p>
              <a:endParaRPr lang="de-DE"/>
            </a:p>
          </p:txBody>
        </p:sp>
        <p:sp>
          <p:nvSpPr>
            <p:cNvPr id="49273" name="Freeform 227"/>
            <p:cNvSpPr>
              <a:spLocks/>
            </p:cNvSpPr>
            <p:nvPr/>
          </p:nvSpPr>
          <p:spPr bwMode="auto">
            <a:xfrm>
              <a:off x="2112" y="2786"/>
              <a:ext cx="17" cy="17"/>
            </a:xfrm>
            <a:custGeom>
              <a:avLst/>
              <a:gdLst>
                <a:gd name="T0" fmla="*/ 0 w 17"/>
                <a:gd name="T1" fmla="*/ 12 h 17"/>
                <a:gd name="T2" fmla="*/ 12 w 17"/>
                <a:gd name="T3" fmla="*/ 17 h 17"/>
                <a:gd name="T4" fmla="*/ 17 w 17"/>
                <a:gd name="T5" fmla="*/ 5 h 17"/>
                <a:gd name="T6" fmla="*/ 5 w 17"/>
                <a:gd name="T7" fmla="*/ 0 h 17"/>
                <a:gd name="T8" fmla="*/ 0 w 17"/>
                <a:gd name="T9" fmla="*/ 12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2"/>
                  </a:moveTo>
                  <a:lnTo>
                    <a:pt x="12" y="17"/>
                  </a:lnTo>
                  <a:lnTo>
                    <a:pt x="17" y="5"/>
                  </a:lnTo>
                  <a:lnTo>
                    <a:pt x="5" y="0"/>
                  </a:lnTo>
                  <a:lnTo>
                    <a:pt x="0" y="12"/>
                  </a:lnTo>
                  <a:close/>
                </a:path>
              </a:pathLst>
            </a:custGeom>
            <a:solidFill>
              <a:srgbClr val="FF9966"/>
            </a:solidFill>
            <a:ln w="9525">
              <a:solidFill>
                <a:srgbClr val="000000"/>
              </a:solidFill>
              <a:round/>
              <a:headEnd/>
              <a:tailEnd/>
            </a:ln>
          </p:spPr>
          <p:txBody>
            <a:bodyPr/>
            <a:lstStyle/>
            <a:p>
              <a:endParaRPr lang="de-DE"/>
            </a:p>
          </p:txBody>
        </p:sp>
        <p:sp>
          <p:nvSpPr>
            <p:cNvPr id="49274" name="Freeform 228"/>
            <p:cNvSpPr>
              <a:spLocks/>
            </p:cNvSpPr>
            <p:nvPr/>
          </p:nvSpPr>
          <p:spPr bwMode="auto">
            <a:xfrm>
              <a:off x="2122" y="2761"/>
              <a:ext cx="18" cy="17"/>
            </a:xfrm>
            <a:custGeom>
              <a:avLst/>
              <a:gdLst>
                <a:gd name="T0" fmla="*/ 0 w 18"/>
                <a:gd name="T1" fmla="*/ 12 h 17"/>
                <a:gd name="T2" fmla="*/ 12 w 18"/>
                <a:gd name="T3" fmla="*/ 17 h 17"/>
                <a:gd name="T4" fmla="*/ 18 w 18"/>
                <a:gd name="T5" fmla="*/ 5 h 17"/>
                <a:gd name="T6" fmla="*/ 7 w 18"/>
                <a:gd name="T7" fmla="*/ 0 h 17"/>
                <a:gd name="T8" fmla="*/ 0 w 18"/>
                <a:gd name="T9" fmla="*/ 12 h 17"/>
                <a:gd name="T10" fmla="*/ 0 60000 65536"/>
                <a:gd name="T11" fmla="*/ 0 60000 65536"/>
                <a:gd name="T12" fmla="*/ 0 60000 65536"/>
                <a:gd name="T13" fmla="*/ 0 60000 65536"/>
                <a:gd name="T14" fmla="*/ 0 60000 65536"/>
                <a:gd name="T15" fmla="*/ 0 w 18"/>
                <a:gd name="T16" fmla="*/ 0 h 17"/>
                <a:gd name="T17" fmla="*/ 18 w 18"/>
                <a:gd name="T18" fmla="*/ 17 h 17"/>
              </a:gdLst>
              <a:ahLst/>
              <a:cxnLst>
                <a:cxn ang="T10">
                  <a:pos x="T0" y="T1"/>
                </a:cxn>
                <a:cxn ang="T11">
                  <a:pos x="T2" y="T3"/>
                </a:cxn>
                <a:cxn ang="T12">
                  <a:pos x="T4" y="T5"/>
                </a:cxn>
                <a:cxn ang="T13">
                  <a:pos x="T6" y="T7"/>
                </a:cxn>
                <a:cxn ang="T14">
                  <a:pos x="T8" y="T9"/>
                </a:cxn>
              </a:cxnLst>
              <a:rect l="T15" t="T16" r="T17" b="T18"/>
              <a:pathLst>
                <a:path w="18" h="17">
                  <a:moveTo>
                    <a:pt x="0" y="12"/>
                  </a:moveTo>
                  <a:lnTo>
                    <a:pt x="12" y="17"/>
                  </a:lnTo>
                  <a:lnTo>
                    <a:pt x="18" y="5"/>
                  </a:lnTo>
                  <a:lnTo>
                    <a:pt x="7" y="0"/>
                  </a:lnTo>
                  <a:lnTo>
                    <a:pt x="0" y="12"/>
                  </a:lnTo>
                  <a:close/>
                </a:path>
              </a:pathLst>
            </a:custGeom>
            <a:solidFill>
              <a:srgbClr val="FF9966"/>
            </a:solidFill>
            <a:ln w="9525">
              <a:solidFill>
                <a:srgbClr val="000000"/>
              </a:solidFill>
              <a:round/>
              <a:headEnd/>
              <a:tailEnd/>
            </a:ln>
          </p:spPr>
          <p:txBody>
            <a:bodyPr/>
            <a:lstStyle/>
            <a:p>
              <a:endParaRPr lang="de-DE"/>
            </a:p>
          </p:txBody>
        </p:sp>
        <p:sp>
          <p:nvSpPr>
            <p:cNvPr id="49275" name="Freeform 229"/>
            <p:cNvSpPr>
              <a:spLocks/>
            </p:cNvSpPr>
            <p:nvPr/>
          </p:nvSpPr>
          <p:spPr bwMode="auto">
            <a:xfrm>
              <a:off x="2134" y="2736"/>
              <a:ext cx="16" cy="18"/>
            </a:xfrm>
            <a:custGeom>
              <a:avLst/>
              <a:gdLst>
                <a:gd name="T0" fmla="*/ 0 w 16"/>
                <a:gd name="T1" fmla="*/ 13 h 18"/>
                <a:gd name="T2" fmla="*/ 11 w 16"/>
                <a:gd name="T3" fmla="*/ 18 h 18"/>
                <a:gd name="T4" fmla="*/ 16 w 16"/>
                <a:gd name="T5" fmla="*/ 5 h 18"/>
                <a:gd name="T6" fmla="*/ 5 w 16"/>
                <a:gd name="T7" fmla="*/ 0 h 18"/>
                <a:gd name="T8" fmla="*/ 0 w 16"/>
                <a:gd name="T9" fmla="*/ 13 h 18"/>
                <a:gd name="T10" fmla="*/ 0 60000 65536"/>
                <a:gd name="T11" fmla="*/ 0 60000 65536"/>
                <a:gd name="T12" fmla="*/ 0 60000 65536"/>
                <a:gd name="T13" fmla="*/ 0 60000 65536"/>
                <a:gd name="T14" fmla="*/ 0 60000 65536"/>
                <a:gd name="T15" fmla="*/ 0 w 16"/>
                <a:gd name="T16" fmla="*/ 0 h 18"/>
                <a:gd name="T17" fmla="*/ 16 w 16"/>
                <a:gd name="T18" fmla="*/ 18 h 18"/>
              </a:gdLst>
              <a:ahLst/>
              <a:cxnLst>
                <a:cxn ang="T10">
                  <a:pos x="T0" y="T1"/>
                </a:cxn>
                <a:cxn ang="T11">
                  <a:pos x="T2" y="T3"/>
                </a:cxn>
                <a:cxn ang="T12">
                  <a:pos x="T4" y="T5"/>
                </a:cxn>
                <a:cxn ang="T13">
                  <a:pos x="T6" y="T7"/>
                </a:cxn>
                <a:cxn ang="T14">
                  <a:pos x="T8" y="T9"/>
                </a:cxn>
              </a:cxnLst>
              <a:rect l="T15" t="T16" r="T17" b="T18"/>
              <a:pathLst>
                <a:path w="16" h="18">
                  <a:moveTo>
                    <a:pt x="0" y="13"/>
                  </a:moveTo>
                  <a:lnTo>
                    <a:pt x="11" y="18"/>
                  </a:lnTo>
                  <a:lnTo>
                    <a:pt x="16" y="5"/>
                  </a:lnTo>
                  <a:lnTo>
                    <a:pt x="5" y="0"/>
                  </a:lnTo>
                  <a:lnTo>
                    <a:pt x="0" y="13"/>
                  </a:lnTo>
                  <a:close/>
                </a:path>
              </a:pathLst>
            </a:custGeom>
            <a:solidFill>
              <a:srgbClr val="FF9966"/>
            </a:solidFill>
            <a:ln w="9525">
              <a:solidFill>
                <a:srgbClr val="000000"/>
              </a:solidFill>
              <a:round/>
              <a:headEnd/>
              <a:tailEnd/>
            </a:ln>
          </p:spPr>
          <p:txBody>
            <a:bodyPr/>
            <a:lstStyle/>
            <a:p>
              <a:endParaRPr lang="de-DE"/>
            </a:p>
          </p:txBody>
        </p:sp>
        <p:sp>
          <p:nvSpPr>
            <p:cNvPr id="49276" name="Freeform 230"/>
            <p:cNvSpPr>
              <a:spLocks/>
            </p:cNvSpPr>
            <p:nvPr/>
          </p:nvSpPr>
          <p:spPr bwMode="auto">
            <a:xfrm>
              <a:off x="2144" y="2712"/>
              <a:ext cx="17" cy="17"/>
            </a:xfrm>
            <a:custGeom>
              <a:avLst/>
              <a:gdLst>
                <a:gd name="T0" fmla="*/ 0 w 17"/>
                <a:gd name="T1" fmla="*/ 12 h 17"/>
                <a:gd name="T2" fmla="*/ 12 w 17"/>
                <a:gd name="T3" fmla="*/ 17 h 17"/>
                <a:gd name="T4" fmla="*/ 17 w 17"/>
                <a:gd name="T5" fmla="*/ 5 h 17"/>
                <a:gd name="T6" fmla="*/ 5 w 17"/>
                <a:gd name="T7" fmla="*/ 0 h 17"/>
                <a:gd name="T8" fmla="*/ 0 w 17"/>
                <a:gd name="T9" fmla="*/ 12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2"/>
                  </a:moveTo>
                  <a:lnTo>
                    <a:pt x="12" y="17"/>
                  </a:lnTo>
                  <a:lnTo>
                    <a:pt x="17" y="5"/>
                  </a:lnTo>
                  <a:lnTo>
                    <a:pt x="5" y="0"/>
                  </a:lnTo>
                  <a:lnTo>
                    <a:pt x="0" y="12"/>
                  </a:lnTo>
                  <a:close/>
                </a:path>
              </a:pathLst>
            </a:custGeom>
            <a:solidFill>
              <a:srgbClr val="FF9966"/>
            </a:solidFill>
            <a:ln w="9525">
              <a:solidFill>
                <a:srgbClr val="000000"/>
              </a:solidFill>
              <a:round/>
              <a:headEnd/>
              <a:tailEnd/>
            </a:ln>
          </p:spPr>
          <p:txBody>
            <a:bodyPr/>
            <a:lstStyle/>
            <a:p>
              <a:endParaRPr lang="de-DE"/>
            </a:p>
          </p:txBody>
        </p:sp>
        <p:sp>
          <p:nvSpPr>
            <p:cNvPr id="49277" name="Freeform 231"/>
            <p:cNvSpPr>
              <a:spLocks/>
            </p:cNvSpPr>
            <p:nvPr/>
          </p:nvSpPr>
          <p:spPr bwMode="auto">
            <a:xfrm>
              <a:off x="2154" y="2687"/>
              <a:ext cx="17" cy="17"/>
            </a:xfrm>
            <a:custGeom>
              <a:avLst/>
              <a:gdLst>
                <a:gd name="T0" fmla="*/ 0 w 17"/>
                <a:gd name="T1" fmla="*/ 12 h 17"/>
                <a:gd name="T2" fmla="*/ 12 w 17"/>
                <a:gd name="T3" fmla="*/ 17 h 17"/>
                <a:gd name="T4" fmla="*/ 17 w 17"/>
                <a:gd name="T5" fmla="*/ 5 h 17"/>
                <a:gd name="T6" fmla="*/ 5 w 17"/>
                <a:gd name="T7" fmla="*/ 0 h 17"/>
                <a:gd name="T8" fmla="*/ 0 w 17"/>
                <a:gd name="T9" fmla="*/ 12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2"/>
                  </a:moveTo>
                  <a:lnTo>
                    <a:pt x="12" y="17"/>
                  </a:lnTo>
                  <a:lnTo>
                    <a:pt x="17" y="5"/>
                  </a:lnTo>
                  <a:lnTo>
                    <a:pt x="5" y="0"/>
                  </a:lnTo>
                  <a:lnTo>
                    <a:pt x="0" y="12"/>
                  </a:lnTo>
                  <a:close/>
                </a:path>
              </a:pathLst>
            </a:custGeom>
            <a:solidFill>
              <a:srgbClr val="FF9966"/>
            </a:solidFill>
            <a:ln w="9525">
              <a:solidFill>
                <a:srgbClr val="000000"/>
              </a:solidFill>
              <a:round/>
              <a:headEnd/>
              <a:tailEnd/>
            </a:ln>
          </p:spPr>
          <p:txBody>
            <a:bodyPr/>
            <a:lstStyle/>
            <a:p>
              <a:endParaRPr lang="de-DE"/>
            </a:p>
          </p:txBody>
        </p:sp>
        <p:sp>
          <p:nvSpPr>
            <p:cNvPr id="49278" name="Freeform 232"/>
            <p:cNvSpPr>
              <a:spLocks/>
            </p:cNvSpPr>
            <p:nvPr/>
          </p:nvSpPr>
          <p:spPr bwMode="auto">
            <a:xfrm>
              <a:off x="2164" y="2661"/>
              <a:ext cx="17" cy="17"/>
            </a:xfrm>
            <a:custGeom>
              <a:avLst/>
              <a:gdLst>
                <a:gd name="T0" fmla="*/ 0 w 17"/>
                <a:gd name="T1" fmla="*/ 12 h 17"/>
                <a:gd name="T2" fmla="*/ 12 w 17"/>
                <a:gd name="T3" fmla="*/ 17 h 17"/>
                <a:gd name="T4" fmla="*/ 17 w 17"/>
                <a:gd name="T5" fmla="*/ 5 h 17"/>
                <a:gd name="T6" fmla="*/ 5 w 17"/>
                <a:gd name="T7" fmla="*/ 0 h 17"/>
                <a:gd name="T8" fmla="*/ 0 w 17"/>
                <a:gd name="T9" fmla="*/ 12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2"/>
                  </a:moveTo>
                  <a:lnTo>
                    <a:pt x="12" y="17"/>
                  </a:lnTo>
                  <a:lnTo>
                    <a:pt x="17" y="5"/>
                  </a:lnTo>
                  <a:lnTo>
                    <a:pt x="5" y="0"/>
                  </a:lnTo>
                  <a:lnTo>
                    <a:pt x="0" y="12"/>
                  </a:lnTo>
                  <a:close/>
                </a:path>
              </a:pathLst>
            </a:custGeom>
            <a:solidFill>
              <a:srgbClr val="FF9966"/>
            </a:solidFill>
            <a:ln w="9525">
              <a:solidFill>
                <a:srgbClr val="000000"/>
              </a:solidFill>
              <a:round/>
              <a:headEnd/>
              <a:tailEnd/>
            </a:ln>
          </p:spPr>
          <p:txBody>
            <a:bodyPr/>
            <a:lstStyle/>
            <a:p>
              <a:endParaRPr lang="de-DE"/>
            </a:p>
          </p:txBody>
        </p:sp>
        <p:sp>
          <p:nvSpPr>
            <p:cNvPr id="49279" name="Freeform 233"/>
            <p:cNvSpPr>
              <a:spLocks/>
            </p:cNvSpPr>
            <p:nvPr/>
          </p:nvSpPr>
          <p:spPr bwMode="auto">
            <a:xfrm>
              <a:off x="2174" y="2636"/>
              <a:ext cx="17" cy="19"/>
            </a:xfrm>
            <a:custGeom>
              <a:avLst/>
              <a:gdLst>
                <a:gd name="T0" fmla="*/ 0 w 17"/>
                <a:gd name="T1" fmla="*/ 14 h 19"/>
                <a:gd name="T2" fmla="*/ 12 w 17"/>
                <a:gd name="T3" fmla="*/ 19 h 19"/>
                <a:gd name="T4" fmla="*/ 17 w 17"/>
                <a:gd name="T5" fmla="*/ 5 h 19"/>
                <a:gd name="T6" fmla="*/ 5 w 17"/>
                <a:gd name="T7" fmla="*/ 0 h 19"/>
                <a:gd name="T8" fmla="*/ 0 w 17"/>
                <a:gd name="T9" fmla="*/ 14 h 19"/>
                <a:gd name="T10" fmla="*/ 0 60000 65536"/>
                <a:gd name="T11" fmla="*/ 0 60000 65536"/>
                <a:gd name="T12" fmla="*/ 0 60000 65536"/>
                <a:gd name="T13" fmla="*/ 0 60000 65536"/>
                <a:gd name="T14" fmla="*/ 0 60000 65536"/>
                <a:gd name="T15" fmla="*/ 0 w 17"/>
                <a:gd name="T16" fmla="*/ 0 h 19"/>
                <a:gd name="T17" fmla="*/ 17 w 17"/>
                <a:gd name="T18" fmla="*/ 19 h 19"/>
              </a:gdLst>
              <a:ahLst/>
              <a:cxnLst>
                <a:cxn ang="T10">
                  <a:pos x="T0" y="T1"/>
                </a:cxn>
                <a:cxn ang="T11">
                  <a:pos x="T2" y="T3"/>
                </a:cxn>
                <a:cxn ang="T12">
                  <a:pos x="T4" y="T5"/>
                </a:cxn>
                <a:cxn ang="T13">
                  <a:pos x="T6" y="T7"/>
                </a:cxn>
                <a:cxn ang="T14">
                  <a:pos x="T8" y="T9"/>
                </a:cxn>
              </a:cxnLst>
              <a:rect l="T15" t="T16" r="T17" b="T18"/>
              <a:pathLst>
                <a:path w="17" h="19">
                  <a:moveTo>
                    <a:pt x="0" y="14"/>
                  </a:moveTo>
                  <a:lnTo>
                    <a:pt x="12" y="19"/>
                  </a:lnTo>
                  <a:lnTo>
                    <a:pt x="17" y="5"/>
                  </a:lnTo>
                  <a:lnTo>
                    <a:pt x="5" y="0"/>
                  </a:lnTo>
                  <a:lnTo>
                    <a:pt x="0" y="14"/>
                  </a:lnTo>
                  <a:close/>
                </a:path>
              </a:pathLst>
            </a:custGeom>
            <a:solidFill>
              <a:srgbClr val="FF9966"/>
            </a:solidFill>
            <a:ln w="9525">
              <a:solidFill>
                <a:srgbClr val="000000"/>
              </a:solidFill>
              <a:round/>
              <a:headEnd/>
              <a:tailEnd/>
            </a:ln>
          </p:spPr>
          <p:txBody>
            <a:bodyPr/>
            <a:lstStyle/>
            <a:p>
              <a:endParaRPr lang="de-DE"/>
            </a:p>
          </p:txBody>
        </p:sp>
        <p:sp>
          <p:nvSpPr>
            <p:cNvPr id="49280" name="Freeform 234"/>
            <p:cNvSpPr>
              <a:spLocks/>
            </p:cNvSpPr>
            <p:nvPr/>
          </p:nvSpPr>
          <p:spPr bwMode="auto">
            <a:xfrm>
              <a:off x="2184" y="2611"/>
              <a:ext cx="17" cy="18"/>
            </a:xfrm>
            <a:custGeom>
              <a:avLst/>
              <a:gdLst>
                <a:gd name="T0" fmla="*/ 0 w 17"/>
                <a:gd name="T1" fmla="*/ 13 h 18"/>
                <a:gd name="T2" fmla="*/ 12 w 17"/>
                <a:gd name="T3" fmla="*/ 18 h 18"/>
                <a:gd name="T4" fmla="*/ 17 w 17"/>
                <a:gd name="T5" fmla="*/ 5 h 18"/>
                <a:gd name="T6" fmla="*/ 5 w 17"/>
                <a:gd name="T7" fmla="*/ 0 h 18"/>
                <a:gd name="T8" fmla="*/ 0 w 17"/>
                <a:gd name="T9" fmla="*/ 13 h 18"/>
                <a:gd name="T10" fmla="*/ 0 60000 65536"/>
                <a:gd name="T11" fmla="*/ 0 60000 65536"/>
                <a:gd name="T12" fmla="*/ 0 60000 65536"/>
                <a:gd name="T13" fmla="*/ 0 60000 65536"/>
                <a:gd name="T14" fmla="*/ 0 60000 65536"/>
                <a:gd name="T15" fmla="*/ 0 w 17"/>
                <a:gd name="T16" fmla="*/ 0 h 18"/>
                <a:gd name="T17" fmla="*/ 17 w 17"/>
                <a:gd name="T18" fmla="*/ 18 h 18"/>
              </a:gdLst>
              <a:ahLst/>
              <a:cxnLst>
                <a:cxn ang="T10">
                  <a:pos x="T0" y="T1"/>
                </a:cxn>
                <a:cxn ang="T11">
                  <a:pos x="T2" y="T3"/>
                </a:cxn>
                <a:cxn ang="T12">
                  <a:pos x="T4" y="T5"/>
                </a:cxn>
                <a:cxn ang="T13">
                  <a:pos x="T6" y="T7"/>
                </a:cxn>
                <a:cxn ang="T14">
                  <a:pos x="T8" y="T9"/>
                </a:cxn>
              </a:cxnLst>
              <a:rect l="T15" t="T16" r="T17" b="T18"/>
              <a:pathLst>
                <a:path w="17" h="18">
                  <a:moveTo>
                    <a:pt x="0" y="13"/>
                  </a:moveTo>
                  <a:lnTo>
                    <a:pt x="12" y="18"/>
                  </a:lnTo>
                  <a:lnTo>
                    <a:pt x="17" y="5"/>
                  </a:lnTo>
                  <a:lnTo>
                    <a:pt x="5" y="0"/>
                  </a:lnTo>
                  <a:lnTo>
                    <a:pt x="0" y="13"/>
                  </a:lnTo>
                  <a:close/>
                </a:path>
              </a:pathLst>
            </a:custGeom>
            <a:solidFill>
              <a:srgbClr val="FF9966"/>
            </a:solidFill>
            <a:ln w="9525">
              <a:solidFill>
                <a:srgbClr val="000000"/>
              </a:solidFill>
              <a:round/>
              <a:headEnd/>
              <a:tailEnd/>
            </a:ln>
          </p:spPr>
          <p:txBody>
            <a:bodyPr/>
            <a:lstStyle/>
            <a:p>
              <a:endParaRPr lang="de-DE"/>
            </a:p>
          </p:txBody>
        </p:sp>
        <p:sp>
          <p:nvSpPr>
            <p:cNvPr id="49281" name="Freeform 235"/>
            <p:cNvSpPr>
              <a:spLocks/>
            </p:cNvSpPr>
            <p:nvPr/>
          </p:nvSpPr>
          <p:spPr bwMode="auto">
            <a:xfrm>
              <a:off x="2194" y="2587"/>
              <a:ext cx="17" cy="17"/>
            </a:xfrm>
            <a:custGeom>
              <a:avLst/>
              <a:gdLst>
                <a:gd name="T0" fmla="*/ 0 w 17"/>
                <a:gd name="T1" fmla="*/ 12 h 17"/>
                <a:gd name="T2" fmla="*/ 12 w 17"/>
                <a:gd name="T3" fmla="*/ 17 h 17"/>
                <a:gd name="T4" fmla="*/ 17 w 17"/>
                <a:gd name="T5" fmla="*/ 5 h 17"/>
                <a:gd name="T6" fmla="*/ 5 w 17"/>
                <a:gd name="T7" fmla="*/ 0 h 17"/>
                <a:gd name="T8" fmla="*/ 0 w 17"/>
                <a:gd name="T9" fmla="*/ 12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2"/>
                  </a:moveTo>
                  <a:lnTo>
                    <a:pt x="12" y="17"/>
                  </a:lnTo>
                  <a:lnTo>
                    <a:pt x="17" y="5"/>
                  </a:lnTo>
                  <a:lnTo>
                    <a:pt x="5" y="0"/>
                  </a:lnTo>
                  <a:lnTo>
                    <a:pt x="0" y="12"/>
                  </a:lnTo>
                  <a:close/>
                </a:path>
              </a:pathLst>
            </a:custGeom>
            <a:solidFill>
              <a:srgbClr val="FF9966"/>
            </a:solidFill>
            <a:ln w="9525">
              <a:solidFill>
                <a:srgbClr val="000000"/>
              </a:solidFill>
              <a:round/>
              <a:headEnd/>
              <a:tailEnd/>
            </a:ln>
          </p:spPr>
          <p:txBody>
            <a:bodyPr/>
            <a:lstStyle/>
            <a:p>
              <a:endParaRPr lang="de-DE"/>
            </a:p>
          </p:txBody>
        </p:sp>
        <p:sp>
          <p:nvSpPr>
            <p:cNvPr id="49282" name="Freeform 236"/>
            <p:cNvSpPr>
              <a:spLocks/>
            </p:cNvSpPr>
            <p:nvPr/>
          </p:nvSpPr>
          <p:spPr bwMode="auto">
            <a:xfrm>
              <a:off x="2204" y="2562"/>
              <a:ext cx="17" cy="17"/>
            </a:xfrm>
            <a:custGeom>
              <a:avLst/>
              <a:gdLst>
                <a:gd name="T0" fmla="*/ 0 w 17"/>
                <a:gd name="T1" fmla="*/ 12 h 17"/>
                <a:gd name="T2" fmla="*/ 12 w 17"/>
                <a:gd name="T3" fmla="*/ 17 h 17"/>
                <a:gd name="T4" fmla="*/ 17 w 17"/>
                <a:gd name="T5" fmla="*/ 5 h 17"/>
                <a:gd name="T6" fmla="*/ 5 w 17"/>
                <a:gd name="T7" fmla="*/ 0 h 17"/>
                <a:gd name="T8" fmla="*/ 0 w 17"/>
                <a:gd name="T9" fmla="*/ 12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2"/>
                  </a:moveTo>
                  <a:lnTo>
                    <a:pt x="12" y="17"/>
                  </a:lnTo>
                  <a:lnTo>
                    <a:pt x="17" y="5"/>
                  </a:lnTo>
                  <a:lnTo>
                    <a:pt x="5" y="0"/>
                  </a:lnTo>
                  <a:lnTo>
                    <a:pt x="0" y="12"/>
                  </a:lnTo>
                  <a:close/>
                </a:path>
              </a:pathLst>
            </a:custGeom>
            <a:solidFill>
              <a:srgbClr val="FF9966"/>
            </a:solidFill>
            <a:ln w="9525">
              <a:solidFill>
                <a:srgbClr val="000000"/>
              </a:solidFill>
              <a:round/>
              <a:headEnd/>
              <a:tailEnd/>
            </a:ln>
          </p:spPr>
          <p:txBody>
            <a:bodyPr/>
            <a:lstStyle/>
            <a:p>
              <a:endParaRPr lang="de-DE"/>
            </a:p>
          </p:txBody>
        </p:sp>
        <p:sp>
          <p:nvSpPr>
            <p:cNvPr id="49283" name="Freeform 237"/>
            <p:cNvSpPr>
              <a:spLocks/>
            </p:cNvSpPr>
            <p:nvPr/>
          </p:nvSpPr>
          <p:spPr bwMode="auto">
            <a:xfrm>
              <a:off x="2215" y="2536"/>
              <a:ext cx="16" cy="17"/>
            </a:xfrm>
            <a:custGeom>
              <a:avLst/>
              <a:gdLst>
                <a:gd name="T0" fmla="*/ 0 w 16"/>
                <a:gd name="T1" fmla="*/ 12 h 17"/>
                <a:gd name="T2" fmla="*/ 11 w 16"/>
                <a:gd name="T3" fmla="*/ 17 h 17"/>
                <a:gd name="T4" fmla="*/ 16 w 16"/>
                <a:gd name="T5" fmla="*/ 6 h 17"/>
                <a:gd name="T6" fmla="*/ 5 w 16"/>
                <a:gd name="T7" fmla="*/ 0 h 17"/>
                <a:gd name="T8" fmla="*/ 0 w 16"/>
                <a:gd name="T9" fmla="*/ 12 h 17"/>
                <a:gd name="T10" fmla="*/ 0 60000 65536"/>
                <a:gd name="T11" fmla="*/ 0 60000 65536"/>
                <a:gd name="T12" fmla="*/ 0 60000 65536"/>
                <a:gd name="T13" fmla="*/ 0 60000 65536"/>
                <a:gd name="T14" fmla="*/ 0 60000 65536"/>
                <a:gd name="T15" fmla="*/ 0 w 16"/>
                <a:gd name="T16" fmla="*/ 0 h 17"/>
                <a:gd name="T17" fmla="*/ 16 w 16"/>
                <a:gd name="T18" fmla="*/ 17 h 17"/>
              </a:gdLst>
              <a:ahLst/>
              <a:cxnLst>
                <a:cxn ang="T10">
                  <a:pos x="T0" y="T1"/>
                </a:cxn>
                <a:cxn ang="T11">
                  <a:pos x="T2" y="T3"/>
                </a:cxn>
                <a:cxn ang="T12">
                  <a:pos x="T4" y="T5"/>
                </a:cxn>
                <a:cxn ang="T13">
                  <a:pos x="T6" y="T7"/>
                </a:cxn>
                <a:cxn ang="T14">
                  <a:pos x="T8" y="T9"/>
                </a:cxn>
              </a:cxnLst>
              <a:rect l="T15" t="T16" r="T17" b="T18"/>
              <a:pathLst>
                <a:path w="16" h="17">
                  <a:moveTo>
                    <a:pt x="0" y="12"/>
                  </a:moveTo>
                  <a:lnTo>
                    <a:pt x="11" y="17"/>
                  </a:lnTo>
                  <a:lnTo>
                    <a:pt x="16" y="6"/>
                  </a:lnTo>
                  <a:lnTo>
                    <a:pt x="5" y="0"/>
                  </a:lnTo>
                  <a:lnTo>
                    <a:pt x="0" y="12"/>
                  </a:lnTo>
                  <a:close/>
                </a:path>
              </a:pathLst>
            </a:custGeom>
            <a:solidFill>
              <a:srgbClr val="FF9966"/>
            </a:solidFill>
            <a:ln w="9525">
              <a:solidFill>
                <a:srgbClr val="000000"/>
              </a:solidFill>
              <a:round/>
              <a:headEnd/>
              <a:tailEnd/>
            </a:ln>
          </p:spPr>
          <p:txBody>
            <a:bodyPr/>
            <a:lstStyle/>
            <a:p>
              <a:endParaRPr lang="de-DE"/>
            </a:p>
          </p:txBody>
        </p:sp>
      </p:grpSp>
      <p:grpSp>
        <p:nvGrpSpPr>
          <p:cNvPr id="8" name="Group 321"/>
          <p:cNvGrpSpPr>
            <a:grpSpLocks/>
          </p:cNvGrpSpPr>
          <p:nvPr/>
        </p:nvGrpSpPr>
        <p:grpSpPr bwMode="auto">
          <a:xfrm>
            <a:off x="3567113" y="4297363"/>
            <a:ext cx="392112" cy="388937"/>
            <a:chOff x="2247" y="2707"/>
            <a:chExt cx="247" cy="245"/>
          </a:xfrm>
        </p:grpSpPr>
        <p:sp>
          <p:nvSpPr>
            <p:cNvPr id="49208" name="Rectangle 294"/>
            <p:cNvSpPr>
              <a:spLocks noChangeArrowheads="1"/>
            </p:cNvSpPr>
            <p:nvPr/>
          </p:nvSpPr>
          <p:spPr bwMode="auto">
            <a:xfrm>
              <a:off x="2247" y="2712"/>
              <a:ext cx="99"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2500" b="1">
                  <a:solidFill>
                    <a:srgbClr val="000000"/>
                  </a:solidFill>
                  <a:latin typeface="Symbol" pitchFamily="18" charset="2"/>
                </a:rPr>
                <a:t>d</a:t>
              </a:r>
              <a:endParaRPr lang="de-DE"/>
            </a:p>
          </p:txBody>
        </p:sp>
        <p:sp>
          <p:nvSpPr>
            <p:cNvPr id="49209" name="Rectangle 295"/>
            <p:cNvSpPr>
              <a:spLocks noChangeArrowheads="1"/>
            </p:cNvSpPr>
            <p:nvPr/>
          </p:nvSpPr>
          <p:spPr bwMode="auto">
            <a:xfrm>
              <a:off x="2344" y="2707"/>
              <a:ext cx="15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a:solidFill>
                    <a:srgbClr val="000000"/>
                  </a:solidFill>
                  <a:latin typeface="Times New Roman" pitchFamily="18" charset="0"/>
                </a:rPr>
                <a:t>(1)</a:t>
              </a:r>
              <a:endParaRPr lang="de-DE"/>
            </a:p>
          </p:txBody>
        </p:sp>
      </p:grpSp>
      <p:sp>
        <p:nvSpPr>
          <p:cNvPr id="49185" name="Rectangle 297"/>
          <p:cNvSpPr>
            <a:spLocks noChangeArrowheads="1"/>
          </p:cNvSpPr>
          <p:nvPr/>
        </p:nvSpPr>
        <p:spPr bwMode="auto">
          <a:xfrm>
            <a:off x="1951038" y="2501900"/>
            <a:ext cx="1316037" cy="2805113"/>
          </a:xfrm>
          <a:prstGeom prst="rect">
            <a:avLst/>
          </a:prstGeom>
          <a:solidFill>
            <a:srgbClr val="E1E1FF"/>
          </a:solidFill>
          <a:ln w="50800">
            <a:solidFill>
              <a:srgbClr val="000000"/>
            </a:solidFill>
            <a:miter lim="800000"/>
            <a:headEnd/>
            <a:tailEnd/>
          </a:ln>
        </p:spPr>
        <p:txBody>
          <a:bodyPr/>
          <a:lstStyle/>
          <a:p>
            <a:endParaRPr lang="de-DE"/>
          </a:p>
        </p:txBody>
      </p:sp>
      <p:sp>
        <p:nvSpPr>
          <p:cNvPr id="49186" name="Rectangle 298"/>
          <p:cNvSpPr>
            <a:spLocks noChangeArrowheads="1"/>
          </p:cNvSpPr>
          <p:nvPr/>
        </p:nvSpPr>
        <p:spPr bwMode="auto">
          <a:xfrm>
            <a:off x="2606675" y="2606675"/>
            <a:ext cx="666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2100">
                <a:solidFill>
                  <a:srgbClr val="000000"/>
                </a:solidFill>
                <a:latin typeface="Times New Roman" pitchFamily="18" charset="0"/>
              </a:rPr>
              <a:t> </a:t>
            </a:r>
            <a:endParaRPr lang="de-DE"/>
          </a:p>
        </p:txBody>
      </p:sp>
      <p:sp>
        <p:nvSpPr>
          <p:cNvPr id="49187" name="Rectangle 299"/>
          <p:cNvSpPr>
            <a:spLocks noChangeArrowheads="1"/>
          </p:cNvSpPr>
          <p:nvPr/>
        </p:nvSpPr>
        <p:spPr bwMode="auto">
          <a:xfrm>
            <a:off x="2606675" y="2914650"/>
            <a:ext cx="666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2100">
                <a:solidFill>
                  <a:srgbClr val="000000"/>
                </a:solidFill>
                <a:latin typeface="Times New Roman" pitchFamily="18" charset="0"/>
              </a:rPr>
              <a:t> </a:t>
            </a:r>
            <a:endParaRPr lang="de-DE"/>
          </a:p>
        </p:txBody>
      </p:sp>
      <p:sp>
        <p:nvSpPr>
          <p:cNvPr id="49188" name="Rectangle 300"/>
          <p:cNvSpPr>
            <a:spLocks noChangeArrowheads="1"/>
          </p:cNvSpPr>
          <p:nvPr/>
        </p:nvSpPr>
        <p:spPr bwMode="auto">
          <a:xfrm>
            <a:off x="2181225" y="3227388"/>
            <a:ext cx="865188"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2500">
                <a:solidFill>
                  <a:srgbClr val="000000"/>
                </a:solidFill>
                <a:latin typeface="Times New Roman" pitchFamily="18" charset="0"/>
              </a:rPr>
              <a:t>hidden</a:t>
            </a:r>
            <a:endParaRPr lang="de-DE"/>
          </a:p>
        </p:txBody>
      </p:sp>
      <p:sp>
        <p:nvSpPr>
          <p:cNvPr id="49189" name="Rectangle 301"/>
          <p:cNvSpPr>
            <a:spLocks noChangeArrowheads="1"/>
          </p:cNvSpPr>
          <p:nvPr/>
        </p:nvSpPr>
        <p:spPr bwMode="auto">
          <a:xfrm>
            <a:off x="3033713" y="3227388"/>
            <a:ext cx="793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2500">
                <a:solidFill>
                  <a:srgbClr val="000000"/>
                </a:solidFill>
                <a:latin typeface="Times New Roman" pitchFamily="18" charset="0"/>
              </a:rPr>
              <a:t> </a:t>
            </a:r>
            <a:endParaRPr lang="de-DE"/>
          </a:p>
        </p:txBody>
      </p:sp>
      <p:sp>
        <p:nvSpPr>
          <p:cNvPr id="49190" name="Rectangle 302"/>
          <p:cNvSpPr>
            <a:spLocks noChangeArrowheads="1"/>
          </p:cNvSpPr>
          <p:nvPr/>
        </p:nvSpPr>
        <p:spPr bwMode="auto">
          <a:xfrm>
            <a:off x="2606675" y="3587750"/>
            <a:ext cx="793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2500">
                <a:solidFill>
                  <a:srgbClr val="000000"/>
                </a:solidFill>
                <a:latin typeface="Times New Roman" pitchFamily="18" charset="0"/>
              </a:rPr>
              <a:t> </a:t>
            </a:r>
            <a:endParaRPr lang="de-DE"/>
          </a:p>
        </p:txBody>
      </p:sp>
      <p:sp>
        <p:nvSpPr>
          <p:cNvPr id="49191" name="Rectangle 303"/>
          <p:cNvSpPr>
            <a:spLocks noChangeArrowheads="1"/>
          </p:cNvSpPr>
          <p:nvPr/>
        </p:nvSpPr>
        <p:spPr bwMode="auto">
          <a:xfrm>
            <a:off x="2300288" y="3954463"/>
            <a:ext cx="61912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2500">
                <a:solidFill>
                  <a:srgbClr val="000000"/>
                </a:solidFill>
                <a:latin typeface="Times New Roman" pitchFamily="18" charset="0"/>
              </a:rPr>
              <a:t>units</a:t>
            </a:r>
            <a:endParaRPr lang="de-DE"/>
          </a:p>
        </p:txBody>
      </p:sp>
      <p:sp>
        <p:nvSpPr>
          <p:cNvPr id="49192" name="Rectangle 304"/>
          <p:cNvSpPr>
            <a:spLocks noChangeArrowheads="1"/>
          </p:cNvSpPr>
          <p:nvPr/>
        </p:nvSpPr>
        <p:spPr bwMode="auto">
          <a:xfrm>
            <a:off x="2911475" y="3992563"/>
            <a:ext cx="666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2100">
                <a:solidFill>
                  <a:srgbClr val="000000"/>
                </a:solidFill>
                <a:latin typeface="Times New Roman" pitchFamily="18" charset="0"/>
              </a:rPr>
              <a:t> </a:t>
            </a:r>
            <a:endParaRPr lang="de-DE"/>
          </a:p>
        </p:txBody>
      </p:sp>
      <p:sp>
        <p:nvSpPr>
          <p:cNvPr id="49193" name="Rectangle 305"/>
          <p:cNvSpPr>
            <a:spLocks noChangeArrowheads="1"/>
          </p:cNvSpPr>
          <p:nvPr/>
        </p:nvSpPr>
        <p:spPr bwMode="auto">
          <a:xfrm>
            <a:off x="4478338" y="2466975"/>
            <a:ext cx="1354137" cy="2805113"/>
          </a:xfrm>
          <a:prstGeom prst="rect">
            <a:avLst/>
          </a:prstGeom>
          <a:solidFill>
            <a:srgbClr val="E1E1FF"/>
          </a:solidFill>
          <a:ln w="50800">
            <a:solidFill>
              <a:srgbClr val="000000"/>
            </a:solidFill>
            <a:miter lim="800000"/>
            <a:headEnd/>
            <a:tailEnd/>
          </a:ln>
        </p:spPr>
        <p:txBody>
          <a:bodyPr/>
          <a:lstStyle/>
          <a:p>
            <a:endParaRPr lang="de-DE"/>
          </a:p>
        </p:txBody>
      </p:sp>
      <p:sp>
        <p:nvSpPr>
          <p:cNvPr id="49194" name="Rectangle 306"/>
          <p:cNvSpPr>
            <a:spLocks noChangeArrowheads="1"/>
          </p:cNvSpPr>
          <p:nvPr/>
        </p:nvSpPr>
        <p:spPr bwMode="auto">
          <a:xfrm>
            <a:off x="5156200" y="2574925"/>
            <a:ext cx="666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2100">
                <a:solidFill>
                  <a:srgbClr val="000000"/>
                </a:solidFill>
                <a:latin typeface="Times New Roman" pitchFamily="18" charset="0"/>
              </a:rPr>
              <a:t> </a:t>
            </a:r>
            <a:endParaRPr lang="de-DE"/>
          </a:p>
        </p:txBody>
      </p:sp>
      <p:sp>
        <p:nvSpPr>
          <p:cNvPr id="49195" name="Rectangle 307"/>
          <p:cNvSpPr>
            <a:spLocks noChangeArrowheads="1"/>
          </p:cNvSpPr>
          <p:nvPr/>
        </p:nvSpPr>
        <p:spPr bwMode="auto">
          <a:xfrm>
            <a:off x="5156200" y="2882900"/>
            <a:ext cx="666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2100">
                <a:solidFill>
                  <a:srgbClr val="000000"/>
                </a:solidFill>
                <a:latin typeface="Times New Roman" pitchFamily="18" charset="0"/>
              </a:rPr>
              <a:t> </a:t>
            </a:r>
            <a:endParaRPr lang="de-DE"/>
          </a:p>
        </p:txBody>
      </p:sp>
      <p:sp>
        <p:nvSpPr>
          <p:cNvPr id="49196" name="Rectangle 308"/>
          <p:cNvSpPr>
            <a:spLocks noChangeArrowheads="1"/>
          </p:cNvSpPr>
          <p:nvPr/>
        </p:nvSpPr>
        <p:spPr bwMode="auto">
          <a:xfrm>
            <a:off x="4606925" y="3195638"/>
            <a:ext cx="111125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2500">
                <a:solidFill>
                  <a:srgbClr val="000000"/>
                </a:solidFill>
                <a:latin typeface="Times New Roman" pitchFamily="18" charset="0"/>
              </a:rPr>
              <a:t>Ausgabe</a:t>
            </a:r>
            <a:endParaRPr lang="de-DE"/>
          </a:p>
        </p:txBody>
      </p:sp>
      <p:sp>
        <p:nvSpPr>
          <p:cNvPr id="49197" name="Rectangle 309"/>
          <p:cNvSpPr>
            <a:spLocks noChangeArrowheads="1"/>
          </p:cNvSpPr>
          <p:nvPr/>
        </p:nvSpPr>
        <p:spPr bwMode="auto">
          <a:xfrm>
            <a:off x="5700713" y="3195638"/>
            <a:ext cx="793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2500">
                <a:solidFill>
                  <a:srgbClr val="000000"/>
                </a:solidFill>
                <a:latin typeface="Times New Roman" pitchFamily="18" charset="0"/>
              </a:rPr>
              <a:t> </a:t>
            </a:r>
            <a:endParaRPr lang="de-DE"/>
          </a:p>
        </p:txBody>
      </p:sp>
      <p:sp>
        <p:nvSpPr>
          <p:cNvPr id="49198" name="Rectangle 310"/>
          <p:cNvSpPr>
            <a:spLocks noChangeArrowheads="1"/>
          </p:cNvSpPr>
          <p:nvPr/>
        </p:nvSpPr>
        <p:spPr bwMode="auto">
          <a:xfrm>
            <a:off x="5156200" y="3554413"/>
            <a:ext cx="793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2500">
                <a:solidFill>
                  <a:srgbClr val="000000"/>
                </a:solidFill>
                <a:latin typeface="Times New Roman" pitchFamily="18" charset="0"/>
              </a:rPr>
              <a:t> </a:t>
            </a:r>
            <a:endParaRPr lang="de-DE"/>
          </a:p>
        </p:txBody>
      </p:sp>
      <p:sp>
        <p:nvSpPr>
          <p:cNvPr id="49199" name="Rectangle 311"/>
          <p:cNvSpPr>
            <a:spLocks noChangeArrowheads="1"/>
          </p:cNvSpPr>
          <p:nvPr/>
        </p:nvSpPr>
        <p:spPr bwMode="auto">
          <a:xfrm>
            <a:off x="4849813" y="3919538"/>
            <a:ext cx="61912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2500">
                <a:solidFill>
                  <a:srgbClr val="000000"/>
                </a:solidFill>
                <a:latin typeface="Times New Roman" pitchFamily="18" charset="0"/>
              </a:rPr>
              <a:t>units</a:t>
            </a:r>
            <a:endParaRPr lang="de-DE"/>
          </a:p>
        </p:txBody>
      </p:sp>
      <p:sp>
        <p:nvSpPr>
          <p:cNvPr id="49200" name="Rectangle 312"/>
          <p:cNvSpPr>
            <a:spLocks noChangeArrowheads="1"/>
          </p:cNvSpPr>
          <p:nvPr/>
        </p:nvSpPr>
        <p:spPr bwMode="auto">
          <a:xfrm>
            <a:off x="5461000" y="3957638"/>
            <a:ext cx="666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2100">
                <a:solidFill>
                  <a:srgbClr val="000000"/>
                </a:solidFill>
                <a:latin typeface="Times New Roman" pitchFamily="18" charset="0"/>
              </a:rPr>
              <a:t> </a:t>
            </a:r>
            <a:endParaRPr lang="de-DE"/>
          </a:p>
        </p:txBody>
      </p:sp>
      <p:sp>
        <p:nvSpPr>
          <p:cNvPr id="49201" name="Rectangle 313"/>
          <p:cNvSpPr>
            <a:spLocks noChangeArrowheads="1"/>
          </p:cNvSpPr>
          <p:nvPr/>
        </p:nvSpPr>
        <p:spPr bwMode="auto">
          <a:xfrm>
            <a:off x="6742113" y="4219575"/>
            <a:ext cx="727075"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grpSp>
        <p:nvGrpSpPr>
          <p:cNvPr id="9" name="Group 319"/>
          <p:cNvGrpSpPr>
            <a:grpSpLocks/>
          </p:cNvGrpSpPr>
          <p:nvPr/>
        </p:nvGrpSpPr>
        <p:grpSpPr bwMode="auto">
          <a:xfrm>
            <a:off x="6742113" y="4257675"/>
            <a:ext cx="676275" cy="363538"/>
            <a:chOff x="4247" y="2682"/>
            <a:chExt cx="426" cy="229"/>
          </a:xfrm>
        </p:grpSpPr>
        <p:sp>
          <p:nvSpPr>
            <p:cNvPr id="49203" name="Rectangle 314"/>
            <p:cNvSpPr>
              <a:spLocks noChangeArrowheads="1"/>
            </p:cNvSpPr>
            <p:nvPr/>
          </p:nvSpPr>
          <p:spPr bwMode="auto">
            <a:xfrm>
              <a:off x="4247" y="2705"/>
              <a:ext cx="112"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2100" b="1">
                  <a:solidFill>
                    <a:srgbClr val="000000"/>
                  </a:solidFill>
                  <a:latin typeface="Times New Roman" pitchFamily="18" charset="0"/>
                </a:rPr>
                <a:t>L</a:t>
              </a:r>
              <a:endParaRPr lang="de-DE"/>
            </a:p>
          </p:txBody>
        </p:sp>
        <p:sp>
          <p:nvSpPr>
            <p:cNvPr id="49204" name="Rectangle 315"/>
            <p:cNvSpPr>
              <a:spLocks noChangeArrowheads="1"/>
            </p:cNvSpPr>
            <p:nvPr/>
          </p:nvSpPr>
          <p:spPr bwMode="auto">
            <a:xfrm>
              <a:off x="4360" y="2709"/>
              <a:ext cx="56"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2100">
                  <a:solidFill>
                    <a:srgbClr val="000000"/>
                  </a:solidFill>
                  <a:latin typeface="Times New Roman" pitchFamily="18" charset="0"/>
                </a:rPr>
                <a:t>-</a:t>
              </a:r>
              <a:endParaRPr lang="de-DE"/>
            </a:p>
          </p:txBody>
        </p:sp>
        <p:sp>
          <p:nvSpPr>
            <p:cNvPr id="49205" name="Rectangle 316"/>
            <p:cNvSpPr>
              <a:spLocks noChangeArrowheads="1"/>
            </p:cNvSpPr>
            <p:nvPr/>
          </p:nvSpPr>
          <p:spPr bwMode="auto">
            <a:xfrm>
              <a:off x="4415" y="2705"/>
              <a:ext cx="84"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2100" b="1">
                  <a:solidFill>
                    <a:srgbClr val="000000"/>
                  </a:solidFill>
                  <a:latin typeface="Times New Roman" pitchFamily="18" charset="0"/>
                </a:rPr>
                <a:t>y</a:t>
              </a:r>
              <a:endParaRPr lang="de-DE"/>
            </a:p>
          </p:txBody>
        </p:sp>
        <p:sp>
          <p:nvSpPr>
            <p:cNvPr id="49206" name="Rectangle 317"/>
            <p:cNvSpPr>
              <a:spLocks noChangeArrowheads="1"/>
            </p:cNvSpPr>
            <p:nvPr/>
          </p:nvSpPr>
          <p:spPr bwMode="auto">
            <a:xfrm>
              <a:off x="4500" y="2682"/>
              <a:ext cx="130"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400">
                  <a:solidFill>
                    <a:srgbClr val="000000"/>
                  </a:solidFill>
                  <a:latin typeface="Times New Roman" pitchFamily="18" charset="0"/>
                </a:rPr>
                <a:t>(2)</a:t>
              </a:r>
              <a:endParaRPr lang="de-DE"/>
            </a:p>
          </p:txBody>
        </p:sp>
        <p:sp>
          <p:nvSpPr>
            <p:cNvPr id="49207" name="Rectangle 318"/>
            <p:cNvSpPr>
              <a:spLocks noChangeArrowheads="1"/>
            </p:cNvSpPr>
            <p:nvPr/>
          </p:nvSpPr>
          <p:spPr bwMode="auto">
            <a:xfrm>
              <a:off x="4631" y="2709"/>
              <a:ext cx="42"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2100">
                  <a:solidFill>
                    <a:srgbClr val="000000"/>
                  </a:solidFill>
                  <a:latin typeface="Times New Roman" pitchFamily="18" charset="0"/>
                </a:rPr>
                <a:t> </a:t>
              </a:r>
              <a:endParaRPr lang="de-DE"/>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2832"/>
                                        </p:tgtEl>
                                        <p:attrNameLst>
                                          <p:attrName>style.visibility</p:attrName>
                                        </p:attrNameLst>
                                      </p:cBhvr>
                                      <p:to>
                                        <p:strVal val="visible"/>
                                      </p:to>
                                    </p:set>
                                    <p:animEffect transition="in" filter="wipe(left)">
                                      <p:cBhvr>
                                        <p:cTn id="7" dur="1000"/>
                                        <p:tgtEl>
                                          <p:spTgt spid="162832"/>
                                        </p:tgtEl>
                                      </p:cBhvr>
                                    </p:animEffect>
                                  </p:childTnLst>
                                </p:cTn>
                              </p:par>
                            </p:childTnLst>
                          </p:cTn>
                        </p:par>
                        <p:par>
                          <p:cTn id="8" fill="hold" nodeType="afterGroup">
                            <p:stCondLst>
                              <p:cond delay="1000"/>
                            </p:stCondLst>
                            <p:childTnLst>
                              <p:par>
                                <p:cTn id="9" presetID="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par>
                          <p:cTn id="15" fill="hold" nodeType="afterGroup">
                            <p:stCondLst>
                              <p:cond delay="0"/>
                            </p:stCondLst>
                            <p:childTnLst>
                              <p:par>
                                <p:cTn id="16" presetID="22" presetClass="entr" presetSubtype="8" fill="hold" grpId="0" nodeType="afterEffect">
                                  <p:stCondLst>
                                    <p:cond delay="0"/>
                                  </p:stCondLst>
                                  <p:childTnLst>
                                    <p:set>
                                      <p:cBhvr>
                                        <p:cTn id="17" dur="1" fill="hold">
                                          <p:stCondLst>
                                            <p:cond delay="0"/>
                                          </p:stCondLst>
                                        </p:cTn>
                                        <p:tgtEl>
                                          <p:spTgt spid="162837"/>
                                        </p:tgtEl>
                                        <p:attrNameLst>
                                          <p:attrName>style.visibility</p:attrName>
                                        </p:attrNameLst>
                                      </p:cBhvr>
                                      <p:to>
                                        <p:strVal val="visible"/>
                                      </p:to>
                                    </p:set>
                                    <p:animEffect transition="in" filter="wipe(left)">
                                      <p:cBhvr>
                                        <p:cTn id="18" dur="1000"/>
                                        <p:tgtEl>
                                          <p:spTgt spid="162837"/>
                                        </p:tgtEl>
                                      </p:cBhvr>
                                    </p:animEffect>
                                  </p:childTnLst>
                                </p:cTn>
                              </p:par>
                            </p:childTnLst>
                          </p:cTn>
                        </p:par>
                        <p:par>
                          <p:cTn id="19" fill="hold" nodeType="afterGroup">
                            <p:stCondLst>
                              <p:cond delay="1000"/>
                            </p:stCondLst>
                            <p:childTnLst>
                              <p:par>
                                <p:cTn id="20" presetID="1"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62845"/>
                                        </p:tgtEl>
                                        <p:attrNameLst>
                                          <p:attrName>style.visibility</p:attrName>
                                        </p:attrNameLst>
                                      </p:cBhvr>
                                      <p:to>
                                        <p:strVal val="visible"/>
                                      </p:to>
                                    </p:set>
                                    <p:animEffect transition="in" filter="wipe(left)">
                                      <p:cBhvr>
                                        <p:cTn id="26" dur="1000"/>
                                        <p:tgtEl>
                                          <p:spTgt spid="162845"/>
                                        </p:tgtEl>
                                      </p:cBhvr>
                                    </p:animEffect>
                                  </p:childTnLst>
                                </p:cTn>
                              </p:par>
                            </p:childTnLst>
                          </p:cTn>
                        </p:par>
                        <p:par>
                          <p:cTn id="27" fill="hold" nodeType="afterGroup">
                            <p:stCondLst>
                              <p:cond delay="1000"/>
                            </p:stCondLst>
                            <p:childTnLst>
                              <p:par>
                                <p:cTn id="28" presetID="23" presetClass="entr" presetSubtype="16"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2" fill="hold"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wipe(right)">
                                      <p:cBhvr>
                                        <p:cTn id="36" dur="1000"/>
                                        <p:tgtEl>
                                          <p:spTgt spid="5"/>
                                        </p:tgtEl>
                                      </p:cBhvr>
                                    </p:animEffect>
                                  </p:childTnLst>
                                </p:cTn>
                              </p:par>
                              <p:par>
                                <p:cTn id="37" presetID="22" presetClass="entr" presetSubtype="2" fill="hold" nodeType="with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wipe(right)">
                                      <p:cBhvr>
                                        <p:cTn id="39" dur="500"/>
                                        <p:tgtEl>
                                          <p:spTgt spid="6"/>
                                        </p:tgtEl>
                                      </p:cBhvr>
                                    </p:animEffect>
                                  </p:childTnLst>
                                </p:cTn>
                              </p:par>
                            </p:childTnLst>
                          </p:cTn>
                        </p:par>
                        <p:par>
                          <p:cTn id="40" fill="hold" nodeType="afterGroup">
                            <p:stCondLst>
                              <p:cond delay="1000"/>
                            </p:stCondLst>
                            <p:childTnLst>
                              <p:par>
                                <p:cTn id="41" presetID="1"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2" fill="hold"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right)">
                                      <p:cBhvr>
                                        <p:cTn id="47" dur="1000"/>
                                        <p:tgtEl>
                                          <p:spTgt spid="7"/>
                                        </p:tgtEl>
                                      </p:cBhvr>
                                    </p:animEffect>
                                  </p:childTnLst>
                                </p:cTn>
                              </p:par>
                            </p:childTnLst>
                          </p:cTn>
                        </p:par>
                        <p:par>
                          <p:cTn id="48" fill="hold" nodeType="afterGroup">
                            <p:stCondLst>
                              <p:cond delay="1000"/>
                            </p:stCondLst>
                            <p:childTnLst>
                              <p:par>
                                <p:cTn id="49" presetID="1" presetClass="entr" presetSubtype="0" fill="hold" grpId="0" nodeType="afterEffect">
                                  <p:stCondLst>
                                    <p:cond delay="0"/>
                                  </p:stCondLst>
                                  <p:childTnLst>
                                    <p:set>
                                      <p:cBhvr>
                                        <p:cTn id="50" dur="1" fill="hold">
                                          <p:stCondLst>
                                            <p:cond delay="0"/>
                                          </p:stCondLst>
                                        </p:cTn>
                                        <p:tgtEl>
                                          <p:spTgt spid="162819">
                                            <p:txEl>
                                              <p:pRg st="0" end="0"/>
                                            </p:txEl>
                                          </p:spTgt>
                                        </p:tgtEl>
                                        <p:attrNameLst>
                                          <p:attrName>style.visibility</p:attrName>
                                        </p:attrNameLst>
                                      </p:cBhvr>
                                      <p:to>
                                        <p:strVal val="visible"/>
                                      </p:to>
                                    </p:set>
                                  </p:childTnLst>
                                </p:cTn>
                              </p:par>
                            </p:childTnLst>
                          </p:cTn>
                        </p:par>
                        <p:par>
                          <p:cTn id="51" fill="hold" nodeType="afterGroup">
                            <p:stCondLst>
                              <p:cond delay="1000"/>
                            </p:stCondLst>
                            <p:childTnLst>
                              <p:par>
                                <p:cTn id="52" presetID="1" presetClass="entr" presetSubtype="0" fill="hold" grpId="0" nodeType="afterEffect">
                                  <p:stCondLst>
                                    <p:cond delay="0"/>
                                  </p:stCondLst>
                                  <p:childTnLst>
                                    <p:set>
                                      <p:cBhvr>
                                        <p:cTn id="53" dur="1" fill="hold">
                                          <p:stCondLst>
                                            <p:cond delay="0"/>
                                          </p:stCondLst>
                                        </p:cTn>
                                        <p:tgtEl>
                                          <p:spTgt spid="16281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819" grpId="0" build="p"/>
      <p:bldP spid="162832" grpId="0" animBg="1"/>
      <p:bldP spid="162837" grpId="0" animBg="1"/>
      <p:bldP spid="162845"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8" name="Rectangle 2"/>
          <p:cNvSpPr>
            <a:spLocks noGrp="1" noChangeArrowheads="1"/>
          </p:cNvSpPr>
          <p:nvPr>
            <p:ph type="title"/>
          </p:nvPr>
        </p:nvSpPr>
        <p:spPr/>
        <p:txBody>
          <a:bodyPr/>
          <a:lstStyle/>
          <a:p>
            <a:r>
              <a:rPr lang="de-DE" dirty="0" smtClean="0"/>
              <a:t>Backpropagation-Lernregel</a:t>
            </a:r>
          </a:p>
        </p:txBody>
      </p:sp>
      <p:sp>
        <p:nvSpPr>
          <p:cNvPr id="20489" name="Rectangle 3"/>
          <p:cNvSpPr>
            <a:spLocks noChangeArrowheads="1"/>
          </p:cNvSpPr>
          <p:nvPr/>
        </p:nvSpPr>
        <p:spPr bwMode="auto">
          <a:xfrm>
            <a:off x="676275" y="1473200"/>
            <a:ext cx="82264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80000"/>
              </a:lnSpc>
              <a:spcAft>
                <a:spcPct val="50000"/>
              </a:spcAft>
            </a:pPr>
            <a:r>
              <a:rPr lang="de-DE" sz="2800" b="1" dirty="0">
                <a:solidFill>
                  <a:srgbClr val="0066CC"/>
                </a:solidFill>
              </a:rPr>
              <a:t>Lernziel</a:t>
            </a:r>
            <a:r>
              <a:rPr lang="de-DE" sz="2400" b="1" dirty="0">
                <a:solidFill>
                  <a:srgbClr val="0066CC"/>
                </a:solidFill>
              </a:rPr>
              <a:t>:</a:t>
            </a:r>
            <a:r>
              <a:rPr lang="de-DE" sz="2400" dirty="0"/>
              <a:t>  R(</a:t>
            </a:r>
            <a:r>
              <a:rPr lang="de-DE" sz="2400" b="1" dirty="0"/>
              <a:t>w</a:t>
            </a:r>
            <a:r>
              <a:rPr lang="de-DE" sz="2400" dirty="0"/>
              <a:t>*) = min </a:t>
            </a:r>
            <a:r>
              <a:rPr lang="de-DE" sz="2800" b="1" dirty="0" smtClean="0">
                <a:solidFill>
                  <a:schemeClr val="accent2"/>
                </a:solidFill>
                <a:sym typeface="Symbol"/>
              </a:rPr>
              <a:t></a:t>
            </a:r>
            <a:r>
              <a:rPr lang="de-DE" sz="2400" dirty="0" smtClean="0"/>
              <a:t>(</a:t>
            </a:r>
            <a:r>
              <a:rPr lang="de-DE" sz="2400" dirty="0"/>
              <a:t>y(</a:t>
            </a:r>
            <a:r>
              <a:rPr lang="de-DE" sz="2400" b="1" dirty="0"/>
              <a:t>w</a:t>
            </a:r>
            <a:r>
              <a:rPr lang="de-DE" sz="2400" dirty="0"/>
              <a:t>) - L(</a:t>
            </a:r>
            <a:r>
              <a:rPr lang="de-DE" sz="2400" b="1" dirty="0"/>
              <a:t>x</a:t>
            </a:r>
            <a:r>
              <a:rPr lang="de-DE" sz="2400" dirty="0"/>
              <a:t>))</a:t>
            </a:r>
            <a:r>
              <a:rPr lang="de-DE" sz="2400" baseline="30000" dirty="0" smtClean="0"/>
              <a:t>2</a:t>
            </a:r>
            <a:r>
              <a:rPr lang="de-DE" sz="2400" b="1" dirty="0">
                <a:solidFill>
                  <a:schemeClr val="accent2"/>
                </a:solidFill>
                <a:sym typeface="Symbol"/>
              </a:rPr>
              <a:t></a:t>
            </a:r>
            <a:r>
              <a:rPr lang="de-DE" sz="2400" dirty="0" smtClean="0"/>
              <a:t>   </a:t>
            </a:r>
            <a:r>
              <a:rPr lang="de-DE" i="1" dirty="0" err="1">
                <a:solidFill>
                  <a:schemeClr val="bg2"/>
                </a:solidFill>
              </a:rPr>
              <a:t>min.</a:t>
            </a:r>
            <a:r>
              <a:rPr lang="de-DE" sz="1800" i="1" dirty="0" err="1">
                <a:solidFill>
                  <a:schemeClr val="bg2"/>
                </a:solidFill>
              </a:rPr>
              <a:t>mittl</a:t>
            </a:r>
            <a:r>
              <a:rPr lang="de-DE" sz="1800" i="1" dirty="0">
                <a:solidFill>
                  <a:schemeClr val="bg2"/>
                </a:solidFill>
              </a:rPr>
              <a:t>. </a:t>
            </a:r>
            <a:r>
              <a:rPr lang="de-DE" sz="1800" i="1" dirty="0" err="1">
                <a:solidFill>
                  <a:schemeClr val="bg2"/>
                </a:solidFill>
              </a:rPr>
              <a:t>quadr</a:t>
            </a:r>
            <a:r>
              <a:rPr lang="de-DE" sz="1800" i="1" dirty="0">
                <a:solidFill>
                  <a:schemeClr val="bg2"/>
                </a:solidFill>
              </a:rPr>
              <a:t>. Fehler</a:t>
            </a:r>
          </a:p>
        </p:txBody>
      </p:sp>
      <p:graphicFrame>
        <p:nvGraphicFramePr>
          <p:cNvPr id="163844" name="Object 4"/>
          <p:cNvGraphicFramePr>
            <a:graphicFrameLocks noChangeAspect="1"/>
          </p:cNvGraphicFramePr>
          <p:nvPr/>
        </p:nvGraphicFramePr>
        <p:xfrm>
          <a:off x="3468688" y="2133600"/>
          <a:ext cx="573087" cy="885825"/>
        </p:xfrm>
        <a:graphic>
          <a:graphicData uri="http://schemas.openxmlformats.org/presentationml/2006/ole">
            <mc:AlternateContent xmlns:mc="http://schemas.openxmlformats.org/markup-compatibility/2006">
              <mc:Choice xmlns:v="urn:schemas-microsoft-com:vml" Requires="v">
                <p:oleObj spid="_x0000_s125030" name="Equation" r:id="rId4" imgW="279360" imgH="431640" progId="Equation.3">
                  <p:embed/>
                </p:oleObj>
              </mc:Choice>
              <mc:Fallback>
                <p:oleObj name="Equation" r:id="rId4" imgW="279360" imgH="4316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8688" y="2133600"/>
                        <a:ext cx="573087" cy="885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63845" name="Rectangle 5"/>
          <p:cNvSpPr>
            <a:spLocks noGrp="1" noChangeArrowheads="1"/>
          </p:cNvSpPr>
          <p:nvPr>
            <p:ph type="body" idx="1"/>
          </p:nvPr>
        </p:nvSpPr>
        <p:spPr>
          <a:xfrm>
            <a:off x="685800" y="2349500"/>
            <a:ext cx="8178800" cy="2206625"/>
          </a:xfrm>
        </p:spPr>
        <p:txBody>
          <a:bodyPr/>
          <a:lstStyle/>
          <a:p>
            <a:pPr marL="0" indent="0">
              <a:lnSpc>
                <a:spcPct val="70000"/>
              </a:lnSpc>
              <a:buFontTx/>
              <a:buNone/>
            </a:pPr>
            <a:r>
              <a:rPr lang="de-DE" sz="2800" dirty="0" err="1" smtClean="0"/>
              <a:t>w</a:t>
            </a:r>
            <a:r>
              <a:rPr lang="de-DE" sz="2800" b="0" baseline="-25000" dirty="0" err="1" smtClean="0"/>
              <a:t>i</a:t>
            </a:r>
            <a:r>
              <a:rPr lang="de-DE" sz="2800" b="0" baseline="-25000" dirty="0" smtClean="0"/>
              <a:t> </a:t>
            </a:r>
            <a:r>
              <a:rPr lang="de-DE" sz="2800" b="0" dirty="0" smtClean="0"/>
              <a:t>(</a:t>
            </a:r>
            <a:r>
              <a:rPr lang="de-DE" b="0" dirty="0" smtClean="0"/>
              <a:t>t+1</a:t>
            </a:r>
            <a:r>
              <a:rPr lang="de-DE" sz="2800" b="0" dirty="0" smtClean="0"/>
              <a:t>)</a:t>
            </a:r>
            <a:r>
              <a:rPr lang="de-DE" sz="2800" b="0" baseline="-25000" dirty="0" smtClean="0"/>
              <a:t> </a:t>
            </a:r>
            <a:r>
              <a:rPr lang="de-DE" sz="2800" b="0" dirty="0" smtClean="0"/>
              <a:t>=</a:t>
            </a:r>
            <a:r>
              <a:rPr lang="de-DE" sz="2800" b="0" baseline="-25000" dirty="0" smtClean="0"/>
              <a:t> </a:t>
            </a:r>
            <a:r>
              <a:rPr lang="de-DE" sz="2800" dirty="0" err="1" smtClean="0"/>
              <a:t>w</a:t>
            </a:r>
            <a:r>
              <a:rPr lang="de-DE" sz="2800" b="0" baseline="-25000" dirty="0" err="1" smtClean="0"/>
              <a:t>i</a:t>
            </a:r>
            <a:r>
              <a:rPr lang="de-DE" sz="2800" b="0" baseline="-25000" dirty="0" smtClean="0"/>
              <a:t> </a:t>
            </a:r>
            <a:r>
              <a:rPr lang="de-DE" sz="2800" b="0" dirty="0" smtClean="0"/>
              <a:t>(</a:t>
            </a:r>
            <a:r>
              <a:rPr lang="de-DE" b="0" dirty="0" smtClean="0"/>
              <a:t>t</a:t>
            </a:r>
            <a:r>
              <a:rPr lang="de-DE" sz="2800" b="0" dirty="0" smtClean="0"/>
              <a:t>) </a:t>
            </a:r>
            <a:r>
              <a:rPr lang="de-DE" sz="2800" b="0" dirty="0" smtClean="0">
                <a:cs typeface="Tahoma" pitchFamily="34" charset="0"/>
                <a:sym typeface="Symbol" pitchFamily="18" charset="2"/>
              </a:rPr>
              <a:t>-</a:t>
            </a:r>
            <a:r>
              <a:rPr lang="de-DE" sz="2800" b="0" dirty="0" smtClean="0"/>
              <a:t> </a:t>
            </a:r>
            <a:r>
              <a:rPr lang="de-DE" sz="2800" b="0" dirty="0" smtClean="0">
                <a:latin typeface="Symbol" pitchFamily="18" charset="2"/>
              </a:rPr>
              <a:t>g</a:t>
            </a:r>
            <a:r>
              <a:rPr lang="de-DE" sz="2800" b="0" dirty="0" smtClean="0"/>
              <a:t> </a:t>
            </a:r>
            <a:r>
              <a:rPr lang="de-DE" sz="2800" b="0" baseline="-25000" dirty="0" smtClean="0"/>
              <a:t>			        </a:t>
            </a:r>
            <a:r>
              <a:rPr lang="de-DE" sz="2000" b="0" i="1" dirty="0" smtClean="0">
                <a:solidFill>
                  <a:schemeClr val="bg2"/>
                </a:solidFill>
              </a:rPr>
              <a:t>Gradienten-Lernregel</a:t>
            </a:r>
            <a:endParaRPr lang="de-DE" sz="1600" b="0" i="1" dirty="0" smtClean="0">
              <a:solidFill>
                <a:schemeClr val="bg2"/>
              </a:solidFill>
            </a:endParaRPr>
          </a:p>
          <a:p>
            <a:pPr marL="0" indent="0">
              <a:lnSpc>
                <a:spcPct val="70000"/>
              </a:lnSpc>
              <a:buFontTx/>
              <a:buNone/>
            </a:pPr>
            <a:r>
              <a:rPr lang="de-DE" sz="1800" b="0" i="1" dirty="0" smtClean="0"/>
              <a:t>	</a:t>
            </a:r>
          </a:p>
          <a:p>
            <a:pPr marL="0" indent="0">
              <a:lnSpc>
                <a:spcPct val="70000"/>
              </a:lnSpc>
              <a:buFontTx/>
              <a:buNone/>
            </a:pPr>
            <a:r>
              <a:rPr lang="de-DE" b="0" dirty="0" err="1" smtClean="0"/>
              <a:t>w</a:t>
            </a:r>
            <a:r>
              <a:rPr lang="de-DE" b="0" baseline="-25000" dirty="0" err="1" smtClean="0"/>
              <a:t>ij</a:t>
            </a:r>
            <a:r>
              <a:rPr lang="de-DE" b="0" baseline="-25000" dirty="0" smtClean="0"/>
              <a:t> </a:t>
            </a:r>
            <a:r>
              <a:rPr lang="de-DE" b="0" dirty="0" smtClean="0"/>
              <a:t>(</a:t>
            </a:r>
            <a:r>
              <a:rPr lang="de-DE" sz="2000" b="0" dirty="0" smtClean="0"/>
              <a:t>t+1</a:t>
            </a:r>
            <a:r>
              <a:rPr lang="de-DE" b="0" dirty="0" smtClean="0"/>
              <a:t>)</a:t>
            </a:r>
            <a:r>
              <a:rPr lang="de-DE" b="0" baseline="-25000" dirty="0" smtClean="0"/>
              <a:t> </a:t>
            </a:r>
            <a:r>
              <a:rPr lang="de-DE" b="0" dirty="0" smtClean="0"/>
              <a:t>=</a:t>
            </a:r>
            <a:r>
              <a:rPr lang="de-DE" b="0" baseline="-25000" dirty="0" smtClean="0"/>
              <a:t> </a:t>
            </a:r>
            <a:r>
              <a:rPr lang="de-DE" b="0" dirty="0" err="1" smtClean="0"/>
              <a:t>w</a:t>
            </a:r>
            <a:r>
              <a:rPr lang="de-DE" b="0" baseline="-25000" dirty="0" err="1" smtClean="0"/>
              <a:t>ij</a:t>
            </a:r>
            <a:r>
              <a:rPr lang="de-DE" b="0" baseline="-25000" dirty="0" smtClean="0"/>
              <a:t> </a:t>
            </a:r>
            <a:r>
              <a:rPr lang="de-DE" b="0" dirty="0" smtClean="0"/>
              <a:t>(</a:t>
            </a:r>
            <a:r>
              <a:rPr lang="de-DE" sz="2000" b="0" dirty="0" smtClean="0"/>
              <a:t>t</a:t>
            </a:r>
            <a:r>
              <a:rPr lang="de-DE" b="0" dirty="0" smtClean="0"/>
              <a:t>) - </a:t>
            </a:r>
            <a:r>
              <a:rPr lang="de-DE" b="0" dirty="0" smtClean="0">
                <a:latin typeface="Symbol" pitchFamily="18" charset="2"/>
              </a:rPr>
              <a:t>g</a:t>
            </a:r>
            <a:r>
              <a:rPr lang="de-DE" b="0" dirty="0" smtClean="0"/>
              <a:t> (</a:t>
            </a:r>
            <a:r>
              <a:rPr lang="de-DE" b="0" dirty="0" err="1" smtClean="0"/>
              <a:t>y</a:t>
            </a:r>
            <a:r>
              <a:rPr lang="de-DE" b="0" baseline="-25000" dirty="0" err="1" smtClean="0"/>
              <a:t>i</a:t>
            </a:r>
            <a:r>
              <a:rPr lang="de-DE" b="0" dirty="0" smtClean="0"/>
              <a:t>(</a:t>
            </a:r>
            <a:r>
              <a:rPr lang="de-DE" b="0" dirty="0" err="1" smtClean="0"/>
              <a:t>w</a:t>
            </a:r>
            <a:r>
              <a:rPr lang="de-DE" b="0" baseline="-25000" dirty="0" err="1" smtClean="0"/>
              <a:t>ij</a:t>
            </a:r>
            <a:r>
              <a:rPr lang="de-DE" b="0" dirty="0" smtClean="0"/>
              <a:t>)-L(x))</a:t>
            </a:r>
            <a:r>
              <a:rPr lang="de-DE" b="0" i="1" dirty="0" smtClean="0">
                <a:latin typeface="Times New Roman" pitchFamily="18" charset="0"/>
              </a:rPr>
              <a:t>	        </a:t>
            </a:r>
            <a:r>
              <a:rPr lang="de-DE" b="0" i="1" dirty="0" err="1" smtClean="0">
                <a:solidFill>
                  <a:schemeClr val="bg2"/>
                </a:solidFill>
                <a:latin typeface="Times New Roman" pitchFamily="18" charset="0"/>
              </a:rPr>
              <a:t>stoch</a:t>
            </a:r>
            <a:r>
              <a:rPr lang="de-DE" b="0" i="1" dirty="0" smtClean="0">
                <a:solidFill>
                  <a:schemeClr val="bg2"/>
                </a:solidFill>
                <a:latin typeface="Times New Roman" pitchFamily="18" charset="0"/>
              </a:rPr>
              <a:t>. Approximation</a:t>
            </a:r>
          </a:p>
        </p:txBody>
      </p:sp>
      <p:graphicFrame>
        <p:nvGraphicFramePr>
          <p:cNvPr id="163846" name="Object 6"/>
          <p:cNvGraphicFramePr>
            <a:graphicFrameLocks noChangeAspect="1"/>
          </p:cNvGraphicFramePr>
          <p:nvPr/>
        </p:nvGraphicFramePr>
        <p:xfrm>
          <a:off x="4697413" y="2989263"/>
          <a:ext cx="809625" cy="782637"/>
        </p:xfrm>
        <a:graphic>
          <a:graphicData uri="http://schemas.openxmlformats.org/presentationml/2006/ole">
            <mc:AlternateContent xmlns:mc="http://schemas.openxmlformats.org/markup-compatibility/2006">
              <mc:Choice xmlns:v="urn:schemas-microsoft-com:vml" Requires="v">
                <p:oleObj spid="_x0000_s125031" name="Formel" r:id="rId6" imgW="393480" imgH="380880" progId="Equation.3">
                  <p:embed/>
                </p:oleObj>
              </mc:Choice>
              <mc:Fallback>
                <p:oleObj name="Formel" r:id="rId6" imgW="393480" imgH="38088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97413" y="2989263"/>
                        <a:ext cx="809625" cy="782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63849" name="Rectangle 9"/>
          <p:cNvSpPr>
            <a:spLocks noChangeArrowheads="1"/>
          </p:cNvSpPr>
          <p:nvPr/>
        </p:nvSpPr>
        <p:spPr bwMode="auto">
          <a:xfrm>
            <a:off x="676275" y="3602037"/>
            <a:ext cx="68326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0"/>
              </a:spcBef>
            </a:pPr>
            <a:r>
              <a:rPr lang="de-DE" sz="2400" dirty="0">
                <a:cs typeface="Times New Roman" pitchFamily="18" charset="0"/>
                <a:sym typeface="Symbol" pitchFamily="18" charset="2"/>
              </a:rPr>
              <a:t>Mit</a:t>
            </a:r>
            <a:r>
              <a:rPr lang="de-DE" sz="2400" dirty="0">
                <a:latin typeface="Arial Black" pitchFamily="34" charset="0"/>
                <a:cs typeface="Times New Roman" pitchFamily="18" charset="0"/>
                <a:sym typeface="Symbol" pitchFamily="18" charset="2"/>
              </a:rPr>
              <a:t> </a:t>
            </a:r>
            <a:r>
              <a:rPr lang="de-DE" sz="2400" dirty="0" smtClean="0">
                <a:latin typeface="Arial Black" pitchFamily="34" charset="0"/>
                <a:cs typeface="Times New Roman" pitchFamily="18" charset="0"/>
                <a:sym typeface="Symbol" pitchFamily="18" charset="2"/>
              </a:rPr>
              <a:t>         </a:t>
            </a:r>
            <a:r>
              <a:rPr lang="de-DE" sz="2400" baseline="-30000" dirty="0" smtClean="0">
                <a:latin typeface="TIMES" charset="0"/>
                <a:cs typeface="Times New Roman" pitchFamily="18" charset="0"/>
              </a:rPr>
              <a:t>i</a:t>
            </a:r>
            <a:r>
              <a:rPr lang="de-DE" sz="2400" baseline="30000" dirty="0" smtClean="0">
                <a:latin typeface="TIMES" charset="0"/>
                <a:cs typeface="Times New Roman" pitchFamily="18" charset="0"/>
              </a:rPr>
              <a:t>(2) </a:t>
            </a:r>
            <a:r>
              <a:rPr lang="de-DE" sz="2400" dirty="0">
                <a:latin typeface="TIMES" charset="0"/>
                <a:cs typeface="Times New Roman" pitchFamily="18" charset="0"/>
              </a:rPr>
              <a:t>:= </a:t>
            </a:r>
            <a:r>
              <a:rPr lang="de-DE" dirty="0">
                <a:latin typeface="TIMES" charset="0"/>
                <a:cs typeface="Times New Roman" pitchFamily="18" charset="0"/>
              </a:rPr>
              <a:t>- </a:t>
            </a:r>
            <a:r>
              <a:rPr lang="de-DE" dirty="0"/>
              <a:t>(</a:t>
            </a:r>
            <a:r>
              <a:rPr lang="de-DE" dirty="0" err="1" smtClean="0"/>
              <a:t>y</a:t>
            </a:r>
            <a:r>
              <a:rPr lang="de-DE" baseline="-25000" dirty="0" err="1" smtClean="0"/>
              <a:t>i</a:t>
            </a:r>
            <a:r>
              <a:rPr lang="de-DE" sz="1800" baseline="30000" dirty="0">
                <a:latin typeface="TIMES" charset="0"/>
                <a:cs typeface="Times New Roman" pitchFamily="18" charset="0"/>
              </a:rPr>
              <a:t>(2) </a:t>
            </a:r>
            <a:r>
              <a:rPr lang="de-DE" sz="1800" dirty="0" smtClean="0"/>
              <a:t>- </a:t>
            </a:r>
            <a:r>
              <a:rPr lang="de-DE" dirty="0" smtClean="0"/>
              <a:t>L(x</a:t>
            </a:r>
            <a:r>
              <a:rPr lang="de-DE" dirty="0"/>
              <a:t>)) S‘(</a:t>
            </a:r>
            <a:r>
              <a:rPr lang="de-DE" dirty="0" err="1"/>
              <a:t>z</a:t>
            </a:r>
            <a:r>
              <a:rPr lang="de-DE" baseline="-25000" dirty="0" err="1"/>
              <a:t>i</a:t>
            </a:r>
            <a:r>
              <a:rPr lang="de-DE" dirty="0"/>
              <a:t>)</a:t>
            </a:r>
            <a:endParaRPr lang="de-DE" baseline="-25000" dirty="0">
              <a:latin typeface="TIMES" charset="0"/>
              <a:cs typeface="Times New Roman" pitchFamily="18" charset="0"/>
              <a:sym typeface="Symbol" pitchFamily="18" charset="2"/>
            </a:endParaRPr>
          </a:p>
          <a:p>
            <a:pPr>
              <a:spcBef>
                <a:spcPct val="0"/>
              </a:spcBef>
            </a:pPr>
            <a:r>
              <a:rPr lang="de-DE" dirty="0" smtClean="0">
                <a:latin typeface="+mj-lt"/>
                <a:cs typeface="Times New Roman" pitchFamily="18" charset="0"/>
                <a:sym typeface="Symbol" pitchFamily="18" charset="2"/>
              </a:rPr>
              <a:t>ist</a:t>
            </a:r>
          </a:p>
          <a:p>
            <a:pPr>
              <a:spcBef>
                <a:spcPct val="0"/>
              </a:spcBef>
            </a:pPr>
            <a:r>
              <a:rPr lang="de-DE" sz="2800" dirty="0" err="1" smtClean="0"/>
              <a:t>w</a:t>
            </a:r>
            <a:r>
              <a:rPr lang="de-DE" sz="2800" baseline="-25000" dirty="0" err="1" smtClean="0"/>
              <a:t>ij</a:t>
            </a:r>
            <a:r>
              <a:rPr lang="de-DE" sz="2800" baseline="-25000" dirty="0" smtClean="0"/>
              <a:t> </a:t>
            </a:r>
            <a:r>
              <a:rPr lang="de-DE" dirty="0" smtClean="0"/>
              <a:t>(</a:t>
            </a:r>
            <a:r>
              <a:rPr lang="de-DE" sz="1800" dirty="0" smtClean="0"/>
              <a:t>t+1</a:t>
            </a:r>
            <a:r>
              <a:rPr lang="de-DE" dirty="0" smtClean="0"/>
              <a:t>)</a:t>
            </a:r>
            <a:r>
              <a:rPr lang="de-DE" baseline="-25000" dirty="0" smtClean="0"/>
              <a:t> </a:t>
            </a:r>
            <a:r>
              <a:rPr lang="de-DE" sz="2800" dirty="0" smtClean="0"/>
              <a:t>=</a:t>
            </a:r>
            <a:r>
              <a:rPr lang="de-DE" sz="2800" baseline="-25000" dirty="0" smtClean="0"/>
              <a:t> </a:t>
            </a:r>
            <a:r>
              <a:rPr lang="de-DE" sz="2800" dirty="0" err="1" smtClean="0"/>
              <a:t>w</a:t>
            </a:r>
            <a:r>
              <a:rPr lang="de-DE" sz="2800" baseline="-25000" dirty="0" err="1" smtClean="0"/>
              <a:t>ij</a:t>
            </a:r>
            <a:r>
              <a:rPr lang="de-DE" sz="2800" baseline="-25000" dirty="0" smtClean="0"/>
              <a:t> </a:t>
            </a:r>
            <a:r>
              <a:rPr lang="de-DE" dirty="0" smtClean="0"/>
              <a:t>(</a:t>
            </a:r>
            <a:r>
              <a:rPr lang="de-DE" sz="1800" dirty="0" smtClean="0"/>
              <a:t>t</a:t>
            </a:r>
            <a:r>
              <a:rPr lang="de-DE" dirty="0" smtClean="0"/>
              <a:t>) </a:t>
            </a:r>
            <a:r>
              <a:rPr lang="de-DE" sz="2800" dirty="0" smtClean="0"/>
              <a:t>- </a:t>
            </a:r>
            <a:r>
              <a:rPr lang="de-DE" sz="2800" dirty="0" smtClean="0">
                <a:latin typeface="Symbol" pitchFamily="18" charset="2"/>
              </a:rPr>
              <a:t>g</a:t>
            </a:r>
            <a:r>
              <a:rPr lang="de-DE" sz="2800" dirty="0" smtClean="0">
                <a:latin typeface="TIMES" charset="0"/>
                <a:cs typeface="Times New Roman" pitchFamily="18" charset="0"/>
              </a:rPr>
              <a:t> </a:t>
            </a:r>
            <a:r>
              <a:rPr lang="de-DE" sz="2800" dirty="0" smtClean="0">
                <a:latin typeface="Arial Black" pitchFamily="34" charset="0"/>
                <a:cs typeface="Times New Roman" pitchFamily="18" charset="0"/>
                <a:sym typeface="Symbol" pitchFamily="18" charset="2"/>
              </a:rPr>
              <a:t></a:t>
            </a:r>
            <a:r>
              <a:rPr lang="de-DE" sz="2800" baseline="-30000" dirty="0" smtClean="0">
                <a:latin typeface="TIMES" charset="0"/>
                <a:cs typeface="Times New Roman" pitchFamily="18" charset="0"/>
              </a:rPr>
              <a:t>i</a:t>
            </a:r>
            <a:r>
              <a:rPr lang="de-DE" sz="2800" dirty="0" smtClean="0">
                <a:latin typeface="TIMES" charset="0"/>
                <a:cs typeface="Times New Roman" pitchFamily="18" charset="0"/>
                <a:sym typeface="Symbol" pitchFamily="18" charset="2"/>
              </a:rPr>
              <a:t> </a:t>
            </a:r>
            <a:r>
              <a:rPr lang="de-DE" sz="2800" dirty="0" err="1" smtClean="0">
                <a:latin typeface="TIMES" charset="0"/>
                <a:cs typeface="Times New Roman" pitchFamily="18" charset="0"/>
                <a:sym typeface="Symbol" pitchFamily="18" charset="2"/>
              </a:rPr>
              <a:t>x</a:t>
            </a:r>
            <a:r>
              <a:rPr lang="de-DE" sz="2800" baseline="-30000" dirty="0" err="1" smtClean="0">
                <a:latin typeface="TIMES" charset="0"/>
                <a:cs typeface="Times New Roman" pitchFamily="18" charset="0"/>
                <a:sym typeface="Symbol" pitchFamily="18" charset="2"/>
              </a:rPr>
              <a:t>j</a:t>
            </a:r>
            <a:r>
              <a:rPr lang="de-DE" sz="2800" dirty="0" smtClean="0">
                <a:latin typeface="TIMES" charset="0"/>
                <a:cs typeface="Times New Roman" pitchFamily="18" charset="0"/>
                <a:sym typeface="Symbol" pitchFamily="18" charset="2"/>
              </a:rPr>
              <a:t>        	</a:t>
            </a:r>
            <a:r>
              <a:rPr lang="de-DE" sz="2800" b="1" i="1" dirty="0" smtClean="0">
                <a:solidFill>
                  <a:srgbClr val="0066CC"/>
                </a:solidFill>
                <a:cs typeface="Times New Roman" pitchFamily="18" charset="0"/>
                <a:sym typeface="Symbol" pitchFamily="18" charset="2"/>
              </a:rPr>
              <a:t>Delta-Regel</a:t>
            </a:r>
            <a:r>
              <a:rPr lang="en-US" sz="2400" b="1" dirty="0" smtClean="0">
                <a:solidFill>
                  <a:srgbClr val="0066CC"/>
                </a:solidFill>
                <a:sym typeface="Symbol" pitchFamily="18" charset="2"/>
              </a:rPr>
              <a:t> </a:t>
            </a:r>
            <a:endParaRPr lang="en-US" sz="2400" b="1" dirty="0">
              <a:solidFill>
                <a:srgbClr val="0066CC"/>
              </a:solidFill>
              <a:sym typeface="Symbol" pitchFamily="18" charset="2"/>
            </a:endParaRPr>
          </a:p>
        </p:txBody>
      </p:sp>
      <p:graphicFrame>
        <p:nvGraphicFramePr>
          <p:cNvPr id="3" name="Objekt 2"/>
          <p:cNvGraphicFramePr>
            <a:graphicFrameLocks noChangeAspect="1"/>
          </p:cNvGraphicFramePr>
          <p:nvPr>
            <p:extLst>
              <p:ext uri="{D42A27DB-BD31-4B8C-83A1-F6EECF244321}">
                <p14:modId xmlns:p14="http://schemas.microsoft.com/office/powerpoint/2010/main" val="4161356737"/>
              </p:ext>
            </p:extLst>
          </p:nvPr>
        </p:nvGraphicFramePr>
        <p:xfrm>
          <a:off x="2266951" y="5223807"/>
          <a:ext cx="4781549" cy="1020726"/>
        </p:xfrm>
        <a:graphic>
          <a:graphicData uri="http://schemas.openxmlformats.org/presentationml/2006/ole">
            <mc:AlternateContent xmlns:mc="http://schemas.openxmlformats.org/markup-compatibility/2006">
              <mc:Choice xmlns:v="urn:schemas-microsoft-com:vml" Requires="v">
                <p:oleObj spid="_x0000_s125032" r:id="rId8" imgW="2540000" imgH="546100" progId="Equation.3">
                  <p:embed/>
                </p:oleObj>
              </mc:Choice>
              <mc:Fallback>
                <p:oleObj r:id="rId8" imgW="2540000" imgH="546100" progId="Equation.3">
                  <p:embed/>
                  <p:pic>
                    <p:nvPicPr>
                      <p:cNvPr id="0"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66951" y="5223807"/>
                        <a:ext cx="4781549" cy="1020726"/>
                      </a:xfrm>
                      <a:prstGeom prst="rect">
                        <a:avLst/>
                      </a:prstGeom>
                      <a:noFill/>
                      <a:ln>
                        <a:noFill/>
                      </a:ln>
                    </p:spPr>
                  </p:pic>
                </p:oleObj>
              </mc:Fallback>
            </mc:AlternateContent>
          </a:graphicData>
        </a:graphic>
      </p:graphicFrame>
      <p:sp>
        <p:nvSpPr>
          <p:cNvPr id="4" name="Textfeld 3"/>
          <p:cNvSpPr txBox="1"/>
          <p:nvPr/>
        </p:nvSpPr>
        <p:spPr>
          <a:xfrm>
            <a:off x="742950" y="5534115"/>
            <a:ext cx="1905000" cy="400110"/>
          </a:xfrm>
          <a:prstGeom prst="rect">
            <a:avLst/>
          </a:prstGeom>
          <a:noFill/>
        </p:spPr>
        <p:txBody>
          <a:bodyPr wrap="square" rtlCol="0">
            <a:spAutoFit/>
          </a:bodyPr>
          <a:lstStyle/>
          <a:p>
            <a:r>
              <a:rPr lang="de-DE" b="1" dirty="0" smtClean="0">
                <a:solidFill>
                  <a:schemeClr val="accent2"/>
                </a:solidFill>
              </a:rPr>
              <a:t>Schicht 1:</a:t>
            </a:r>
            <a:endParaRPr lang="de-DE" b="1" dirty="0">
              <a:solidFill>
                <a:schemeClr val="accent2"/>
              </a:solidFill>
            </a:endParaRPr>
          </a:p>
        </p:txBody>
      </p:sp>
      <p:sp>
        <p:nvSpPr>
          <p:cNvPr id="13" name="Textfeld 12"/>
          <p:cNvSpPr txBox="1"/>
          <p:nvPr/>
        </p:nvSpPr>
        <p:spPr>
          <a:xfrm>
            <a:off x="5286375" y="3724365"/>
            <a:ext cx="1905000" cy="400110"/>
          </a:xfrm>
          <a:prstGeom prst="rect">
            <a:avLst/>
          </a:prstGeom>
          <a:noFill/>
        </p:spPr>
        <p:txBody>
          <a:bodyPr wrap="square" rtlCol="0">
            <a:spAutoFit/>
          </a:bodyPr>
          <a:lstStyle/>
          <a:p>
            <a:r>
              <a:rPr lang="de-DE" b="1" dirty="0" smtClean="0">
                <a:solidFill>
                  <a:srgbClr val="6666FF"/>
                </a:solidFill>
              </a:rPr>
              <a:t>Schicht 2</a:t>
            </a:r>
            <a:endParaRPr lang="de-DE" b="1" dirty="0">
              <a:solidFill>
                <a:srgbClr val="6666FF"/>
              </a:solidFill>
            </a:endParaRPr>
          </a:p>
        </p:txBody>
      </p:sp>
      <p:sp>
        <p:nvSpPr>
          <p:cNvPr id="5" name="Rechteck 4"/>
          <p:cNvSpPr/>
          <p:nvPr/>
        </p:nvSpPr>
        <p:spPr bwMode="auto">
          <a:xfrm>
            <a:off x="676275" y="4202201"/>
            <a:ext cx="3416300" cy="638175"/>
          </a:xfrm>
          <a:prstGeom prst="rect">
            <a:avLst/>
          </a:prstGeom>
          <a:noFill/>
          <a:ln w="38100" cap="flat" cmpd="sng" algn="ctr">
            <a:solidFill>
              <a:srgbClr val="3399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de-DE" sz="2000" b="0" i="0" u="none" strike="noStrike" cap="none" normalizeH="0" baseline="0" smtClean="0">
              <a:ln>
                <a:noFill/>
              </a:ln>
              <a:solidFill>
                <a:schemeClr val="tx1"/>
              </a:solidFill>
              <a:effectLst/>
              <a:latin typeface="Arial" pitchFamily="34" charset="0"/>
            </a:endParaRPr>
          </a:p>
        </p:txBody>
      </p:sp>
      <p:sp>
        <p:nvSpPr>
          <p:cNvPr id="2" name="Fußzeilenplatzhalter 1"/>
          <p:cNvSpPr>
            <a:spLocks noGrp="1"/>
          </p:cNvSpPr>
          <p:nvPr>
            <p:ph type="ftr" sz="quarter" idx="10"/>
          </p:nvPr>
        </p:nvSpPr>
        <p:spPr/>
        <p:txBody>
          <a:bodyPr/>
          <a:lstStyle/>
          <a:p>
            <a:pPr>
              <a:defRPr/>
            </a:pPr>
            <a:r>
              <a:rPr lang="de-DE" smtClean="0"/>
              <a:t>Rüdiger Brause: Adaptive Systeme AS-1, WS 2013</a:t>
            </a:r>
            <a:endParaRPr lang="de-DE"/>
          </a:p>
        </p:txBody>
      </p:sp>
      <p:sp>
        <p:nvSpPr>
          <p:cNvPr id="6" name="Foliennummernplatzhalter 5"/>
          <p:cNvSpPr>
            <a:spLocks noGrp="1"/>
          </p:cNvSpPr>
          <p:nvPr>
            <p:ph type="sldNum" sz="quarter" idx="11"/>
          </p:nvPr>
        </p:nvSpPr>
        <p:spPr/>
        <p:txBody>
          <a:bodyPr/>
          <a:lstStyle/>
          <a:p>
            <a:pPr>
              <a:defRPr/>
            </a:pPr>
            <a:r>
              <a:rPr lang="de-DE" smtClean="0"/>
              <a:t>- </a:t>
            </a:r>
            <a:fld id="{806B3745-C3D1-460A-8187-981064E3C4DD}" type="slidenum">
              <a:rPr lang="de-DE" smtClean="0"/>
              <a:pPr>
                <a:defRPr/>
              </a:pPr>
              <a:t>61</a:t>
            </a:fld>
            <a:r>
              <a:rPr lang="de-DE" smtClean="0"/>
              <a:t> -</a:t>
            </a:r>
            <a:endParaRPr lang="de-DE"/>
          </a:p>
        </p:txBody>
      </p:sp>
    </p:spTree>
    <p:extLst>
      <p:ext uri="{BB962C8B-B14F-4D97-AF65-F5344CB8AC3E}">
        <p14:creationId xmlns:p14="http://schemas.microsoft.com/office/powerpoint/2010/main" val="2567611962"/>
      </p:ext>
    </p:extLst>
  </p:cSld>
  <p:clrMapOvr>
    <a:masterClrMapping/>
  </p:clrMapOvr>
  <p:transition spd="med">
    <p:pull dir="ru"/>
    <p:sndAc>
      <p:stSnd>
        <p:snd r:embed="rId3" name="PROJKTOR.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384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3844"/>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63845">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384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63849">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3849">
                                            <p:txEl>
                                              <p:pRg st="1" end="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3849">
                                            <p:txEl>
                                              <p:pRg st="2" end="2"/>
                                            </p:txEl>
                                          </p:spTgt>
                                        </p:tgtEl>
                                        <p:attrNameLst>
                                          <p:attrName>style.visibility</p:attrName>
                                        </p:attrNameLst>
                                      </p:cBhvr>
                                      <p:to>
                                        <p:strVal val="visible"/>
                                      </p:to>
                                    </p:set>
                                  </p:childTnLst>
                                </p:cTn>
                              </p:par>
                            </p:childTnLst>
                          </p:cTn>
                        </p:par>
                        <p:par>
                          <p:cTn id="25" fill="hold">
                            <p:stCondLst>
                              <p:cond delay="0"/>
                            </p:stCondLst>
                            <p:childTnLst>
                              <p:par>
                                <p:cTn id="26" presetID="10" presetClass="entr" presetSubtype="0"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p:bldP spid="5" grpId="0" animBg="1"/>
    </p:bldLst>
  </p:timing>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8" name="Rectangle 5"/>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1000" smtClean="0">
                <a:latin typeface="Tahoma" pitchFamily="34" charset="0"/>
              </a:rPr>
              <a:t>Rüdiger Brause: Adaptive Systeme AS-1, WS 2013</a:t>
            </a:r>
            <a:endParaRPr lang="de-DE" sz="1000">
              <a:latin typeface="Tahoma" pitchFamily="34" charset="0"/>
            </a:endParaRPr>
          </a:p>
        </p:txBody>
      </p:sp>
      <p:sp>
        <p:nvSpPr>
          <p:cNvPr id="50179" name="Foliennummernplatzhalt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1000" smtClean="0"/>
              <a:t>- </a:t>
            </a:r>
            <a:fld id="{83A4B559-AFF2-4610-89C7-04618DBD95F5}" type="slidenum">
              <a:rPr lang="de-DE" sz="1000" smtClean="0"/>
              <a:pPr/>
              <a:t>62</a:t>
            </a:fld>
            <a:r>
              <a:rPr lang="de-DE" sz="1000" smtClean="0"/>
              <a:t> -</a:t>
            </a:r>
          </a:p>
        </p:txBody>
      </p:sp>
      <p:sp>
        <p:nvSpPr>
          <p:cNvPr id="50180" name="Rectangle 2"/>
          <p:cNvSpPr>
            <a:spLocks noGrp="1" noChangeArrowheads="1"/>
          </p:cNvSpPr>
          <p:nvPr>
            <p:ph type="title"/>
          </p:nvPr>
        </p:nvSpPr>
        <p:spPr/>
        <p:txBody>
          <a:bodyPr/>
          <a:lstStyle/>
          <a:p>
            <a:r>
              <a:rPr lang="de-DE" smtClean="0"/>
              <a:t>Online vs Offline-Lernen</a:t>
            </a:r>
          </a:p>
        </p:txBody>
      </p:sp>
      <p:sp>
        <p:nvSpPr>
          <p:cNvPr id="50181" name="Rectangle 3"/>
          <p:cNvSpPr>
            <a:spLocks noGrp="1" noChangeArrowheads="1"/>
          </p:cNvSpPr>
          <p:nvPr>
            <p:ph type="body" idx="1"/>
          </p:nvPr>
        </p:nvSpPr>
        <p:spPr>
          <a:xfrm>
            <a:off x="558800" y="1587500"/>
            <a:ext cx="8191500" cy="4827588"/>
          </a:xfrm>
        </p:spPr>
        <p:txBody>
          <a:bodyPr/>
          <a:lstStyle/>
          <a:p>
            <a:pPr marL="482600" indent="-381000">
              <a:lnSpc>
                <a:spcPct val="80000"/>
              </a:lnSpc>
              <a:buFontTx/>
              <a:buNone/>
            </a:pPr>
            <a:r>
              <a:rPr lang="de-DE" sz="2800" smtClean="0"/>
              <a:t>ONLINE-Learning:</a:t>
            </a:r>
          </a:p>
          <a:p>
            <a:pPr marL="482600" indent="-381000">
              <a:lnSpc>
                <a:spcPct val="140000"/>
              </a:lnSpc>
              <a:buFontTx/>
              <a:buNone/>
            </a:pPr>
            <a:r>
              <a:rPr lang="de-DE" smtClean="0">
                <a:solidFill>
                  <a:schemeClr val="accent2"/>
                </a:solidFill>
              </a:rPr>
              <a:t>WHILE</a:t>
            </a:r>
            <a:r>
              <a:rPr lang="de-DE" b="0" smtClean="0"/>
              <a:t> </a:t>
            </a:r>
            <a:r>
              <a:rPr lang="de-DE" smtClean="0">
                <a:solidFill>
                  <a:schemeClr val="accent2"/>
                </a:solidFill>
              </a:rPr>
              <a:t>NOT</a:t>
            </a:r>
            <a:r>
              <a:rPr lang="de-DE" b="0" smtClean="0"/>
              <a:t> Abbruchbedingung erfüllt:</a:t>
            </a:r>
          </a:p>
          <a:p>
            <a:pPr marL="482600" indent="-381000">
              <a:lnSpc>
                <a:spcPct val="80000"/>
              </a:lnSpc>
              <a:buFontTx/>
              <a:buNone/>
            </a:pPr>
            <a:r>
              <a:rPr lang="de-DE" b="0" smtClean="0"/>
              <a:t>      Delta := 0</a:t>
            </a:r>
          </a:p>
          <a:p>
            <a:pPr marL="482600" indent="-381000">
              <a:lnSpc>
                <a:spcPct val="80000"/>
              </a:lnSpc>
              <a:buFontTx/>
              <a:buNone/>
            </a:pPr>
            <a:r>
              <a:rPr lang="de-DE" b="0" smtClean="0"/>
              <a:t>       </a:t>
            </a:r>
            <a:r>
              <a:rPr lang="de-DE" smtClean="0">
                <a:solidFill>
                  <a:schemeClr val="accent2"/>
                </a:solidFill>
              </a:rPr>
              <a:t>FORALL</a:t>
            </a:r>
            <a:r>
              <a:rPr lang="de-DE" b="0" smtClean="0"/>
              <a:t> Trainingsmuster x</a:t>
            </a:r>
          </a:p>
          <a:p>
            <a:pPr marL="482600" indent="-381000">
              <a:lnSpc>
                <a:spcPct val="80000"/>
              </a:lnSpc>
              <a:buFontTx/>
              <a:buNone/>
            </a:pPr>
            <a:r>
              <a:rPr lang="de-DE" b="0" smtClean="0"/>
              <a:t>            berechne Delta(W(x))</a:t>
            </a:r>
          </a:p>
          <a:p>
            <a:pPr marL="482600" indent="-381000">
              <a:lnSpc>
                <a:spcPct val="80000"/>
              </a:lnSpc>
              <a:buFontTx/>
              <a:buNone/>
            </a:pPr>
            <a:r>
              <a:rPr lang="de-DE" b="0" smtClean="0"/>
              <a:t>		  W(t) := W(t-1) + Delta  // </a:t>
            </a:r>
            <a:r>
              <a:rPr lang="de-DE" sz="2000" b="0" smtClean="0">
                <a:solidFill>
                  <a:srgbClr val="0066CC"/>
                </a:solidFill>
              </a:rPr>
              <a:t>Lernen mit jedem Muster</a:t>
            </a:r>
          </a:p>
          <a:p>
            <a:pPr marL="482600" indent="-381000">
              <a:lnSpc>
                <a:spcPct val="80000"/>
              </a:lnSpc>
              <a:buFontTx/>
              <a:buNone/>
            </a:pPr>
            <a:r>
              <a:rPr lang="de-DE" b="0" smtClean="0"/>
              <a:t>       </a:t>
            </a:r>
            <a:r>
              <a:rPr lang="de-DE" smtClean="0">
                <a:solidFill>
                  <a:schemeClr val="accent2"/>
                </a:solidFill>
              </a:rPr>
              <a:t>END</a:t>
            </a:r>
            <a:r>
              <a:rPr lang="de-DE" b="0" smtClean="0"/>
              <a:t> </a:t>
            </a:r>
            <a:r>
              <a:rPr lang="de-DE" smtClean="0">
                <a:solidFill>
                  <a:schemeClr val="accent2"/>
                </a:solidFill>
              </a:rPr>
              <a:t>FOR</a:t>
            </a:r>
          </a:p>
          <a:p>
            <a:pPr marL="482600" indent="-381000">
              <a:lnSpc>
                <a:spcPct val="80000"/>
              </a:lnSpc>
              <a:buFontTx/>
              <a:buNone/>
            </a:pPr>
            <a:r>
              <a:rPr lang="de-DE" smtClean="0">
                <a:solidFill>
                  <a:schemeClr val="accent2"/>
                </a:solidFill>
              </a:rPr>
              <a:t>END</a:t>
            </a:r>
            <a:r>
              <a:rPr lang="de-DE" b="0" smtClean="0"/>
              <a:t> </a:t>
            </a:r>
            <a:r>
              <a:rPr lang="de-DE" smtClean="0">
                <a:solidFill>
                  <a:schemeClr val="accent2"/>
                </a:solidFill>
              </a:rPr>
              <a:t>WHILE</a:t>
            </a:r>
            <a:r>
              <a:rPr lang="de-DE" sz="1600" smtClean="0"/>
              <a:t>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02" name="Rectangle 5"/>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1000" smtClean="0">
                <a:latin typeface="Tahoma" pitchFamily="34" charset="0"/>
              </a:rPr>
              <a:t>Rüdiger Brause: Adaptive Systeme AS-1, WS 2013</a:t>
            </a:r>
            <a:endParaRPr lang="de-DE" sz="1000">
              <a:latin typeface="Tahoma" pitchFamily="34" charset="0"/>
            </a:endParaRPr>
          </a:p>
        </p:txBody>
      </p:sp>
      <p:sp>
        <p:nvSpPr>
          <p:cNvPr id="51203" name="Foliennummernplatzhalt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1000" smtClean="0"/>
              <a:t>- </a:t>
            </a:r>
            <a:fld id="{CCA04D6A-4D79-49B0-9106-FDDDE9026FDB}" type="slidenum">
              <a:rPr lang="de-DE" sz="1000" smtClean="0"/>
              <a:pPr/>
              <a:t>63</a:t>
            </a:fld>
            <a:r>
              <a:rPr lang="de-DE" sz="1000" smtClean="0"/>
              <a:t> -</a:t>
            </a:r>
          </a:p>
        </p:txBody>
      </p:sp>
      <p:sp>
        <p:nvSpPr>
          <p:cNvPr id="51204" name="Rectangle 2"/>
          <p:cNvSpPr>
            <a:spLocks noGrp="1" noChangeArrowheads="1"/>
          </p:cNvSpPr>
          <p:nvPr>
            <p:ph type="title"/>
          </p:nvPr>
        </p:nvSpPr>
        <p:spPr/>
        <p:txBody>
          <a:bodyPr/>
          <a:lstStyle/>
          <a:p>
            <a:r>
              <a:rPr lang="de-DE" smtClean="0"/>
              <a:t>Online vs Offline-Lernen</a:t>
            </a:r>
          </a:p>
        </p:txBody>
      </p:sp>
      <p:sp>
        <p:nvSpPr>
          <p:cNvPr id="51205" name="Rectangle 3"/>
          <p:cNvSpPr>
            <a:spLocks noGrp="1" noChangeArrowheads="1"/>
          </p:cNvSpPr>
          <p:nvPr>
            <p:ph type="body" idx="1"/>
          </p:nvPr>
        </p:nvSpPr>
        <p:spPr>
          <a:xfrm>
            <a:off x="520700" y="1511300"/>
            <a:ext cx="8153400" cy="4827588"/>
          </a:xfrm>
        </p:spPr>
        <p:txBody>
          <a:bodyPr/>
          <a:lstStyle/>
          <a:p>
            <a:pPr marL="482600" indent="-381000">
              <a:lnSpc>
                <a:spcPct val="80000"/>
              </a:lnSpc>
              <a:buFontTx/>
              <a:buNone/>
            </a:pPr>
            <a:r>
              <a:rPr lang="de-DE" sz="2800" smtClean="0"/>
              <a:t>OFFLINE-Learning:</a:t>
            </a:r>
          </a:p>
          <a:p>
            <a:pPr marL="482600" indent="-381000">
              <a:lnSpc>
                <a:spcPct val="140000"/>
              </a:lnSpc>
              <a:buFontTx/>
              <a:buNone/>
            </a:pPr>
            <a:r>
              <a:rPr lang="de-DE" smtClean="0">
                <a:solidFill>
                  <a:schemeClr val="accent2"/>
                </a:solidFill>
              </a:rPr>
              <a:t>WHILE NOT</a:t>
            </a:r>
            <a:r>
              <a:rPr lang="de-DE" b="0" smtClean="0"/>
              <a:t> Abbruchbedingung erfüllt:</a:t>
            </a:r>
          </a:p>
          <a:p>
            <a:pPr marL="482600" indent="-381000">
              <a:lnSpc>
                <a:spcPct val="80000"/>
              </a:lnSpc>
              <a:buFontTx/>
              <a:buNone/>
            </a:pPr>
            <a:r>
              <a:rPr lang="de-DE" b="0" smtClean="0"/>
              <a:t>      GesamtDelta := 0</a:t>
            </a:r>
          </a:p>
          <a:p>
            <a:pPr marL="482600" indent="-381000">
              <a:lnSpc>
                <a:spcPct val="80000"/>
              </a:lnSpc>
              <a:buFontTx/>
              <a:buNone/>
            </a:pPr>
            <a:r>
              <a:rPr lang="de-DE" b="0" smtClean="0"/>
              <a:t>       </a:t>
            </a:r>
            <a:r>
              <a:rPr lang="de-DE" smtClean="0">
                <a:solidFill>
                  <a:schemeClr val="accent2"/>
                </a:solidFill>
              </a:rPr>
              <a:t>FORALL</a:t>
            </a:r>
            <a:r>
              <a:rPr lang="de-DE" b="0" smtClean="0"/>
              <a:t> Trainingsmuster x</a:t>
            </a:r>
          </a:p>
          <a:p>
            <a:pPr marL="482600" indent="-381000">
              <a:lnSpc>
                <a:spcPct val="80000"/>
              </a:lnSpc>
              <a:buFontTx/>
              <a:buNone/>
            </a:pPr>
            <a:r>
              <a:rPr lang="de-DE" b="0" smtClean="0"/>
              <a:t>              berechne Delta(W(x))</a:t>
            </a:r>
          </a:p>
          <a:p>
            <a:pPr marL="482600" indent="-381000">
              <a:lnSpc>
                <a:spcPct val="80000"/>
              </a:lnSpc>
              <a:buFontTx/>
              <a:buNone/>
            </a:pPr>
            <a:r>
              <a:rPr lang="de-DE" b="0" smtClean="0"/>
              <a:t>              GesamtDelta := GesamtDelta + Delta(W(x))</a:t>
            </a:r>
          </a:p>
          <a:p>
            <a:pPr marL="482600" indent="-381000">
              <a:lnSpc>
                <a:spcPct val="80000"/>
              </a:lnSpc>
              <a:buFontTx/>
              <a:buNone/>
            </a:pPr>
            <a:r>
              <a:rPr lang="de-DE" b="0" smtClean="0"/>
              <a:t>        </a:t>
            </a:r>
            <a:r>
              <a:rPr lang="de-DE" smtClean="0">
                <a:solidFill>
                  <a:schemeClr val="accent2"/>
                </a:solidFill>
              </a:rPr>
              <a:t>END</a:t>
            </a:r>
            <a:r>
              <a:rPr lang="de-DE" b="0" smtClean="0"/>
              <a:t> </a:t>
            </a:r>
            <a:r>
              <a:rPr lang="de-DE" smtClean="0">
                <a:solidFill>
                  <a:schemeClr val="accent2"/>
                </a:solidFill>
              </a:rPr>
              <a:t>FOR</a:t>
            </a:r>
          </a:p>
          <a:p>
            <a:pPr marL="482600" indent="-381000">
              <a:lnSpc>
                <a:spcPct val="80000"/>
              </a:lnSpc>
              <a:buFontTx/>
              <a:buNone/>
            </a:pPr>
            <a:r>
              <a:rPr lang="de-DE" b="0" smtClean="0"/>
              <a:t>        W(t) := W(t-1) + GesamtDelta  // </a:t>
            </a:r>
            <a:r>
              <a:rPr lang="de-DE" sz="2000" b="0" smtClean="0">
                <a:solidFill>
                  <a:srgbClr val="0066CC"/>
                </a:solidFill>
              </a:rPr>
              <a:t>Lernen am Schluss!</a:t>
            </a:r>
          </a:p>
          <a:p>
            <a:pPr marL="482600" indent="-381000">
              <a:lnSpc>
                <a:spcPct val="80000"/>
              </a:lnSpc>
              <a:buFontTx/>
              <a:buNone/>
            </a:pPr>
            <a:r>
              <a:rPr lang="de-DE" smtClean="0">
                <a:solidFill>
                  <a:schemeClr val="accent2"/>
                </a:solidFill>
              </a:rPr>
              <a:t>END</a:t>
            </a:r>
            <a:r>
              <a:rPr lang="de-DE" b="0" smtClean="0"/>
              <a:t> </a:t>
            </a:r>
            <a:r>
              <a:rPr lang="de-DE" smtClean="0">
                <a:solidFill>
                  <a:schemeClr val="accent2"/>
                </a:solidFill>
              </a:rPr>
              <a:t>WHILE</a:t>
            </a:r>
            <a:r>
              <a:rPr lang="de-DE" sz="1600" smtClean="0"/>
              <a:t>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2226" name="Rectangle 5"/>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1000" smtClean="0">
                <a:latin typeface="Tahoma" pitchFamily="34" charset="0"/>
              </a:rPr>
              <a:t>Rüdiger Brause: Adaptive Systeme AS-1, WS 2013</a:t>
            </a:r>
            <a:endParaRPr lang="de-DE" sz="1000">
              <a:latin typeface="Tahoma" pitchFamily="34" charset="0"/>
            </a:endParaRPr>
          </a:p>
        </p:txBody>
      </p:sp>
      <p:sp>
        <p:nvSpPr>
          <p:cNvPr id="52227" name="Foliennummernplatzhalt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1000" smtClean="0"/>
              <a:t>- </a:t>
            </a:r>
            <a:fld id="{7EE5DD18-85DD-4FEA-9B62-79D66D6D6246}" type="slidenum">
              <a:rPr lang="de-DE" sz="1000" smtClean="0"/>
              <a:pPr/>
              <a:t>64</a:t>
            </a:fld>
            <a:r>
              <a:rPr lang="de-DE" sz="1000" smtClean="0"/>
              <a:t> -</a:t>
            </a:r>
          </a:p>
        </p:txBody>
      </p:sp>
      <p:sp>
        <p:nvSpPr>
          <p:cNvPr id="52228" name="Rectangle 2"/>
          <p:cNvSpPr>
            <a:spLocks noGrp="1" noChangeArrowheads="1"/>
          </p:cNvSpPr>
          <p:nvPr>
            <p:ph type="title"/>
          </p:nvPr>
        </p:nvSpPr>
        <p:spPr/>
        <p:txBody>
          <a:bodyPr/>
          <a:lstStyle/>
          <a:p>
            <a:r>
              <a:rPr lang="de-DE" smtClean="0"/>
              <a:t>Online vs Offline-Lernen</a:t>
            </a:r>
          </a:p>
        </p:txBody>
      </p:sp>
      <p:sp>
        <p:nvSpPr>
          <p:cNvPr id="52229" name="Rectangle 3"/>
          <p:cNvSpPr>
            <a:spLocks noGrp="1" noChangeArrowheads="1"/>
          </p:cNvSpPr>
          <p:nvPr>
            <p:ph type="body" idx="1"/>
          </p:nvPr>
        </p:nvSpPr>
        <p:spPr>
          <a:xfrm>
            <a:off x="622300" y="1193800"/>
            <a:ext cx="8077200" cy="304800"/>
          </a:xfrm>
        </p:spPr>
        <p:txBody>
          <a:bodyPr/>
          <a:lstStyle/>
          <a:p>
            <a:pPr>
              <a:lnSpc>
                <a:spcPct val="90000"/>
              </a:lnSpc>
              <a:buFontTx/>
              <a:buNone/>
            </a:pPr>
            <a:r>
              <a:rPr lang="de-DE" sz="2800" smtClean="0">
                <a:cs typeface="Times New Roman" pitchFamily="18" charset="0"/>
              </a:rPr>
              <a:t>Beispiel</a:t>
            </a:r>
            <a:r>
              <a:rPr lang="de-DE" sz="2800" b="0" smtClean="0">
                <a:cs typeface="Times New Roman" pitchFamily="18" charset="0"/>
              </a:rPr>
              <a:t> Buchstabenerkennung </a:t>
            </a:r>
            <a:r>
              <a:rPr lang="de-DE" sz="2000" b="0" smtClean="0">
                <a:cs typeface="Times New Roman" pitchFamily="18" charset="0"/>
              </a:rPr>
              <a:t>Überwachtes Lernen</a:t>
            </a:r>
            <a:r>
              <a:rPr lang="de-DE" sz="2800" b="0" smtClean="0">
                <a:cs typeface="Times New Roman" pitchFamily="18" charset="0"/>
              </a:rPr>
              <a:t> 		</a:t>
            </a:r>
            <a:r>
              <a:rPr lang="de-DE" sz="1600" b="0" smtClean="0">
                <a:cs typeface="Times New Roman" pitchFamily="18" charset="0"/>
              </a:rPr>
              <a:t>			 </a:t>
            </a:r>
            <a:r>
              <a:rPr lang="de-DE" sz="1600" smtClean="0"/>
              <a:t> </a:t>
            </a:r>
          </a:p>
        </p:txBody>
      </p:sp>
      <p:sp>
        <p:nvSpPr>
          <p:cNvPr id="167941" name="Text Box 5"/>
          <p:cNvSpPr txBox="1">
            <a:spLocks noChangeArrowheads="1"/>
          </p:cNvSpPr>
          <p:nvPr/>
        </p:nvSpPr>
        <p:spPr bwMode="auto">
          <a:xfrm>
            <a:off x="663575" y="2292350"/>
            <a:ext cx="4076700" cy="380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2400" b="1">
                <a:latin typeface="TIMES" charset="0"/>
                <a:cs typeface="Times New Roman" pitchFamily="18" charset="0"/>
              </a:rPr>
              <a:t>Eingabe</a:t>
            </a:r>
            <a:r>
              <a:rPr lang="de-DE" sz="1800">
                <a:latin typeface="TIMES" charset="0"/>
                <a:cs typeface="Times New Roman" pitchFamily="18" charset="0"/>
              </a:rPr>
              <a:t>	</a:t>
            </a:r>
            <a:r>
              <a:rPr lang="de-DE" sz="1800" i="1">
                <a:latin typeface="Algerian" pitchFamily="82" charset="0"/>
                <a:cs typeface="Times New Roman" pitchFamily="18" charset="0"/>
              </a:rPr>
              <a:t>	    </a:t>
            </a:r>
            <a:r>
              <a:rPr lang="de-DE" sz="1800" i="1">
                <a:latin typeface="Times New Roman" pitchFamily="18" charset="0"/>
                <a:cs typeface="Times New Roman" pitchFamily="18" charset="0"/>
              </a:rPr>
              <a:t>Gewichte</a:t>
            </a:r>
            <a:endParaRPr lang="de-DE" sz="2400">
              <a:latin typeface="Times New Roman" pitchFamily="18" charset="0"/>
              <a:cs typeface="Times New Roman" pitchFamily="18" charset="0"/>
            </a:endParaRPr>
          </a:p>
          <a:p>
            <a:pPr>
              <a:lnSpc>
                <a:spcPct val="150000"/>
              </a:lnSpc>
            </a:pPr>
            <a:r>
              <a:rPr lang="en-US" sz="1800" b="1">
                <a:latin typeface="Times New Roman" pitchFamily="18" charset="0"/>
                <a:cs typeface="Times New Roman" pitchFamily="18" charset="0"/>
              </a:rPr>
              <a:t>On-line learning (Training) 		</a:t>
            </a:r>
            <a:r>
              <a:rPr lang="it-IT" i="1">
                <a:latin typeface="Algerian" pitchFamily="82" charset="0"/>
                <a:cs typeface="Times New Roman" pitchFamily="18" charset="0"/>
              </a:rPr>
              <a:t>..., </a:t>
            </a:r>
            <a:r>
              <a:rPr lang="it-IT" b="1">
                <a:latin typeface="Algerian" pitchFamily="82" charset="0"/>
                <a:cs typeface="Times New Roman" pitchFamily="18" charset="0"/>
              </a:rPr>
              <a:t>H</a:t>
            </a:r>
            <a:r>
              <a:rPr lang="it-IT" i="1">
                <a:latin typeface="Algerian" pitchFamily="82" charset="0"/>
                <a:cs typeface="Times New Roman" pitchFamily="18" charset="0"/>
              </a:rPr>
              <a:t>, ...</a:t>
            </a:r>
            <a:r>
              <a:rPr lang="it-IT">
                <a:latin typeface="Times New Roman" pitchFamily="18" charset="0"/>
                <a:cs typeface="Times New Roman" pitchFamily="18" charset="0"/>
              </a:rPr>
              <a:t>	</a:t>
            </a:r>
            <a:endParaRPr lang="it-IT" sz="1800">
              <a:latin typeface="Times New Roman" pitchFamily="18" charset="0"/>
              <a:cs typeface="Times New Roman" pitchFamily="18" charset="0"/>
            </a:endParaRPr>
          </a:p>
          <a:p>
            <a:pPr>
              <a:lnSpc>
                <a:spcPct val="120000"/>
              </a:lnSpc>
            </a:pPr>
            <a:r>
              <a:rPr lang="it-IT" sz="1800">
                <a:latin typeface="Times New Roman" pitchFamily="18" charset="0"/>
                <a:cs typeface="Times New Roman" pitchFamily="18" charset="0"/>
              </a:rPr>
              <a:t>             	    Testmenge</a:t>
            </a:r>
            <a:r>
              <a:rPr lang="it-IT" sz="1800" i="1">
                <a:latin typeface="Algerian" pitchFamily="82" charset="0"/>
                <a:cs typeface="Times New Roman" pitchFamily="18" charset="0"/>
              </a:rPr>
              <a:t> </a:t>
            </a:r>
          </a:p>
          <a:p>
            <a:pPr>
              <a:lnSpc>
                <a:spcPct val="0"/>
              </a:lnSpc>
            </a:pPr>
            <a:endParaRPr lang="it-IT" sz="1800" i="1">
              <a:latin typeface="Algerian" pitchFamily="82" charset="0"/>
              <a:cs typeface="Times New Roman" pitchFamily="18" charset="0"/>
            </a:endParaRPr>
          </a:p>
          <a:p>
            <a:pPr>
              <a:lnSpc>
                <a:spcPct val="70000"/>
              </a:lnSpc>
            </a:pPr>
            <a:r>
              <a:rPr lang="it-IT" sz="1800" i="1">
                <a:latin typeface="Algerian" pitchFamily="82" charset="0"/>
                <a:cs typeface="Times New Roman" pitchFamily="18" charset="0"/>
              </a:rPr>
              <a:t>        </a:t>
            </a:r>
            <a:r>
              <a:rPr lang="en-US" sz="1800">
                <a:latin typeface="Times New Roman" pitchFamily="18" charset="0"/>
                <a:cs typeface="Times New Roman" pitchFamily="18" charset="0"/>
              </a:rPr>
              <a:t> </a:t>
            </a:r>
            <a:endParaRPr lang="de-DE" sz="1800">
              <a:latin typeface="Times New Roman" pitchFamily="18" charset="0"/>
              <a:cs typeface="Times New Roman" pitchFamily="18" charset="0"/>
            </a:endParaRPr>
          </a:p>
          <a:p>
            <a:pPr algn="r">
              <a:lnSpc>
                <a:spcPct val="60000"/>
              </a:lnSpc>
            </a:pPr>
            <a:r>
              <a:rPr lang="en-US" sz="1800">
                <a:latin typeface="Times New Roman" pitchFamily="18" charset="0"/>
                <a:cs typeface="Times New Roman" pitchFamily="18" charset="0"/>
              </a:rPr>
              <a:t>	 </a:t>
            </a:r>
            <a:endParaRPr lang="de-DE" sz="1800">
              <a:latin typeface="Times New Roman" pitchFamily="18" charset="0"/>
              <a:cs typeface="Times New Roman" pitchFamily="18" charset="0"/>
            </a:endParaRPr>
          </a:p>
          <a:p>
            <a:pPr>
              <a:lnSpc>
                <a:spcPct val="150000"/>
              </a:lnSpc>
            </a:pPr>
            <a:r>
              <a:rPr lang="en-US" sz="1800" b="1">
                <a:latin typeface="Times New Roman" pitchFamily="18" charset="0"/>
                <a:cs typeface="Times New Roman" pitchFamily="18" charset="0"/>
              </a:rPr>
              <a:t>off-line learning	</a:t>
            </a:r>
            <a:endParaRPr lang="de-DE" sz="1800">
              <a:latin typeface="Times New Roman" pitchFamily="18" charset="0"/>
              <a:cs typeface="Times New Roman" pitchFamily="18" charset="0"/>
            </a:endParaRPr>
          </a:p>
          <a:p>
            <a:r>
              <a:rPr lang="de-DE" sz="1800">
                <a:latin typeface="Times New Roman" pitchFamily="18" charset="0"/>
                <a:cs typeface="Times New Roman" pitchFamily="18" charset="0"/>
              </a:rPr>
              <a:t>Trainings-</a:t>
            </a:r>
          </a:p>
          <a:p>
            <a:pPr>
              <a:lnSpc>
                <a:spcPct val="0"/>
              </a:lnSpc>
            </a:pPr>
            <a:r>
              <a:rPr lang="de-DE" sz="1800">
                <a:latin typeface="Times New Roman" pitchFamily="18" charset="0"/>
                <a:cs typeface="Times New Roman" pitchFamily="18" charset="0"/>
              </a:rPr>
              <a:t>     menge</a:t>
            </a:r>
          </a:p>
        </p:txBody>
      </p:sp>
      <p:sp>
        <p:nvSpPr>
          <p:cNvPr id="167942" name="Line 6"/>
          <p:cNvSpPr>
            <a:spLocks noChangeShapeType="1"/>
          </p:cNvSpPr>
          <p:nvPr/>
        </p:nvSpPr>
        <p:spPr bwMode="auto">
          <a:xfrm>
            <a:off x="658813" y="3694113"/>
            <a:ext cx="3384550" cy="1587"/>
          </a:xfrm>
          <a:prstGeom prst="line">
            <a:avLst/>
          </a:prstGeom>
          <a:noFill/>
          <a:ln w="25400">
            <a:solidFill>
              <a:srgbClr val="000000"/>
            </a:solidFill>
            <a:round/>
            <a:headEnd type="none" w="lg" len="lg"/>
            <a:tailEnd type="triangle" w="lg" len="lg"/>
          </a:ln>
          <a:effectLst>
            <a:outerShdw dist="91581" dir="2021404" algn="ctr" rotWithShape="0">
              <a:srgbClr val="808080"/>
            </a:outerShdw>
          </a:effectLst>
          <a:extLst>
            <a:ext uri="{909E8E84-426E-40DD-AFC4-6F175D3DCCD1}">
              <a14:hiddenFill xmlns:a14="http://schemas.microsoft.com/office/drawing/2010/main">
                <a:noFill/>
              </a14:hiddenFill>
            </a:ext>
          </a:extLst>
        </p:spPr>
        <p:txBody>
          <a:bodyPr/>
          <a:lstStyle/>
          <a:p>
            <a:endParaRPr lang="de-DE"/>
          </a:p>
        </p:txBody>
      </p:sp>
      <p:sp>
        <p:nvSpPr>
          <p:cNvPr id="167943" name="Line 7"/>
          <p:cNvSpPr>
            <a:spLocks noChangeShapeType="1"/>
          </p:cNvSpPr>
          <p:nvPr/>
        </p:nvSpPr>
        <p:spPr bwMode="auto">
          <a:xfrm flipV="1">
            <a:off x="3495675" y="4559300"/>
            <a:ext cx="515938" cy="9525"/>
          </a:xfrm>
          <a:prstGeom prst="line">
            <a:avLst/>
          </a:prstGeom>
          <a:noFill/>
          <a:ln w="25400">
            <a:solidFill>
              <a:srgbClr val="000000"/>
            </a:solidFill>
            <a:round/>
            <a:headEnd type="none" w="lg" len="lg"/>
            <a:tailEnd type="triangle" w="lg" len="lg"/>
          </a:ln>
          <a:effectLst>
            <a:outerShdw dist="91581" dir="2021404" algn="ctr" rotWithShape="0">
              <a:srgbClr val="808080"/>
            </a:outerShdw>
          </a:effectLst>
          <a:extLst>
            <a:ext uri="{909E8E84-426E-40DD-AFC4-6F175D3DCCD1}">
              <a14:hiddenFill xmlns:a14="http://schemas.microsoft.com/office/drawing/2010/main">
                <a:noFill/>
              </a14:hiddenFill>
            </a:ext>
          </a:extLst>
        </p:spPr>
        <p:txBody>
          <a:bodyPr/>
          <a:lstStyle/>
          <a:p>
            <a:endParaRPr lang="de-DE"/>
          </a:p>
        </p:txBody>
      </p:sp>
      <p:sp>
        <p:nvSpPr>
          <p:cNvPr id="167944" name="AutoShape 8"/>
          <p:cNvSpPr>
            <a:spLocks noChangeArrowheads="1"/>
          </p:cNvSpPr>
          <p:nvPr/>
        </p:nvSpPr>
        <p:spPr bwMode="auto">
          <a:xfrm>
            <a:off x="1851025" y="5702300"/>
            <a:ext cx="1554163" cy="766763"/>
          </a:xfrm>
          <a:prstGeom prst="roundRect">
            <a:avLst>
              <a:gd name="adj" fmla="val 16667"/>
            </a:avLst>
          </a:prstGeom>
          <a:solidFill>
            <a:schemeClr val="bg1"/>
          </a:solidFill>
          <a:ln w="9525">
            <a:solidFill>
              <a:srgbClr val="000000"/>
            </a:solidFill>
            <a:round/>
            <a:headEnd/>
            <a:tailEnd/>
          </a:ln>
          <a:effectLst>
            <a:outerShdw dist="107763" dir="2700000" algn="ctr" rotWithShape="0">
              <a:srgbClr val="808080"/>
            </a:outerShdw>
          </a:effectLst>
        </p:spPr>
        <p:txBody>
          <a:bodyPr lIns="12700" tIns="12700" rIns="12700" bIns="12700"/>
          <a:lstStyle/>
          <a:p>
            <a:pPr algn="ctr">
              <a:spcBef>
                <a:spcPct val="0"/>
              </a:spcBef>
            </a:pPr>
            <a:r>
              <a:rPr lang="de-DE" sz="2200">
                <a:latin typeface="Lithograph" pitchFamily="2" charset="0"/>
              </a:rPr>
              <a:t>A, B, C, D,  E, F, ..., Z</a:t>
            </a:r>
            <a:r>
              <a:rPr lang="de-DE" sz="2200">
                <a:latin typeface="CopprplGoth Bd BT" pitchFamily="34" charset="0"/>
              </a:rPr>
              <a:t>.</a:t>
            </a:r>
            <a:endParaRPr lang="de-DE" sz="1200">
              <a:latin typeface="CopprplGoth Bd BT" pitchFamily="34" charset="0"/>
            </a:endParaRPr>
          </a:p>
        </p:txBody>
      </p:sp>
      <p:sp>
        <p:nvSpPr>
          <p:cNvPr id="52234" name="Rectangle 9"/>
          <p:cNvSpPr>
            <a:spLocks noChangeArrowheads="1"/>
          </p:cNvSpPr>
          <p:nvPr/>
        </p:nvSpPr>
        <p:spPr bwMode="auto">
          <a:xfrm>
            <a:off x="4275138" y="1731963"/>
            <a:ext cx="1555750" cy="549275"/>
          </a:xfrm>
          <a:prstGeom prst="rect">
            <a:avLst/>
          </a:prstGeom>
          <a:solidFill>
            <a:srgbClr val="BBBBFF"/>
          </a:solidFill>
          <a:ln w="9525">
            <a:solidFill>
              <a:srgbClr val="000000"/>
            </a:solidFill>
            <a:miter lim="800000"/>
            <a:headEnd/>
            <a:tailEnd/>
          </a:ln>
          <a:effectLst>
            <a:outerShdw dist="107763" dir="2700000" algn="ctr" rotWithShape="0">
              <a:srgbClr val="808080"/>
            </a:outerShdw>
          </a:effectLst>
        </p:spPr>
        <p:txBody>
          <a:bodyPr lIns="12700" tIns="12700" rIns="12700" bIns="12700"/>
          <a:lstStyle/>
          <a:p>
            <a:pPr algn="ctr">
              <a:spcBef>
                <a:spcPct val="0"/>
              </a:spcBef>
            </a:pPr>
            <a:r>
              <a:rPr lang="de-DE" sz="1800" b="1">
                <a:latin typeface="Times New Roman" pitchFamily="18" charset="0"/>
              </a:rPr>
              <a:t>Lernziel</a:t>
            </a:r>
          </a:p>
          <a:p>
            <a:pPr algn="ctr">
              <a:spcBef>
                <a:spcPct val="0"/>
              </a:spcBef>
            </a:pPr>
            <a:r>
              <a:rPr lang="de-DE" sz="1800">
                <a:latin typeface="Times New Roman" pitchFamily="18" charset="0"/>
              </a:rPr>
              <a:t>(Zielfunktion)</a:t>
            </a:r>
          </a:p>
        </p:txBody>
      </p:sp>
      <p:sp>
        <p:nvSpPr>
          <p:cNvPr id="52235" name="Rectangle 10"/>
          <p:cNvSpPr>
            <a:spLocks noChangeArrowheads="1"/>
          </p:cNvSpPr>
          <p:nvPr/>
        </p:nvSpPr>
        <p:spPr bwMode="auto">
          <a:xfrm>
            <a:off x="6608763" y="1722438"/>
            <a:ext cx="1555750" cy="549275"/>
          </a:xfrm>
          <a:prstGeom prst="rect">
            <a:avLst/>
          </a:prstGeom>
          <a:solidFill>
            <a:srgbClr val="FFFF99"/>
          </a:solidFill>
          <a:ln w="9525">
            <a:solidFill>
              <a:srgbClr val="000000"/>
            </a:solidFill>
            <a:miter lim="800000"/>
            <a:headEnd/>
            <a:tailEnd/>
          </a:ln>
          <a:effectLst>
            <a:outerShdw dist="107763" dir="2700000" algn="ctr" rotWithShape="0">
              <a:srgbClr val="808080"/>
            </a:outerShdw>
          </a:effectLst>
        </p:spPr>
        <p:txBody>
          <a:bodyPr lIns="12700" tIns="12700" rIns="12700" bIns="12700"/>
          <a:lstStyle/>
          <a:p>
            <a:pPr algn="ctr">
              <a:spcBef>
                <a:spcPts val="600"/>
              </a:spcBef>
            </a:pPr>
            <a:r>
              <a:rPr lang="de-DE" sz="2800">
                <a:latin typeface="Times New Roman" pitchFamily="18" charset="0"/>
              </a:rPr>
              <a:t>Lehrer</a:t>
            </a:r>
          </a:p>
        </p:txBody>
      </p:sp>
      <p:sp>
        <p:nvSpPr>
          <p:cNvPr id="52236" name="Rectangle 11"/>
          <p:cNvSpPr>
            <a:spLocks noChangeArrowheads="1"/>
          </p:cNvSpPr>
          <p:nvPr/>
        </p:nvSpPr>
        <p:spPr bwMode="auto">
          <a:xfrm>
            <a:off x="4133850" y="3386138"/>
            <a:ext cx="1920875" cy="2378075"/>
          </a:xfrm>
          <a:prstGeom prst="rect">
            <a:avLst/>
          </a:prstGeom>
          <a:solidFill>
            <a:srgbClr val="FFC063"/>
          </a:solidFill>
          <a:ln w="25400">
            <a:solidFill>
              <a:srgbClr val="000000"/>
            </a:solidFill>
            <a:miter lim="800000"/>
            <a:headEnd/>
            <a:tailEnd/>
          </a:ln>
          <a:effectLst>
            <a:outerShdw dist="107763" dir="2700000" algn="ctr" rotWithShape="0">
              <a:srgbClr val="808080"/>
            </a:outerShdw>
          </a:effectLst>
        </p:spPr>
        <p:txBody>
          <a:bodyPr lIns="12700" tIns="12700" rIns="12700" bIns="12700"/>
          <a:lstStyle/>
          <a:p>
            <a:pPr algn="ctr">
              <a:lnSpc>
                <a:spcPct val="150000"/>
              </a:lnSpc>
              <a:spcBef>
                <a:spcPct val="0"/>
              </a:spcBef>
            </a:pPr>
            <a:r>
              <a:rPr lang="de-DE" sz="1800" b="1" i="1">
                <a:latin typeface="Times New Roman" pitchFamily="18" charset="0"/>
              </a:rPr>
              <a:t>Neuronales System</a:t>
            </a:r>
            <a:endParaRPr lang="de-DE" sz="1200" b="1">
              <a:latin typeface="Times New Roman" pitchFamily="18" charset="0"/>
            </a:endParaRPr>
          </a:p>
        </p:txBody>
      </p:sp>
      <p:sp>
        <p:nvSpPr>
          <p:cNvPr id="52237" name="Line 12"/>
          <p:cNvSpPr>
            <a:spLocks noChangeShapeType="1"/>
          </p:cNvSpPr>
          <p:nvPr/>
        </p:nvSpPr>
        <p:spPr bwMode="auto">
          <a:xfrm>
            <a:off x="5038725" y="3111500"/>
            <a:ext cx="1588" cy="292100"/>
          </a:xfrm>
          <a:prstGeom prst="line">
            <a:avLst/>
          </a:prstGeom>
          <a:noFill/>
          <a:ln w="9525">
            <a:solidFill>
              <a:srgbClr val="000000"/>
            </a:solidFill>
            <a:round/>
            <a:headEnd type="none" w="lg" len="lg"/>
            <a:tailEnd type="triangle" w="lg" len="lg"/>
          </a:ln>
          <a:extLst>
            <a:ext uri="{909E8E84-426E-40DD-AFC4-6F175D3DCCD1}">
              <a14:hiddenFill xmlns:a14="http://schemas.microsoft.com/office/drawing/2010/main">
                <a:noFill/>
              </a14:hiddenFill>
            </a:ext>
          </a:extLst>
        </p:spPr>
        <p:txBody>
          <a:bodyPr/>
          <a:lstStyle/>
          <a:p>
            <a:endParaRPr lang="de-DE"/>
          </a:p>
        </p:txBody>
      </p:sp>
      <p:sp>
        <p:nvSpPr>
          <p:cNvPr id="167949" name="Line 13"/>
          <p:cNvSpPr>
            <a:spLocks noChangeShapeType="1"/>
          </p:cNvSpPr>
          <p:nvPr/>
        </p:nvSpPr>
        <p:spPr bwMode="auto">
          <a:xfrm>
            <a:off x="6086475" y="4498975"/>
            <a:ext cx="2516188" cy="3175"/>
          </a:xfrm>
          <a:prstGeom prst="line">
            <a:avLst/>
          </a:prstGeom>
          <a:noFill/>
          <a:ln w="25400">
            <a:solidFill>
              <a:srgbClr val="000000"/>
            </a:solidFill>
            <a:round/>
            <a:headEnd type="none" w="lg" len="lg"/>
            <a:tailEnd type="triangle" w="lg" len="lg"/>
          </a:ln>
          <a:effectLst>
            <a:outerShdw dist="91581" dir="2021404" algn="ctr" rotWithShape="0">
              <a:srgbClr val="808080"/>
            </a:outerShdw>
          </a:effectLst>
          <a:extLst>
            <a:ext uri="{909E8E84-426E-40DD-AFC4-6F175D3DCCD1}">
              <a14:hiddenFill xmlns:a14="http://schemas.microsoft.com/office/drawing/2010/main">
                <a:noFill/>
              </a14:hiddenFill>
            </a:ext>
          </a:extLst>
        </p:spPr>
        <p:txBody>
          <a:bodyPr/>
          <a:lstStyle/>
          <a:p>
            <a:endParaRPr lang="de-DE"/>
          </a:p>
        </p:txBody>
      </p:sp>
      <p:sp>
        <p:nvSpPr>
          <p:cNvPr id="167950" name="Oval 14"/>
          <p:cNvSpPr>
            <a:spLocks noChangeArrowheads="1"/>
          </p:cNvSpPr>
          <p:nvPr/>
        </p:nvSpPr>
        <p:spPr bwMode="auto">
          <a:xfrm>
            <a:off x="7138988" y="2701925"/>
            <a:ext cx="457200" cy="419100"/>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67951" name="Line 15"/>
          <p:cNvSpPr>
            <a:spLocks noChangeShapeType="1"/>
          </p:cNvSpPr>
          <p:nvPr/>
        </p:nvSpPr>
        <p:spPr bwMode="auto">
          <a:xfrm flipV="1">
            <a:off x="7362825" y="3146425"/>
            <a:ext cx="1588" cy="1371600"/>
          </a:xfrm>
          <a:prstGeom prst="line">
            <a:avLst/>
          </a:prstGeom>
          <a:noFill/>
          <a:ln w="9525">
            <a:solidFill>
              <a:srgbClr val="000000"/>
            </a:solidFill>
            <a:round/>
            <a:headEnd type="none" w="lg" len="lg"/>
            <a:tailEnd type="triangle" w="lg" len="lg"/>
          </a:ln>
          <a:extLst>
            <a:ext uri="{909E8E84-426E-40DD-AFC4-6F175D3DCCD1}">
              <a14:hiddenFill xmlns:a14="http://schemas.microsoft.com/office/drawing/2010/main">
                <a:noFill/>
              </a14:hiddenFill>
            </a:ext>
          </a:extLst>
        </p:spPr>
        <p:txBody>
          <a:bodyPr/>
          <a:lstStyle/>
          <a:p>
            <a:endParaRPr lang="de-DE"/>
          </a:p>
        </p:txBody>
      </p:sp>
      <p:sp>
        <p:nvSpPr>
          <p:cNvPr id="167952" name="Line 16"/>
          <p:cNvSpPr>
            <a:spLocks noChangeShapeType="1"/>
          </p:cNvSpPr>
          <p:nvPr/>
        </p:nvSpPr>
        <p:spPr bwMode="auto">
          <a:xfrm>
            <a:off x="7343775" y="2278063"/>
            <a:ext cx="1588" cy="392112"/>
          </a:xfrm>
          <a:prstGeom prst="line">
            <a:avLst/>
          </a:prstGeom>
          <a:noFill/>
          <a:ln w="9525">
            <a:solidFill>
              <a:srgbClr val="000000"/>
            </a:solidFill>
            <a:round/>
            <a:headEnd type="none" w="lg" len="lg"/>
            <a:tailEnd type="triangle" w="lg" len="lg"/>
          </a:ln>
          <a:extLst>
            <a:ext uri="{909E8E84-426E-40DD-AFC4-6F175D3DCCD1}">
              <a14:hiddenFill xmlns:a14="http://schemas.microsoft.com/office/drawing/2010/main">
                <a:noFill/>
              </a14:hiddenFill>
            </a:ext>
          </a:extLst>
        </p:spPr>
        <p:txBody>
          <a:bodyPr/>
          <a:lstStyle/>
          <a:p>
            <a:endParaRPr lang="de-DE"/>
          </a:p>
        </p:txBody>
      </p:sp>
      <p:sp>
        <p:nvSpPr>
          <p:cNvPr id="167953" name="Line 17"/>
          <p:cNvSpPr>
            <a:spLocks noChangeShapeType="1"/>
          </p:cNvSpPr>
          <p:nvPr/>
        </p:nvSpPr>
        <p:spPr bwMode="auto">
          <a:xfrm flipH="1" flipV="1">
            <a:off x="5538788" y="2887663"/>
            <a:ext cx="911225" cy="17462"/>
          </a:xfrm>
          <a:prstGeom prst="line">
            <a:avLst/>
          </a:prstGeom>
          <a:noFill/>
          <a:ln w="9525">
            <a:solidFill>
              <a:srgbClr val="000000"/>
            </a:solidFill>
            <a:round/>
            <a:headEnd type="none" w="lg" len="lg"/>
            <a:tailEnd type="triangle" w="lg" len="lg"/>
          </a:ln>
          <a:extLst>
            <a:ext uri="{909E8E84-426E-40DD-AFC4-6F175D3DCCD1}">
              <a14:hiddenFill xmlns:a14="http://schemas.microsoft.com/office/drawing/2010/main">
                <a:noFill/>
              </a14:hiddenFill>
            </a:ext>
          </a:extLst>
        </p:spPr>
        <p:txBody>
          <a:bodyPr/>
          <a:lstStyle/>
          <a:p>
            <a:endParaRPr lang="de-DE"/>
          </a:p>
        </p:txBody>
      </p:sp>
      <p:grpSp>
        <p:nvGrpSpPr>
          <p:cNvPr id="52243" name="Group 18"/>
          <p:cNvGrpSpPr>
            <a:grpSpLocks/>
          </p:cNvGrpSpPr>
          <p:nvPr/>
        </p:nvGrpSpPr>
        <p:grpSpPr bwMode="auto">
          <a:xfrm>
            <a:off x="4351338" y="4090988"/>
            <a:ext cx="1555750" cy="1096962"/>
            <a:chOff x="0" y="0"/>
            <a:chExt cx="19999" cy="20001"/>
          </a:xfrm>
        </p:grpSpPr>
        <p:sp>
          <p:nvSpPr>
            <p:cNvPr id="52253" name="Oval 19"/>
            <p:cNvSpPr>
              <a:spLocks noChangeArrowheads="1"/>
            </p:cNvSpPr>
            <p:nvPr/>
          </p:nvSpPr>
          <p:spPr bwMode="auto">
            <a:xfrm>
              <a:off x="4704" y="0"/>
              <a:ext cx="2360" cy="3343"/>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52254" name="Oval 20"/>
            <p:cNvSpPr>
              <a:spLocks noChangeArrowheads="1"/>
            </p:cNvSpPr>
            <p:nvPr/>
          </p:nvSpPr>
          <p:spPr bwMode="auto">
            <a:xfrm>
              <a:off x="4704" y="8329"/>
              <a:ext cx="2360" cy="3343"/>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52255" name="Oval 21"/>
            <p:cNvSpPr>
              <a:spLocks noChangeArrowheads="1"/>
            </p:cNvSpPr>
            <p:nvPr/>
          </p:nvSpPr>
          <p:spPr bwMode="auto">
            <a:xfrm>
              <a:off x="14111" y="8329"/>
              <a:ext cx="2360" cy="3343"/>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52256" name="Oval 22"/>
            <p:cNvSpPr>
              <a:spLocks noChangeArrowheads="1"/>
            </p:cNvSpPr>
            <p:nvPr/>
          </p:nvSpPr>
          <p:spPr bwMode="auto">
            <a:xfrm>
              <a:off x="4704" y="16658"/>
              <a:ext cx="2360" cy="3343"/>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52257" name="Line 23"/>
            <p:cNvSpPr>
              <a:spLocks noChangeShapeType="1"/>
            </p:cNvSpPr>
            <p:nvPr/>
          </p:nvSpPr>
          <p:spPr bwMode="auto">
            <a:xfrm>
              <a:off x="0" y="0"/>
              <a:ext cx="4712" cy="1677"/>
            </a:xfrm>
            <a:prstGeom prst="line">
              <a:avLst/>
            </a:prstGeom>
            <a:noFill/>
            <a:ln w="9525">
              <a:solidFill>
                <a:srgbClr val="000000"/>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de-DE"/>
            </a:p>
          </p:txBody>
        </p:sp>
        <p:sp>
          <p:nvSpPr>
            <p:cNvPr id="52258" name="Line 24"/>
            <p:cNvSpPr>
              <a:spLocks noChangeShapeType="1"/>
            </p:cNvSpPr>
            <p:nvPr/>
          </p:nvSpPr>
          <p:spPr bwMode="auto">
            <a:xfrm flipV="1">
              <a:off x="0" y="2996"/>
              <a:ext cx="4467" cy="6999"/>
            </a:xfrm>
            <a:prstGeom prst="line">
              <a:avLst/>
            </a:prstGeom>
            <a:noFill/>
            <a:ln w="9525">
              <a:solidFill>
                <a:srgbClr val="000000"/>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de-DE"/>
            </a:p>
          </p:txBody>
        </p:sp>
        <p:sp>
          <p:nvSpPr>
            <p:cNvPr id="52259" name="Line 25"/>
            <p:cNvSpPr>
              <a:spLocks noChangeShapeType="1"/>
            </p:cNvSpPr>
            <p:nvPr/>
          </p:nvSpPr>
          <p:spPr bwMode="auto">
            <a:xfrm>
              <a:off x="0" y="0"/>
              <a:ext cx="4467" cy="8248"/>
            </a:xfrm>
            <a:prstGeom prst="line">
              <a:avLst/>
            </a:prstGeom>
            <a:noFill/>
            <a:ln w="9525">
              <a:solidFill>
                <a:srgbClr val="000000"/>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de-DE"/>
            </a:p>
          </p:txBody>
        </p:sp>
        <p:sp>
          <p:nvSpPr>
            <p:cNvPr id="52260" name="Line 26"/>
            <p:cNvSpPr>
              <a:spLocks noChangeShapeType="1"/>
            </p:cNvSpPr>
            <p:nvPr/>
          </p:nvSpPr>
          <p:spPr bwMode="auto">
            <a:xfrm>
              <a:off x="147" y="278"/>
              <a:ext cx="5243" cy="15813"/>
            </a:xfrm>
            <a:prstGeom prst="line">
              <a:avLst/>
            </a:prstGeom>
            <a:noFill/>
            <a:ln w="9525">
              <a:solidFill>
                <a:srgbClr val="000000"/>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de-DE"/>
            </a:p>
          </p:txBody>
        </p:sp>
        <p:sp>
          <p:nvSpPr>
            <p:cNvPr id="52261" name="Line 27"/>
            <p:cNvSpPr>
              <a:spLocks noChangeShapeType="1"/>
            </p:cNvSpPr>
            <p:nvPr/>
          </p:nvSpPr>
          <p:spPr bwMode="auto">
            <a:xfrm flipV="1">
              <a:off x="0" y="9544"/>
              <a:ext cx="4467" cy="462"/>
            </a:xfrm>
            <a:prstGeom prst="line">
              <a:avLst/>
            </a:prstGeom>
            <a:noFill/>
            <a:ln w="9525">
              <a:solidFill>
                <a:srgbClr val="000000"/>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de-DE"/>
            </a:p>
          </p:txBody>
        </p:sp>
        <p:sp>
          <p:nvSpPr>
            <p:cNvPr id="52262" name="Line 28"/>
            <p:cNvSpPr>
              <a:spLocks noChangeShapeType="1"/>
            </p:cNvSpPr>
            <p:nvPr/>
          </p:nvSpPr>
          <p:spPr bwMode="auto">
            <a:xfrm>
              <a:off x="0" y="9995"/>
              <a:ext cx="4467" cy="7403"/>
            </a:xfrm>
            <a:prstGeom prst="line">
              <a:avLst/>
            </a:prstGeom>
            <a:noFill/>
            <a:ln w="9525">
              <a:solidFill>
                <a:srgbClr val="000000"/>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de-DE"/>
            </a:p>
          </p:txBody>
        </p:sp>
        <p:sp>
          <p:nvSpPr>
            <p:cNvPr id="52263" name="Line 29"/>
            <p:cNvSpPr>
              <a:spLocks noChangeShapeType="1"/>
            </p:cNvSpPr>
            <p:nvPr/>
          </p:nvSpPr>
          <p:spPr bwMode="auto">
            <a:xfrm>
              <a:off x="0" y="18324"/>
              <a:ext cx="4712" cy="11"/>
            </a:xfrm>
            <a:prstGeom prst="line">
              <a:avLst/>
            </a:prstGeom>
            <a:noFill/>
            <a:ln w="9525">
              <a:solidFill>
                <a:srgbClr val="000000"/>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de-DE"/>
            </a:p>
          </p:txBody>
        </p:sp>
        <p:sp>
          <p:nvSpPr>
            <p:cNvPr id="52264" name="Line 30"/>
            <p:cNvSpPr>
              <a:spLocks noChangeShapeType="1"/>
            </p:cNvSpPr>
            <p:nvPr/>
          </p:nvSpPr>
          <p:spPr bwMode="auto">
            <a:xfrm flipV="1">
              <a:off x="0" y="10851"/>
              <a:ext cx="4467" cy="7484"/>
            </a:xfrm>
            <a:prstGeom prst="line">
              <a:avLst/>
            </a:prstGeom>
            <a:noFill/>
            <a:ln w="9525">
              <a:solidFill>
                <a:srgbClr val="000000"/>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de-DE"/>
            </a:p>
          </p:txBody>
        </p:sp>
        <p:sp>
          <p:nvSpPr>
            <p:cNvPr id="52265" name="Line 31"/>
            <p:cNvSpPr>
              <a:spLocks noChangeShapeType="1"/>
            </p:cNvSpPr>
            <p:nvPr/>
          </p:nvSpPr>
          <p:spPr bwMode="auto">
            <a:xfrm flipV="1">
              <a:off x="0" y="4315"/>
              <a:ext cx="5390" cy="14009"/>
            </a:xfrm>
            <a:prstGeom prst="line">
              <a:avLst/>
            </a:prstGeom>
            <a:noFill/>
            <a:ln w="9525">
              <a:solidFill>
                <a:srgbClr val="000000"/>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de-DE"/>
            </a:p>
          </p:txBody>
        </p:sp>
        <p:sp>
          <p:nvSpPr>
            <p:cNvPr id="52266" name="Line 32"/>
            <p:cNvSpPr>
              <a:spLocks noChangeShapeType="1"/>
            </p:cNvSpPr>
            <p:nvPr/>
          </p:nvSpPr>
          <p:spPr bwMode="auto">
            <a:xfrm>
              <a:off x="7056" y="1654"/>
              <a:ext cx="7561" cy="6582"/>
            </a:xfrm>
            <a:prstGeom prst="line">
              <a:avLst/>
            </a:prstGeom>
            <a:noFill/>
            <a:ln w="9525">
              <a:solidFill>
                <a:srgbClr val="000000"/>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de-DE"/>
            </a:p>
          </p:txBody>
        </p:sp>
        <p:sp>
          <p:nvSpPr>
            <p:cNvPr id="52267" name="Line 33"/>
            <p:cNvSpPr>
              <a:spLocks noChangeShapeType="1"/>
            </p:cNvSpPr>
            <p:nvPr/>
          </p:nvSpPr>
          <p:spPr bwMode="auto">
            <a:xfrm>
              <a:off x="7056" y="9995"/>
              <a:ext cx="7063" cy="11"/>
            </a:xfrm>
            <a:prstGeom prst="line">
              <a:avLst/>
            </a:prstGeom>
            <a:noFill/>
            <a:ln w="9525">
              <a:solidFill>
                <a:srgbClr val="000000"/>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de-DE"/>
            </a:p>
          </p:txBody>
        </p:sp>
        <p:sp>
          <p:nvSpPr>
            <p:cNvPr id="52268" name="Line 34"/>
            <p:cNvSpPr>
              <a:spLocks noChangeShapeType="1"/>
            </p:cNvSpPr>
            <p:nvPr/>
          </p:nvSpPr>
          <p:spPr bwMode="auto">
            <a:xfrm flipV="1">
              <a:off x="7056" y="12158"/>
              <a:ext cx="7561" cy="6177"/>
            </a:xfrm>
            <a:prstGeom prst="line">
              <a:avLst/>
            </a:prstGeom>
            <a:noFill/>
            <a:ln w="9525">
              <a:solidFill>
                <a:srgbClr val="000000"/>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de-DE"/>
            </a:p>
          </p:txBody>
        </p:sp>
        <p:sp>
          <p:nvSpPr>
            <p:cNvPr id="52269" name="Line 35"/>
            <p:cNvSpPr>
              <a:spLocks noChangeShapeType="1"/>
            </p:cNvSpPr>
            <p:nvPr/>
          </p:nvSpPr>
          <p:spPr bwMode="auto">
            <a:xfrm>
              <a:off x="16463" y="9995"/>
              <a:ext cx="3536" cy="11"/>
            </a:xfrm>
            <a:prstGeom prst="line">
              <a:avLst/>
            </a:prstGeom>
            <a:noFill/>
            <a:ln w="9525">
              <a:solidFill>
                <a:srgbClr val="000000"/>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de-DE"/>
            </a:p>
          </p:txBody>
        </p:sp>
      </p:grpSp>
      <p:sp>
        <p:nvSpPr>
          <p:cNvPr id="167972" name="AutoShape 36"/>
          <p:cNvSpPr>
            <a:spLocks noChangeArrowheads="1"/>
          </p:cNvSpPr>
          <p:nvPr/>
        </p:nvSpPr>
        <p:spPr bwMode="auto">
          <a:xfrm>
            <a:off x="1831975" y="4244975"/>
            <a:ext cx="1554163" cy="765175"/>
          </a:xfrm>
          <a:prstGeom prst="roundRect">
            <a:avLst>
              <a:gd name="adj" fmla="val 16667"/>
            </a:avLst>
          </a:prstGeom>
          <a:solidFill>
            <a:schemeClr val="bg1"/>
          </a:solidFill>
          <a:ln w="9525">
            <a:solidFill>
              <a:srgbClr val="000000"/>
            </a:solidFill>
            <a:round/>
            <a:headEnd/>
            <a:tailEnd/>
          </a:ln>
          <a:effectLst>
            <a:outerShdw dist="107763" dir="2700000" algn="ctr" rotWithShape="0">
              <a:srgbClr val="808080"/>
            </a:outerShdw>
          </a:effectLst>
        </p:spPr>
        <p:txBody>
          <a:bodyPr lIns="12700" tIns="12700" rIns="12700" bIns="12700"/>
          <a:lstStyle/>
          <a:p>
            <a:pPr>
              <a:spcBef>
                <a:spcPct val="0"/>
              </a:spcBef>
            </a:pPr>
            <a:r>
              <a:rPr lang="de-DE" sz="2200" b="1"/>
              <a:t>A, B, C, D,  E, F, ..., Z</a:t>
            </a:r>
            <a:r>
              <a:rPr lang="de-DE" sz="2200"/>
              <a:t>.</a:t>
            </a:r>
            <a:endParaRPr lang="de-DE" sz="1200"/>
          </a:p>
        </p:txBody>
      </p:sp>
      <p:sp>
        <p:nvSpPr>
          <p:cNvPr id="167973" name="Line 37"/>
          <p:cNvSpPr>
            <a:spLocks noChangeShapeType="1"/>
          </p:cNvSpPr>
          <p:nvPr/>
        </p:nvSpPr>
        <p:spPr bwMode="auto">
          <a:xfrm flipV="1">
            <a:off x="3495675" y="5434013"/>
            <a:ext cx="573088" cy="539750"/>
          </a:xfrm>
          <a:prstGeom prst="line">
            <a:avLst/>
          </a:prstGeom>
          <a:noFill/>
          <a:ln w="25400">
            <a:solidFill>
              <a:srgbClr val="000000"/>
            </a:solidFill>
            <a:round/>
            <a:headEnd type="none" w="lg" len="lg"/>
            <a:tailEnd type="triangle" w="lg" len="lg"/>
          </a:ln>
          <a:effectLst>
            <a:outerShdw dist="63500" dir="3187806" algn="ctr" rotWithShape="0">
              <a:srgbClr val="808080"/>
            </a:outerShdw>
          </a:effectLst>
          <a:extLst>
            <a:ext uri="{909E8E84-426E-40DD-AFC4-6F175D3DCCD1}">
              <a14:hiddenFill xmlns:a14="http://schemas.microsoft.com/office/drawing/2010/main">
                <a:noFill/>
              </a14:hiddenFill>
            </a:ext>
          </a:extLst>
        </p:spPr>
        <p:txBody>
          <a:bodyPr/>
          <a:lstStyle/>
          <a:p>
            <a:endParaRPr lang="de-DE"/>
          </a:p>
        </p:txBody>
      </p:sp>
      <p:sp>
        <p:nvSpPr>
          <p:cNvPr id="52246" name="AutoShape 38"/>
          <p:cNvSpPr>
            <a:spLocks noChangeArrowheads="1"/>
          </p:cNvSpPr>
          <p:nvPr/>
        </p:nvSpPr>
        <p:spPr bwMode="auto">
          <a:xfrm>
            <a:off x="4524375" y="2679700"/>
            <a:ext cx="944563" cy="374650"/>
          </a:xfrm>
          <a:prstGeom prst="roundRect">
            <a:avLst>
              <a:gd name="adj" fmla="val 16667"/>
            </a:avLst>
          </a:prstGeom>
          <a:solidFill>
            <a:schemeClr val="accent1"/>
          </a:solidFill>
          <a:ln w="9525">
            <a:solidFill>
              <a:srgbClr val="000000"/>
            </a:solidFill>
            <a:round/>
            <a:headEnd/>
            <a:tailEnd/>
          </a:ln>
          <a:effectLst>
            <a:outerShdw dist="107763" dir="2700000" algn="ctr" rotWithShape="0">
              <a:srgbClr val="808080"/>
            </a:outerShdw>
          </a:effectLst>
        </p:spPr>
        <p:txBody>
          <a:bodyPr lIns="12700" tIns="12700" rIns="12700" bIns="12700"/>
          <a:lstStyle/>
          <a:p>
            <a:pPr algn="ctr">
              <a:spcBef>
                <a:spcPts val="600"/>
              </a:spcBef>
            </a:pPr>
            <a:r>
              <a:rPr lang="de-DE" sz="2400" b="1">
                <a:latin typeface="Times New Roman" pitchFamily="18" charset="0"/>
              </a:rPr>
              <a:t>W</a:t>
            </a:r>
          </a:p>
        </p:txBody>
      </p:sp>
      <p:sp>
        <p:nvSpPr>
          <p:cNvPr id="167975" name="Line 39"/>
          <p:cNvSpPr>
            <a:spLocks noChangeShapeType="1"/>
          </p:cNvSpPr>
          <p:nvPr/>
        </p:nvSpPr>
        <p:spPr bwMode="auto">
          <a:xfrm>
            <a:off x="5029200" y="2279650"/>
            <a:ext cx="1588" cy="390525"/>
          </a:xfrm>
          <a:prstGeom prst="line">
            <a:avLst/>
          </a:prstGeom>
          <a:noFill/>
          <a:ln w="9525">
            <a:solidFill>
              <a:srgbClr val="000000"/>
            </a:solidFill>
            <a:round/>
            <a:headEnd type="none" w="lg" len="lg"/>
            <a:tailEnd type="triangle" w="lg" len="lg"/>
          </a:ln>
          <a:extLst>
            <a:ext uri="{909E8E84-426E-40DD-AFC4-6F175D3DCCD1}">
              <a14:hiddenFill xmlns:a14="http://schemas.microsoft.com/office/drawing/2010/main">
                <a:noFill/>
              </a14:hiddenFill>
            </a:ext>
          </a:extLst>
        </p:spPr>
        <p:txBody>
          <a:bodyPr/>
          <a:lstStyle/>
          <a:p>
            <a:endParaRPr lang="de-DE"/>
          </a:p>
        </p:txBody>
      </p:sp>
      <p:sp>
        <p:nvSpPr>
          <p:cNvPr id="167977" name="Rectangle 41"/>
          <p:cNvSpPr>
            <a:spLocks noChangeArrowheads="1"/>
          </p:cNvSpPr>
          <p:nvPr/>
        </p:nvSpPr>
        <p:spPr bwMode="auto">
          <a:xfrm>
            <a:off x="7404100" y="2298700"/>
            <a:ext cx="4921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r>
              <a:rPr lang="de-DE" b="1">
                <a:latin typeface="Algerian" pitchFamily="82" charset="0"/>
                <a:cs typeface="Times New Roman" pitchFamily="18" charset="0"/>
              </a:rPr>
              <a:t>H</a:t>
            </a:r>
            <a:r>
              <a:rPr lang="de-DE" i="1">
                <a:latin typeface="Algerian" pitchFamily="82" charset="0"/>
                <a:cs typeface="Times New Roman" pitchFamily="18" charset="0"/>
              </a:rPr>
              <a:t> </a:t>
            </a:r>
            <a:r>
              <a:rPr lang="de-DE" b="1">
                <a:latin typeface="Times New Roman" pitchFamily="18" charset="0"/>
                <a:cs typeface="Times New Roman" pitchFamily="18" charset="0"/>
              </a:rPr>
              <a:t>!</a:t>
            </a:r>
          </a:p>
        </p:txBody>
      </p:sp>
      <p:sp>
        <p:nvSpPr>
          <p:cNvPr id="167979" name="Rectangle 43"/>
          <p:cNvSpPr>
            <a:spLocks noChangeArrowheads="1"/>
          </p:cNvSpPr>
          <p:nvPr/>
        </p:nvSpPr>
        <p:spPr bwMode="auto">
          <a:xfrm>
            <a:off x="7429500" y="3225800"/>
            <a:ext cx="6016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r>
              <a:rPr lang="it-IT" sz="2400" b="1">
                <a:latin typeface="Algerian" pitchFamily="82" charset="0"/>
                <a:cs typeface="Times New Roman" pitchFamily="18" charset="0"/>
              </a:rPr>
              <a:t>E</a:t>
            </a:r>
            <a:r>
              <a:rPr lang="it-IT" sz="2400">
                <a:latin typeface="Times New Roman" pitchFamily="18" charset="0"/>
                <a:cs typeface="Times New Roman" pitchFamily="18" charset="0"/>
              </a:rPr>
              <a:t> </a:t>
            </a:r>
            <a:r>
              <a:rPr lang="it-IT" sz="2400" b="1">
                <a:latin typeface="Times New Roman" pitchFamily="18" charset="0"/>
                <a:cs typeface="Times New Roman" pitchFamily="18" charset="0"/>
              </a:rPr>
              <a:t>?</a:t>
            </a:r>
            <a:endParaRPr lang="de-DE" sz="2400" b="1">
              <a:latin typeface="Times New Roman" pitchFamily="18" charset="0"/>
              <a:cs typeface="Times New Roman" pitchFamily="18" charset="0"/>
            </a:endParaRPr>
          </a:p>
        </p:txBody>
      </p:sp>
      <p:sp>
        <p:nvSpPr>
          <p:cNvPr id="167981" name="Rectangle 45"/>
          <p:cNvSpPr>
            <a:spLocks noChangeArrowheads="1"/>
          </p:cNvSpPr>
          <p:nvPr/>
        </p:nvSpPr>
        <p:spPr bwMode="auto">
          <a:xfrm>
            <a:off x="8001000" y="3962400"/>
            <a:ext cx="373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r>
              <a:rPr lang="it-IT" sz="2400" b="1">
                <a:latin typeface="Algerian" pitchFamily="82" charset="0"/>
                <a:cs typeface="Times New Roman" pitchFamily="18" charset="0"/>
              </a:rPr>
              <a:t>E</a:t>
            </a:r>
            <a:endParaRPr lang="de-DE" sz="2400" b="1">
              <a:latin typeface="Algerian" pitchFamily="82" charset="0"/>
              <a:cs typeface="Times New Roman" pitchFamily="18" charset="0"/>
            </a:endParaRPr>
          </a:p>
        </p:txBody>
      </p:sp>
      <p:sp>
        <p:nvSpPr>
          <p:cNvPr id="167982" name="Rectangle 46"/>
          <p:cNvSpPr>
            <a:spLocks noChangeArrowheads="1"/>
          </p:cNvSpPr>
          <p:nvPr/>
        </p:nvSpPr>
        <p:spPr bwMode="auto">
          <a:xfrm>
            <a:off x="6921500" y="4622800"/>
            <a:ext cx="12715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r>
              <a:rPr lang="en-US" b="1"/>
              <a:t>Ergebnis</a:t>
            </a:r>
            <a:endParaRPr lang="de-DE" b="1"/>
          </a:p>
        </p:txBody>
      </p:sp>
      <p:sp>
        <p:nvSpPr>
          <p:cNvPr id="167984" name="Rectangle 48"/>
          <p:cNvSpPr>
            <a:spLocks noChangeArrowheads="1"/>
          </p:cNvSpPr>
          <p:nvPr/>
        </p:nvSpPr>
        <p:spPr bwMode="auto">
          <a:xfrm>
            <a:off x="6388100" y="2654300"/>
            <a:ext cx="1117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r>
              <a:rPr lang="de-DE" sz="1800" i="1">
                <a:latin typeface="Times New Roman" pitchFamily="18" charset="0"/>
                <a:cs typeface="Times New Roman" pitchFamily="18" charset="0"/>
              </a:rPr>
              <a:t>Fehler</a:t>
            </a:r>
            <a:r>
              <a:rPr lang="de-DE" sz="1800">
                <a:latin typeface="Times New Roman" pitchFamily="18" charset="0"/>
                <a:cs typeface="Times New Roman" pitchFamily="18" charset="0"/>
              </a:rPr>
              <a:t>   </a:t>
            </a:r>
            <a:r>
              <a:rPr lang="de-DE" sz="2400" b="1">
                <a:latin typeface="Times New Roman" pitchFamily="18" charset="0"/>
                <a:cs typeface="Times New Roman" pitchFamily="18" charset="0"/>
              </a:rPr>
              <a:t>?</a:t>
            </a:r>
          </a:p>
        </p:txBody>
      </p:sp>
    </p:spTree>
  </p:cSld>
  <p:clrMapOvr>
    <a:masterClrMapping/>
  </p:clrMapOvr>
  <p:transition spd="med">
    <p:pull dir="ru"/>
    <p:sndAc>
      <p:stSnd>
        <p:snd r:embed="rId2" name="PROJKTOR.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7942"/>
                                        </p:tgtEl>
                                        <p:attrNameLst>
                                          <p:attrName>style.visibility</p:attrName>
                                        </p:attrNameLst>
                                      </p:cBhvr>
                                      <p:to>
                                        <p:strVal val="visible"/>
                                      </p:to>
                                    </p:set>
                                    <p:animEffect transition="in" filter="wipe(left)">
                                      <p:cBhvr>
                                        <p:cTn id="7" dur="1000"/>
                                        <p:tgtEl>
                                          <p:spTgt spid="167942"/>
                                        </p:tgtEl>
                                      </p:cBhvr>
                                    </p:animEffect>
                                  </p:childTnLst>
                                </p:cTn>
                              </p:par>
                              <p:par>
                                <p:cTn id="8" presetID="1" presetClass="entr" presetSubtype="0" fill="hold" nodeType="withEffect">
                                  <p:stCondLst>
                                    <p:cond delay="0"/>
                                  </p:stCondLst>
                                  <p:childTnLst>
                                    <p:set>
                                      <p:cBhvr>
                                        <p:cTn id="9" dur="1" fill="hold">
                                          <p:stCondLst>
                                            <p:cond delay="0"/>
                                          </p:stCondLst>
                                        </p:cTn>
                                        <p:tgtEl>
                                          <p:spTgt spid="167941">
                                            <p:txEl>
                                              <p:pRg st="1" end="1"/>
                                            </p:txEl>
                                          </p:spTgt>
                                        </p:tgtEl>
                                        <p:attrNameLst>
                                          <p:attrName>style.visibility</p:attrName>
                                        </p:attrNameLst>
                                      </p:cBhvr>
                                      <p:to>
                                        <p:strVal val="visible"/>
                                      </p:to>
                                    </p:set>
                                  </p:childTnLst>
                                </p:cTn>
                              </p:par>
                            </p:childTnLst>
                          </p:cTn>
                        </p:par>
                        <p:par>
                          <p:cTn id="10" fill="hold" nodeType="afterGroup">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167949"/>
                                        </p:tgtEl>
                                        <p:attrNameLst>
                                          <p:attrName>style.visibility</p:attrName>
                                        </p:attrNameLst>
                                      </p:cBhvr>
                                      <p:to>
                                        <p:strVal val="visible"/>
                                      </p:to>
                                    </p:set>
                                    <p:animEffect transition="in" filter="wipe(left)">
                                      <p:cBhvr>
                                        <p:cTn id="13" dur="1000"/>
                                        <p:tgtEl>
                                          <p:spTgt spid="167949"/>
                                        </p:tgtEl>
                                      </p:cBhvr>
                                    </p:animEffect>
                                  </p:childTnLst>
                                </p:cTn>
                              </p:par>
                            </p:childTnLst>
                          </p:cTn>
                        </p:par>
                        <p:par>
                          <p:cTn id="14" fill="hold" nodeType="afterGroup">
                            <p:stCondLst>
                              <p:cond delay="2000"/>
                            </p:stCondLst>
                            <p:childTnLst>
                              <p:par>
                                <p:cTn id="15" presetID="1" presetClass="entr" presetSubtype="0" fill="hold" grpId="0" nodeType="afterEffect">
                                  <p:stCondLst>
                                    <p:cond delay="0"/>
                                  </p:stCondLst>
                                  <p:childTnLst>
                                    <p:set>
                                      <p:cBhvr>
                                        <p:cTn id="16" dur="1" fill="hold">
                                          <p:stCondLst>
                                            <p:cond delay="0"/>
                                          </p:stCondLst>
                                        </p:cTn>
                                        <p:tgtEl>
                                          <p:spTgt spid="167982"/>
                                        </p:tgtEl>
                                        <p:attrNameLst>
                                          <p:attrName>style.visibility</p:attrName>
                                        </p:attrNameLst>
                                      </p:cBhvr>
                                      <p:to>
                                        <p:strVal val="visible"/>
                                      </p:to>
                                    </p:set>
                                  </p:childTnLst>
                                </p:cTn>
                              </p:par>
                            </p:childTnLst>
                          </p:cTn>
                        </p:par>
                        <p:par>
                          <p:cTn id="17" fill="hold" nodeType="afterGroup">
                            <p:stCondLst>
                              <p:cond delay="2000"/>
                            </p:stCondLst>
                            <p:childTnLst>
                              <p:par>
                                <p:cTn id="18" presetID="1" presetClass="entr" presetSubtype="0" fill="hold" grpId="0" nodeType="afterEffect">
                                  <p:stCondLst>
                                    <p:cond delay="0"/>
                                  </p:stCondLst>
                                  <p:childTnLst>
                                    <p:set>
                                      <p:cBhvr>
                                        <p:cTn id="19" dur="1" fill="hold">
                                          <p:stCondLst>
                                            <p:cond delay="0"/>
                                          </p:stCondLst>
                                        </p:cTn>
                                        <p:tgtEl>
                                          <p:spTgt spid="167981"/>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nodeType="clickEffect">
                                  <p:stCondLst>
                                    <p:cond delay="0"/>
                                  </p:stCondLst>
                                  <p:childTnLst>
                                    <p:set>
                                      <p:cBhvr>
                                        <p:cTn id="23" dur="1" fill="hold">
                                          <p:stCondLst>
                                            <p:cond delay="0"/>
                                          </p:stCondLst>
                                        </p:cTn>
                                        <p:tgtEl>
                                          <p:spTgt spid="167941">
                                            <p:txEl>
                                              <p:pRg st="6" end="6"/>
                                            </p:txEl>
                                          </p:spTgt>
                                        </p:tgtEl>
                                        <p:attrNameLst>
                                          <p:attrName>style.visibility</p:attrName>
                                        </p:attrNameLst>
                                      </p:cBhvr>
                                      <p:to>
                                        <p:strVal val="visible"/>
                                      </p:to>
                                    </p:set>
                                  </p:childTnLst>
                                </p:cTn>
                              </p:par>
                            </p:childTnLst>
                          </p:cTn>
                        </p:par>
                        <p:par>
                          <p:cTn id="24" fill="hold" nodeType="afterGroup">
                            <p:stCondLst>
                              <p:cond delay="0"/>
                            </p:stCondLst>
                            <p:childTnLst>
                              <p:par>
                                <p:cTn id="25" presetID="22" presetClass="entr" presetSubtype="8" fill="hold" grpId="0" nodeType="afterEffect">
                                  <p:stCondLst>
                                    <p:cond delay="0"/>
                                  </p:stCondLst>
                                  <p:childTnLst>
                                    <p:set>
                                      <p:cBhvr>
                                        <p:cTn id="26" dur="1" fill="hold">
                                          <p:stCondLst>
                                            <p:cond delay="0"/>
                                          </p:stCondLst>
                                        </p:cTn>
                                        <p:tgtEl>
                                          <p:spTgt spid="167944"/>
                                        </p:tgtEl>
                                        <p:attrNameLst>
                                          <p:attrName>style.visibility</p:attrName>
                                        </p:attrNameLst>
                                      </p:cBhvr>
                                      <p:to>
                                        <p:strVal val="visible"/>
                                      </p:to>
                                    </p:set>
                                    <p:animEffect transition="in" filter="wipe(left)">
                                      <p:cBhvr>
                                        <p:cTn id="27" dur="1000"/>
                                        <p:tgtEl>
                                          <p:spTgt spid="167944"/>
                                        </p:tgtEl>
                                      </p:cBhvr>
                                    </p:animEffect>
                                  </p:childTnLst>
                                </p:cTn>
                              </p:par>
                            </p:childTnLst>
                          </p:cTn>
                        </p:par>
                        <p:par>
                          <p:cTn id="28" fill="hold" nodeType="afterGroup">
                            <p:stCondLst>
                              <p:cond delay="1000"/>
                            </p:stCondLst>
                            <p:childTnLst>
                              <p:par>
                                <p:cTn id="29" presetID="22" presetClass="entr" presetSubtype="8" fill="hold" grpId="0" nodeType="afterEffect">
                                  <p:stCondLst>
                                    <p:cond delay="0"/>
                                  </p:stCondLst>
                                  <p:childTnLst>
                                    <p:set>
                                      <p:cBhvr>
                                        <p:cTn id="30" dur="1" fill="hold">
                                          <p:stCondLst>
                                            <p:cond delay="0"/>
                                          </p:stCondLst>
                                        </p:cTn>
                                        <p:tgtEl>
                                          <p:spTgt spid="167973"/>
                                        </p:tgtEl>
                                        <p:attrNameLst>
                                          <p:attrName>style.visibility</p:attrName>
                                        </p:attrNameLst>
                                      </p:cBhvr>
                                      <p:to>
                                        <p:strVal val="visible"/>
                                      </p:to>
                                    </p:set>
                                    <p:animEffect transition="in" filter="wipe(left)">
                                      <p:cBhvr>
                                        <p:cTn id="31" dur="1000"/>
                                        <p:tgtEl>
                                          <p:spTgt spid="167973"/>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67951"/>
                                        </p:tgtEl>
                                        <p:attrNameLst>
                                          <p:attrName>style.visibility</p:attrName>
                                        </p:attrNameLst>
                                      </p:cBhvr>
                                      <p:to>
                                        <p:strVal val="visible"/>
                                      </p:to>
                                    </p:set>
                                    <p:animEffect transition="in" filter="wipe(down)">
                                      <p:cBhvr>
                                        <p:cTn id="36" dur="1000"/>
                                        <p:tgtEl>
                                          <p:spTgt spid="167951"/>
                                        </p:tgtEl>
                                      </p:cBhvr>
                                    </p:animEffect>
                                  </p:childTnLst>
                                </p:cTn>
                              </p:par>
                            </p:childTnLst>
                          </p:cTn>
                        </p:par>
                        <p:par>
                          <p:cTn id="37" fill="hold" nodeType="afterGroup">
                            <p:stCondLst>
                              <p:cond delay="1000"/>
                            </p:stCondLst>
                            <p:childTnLst>
                              <p:par>
                                <p:cTn id="38" presetID="1" presetClass="entr" presetSubtype="0" fill="hold" grpId="0" nodeType="afterEffect">
                                  <p:stCondLst>
                                    <p:cond delay="0"/>
                                  </p:stCondLst>
                                  <p:childTnLst>
                                    <p:set>
                                      <p:cBhvr>
                                        <p:cTn id="39" dur="1" fill="hold">
                                          <p:stCondLst>
                                            <p:cond delay="0"/>
                                          </p:stCondLst>
                                        </p:cTn>
                                        <p:tgtEl>
                                          <p:spTgt spid="167979"/>
                                        </p:tgtEl>
                                        <p:attrNameLst>
                                          <p:attrName>style.visibility</p:attrName>
                                        </p:attrNameLst>
                                      </p:cBhvr>
                                      <p:to>
                                        <p:strVal val="visible"/>
                                      </p:to>
                                    </p:set>
                                  </p:childTnLst>
                                </p:cTn>
                              </p:par>
                            </p:childTnLst>
                          </p:cTn>
                        </p:par>
                        <p:par>
                          <p:cTn id="40" fill="hold" nodeType="afterGroup">
                            <p:stCondLst>
                              <p:cond delay="1000"/>
                            </p:stCondLst>
                            <p:childTnLst>
                              <p:par>
                                <p:cTn id="41" presetID="1" presetClass="entr" presetSubtype="0" fill="hold" grpId="0" nodeType="afterEffect">
                                  <p:stCondLst>
                                    <p:cond delay="0"/>
                                  </p:stCondLst>
                                  <p:childTnLst>
                                    <p:set>
                                      <p:cBhvr>
                                        <p:cTn id="42" dur="1" fill="hold">
                                          <p:stCondLst>
                                            <p:cond delay="0"/>
                                          </p:stCondLst>
                                        </p:cTn>
                                        <p:tgtEl>
                                          <p:spTgt spid="16795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67984"/>
                                        </p:tgtEl>
                                        <p:attrNameLst>
                                          <p:attrName>style.visibility</p:attrName>
                                        </p:attrNameLst>
                                      </p:cBhvr>
                                      <p:to>
                                        <p:strVal val="visible"/>
                                      </p:to>
                                    </p:set>
                                  </p:childTnLst>
                                </p:cTn>
                              </p:par>
                            </p:childTnLst>
                          </p:cTn>
                        </p:par>
                        <p:par>
                          <p:cTn id="45" fill="hold" nodeType="afterGroup">
                            <p:stCondLst>
                              <p:cond delay="1000"/>
                            </p:stCondLst>
                            <p:childTnLst>
                              <p:par>
                                <p:cTn id="46" presetID="22" presetClass="entr" presetSubtype="1" fill="hold" grpId="0" nodeType="afterEffect">
                                  <p:stCondLst>
                                    <p:cond delay="0"/>
                                  </p:stCondLst>
                                  <p:childTnLst>
                                    <p:set>
                                      <p:cBhvr>
                                        <p:cTn id="47" dur="1" fill="hold">
                                          <p:stCondLst>
                                            <p:cond delay="0"/>
                                          </p:stCondLst>
                                        </p:cTn>
                                        <p:tgtEl>
                                          <p:spTgt spid="167952"/>
                                        </p:tgtEl>
                                        <p:attrNameLst>
                                          <p:attrName>style.visibility</p:attrName>
                                        </p:attrNameLst>
                                      </p:cBhvr>
                                      <p:to>
                                        <p:strVal val="visible"/>
                                      </p:to>
                                    </p:set>
                                    <p:animEffect transition="in" filter="wipe(up)">
                                      <p:cBhvr>
                                        <p:cTn id="48" dur="1000"/>
                                        <p:tgtEl>
                                          <p:spTgt spid="167952"/>
                                        </p:tgtEl>
                                      </p:cBhvr>
                                    </p:animEffect>
                                  </p:childTnLst>
                                </p:cTn>
                              </p:par>
                            </p:childTnLst>
                          </p:cTn>
                        </p:par>
                        <p:par>
                          <p:cTn id="49" fill="hold" nodeType="afterGroup">
                            <p:stCondLst>
                              <p:cond delay="2000"/>
                            </p:stCondLst>
                            <p:childTnLst>
                              <p:par>
                                <p:cTn id="50" presetID="1" presetClass="entr" presetSubtype="0" fill="hold" grpId="0" nodeType="afterEffect">
                                  <p:stCondLst>
                                    <p:cond delay="0"/>
                                  </p:stCondLst>
                                  <p:childTnLst>
                                    <p:set>
                                      <p:cBhvr>
                                        <p:cTn id="51" dur="1" fill="hold">
                                          <p:stCondLst>
                                            <p:cond delay="0"/>
                                          </p:stCondLst>
                                        </p:cTn>
                                        <p:tgtEl>
                                          <p:spTgt spid="167977"/>
                                        </p:tgtEl>
                                        <p:attrNameLst>
                                          <p:attrName>style.visibility</p:attrName>
                                        </p:attrNameLst>
                                      </p:cBhvr>
                                      <p:to>
                                        <p:strVal val="visible"/>
                                      </p:to>
                                    </p:set>
                                  </p:childTnLst>
                                </p:cTn>
                              </p:par>
                            </p:childTnLst>
                          </p:cTn>
                        </p:par>
                        <p:par>
                          <p:cTn id="52" fill="hold" nodeType="afterGroup">
                            <p:stCondLst>
                              <p:cond delay="2000"/>
                            </p:stCondLst>
                            <p:childTnLst>
                              <p:par>
                                <p:cTn id="53" presetID="22" presetClass="entr" presetSubtype="2" fill="hold" grpId="0" nodeType="afterEffect">
                                  <p:stCondLst>
                                    <p:cond delay="0"/>
                                  </p:stCondLst>
                                  <p:childTnLst>
                                    <p:set>
                                      <p:cBhvr>
                                        <p:cTn id="54" dur="1" fill="hold">
                                          <p:stCondLst>
                                            <p:cond delay="0"/>
                                          </p:stCondLst>
                                        </p:cTn>
                                        <p:tgtEl>
                                          <p:spTgt spid="167953"/>
                                        </p:tgtEl>
                                        <p:attrNameLst>
                                          <p:attrName>style.visibility</p:attrName>
                                        </p:attrNameLst>
                                      </p:cBhvr>
                                      <p:to>
                                        <p:strVal val="visible"/>
                                      </p:to>
                                    </p:set>
                                    <p:animEffect transition="in" filter="wipe(right)">
                                      <p:cBhvr>
                                        <p:cTn id="55" dur="1000"/>
                                        <p:tgtEl>
                                          <p:spTgt spid="167953"/>
                                        </p:tgtEl>
                                      </p:cBhvr>
                                    </p:animEffect>
                                  </p:childTnLst>
                                </p:cTn>
                              </p:par>
                              <p:par>
                                <p:cTn id="56" presetID="22" presetClass="entr" presetSubtype="1" fill="hold" grpId="0" nodeType="withEffect">
                                  <p:stCondLst>
                                    <p:cond delay="0"/>
                                  </p:stCondLst>
                                  <p:childTnLst>
                                    <p:set>
                                      <p:cBhvr>
                                        <p:cTn id="57" dur="1" fill="hold">
                                          <p:stCondLst>
                                            <p:cond delay="0"/>
                                          </p:stCondLst>
                                        </p:cTn>
                                        <p:tgtEl>
                                          <p:spTgt spid="167975"/>
                                        </p:tgtEl>
                                        <p:attrNameLst>
                                          <p:attrName>style.visibility</p:attrName>
                                        </p:attrNameLst>
                                      </p:cBhvr>
                                      <p:to>
                                        <p:strVal val="visible"/>
                                      </p:to>
                                    </p:set>
                                    <p:animEffect transition="in" filter="wipe(up)">
                                      <p:cBhvr>
                                        <p:cTn id="58" dur="1000"/>
                                        <p:tgtEl>
                                          <p:spTgt spid="167975"/>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67972"/>
                                        </p:tgtEl>
                                        <p:attrNameLst>
                                          <p:attrName>style.visibility</p:attrName>
                                        </p:attrNameLst>
                                      </p:cBhvr>
                                      <p:to>
                                        <p:strVal val="visible"/>
                                      </p:to>
                                    </p:set>
                                  </p:childTnLst>
                                </p:cTn>
                              </p:par>
                              <p:par>
                                <p:cTn id="63" presetID="22" presetClass="entr" presetSubtype="8" fill="hold" grpId="0" nodeType="withEffect">
                                  <p:stCondLst>
                                    <p:cond delay="0"/>
                                  </p:stCondLst>
                                  <p:childTnLst>
                                    <p:set>
                                      <p:cBhvr>
                                        <p:cTn id="64" dur="1" fill="hold">
                                          <p:stCondLst>
                                            <p:cond delay="0"/>
                                          </p:stCondLst>
                                        </p:cTn>
                                        <p:tgtEl>
                                          <p:spTgt spid="167943"/>
                                        </p:tgtEl>
                                        <p:attrNameLst>
                                          <p:attrName>style.visibility</p:attrName>
                                        </p:attrNameLst>
                                      </p:cBhvr>
                                      <p:to>
                                        <p:strVal val="visible"/>
                                      </p:to>
                                    </p:set>
                                    <p:animEffect transition="in" filter="wipe(left)">
                                      <p:cBhvr>
                                        <p:cTn id="65" dur="1000"/>
                                        <p:tgtEl>
                                          <p:spTgt spid="167943"/>
                                        </p:tgtEl>
                                      </p:cBhvr>
                                    </p:animEffect>
                                  </p:childTnLst>
                                </p:cTn>
                              </p:par>
                              <p:par>
                                <p:cTn id="66" presetID="1" presetClass="entr" presetSubtype="0" fill="hold" nodeType="withEffect">
                                  <p:stCondLst>
                                    <p:cond delay="0"/>
                                  </p:stCondLst>
                                  <p:childTnLst>
                                    <p:set>
                                      <p:cBhvr>
                                        <p:cTn id="67" dur="1" fill="hold">
                                          <p:stCondLst>
                                            <p:cond delay="0"/>
                                          </p:stCondLst>
                                        </p:cTn>
                                        <p:tgtEl>
                                          <p:spTgt spid="16794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42" grpId="0" animBg="1"/>
      <p:bldP spid="167943" grpId="0" animBg="1"/>
      <p:bldP spid="167944" grpId="0" animBg="1"/>
      <p:bldP spid="167949" grpId="0" animBg="1"/>
      <p:bldP spid="167950" grpId="0" animBg="1"/>
      <p:bldP spid="167951" grpId="0" animBg="1"/>
      <p:bldP spid="167952" grpId="0" animBg="1"/>
      <p:bldP spid="167953" grpId="0" animBg="1"/>
      <p:bldP spid="167972" grpId="0" animBg="1"/>
      <p:bldP spid="167973" grpId="0" animBg="1"/>
      <p:bldP spid="167975" grpId="0" animBg="1"/>
      <p:bldP spid="167977" grpId="0"/>
      <p:bldP spid="167979" grpId="0"/>
      <p:bldP spid="167981" grpId="0"/>
      <p:bldP spid="167982" grpId="0"/>
      <p:bldP spid="167984"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5"/>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1000" smtClean="0">
                <a:latin typeface="Tahoma" pitchFamily="34" charset="0"/>
              </a:rPr>
              <a:t>Rüdiger Brause: Adaptive Systeme AS-1, WS 2013</a:t>
            </a:r>
            <a:endParaRPr lang="de-DE" sz="1000">
              <a:latin typeface="Tahoma" pitchFamily="34" charset="0"/>
            </a:endParaRPr>
          </a:p>
        </p:txBody>
      </p:sp>
      <p:sp>
        <p:nvSpPr>
          <p:cNvPr id="53251" name="Foliennummernplatzhalt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1000" smtClean="0"/>
              <a:t>- </a:t>
            </a:r>
            <a:fld id="{95BF4043-E280-4F8B-9CC1-0EFE3A940A1F}" type="slidenum">
              <a:rPr lang="de-DE" sz="1000" smtClean="0"/>
              <a:pPr/>
              <a:t>65</a:t>
            </a:fld>
            <a:r>
              <a:rPr lang="de-DE" sz="1000" smtClean="0"/>
              <a:t> -</a:t>
            </a:r>
          </a:p>
        </p:txBody>
      </p:sp>
      <p:sp>
        <p:nvSpPr>
          <p:cNvPr id="53252" name="Rectangle 2"/>
          <p:cNvSpPr>
            <a:spLocks noGrp="1" noChangeArrowheads="1"/>
          </p:cNvSpPr>
          <p:nvPr>
            <p:ph type="title"/>
          </p:nvPr>
        </p:nvSpPr>
        <p:spPr/>
        <p:txBody>
          <a:bodyPr/>
          <a:lstStyle/>
          <a:p>
            <a:r>
              <a:rPr lang="de-DE" smtClean="0"/>
              <a:t>Anwendung BP</a:t>
            </a:r>
          </a:p>
        </p:txBody>
      </p:sp>
      <p:sp>
        <p:nvSpPr>
          <p:cNvPr id="53253" name="Rectangle 3"/>
          <p:cNvSpPr>
            <a:spLocks noGrp="1" noChangeArrowheads="1"/>
          </p:cNvSpPr>
          <p:nvPr>
            <p:ph type="body" idx="1"/>
          </p:nvPr>
        </p:nvSpPr>
        <p:spPr>
          <a:xfrm>
            <a:off x="522288" y="1382713"/>
            <a:ext cx="7605712" cy="1438275"/>
          </a:xfrm>
        </p:spPr>
        <p:txBody>
          <a:bodyPr/>
          <a:lstStyle/>
          <a:p>
            <a:pPr marL="0" indent="0">
              <a:buFontTx/>
              <a:buNone/>
            </a:pPr>
            <a:r>
              <a:rPr lang="de-DE" smtClean="0"/>
              <a:t>Gegeben    DECtalk</a:t>
            </a:r>
            <a:endParaRPr lang="de-DE" smtClean="0">
              <a:solidFill>
                <a:schemeClr val="bg2"/>
              </a:solidFill>
            </a:endParaRPr>
          </a:p>
          <a:p>
            <a:pPr marL="0" indent="0">
              <a:lnSpc>
                <a:spcPct val="90000"/>
              </a:lnSpc>
              <a:buFontTx/>
              <a:buNone/>
            </a:pPr>
            <a:r>
              <a:rPr lang="de-DE" b="0" smtClean="0"/>
              <a:t>Ausgabe Text </a:t>
            </a:r>
            <a:r>
              <a:rPr lang="de-DE" b="0" smtClean="0">
                <a:sym typeface="Wingdings" pitchFamily="2" charset="2"/>
              </a:rPr>
              <a:t> Sprache der Fa. Digital Eq. (DEC)</a:t>
            </a:r>
          </a:p>
          <a:p>
            <a:pPr marL="0" indent="0">
              <a:lnSpc>
                <a:spcPct val="60000"/>
              </a:lnSpc>
              <a:buFontTx/>
              <a:buNone/>
            </a:pPr>
            <a:r>
              <a:rPr lang="de-DE" b="0" smtClean="0">
                <a:sym typeface="Wingdings" pitchFamily="2" charset="2"/>
              </a:rPr>
              <a:t>Aufwand 20 PJ für 95% Genauigkeit</a:t>
            </a:r>
          </a:p>
        </p:txBody>
      </p:sp>
      <p:sp>
        <p:nvSpPr>
          <p:cNvPr id="224260" name="Rectangle 4"/>
          <p:cNvSpPr>
            <a:spLocks noChangeArrowheads="1"/>
          </p:cNvSpPr>
          <p:nvPr/>
        </p:nvSpPr>
        <p:spPr bwMode="auto">
          <a:xfrm>
            <a:off x="520700" y="3276600"/>
            <a:ext cx="7797800" cy="146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r>
              <a:rPr lang="de-DE" sz="2400" b="1"/>
              <a:t>Beispiel NetTalk</a:t>
            </a:r>
          </a:p>
          <a:p>
            <a:r>
              <a:rPr lang="de-DE" i="1">
                <a:solidFill>
                  <a:schemeClr val="bg2"/>
                </a:solidFill>
              </a:rPr>
              <a:t>Sejnowsky, Rosenberg</a:t>
            </a:r>
            <a:r>
              <a:rPr lang="de-DE" b="1" i="1">
                <a:solidFill>
                  <a:schemeClr val="bg2"/>
                </a:solidFill>
              </a:rPr>
              <a:t> </a:t>
            </a:r>
            <a:r>
              <a:rPr lang="de-DE" i="1">
                <a:solidFill>
                  <a:schemeClr val="bg2"/>
                </a:solidFill>
              </a:rPr>
              <a:t>1986</a:t>
            </a:r>
          </a:p>
          <a:p>
            <a:r>
              <a:rPr lang="de-DE" sz="2400">
                <a:sym typeface="Wingdings" pitchFamily="2" charset="2"/>
              </a:rPr>
              <a:t>16 CPU-Stunden BP-Training für 98% Genauigkeit</a:t>
            </a:r>
            <a:endParaRPr lang="de-DE" sz="2800">
              <a:sym typeface="Wingdings" pitchFamily="2" charset="2"/>
            </a:endParaRPr>
          </a:p>
        </p:txBody>
      </p:sp>
      <p:sp>
        <p:nvSpPr>
          <p:cNvPr id="53255" name="Rectangle 6"/>
          <p:cNvSpPr>
            <a:spLocks noChangeArrowheads="1"/>
          </p:cNvSpPr>
          <p:nvPr/>
        </p:nvSpPr>
        <p:spPr bwMode="auto">
          <a:xfrm>
            <a:off x="0" y="13477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endParaRPr lang="de-DE"/>
          </a:p>
        </p:txBody>
      </p:sp>
      <p:sp>
        <p:nvSpPr>
          <p:cNvPr id="224264" name="Text Box 8"/>
          <p:cNvSpPr txBox="1">
            <a:spLocks noChangeArrowheads="1"/>
          </p:cNvSpPr>
          <p:nvPr/>
        </p:nvSpPr>
        <p:spPr bwMode="auto">
          <a:xfrm>
            <a:off x="596900" y="5435600"/>
            <a:ext cx="7391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2400" b="1" dirty="0">
                <a:solidFill>
                  <a:srgbClr val="0070C0"/>
                </a:solidFill>
              </a:rPr>
              <a:t>Adaptives Programm statt neu programmieren!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426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3" presetClass="entr" presetSubtype="16" fill="hold" grpId="0" nodeType="clickEffect">
                                  <p:stCondLst>
                                    <p:cond delay="0"/>
                                  </p:stCondLst>
                                  <p:childTnLst>
                                    <p:set>
                                      <p:cBhvr>
                                        <p:cTn id="10" dur="1" fill="hold">
                                          <p:stCondLst>
                                            <p:cond delay="0"/>
                                          </p:stCondLst>
                                        </p:cTn>
                                        <p:tgtEl>
                                          <p:spTgt spid="224264"/>
                                        </p:tgtEl>
                                        <p:attrNameLst>
                                          <p:attrName>style.visibility</p:attrName>
                                        </p:attrNameLst>
                                      </p:cBhvr>
                                      <p:to>
                                        <p:strVal val="visible"/>
                                      </p:to>
                                    </p:set>
                                    <p:anim calcmode="lin" valueType="num">
                                      <p:cBhvr>
                                        <p:cTn id="11" dur="500" fill="hold"/>
                                        <p:tgtEl>
                                          <p:spTgt spid="224264"/>
                                        </p:tgtEl>
                                        <p:attrNameLst>
                                          <p:attrName>ppt_w</p:attrName>
                                        </p:attrNameLst>
                                      </p:cBhvr>
                                      <p:tavLst>
                                        <p:tav tm="0">
                                          <p:val>
                                            <p:fltVal val="0"/>
                                          </p:val>
                                        </p:tav>
                                        <p:tav tm="100000">
                                          <p:val>
                                            <p:strVal val="#ppt_w"/>
                                          </p:val>
                                        </p:tav>
                                      </p:tavLst>
                                    </p:anim>
                                    <p:anim calcmode="lin" valueType="num">
                                      <p:cBhvr>
                                        <p:cTn id="12" dur="500" fill="hold"/>
                                        <p:tgtEl>
                                          <p:spTgt spid="22426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260" grpId="0"/>
      <p:bldP spid="224264"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5"/>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1000" smtClean="0">
                <a:latin typeface="Tahoma" pitchFamily="34" charset="0"/>
              </a:rPr>
              <a:t>Rüdiger Brause: Adaptive Systeme AS-1, WS 2013</a:t>
            </a:r>
            <a:endParaRPr lang="de-DE" sz="1000">
              <a:latin typeface="Tahoma" pitchFamily="34" charset="0"/>
            </a:endParaRPr>
          </a:p>
        </p:txBody>
      </p:sp>
      <p:sp>
        <p:nvSpPr>
          <p:cNvPr id="54275" name="Foliennummernplatzhalt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1000" smtClean="0"/>
              <a:t>- </a:t>
            </a:r>
            <a:fld id="{65587F6C-D767-4FC5-BA2E-0CDE5B21A8D3}" type="slidenum">
              <a:rPr lang="de-DE" sz="1000" smtClean="0"/>
              <a:pPr/>
              <a:t>66</a:t>
            </a:fld>
            <a:r>
              <a:rPr lang="de-DE" sz="1000" smtClean="0"/>
              <a:t> -</a:t>
            </a:r>
          </a:p>
        </p:txBody>
      </p:sp>
      <p:sp>
        <p:nvSpPr>
          <p:cNvPr id="54276" name="Rectangle 2"/>
          <p:cNvSpPr>
            <a:spLocks noChangeArrowheads="1"/>
          </p:cNvSpPr>
          <p:nvPr/>
        </p:nvSpPr>
        <p:spPr bwMode="auto">
          <a:xfrm>
            <a:off x="5867400" y="4000500"/>
            <a:ext cx="292100" cy="2197100"/>
          </a:xfrm>
          <a:prstGeom prst="rect">
            <a:avLst/>
          </a:prstGeom>
          <a:solidFill>
            <a:srgbClr val="E1E1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endParaRPr lang="de-DE"/>
          </a:p>
        </p:txBody>
      </p:sp>
      <p:sp>
        <p:nvSpPr>
          <p:cNvPr id="54277" name="Rectangle 3"/>
          <p:cNvSpPr>
            <a:spLocks noGrp="1" noChangeArrowheads="1"/>
          </p:cNvSpPr>
          <p:nvPr>
            <p:ph type="title"/>
          </p:nvPr>
        </p:nvSpPr>
        <p:spPr/>
        <p:txBody>
          <a:bodyPr/>
          <a:lstStyle/>
          <a:p>
            <a:r>
              <a:rPr lang="de-DE" smtClean="0"/>
              <a:t>NetTalk: Kodierung</a:t>
            </a:r>
          </a:p>
        </p:txBody>
      </p:sp>
      <p:sp>
        <p:nvSpPr>
          <p:cNvPr id="54278" name="Rectangle 4"/>
          <p:cNvSpPr>
            <a:spLocks noGrp="1" noChangeArrowheads="1"/>
          </p:cNvSpPr>
          <p:nvPr>
            <p:ph type="body" idx="1"/>
          </p:nvPr>
        </p:nvSpPr>
        <p:spPr>
          <a:xfrm>
            <a:off x="801688" y="1357313"/>
            <a:ext cx="3008312" cy="1209675"/>
          </a:xfrm>
        </p:spPr>
        <p:txBody>
          <a:bodyPr/>
          <a:lstStyle/>
          <a:p>
            <a:pPr marL="0" indent="0">
              <a:buFontTx/>
              <a:buNone/>
            </a:pPr>
            <a:r>
              <a:rPr lang="de-DE" smtClean="0">
                <a:sym typeface="Wingdings" pitchFamily="2" charset="2"/>
              </a:rPr>
              <a:t>Ausgabekodierung</a:t>
            </a:r>
          </a:p>
          <a:p>
            <a:pPr marL="0" indent="0">
              <a:buFontTx/>
              <a:buNone/>
            </a:pPr>
            <a:r>
              <a:rPr lang="de-DE" b="0" smtClean="0">
                <a:sym typeface="Wingdings" pitchFamily="2" charset="2"/>
              </a:rPr>
              <a:t>Binäre Kodierung der</a:t>
            </a:r>
            <a:r>
              <a:rPr lang="de-DE" smtClean="0">
                <a:sym typeface="Wingdings" pitchFamily="2" charset="2"/>
              </a:rPr>
              <a:t> </a:t>
            </a:r>
            <a:r>
              <a:rPr lang="de-DE" b="0" smtClean="0">
                <a:sym typeface="Wingdings" pitchFamily="2" charset="2"/>
              </a:rPr>
              <a:t>26 Laute</a:t>
            </a:r>
          </a:p>
        </p:txBody>
      </p:sp>
      <p:sp>
        <p:nvSpPr>
          <p:cNvPr id="54279" name="Rectangle 5"/>
          <p:cNvSpPr>
            <a:spLocks noChangeArrowheads="1"/>
          </p:cNvSpPr>
          <p:nvPr/>
        </p:nvSpPr>
        <p:spPr bwMode="auto">
          <a:xfrm>
            <a:off x="1054100" y="5791200"/>
            <a:ext cx="27813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r>
              <a:rPr lang="de-DE" dirty="0">
                <a:sym typeface="Wingdings" pitchFamily="2" charset="2"/>
              </a:rPr>
              <a:t>Lauffenster der Trainingsbuchstaben</a:t>
            </a:r>
          </a:p>
        </p:txBody>
      </p:sp>
      <p:sp>
        <p:nvSpPr>
          <p:cNvPr id="54280" name="Rectangle 6"/>
          <p:cNvSpPr>
            <a:spLocks noChangeArrowheads="1"/>
          </p:cNvSpPr>
          <p:nvPr/>
        </p:nvSpPr>
        <p:spPr bwMode="auto">
          <a:xfrm>
            <a:off x="0" y="13477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endParaRPr lang="de-DE"/>
          </a:p>
        </p:txBody>
      </p:sp>
      <p:sp>
        <p:nvSpPr>
          <p:cNvPr id="54281" name="Text Box 8"/>
          <p:cNvSpPr txBox="1">
            <a:spLocks noChangeArrowheads="1"/>
          </p:cNvSpPr>
          <p:nvPr/>
        </p:nvSpPr>
        <p:spPr bwMode="auto">
          <a:xfrm>
            <a:off x="787400" y="4191000"/>
            <a:ext cx="32131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2400" b="1"/>
              <a:t>Eingabekodierung</a:t>
            </a:r>
            <a:r>
              <a:rPr lang="de-DE" sz="2400"/>
              <a:t> </a:t>
            </a:r>
            <a:r>
              <a:rPr lang="de-DE" sz="2400">
                <a:sym typeface="Wingdings" pitchFamily="2" charset="2"/>
              </a:rPr>
              <a:t>Binäre Kodierung der 29 Buchstaben</a:t>
            </a:r>
          </a:p>
        </p:txBody>
      </p:sp>
      <p:sp>
        <p:nvSpPr>
          <p:cNvPr id="54282" name="Text Box 9"/>
          <p:cNvSpPr txBox="1">
            <a:spLocks noChangeArrowheads="1"/>
          </p:cNvSpPr>
          <p:nvPr/>
        </p:nvSpPr>
        <p:spPr bwMode="auto">
          <a:xfrm>
            <a:off x="1219200" y="2070100"/>
            <a:ext cx="26035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endParaRPr lang="de-DE"/>
          </a:p>
        </p:txBody>
      </p:sp>
      <p:sp>
        <p:nvSpPr>
          <p:cNvPr id="54283" name="Text Box 11"/>
          <p:cNvSpPr txBox="1">
            <a:spLocks noChangeArrowheads="1"/>
          </p:cNvSpPr>
          <p:nvPr/>
        </p:nvSpPr>
        <p:spPr bwMode="auto">
          <a:xfrm>
            <a:off x="8080375" y="1228725"/>
            <a:ext cx="673100" cy="176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rot="10800000" vert="eaVert">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1600"/>
              <a:t>23 Laute +(cont, Wortgrenze, stop)</a:t>
            </a:r>
          </a:p>
        </p:txBody>
      </p:sp>
      <p:sp>
        <p:nvSpPr>
          <p:cNvPr id="54284" name="Text Box 13"/>
          <p:cNvSpPr txBox="1">
            <a:spLocks noChangeArrowheads="1"/>
          </p:cNvSpPr>
          <p:nvPr/>
        </p:nvSpPr>
        <p:spPr bwMode="auto">
          <a:xfrm>
            <a:off x="8318500" y="3311525"/>
            <a:ext cx="673100" cy="2365375"/>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1600"/>
              <a:t>26 Buchstaben +(cont, Wortgrenze, stop)</a:t>
            </a:r>
          </a:p>
        </p:txBody>
      </p:sp>
      <p:grpSp>
        <p:nvGrpSpPr>
          <p:cNvPr id="54285" name="Group 16"/>
          <p:cNvGrpSpPr>
            <a:grpSpLocks noChangeAspect="1"/>
          </p:cNvGrpSpPr>
          <p:nvPr/>
        </p:nvGrpSpPr>
        <p:grpSpPr bwMode="auto">
          <a:xfrm>
            <a:off x="4111625" y="1179513"/>
            <a:ext cx="4422775" cy="5430837"/>
            <a:chOff x="2590" y="759"/>
            <a:chExt cx="2786" cy="3421"/>
          </a:xfrm>
        </p:grpSpPr>
        <p:sp>
          <p:nvSpPr>
            <p:cNvPr id="54286" name="AutoShape 15"/>
            <p:cNvSpPr>
              <a:spLocks noChangeAspect="1" noChangeArrowheads="1" noTextEdit="1"/>
            </p:cNvSpPr>
            <p:nvPr/>
          </p:nvSpPr>
          <p:spPr bwMode="auto">
            <a:xfrm>
              <a:off x="2590" y="785"/>
              <a:ext cx="2786" cy="3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grpSp>
          <p:nvGrpSpPr>
            <p:cNvPr id="54287" name="Group 217"/>
            <p:cNvGrpSpPr>
              <a:grpSpLocks/>
            </p:cNvGrpSpPr>
            <p:nvPr/>
          </p:nvGrpSpPr>
          <p:grpSpPr bwMode="auto">
            <a:xfrm>
              <a:off x="2590" y="1008"/>
              <a:ext cx="2565" cy="3062"/>
              <a:chOff x="2590" y="1008"/>
              <a:chExt cx="2565" cy="3062"/>
            </a:xfrm>
          </p:grpSpPr>
          <p:sp>
            <p:nvSpPr>
              <p:cNvPr id="54475" name="Rectangle 17"/>
              <p:cNvSpPr>
                <a:spLocks noChangeArrowheads="1"/>
              </p:cNvSpPr>
              <p:nvPr/>
            </p:nvSpPr>
            <p:spPr bwMode="auto">
              <a:xfrm>
                <a:off x="2590" y="3916"/>
                <a:ext cx="6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000000"/>
                    </a:solidFill>
                    <a:latin typeface="Times New Roman" pitchFamily="18" charset="0"/>
                  </a:rPr>
                  <a:t>  </a:t>
                </a:r>
                <a:endParaRPr lang="en-US"/>
              </a:p>
            </p:txBody>
          </p:sp>
          <p:sp>
            <p:nvSpPr>
              <p:cNvPr id="54476" name="Freeform 18"/>
              <p:cNvSpPr>
                <a:spLocks/>
              </p:cNvSpPr>
              <p:nvPr/>
            </p:nvSpPr>
            <p:spPr bwMode="auto">
              <a:xfrm>
                <a:off x="2723" y="2526"/>
                <a:ext cx="2136" cy="1027"/>
              </a:xfrm>
              <a:custGeom>
                <a:avLst/>
                <a:gdLst>
                  <a:gd name="T0" fmla="*/ 70 w 2136"/>
                  <a:gd name="T1" fmla="*/ 0 h 1027"/>
                  <a:gd name="T2" fmla="*/ 2071 w 2136"/>
                  <a:gd name="T3" fmla="*/ 0 h 1027"/>
                  <a:gd name="T4" fmla="*/ 2083 w 2136"/>
                  <a:gd name="T5" fmla="*/ 1 h 1027"/>
                  <a:gd name="T6" fmla="*/ 2097 w 2136"/>
                  <a:gd name="T7" fmla="*/ 5 h 1027"/>
                  <a:gd name="T8" fmla="*/ 2106 w 2136"/>
                  <a:gd name="T9" fmla="*/ 10 h 1027"/>
                  <a:gd name="T10" fmla="*/ 2118 w 2136"/>
                  <a:gd name="T11" fmla="*/ 18 h 1027"/>
                  <a:gd name="T12" fmla="*/ 2125 w 2136"/>
                  <a:gd name="T13" fmla="*/ 28 h 1027"/>
                  <a:gd name="T14" fmla="*/ 2131 w 2136"/>
                  <a:gd name="T15" fmla="*/ 39 h 1027"/>
                  <a:gd name="T16" fmla="*/ 2135 w 2136"/>
                  <a:gd name="T17" fmla="*/ 51 h 1027"/>
                  <a:gd name="T18" fmla="*/ 2136 w 2136"/>
                  <a:gd name="T19" fmla="*/ 64 h 1027"/>
                  <a:gd name="T20" fmla="*/ 2136 w 2136"/>
                  <a:gd name="T21" fmla="*/ 961 h 1027"/>
                  <a:gd name="T22" fmla="*/ 2135 w 2136"/>
                  <a:gd name="T23" fmla="*/ 975 h 1027"/>
                  <a:gd name="T24" fmla="*/ 2131 w 2136"/>
                  <a:gd name="T25" fmla="*/ 989 h 1027"/>
                  <a:gd name="T26" fmla="*/ 2125 w 2136"/>
                  <a:gd name="T27" fmla="*/ 999 h 1027"/>
                  <a:gd name="T28" fmla="*/ 2118 w 2136"/>
                  <a:gd name="T29" fmla="*/ 1009 h 1027"/>
                  <a:gd name="T30" fmla="*/ 2106 w 2136"/>
                  <a:gd name="T31" fmla="*/ 1016 h 1027"/>
                  <a:gd name="T32" fmla="*/ 2097 w 2136"/>
                  <a:gd name="T33" fmla="*/ 1022 h 1027"/>
                  <a:gd name="T34" fmla="*/ 2083 w 2136"/>
                  <a:gd name="T35" fmla="*/ 1026 h 1027"/>
                  <a:gd name="T36" fmla="*/ 2071 w 2136"/>
                  <a:gd name="T37" fmla="*/ 1027 h 1027"/>
                  <a:gd name="T38" fmla="*/ 67 w 2136"/>
                  <a:gd name="T39" fmla="*/ 1027 h 1027"/>
                  <a:gd name="T40" fmla="*/ 53 w 2136"/>
                  <a:gd name="T41" fmla="*/ 1026 h 1027"/>
                  <a:gd name="T42" fmla="*/ 41 w 2136"/>
                  <a:gd name="T43" fmla="*/ 1022 h 1027"/>
                  <a:gd name="T44" fmla="*/ 29 w 2136"/>
                  <a:gd name="T45" fmla="*/ 1016 h 1027"/>
                  <a:gd name="T46" fmla="*/ 19 w 2136"/>
                  <a:gd name="T47" fmla="*/ 1009 h 1027"/>
                  <a:gd name="T48" fmla="*/ 12 w 2136"/>
                  <a:gd name="T49" fmla="*/ 999 h 1027"/>
                  <a:gd name="T50" fmla="*/ 5 w 2136"/>
                  <a:gd name="T51" fmla="*/ 989 h 1027"/>
                  <a:gd name="T52" fmla="*/ 3 w 2136"/>
                  <a:gd name="T53" fmla="*/ 981 h 1027"/>
                  <a:gd name="T54" fmla="*/ 1 w 2136"/>
                  <a:gd name="T55" fmla="*/ 975 h 1027"/>
                  <a:gd name="T56" fmla="*/ 1 w 2136"/>
                  <a:gd name="T57" fmla="*/ 969 h 1027"/>
                  <a:gd name="T58" fmla="*/ 0 w 2136"/>
                  <a:gd name="T59" fmla="*/ 961 h 1027"/>
                  <a:gd name="T60" fmla="*/ 0 w 2136"/>
                  <a:gd name="T61" fmla="*/ 64 h 1027"/>
                  <a:gd name="T62" fmla="*/ 1 w 2136"/>
                  <a:gd name="T63" fmla="*/ 57 h 1027"/>
                  <a:gd name="T64" fmla="*/ 1 w 2136"/>
                  <a:gd name="T65" fmla="*/ 51 h 1027"/>
                  <a:gd name="T66" fmla="*/ 3 w 2136"/>
                  <a:gd name="T67" fmla="*/ 46 h 1027"/>
                  <a:gd name="T68" fmla="*/ 5 w 2136"/>
                  <a:gd name="T69" fmla="*/ 39 h 1027"/>
                  <a:gd name="T70" fmla="*/ 12 w 2136"/>
                  <a:gd name="T71" fmla="*/ 28 h 1027"/>
                  <a:gd name="T72" fmla="*/ 19 w 2136"/>
                  <a:gd name="T73" fmla="*/ 18 h 1027"/>
                  <a:gd name="T74" fmla="*/ 29 w 2136"/>
                  <a:gd name="T75" fmla="*/ 10 h 1027"/>
                  <a:gd name="T76" fmla="*/ 41 w 2136"/>
                  <a:gd name="T77" fmla="*/ 5 h 1027"/>
                  <a:gd name="T78" fmla="*/ 53 w 2136"/>
                  <a:gd name="T79" fmla="*/ 1 h 1027"/>
                  <a:gd name="T80" fmla="*/ 67 w 2136"/>
                  <a:gd name="T81" fmla="*/ 0 h 1027"/>
                  <a:gd name="T82" fmla="*/ 70 w 2136"/>
                  <a:gd name="T83" fmla="*/ 0 h 102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136"/>
                  <a:gd name="T127" fmla="*/ 0 h 1027"/>
                  <a:gd name="T128" fmla="*/ 2136 w 2136"/>
                  <a:gd name="T129" fmla="*/ 1027 h 102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136" h="1027">
                    <a:moveTo>
                      <a:pt x="70" y="0"/>
                    </a:moveTo>
                    <a:lnTo>
                      <a:pt x="2071" y="0"/>
                    </a:lnTo>
                    <a:lnTo>
                      <a:pt x="2083" y="1"/>
                    </a:lnTo>
                    <a:lnTo>
                      <a:pt x="2097" y="5"/>
                    </a:lnTo>
                    <a:lnTo>
                      <a:pt x="2106" y="10"/>
                    </a:lnTo>
                    <a:lnTo>
                      <a:pt x="2118" y="18"/>
                    </a:lnTo>
                    <a:lnTo>
                      <a:pt x="2125" y="28"/>
                    </a:lnTo>
                    <a:lnTo>
                      <a:pt x="2131" y="39"/>
                    </a:lnTo>
                    <a:lnTo>
                      <a:pt x="2135" y="51"/>
                    </a:lnTo>
                    <a:lnTo>
                      <a:pt x="2136" y="64"/>
                    </a:lnTo>
                    <a:lnTo>
                      <a:pt x="2136" y="961"/>
                    </a:lnTo>
                    <a:lnTo>
                      <a:pt x="2135" y="975"/>
                    </a:lnTo>
                    <a:lnTo>
                      <a:pt x="2131" y="989"/>
                    </a:lnTo>
                    <a:lnTo>
                      <a:pt x="2125" y="999"/>
                    </a:lnTo>
                    <a:lnTo>
                      <a:pt x="2118" y="1009"/>
                    </a:lnTo>
                    <a:lnTo>
                      <a:pt x="2106" y="1016"/>
                    </a:lnTo>
                    <a:lnTo>
                      <a:pt x="2097" y="1022"/>
                    </a:lnTo>
                    <a:lnTo>
                      <a:pt x="2083" y="1026"/>
                    </a:lnTo>
                    <a:lnTo>
                      <a:pt x="2071" y="1027"/>
                    </a:lnTo>
                    <a:lnTo>
                      <a:pt x="67" y="1027"/>
                    </a:lnTo>
                    <a:lnTo>
                      <a:pt x="53" y="1026"/>
                    </a:lnTo>
                    <a:lnTo>
                      <a:pt x="41" y="1022"/>
                    </a:lnTo>
                    <a:lnTo>
                      <a:pt x="29" y="1016"/>
                    </a:lnTo>
                    <a:lnTo>
                      <a:pt x="19" y="1009"/>
                    </a:lnTo>
                    <a:lnTo>
                      <a:pt x="12" y="999"/>
                    </a:lnTo>
                    <a:lnTo>
                      <a:pt x="5" y="989"/>
                    </a:lnTo>
                    <a:lnTo>
                      <a:pt x="3" y="981"/>
                    </a:lnTo>
                    <a:lnTo>
                      <a:pt x="1" y="975"/>
                    </a:lnTo>
                    <a:lnTo>
                      <a:pt x="1" y="969"/>
                    </a:lnTo>
                    <a:lnTo>
                      <a:pt x="0" y="961"/>
                    </a:lnTo>
                    <a:lnTo>
                      <a:pt x="0" y="64"/>
                    </a:lnTo>
                    <a:lnTo>
                      <a:pt x="1" y="57"/>
                    </a:lnTo>
                    <a:lnTo>
                      <a:pt x="1" y="51"/>
                    </a:lnTo>
                    <a:lnTo>
                      <a:pt x="3" y="46"/>
                    </a:lnTo>
                    <a:lnTo>
                      <a:pt x="5" y="39"/>
                    </a:lnTo>
                    <a:lnTo>
                      <a:pt x="12" y="28"/>
                    </a:lnTo>
                    <a:lnTo>
                      <a:pt x="19" y="18"/>
                    </a:lnTo>
                    <a:lnTo>
                      <a:pt x="29" y="10"/>
                    </a:lnTo>
                    <a:lnTo>
                      <a:pt x="41" y="5"/>
                    </a:lnTo>
                    <a:lnTo>
                      <a:pt x="53" y="1"/>
                    </a:lnTo>
                    <a:lnTo>
                      <a:pt x="67" y="0"/>
                    </a:lnTo>
                    <a:lnTo>
                      <a:pt x="7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54477" name="Rectangle 19"/>
              <p:cNvSpPr>
                <a:spLocks noChangeArrowheads="1"/>
              </p:cNvSpPr>
              <p:nvPr/>
            </p:nvSpPr>
            <p:spPr bwMode="auto">
              <a:xfrm>
                <a:off x="2673" y="3752"/>
                <a:ext cx="2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Times New Roman" pitchFamily="18" charset="0"/>
                  </a:rPr>
                  <a:t> </a:t>
                </a:r>
                <a:endParaRPr lang="en-US"/>
              </a:p>
            </p:txBody>
          </p:sp>
          <p:sp>
            <p:nvSpPr>
              <p:cNvPr id="54478" name="Rectangle 20"/>
              <p:cNvSpPr>
                <a:spLocks noChangeArrowheads="1"/>
              </p:cNvSpPr>
              <p:nvPr/>
            </p:nvSpPr>
            <p:spPr bwMode="auto">
              <a:xfrm>
                <a:off x="2698" y="3752"/>
                <a:ext cx="2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Times New Roman" pitchFamily="18" charset="0"/>
                  </a:rPr>
                  <a:t> </a:t>
                </a:r>
                <a:endParaRPr lang="en-US"/>
              </a:p>
            </p:txBody>
          </p:sp>
          <p:sp>
            <p:nvSpPr>
              <p:cNvPr id="54479" name="Rectangle 21"/>
              <p:cNvSpPr>
                <a:spLocks noChangeArrowheads="1"/>
              </p:cNvSpPr>
              <p:nvPr/>
            </p:nvSpPr>
            <p:spPr bwMode="auto">
              <a:xfrm>
                <a:off x="2723" y="3752"/>
                <a:ext cx="2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Times New Roman" pitchFamily="18" charset="0"/>
                  </a:rPr>
                  <a:t> </a:t>
                </a:r>
                <a:endParaRPr lang="en-US"/>
              </a:p>
            </p:txBody>
          </p:sp>
          <p:sp>
            <p:nvSpPr>
              <p:cNvPr id="54480" name="Rectangle 22"/>
              <p:cNvSpPr>
                <a:spLocks noChangeArrowheads="1"/>
              </p:cNvSpPr>
              <p:nvPr/>
            </p:nvSpPr>
            <p:spPr bwMode="auto">
              <a:xfrm>
                <a:off x="2746" y="3752"/>
                <a:ext cx="2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Times New Roman" pitchFamily="18" charset="0"/>
                  </a:rPr>
                  <a:t> </a:t>
                </a:r>
                <a:endParaRPr lang="en-US"/>
              </a:p>
            </p:txBody>
          </p:sp>
          <p:sp>
            <p:nvSpPr>
              <p:cNvPr id="54481" name="Freeform 23"/>
              <p:cNvSpPr>
                <a:spLocks/>
              </p:cNvSpPr>
              <p:nvPr/>
            </p:nvSpPr>
            <p:spPr bwMode="auto">
              <a:xfrm>
                <a:off x="2773" y="3759"/>
                <a:ext cx="171" cy="81"/>
              </a:xfrm>
              <a:custGeom>
                <a:avLst/>
                <a:gdLst>
                  <a:gd name="T0" fmla="*/ 76 w 171"/>
                  <a:gd name="T1" fmla="*/ 6 h 81"/>
                  <a:gd name="T2" fmla="*/ 101 w 171"/>
                  <a:gd name="T3" fmla="*/ 1 h 81"/>
                  <a:gd name="T4" fmla="*/ 116 w 171"/>
                  <a:gd name="T5" fmla="*/ 1 h 81"/>
                  <a:gd name="T6" fmla="*/ 127 w 171"/>
                  <a:gd name="T7" fmla="*/ 3 h 81"/>
                  <a:gd name="T8" fmla="*/ 136 w 171"/>
                  <a:gd name="T9" fmla="*/ 6 h 81"/>
                  <a:gd name="T10" fmla="*/ 143 w 171"/>
                  <a:gd name="T11" fmla="*/ 13 h 81"/>
                  <a:gd name="T12" fmla="*/ 147 w 171"/>
                  <a:gd name="T13" fmla="*/ 19 h 81"/>
                  <a:gd name="T14" fmla="*/ 148 w 171"/>
                  <a:gd name="T15" fmla="*/ 27 h 81"/>
                  <a:gd name="T16" fmla="*/ 148 w 171"/>
                  <a:gd name="T17" fmla="*/ 67 h 81"/>
                  <a:gd name="T18" fmla="*/ 149 w 171"/>
                  <a:gd name="T19" fmla="*/ 72 h 81"/>
                  <a:gd name="T20" fmla="*/ 152 w 171"/>
                  <a:gd name="T21" fmla="*/ 75 h 81"/>
                  <a:gd name="T22" fmla="*/ 154 w 171"/>
                  <a:gd name="T23" fmla="*/ 76 h 81"/>
                  <a:gd name="T24" fmla="*/ 158 w 171"/>
                  <a:gd name="T25" fmla="*/ 77 h 81"/>
                  <a:gd name="T26" fmla="*/ 166 w 171"/>
                  <a:gd name="T27" fmla="*/ 77 h 81"/>
                  <a:gd name="T28" fmla="*/ 93 w 171"/>
                  <a:gd name="T29" fmla="*/ 81 h 81"/>
                  <a:gd name="T30" fmla="*/ 103 w 171"/>
                  <a:gd name="T31" fmla="*/ 77 h 81"/>
                  <a:gd name="T32" fmla="*/ 109 w 171"/>
                  <a:gd name="T33" fmla="*/ 77 h 81"/>
                  <a:gd name="T34" fmla="*/ 114 w 171"/>
                  <a:gd name="T35" fmla="*/ 76 h 81"/>
                  <a:gd name="T36" fmla="*/ 117 w 171"/>
                  <a:gd name="T37" fmla="*/ 73 h 81"/>
                  <a:gd name="T38" fmla="*/ 119 w 171"/>
                  <a:gd name="T39" fmla="*/ 71 h 81"/>
                  <a:gd name="T40" fmla="*/ 121 w 171"/>
                  <a:gd name="T41" fmla="*/ 67 h 81"/>
                  <a:gd name="T42" fmla="*/ 119 w 171"/>
                  <a:gd name="T43" fmla="*/ 29 h 81"/>
                  <a:gd name="T44" fmla="*/ 117 w 171"/>
                  <a:gd name="T45" fmla="*/ 21 h 81"/>
                  <a:gd name="T46" fmla="*/ 112 w 171"/>
                  <a:gd name="T47" fmla="*/ 14 h 81"/>
                  <a:gd name="T48" fmla="*/ 105 w 171"/>
                  <a:gd name="T49" fmla="*/ 11 h 81"/>
                  <a:gd name="T50" fmla="*/ 90 w 171"/>
                  <a:gd name="T51" fmla="*/ 11 h 81"/>
                  <a:gd name="T52" fmla="*/ 70 w 171"/>
                  <a:gd name="T53" fmla="*/ 15 h 81"/>
                  <a:gd name="T54" fmla="*/ 55 w 171"/>
                  <a:gd name="T55" fmla="*/ 63 h 81"/>
                  <a:gd name="T56" fmla="*/ 56 w 171"/>
                  <a:gd name="T57" fmla="*/ 70 h 81"/>
                  <a:gd name="T58" fmla="*/ 57 w 171"/>
                  <a:gd name="T59" fmla="*/ 73 h 81"/>
                  <a:gd name="T60" fmla="*/ 60 w 171"/>
                  <a:gd name="T61" fmla="*/ 76 h 81"/>
                  <a:gd name="T62" fmla="*/ 64 w 171"/>
                  <a:gd name="T63" fmla="*/ 77 h 81"/>
                  <a:gd name="T64" fmla="*/ 69 w 171"/>
                  <a:gd name="T65" fmla="*/ 77 h 81"/>
                  <a:gd name="T66" fmla="*/ 81 w 171"/>
                  <a:gd name="T67" fmla="*/ 78 h 81"/>
                  <a:gd name="T68" fmla="*/ 7 w 171"/>
                  <a:gd name="T69" fmla="*/ 78 h 81"/>
                  <a:gd name="T70" fmla="*/ 17 w 171"/>
                  <a:gd name="T71" fmla="*/ 77 h 81"/>
                  <a:gd name="T72" fmla="*/ 23 w 171"/>
                  <a:gd name="T73" fmla="*/ 75 h 81"/>
                  <a:gd name="T74" fmla="*/ 25 w 171"/>
                  <a:gd name="T75" fmla="*/ 71 h 81"/>
                  <a:gd name="T76" fmla="*/ 26 w 171"/>
                  <a:gd name="T77" fmla="*/ 63 h 81"/>
                  <a:gd name="T78" fmla="*/ 26 w 171"/>
                  <a:gd name="T79" fmla="*/ 25 h 81"/>
                  <a:gd name="T80" fmla="*/ 25 w 171"/>
                  <a:gd name="T81" fmla="*/ 19 h 81"/>
                  <a:gd name="T82" fmla="*/ 24 w 171"/>
                  <a:gd name="T83" fmla="*/ 15 h 81"/>
                  <a:gd name="T84" fmla="*/ 21 w 171"/>
                  <a:gd name="T85" fmla="*/ 13 h 81"/>
                  <a:gd name="T86" fmla="*/ 19 w 171"/>
                  <a:gd name="T87" fmla="*/ 11 h 81"/>
                  <a:gd name="T88" fmla="*/ 15 w 171"/>
                  <a:gd name="T89" fmla="*/ 11 h 81"/>
                  <a:gd name="T90" fmla="*/ 10 w 171"/>
                  <a:gd name="T91" fmla="*/ 11 h 81"/>
                  <a:gd name="T92" fmla="*/ 5 w 171"/>
                  <a:gd name="T93" fmla="*/ 13 h 81"/>
                  <a:gd name="T94" fmla="*/ 55 w 171"/>
                  <a:gd name="T95" fmla="*/ 0 h 8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71"/>
                  <a:gd name="T145" fmla="*/ 0 h 81"/>
                  <a:gd name="T146" fmla="*/ 171 w 171"/>
                  <a:gd name="T147" fmla="*/ 81 h 8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71" h="81">
                    <a:moveTo>
                      <a:pt x="55" y="17"/>
                    </a:moveTo>
                    <a:lnTo>
                      <a:pt x="61" y="13"/>
                    </a:lnTo>
                    <a:lnTo>
                      <a:pt x="69" y="10"/>
                    </a:lnTo>
                    <a:lnTo>
                      <a:pt x="76" y="6"/>
                    </a:lnTo>
                    <a:lnTo>
                      <a:pt x="82" y="5"/>
                    </a:lnTo>
                    <a:lnTo>
                      <a:pt x="88" y="3"/>
                    </a:lnTo>
                    <a:lnTo>
                      <a:pt x="95" y="1"/>
                    </a:lnTo>
                    <a:lnTo>
                      <a:pt x="101" y="1"/>
                    </a:lnTo>
                    <a:lnTo>
                      <a:pt x="107" y="0"/>
                    </a:lnTo>
                    <a:lnTo>
                      <a:pt x="111" y="1"/>
                    </a:lnTo>
                    <a:lnTo>
                      <a:pt x="113" y="1"/>
                    </a:lnTo>
                    <a:lnTo>
                      <a:pt x="116" y="1"/>
                    </a:lnTo>
                    <a:lnTo>
                      <a:pt x="119" y="1"/>
                    </a:lnTo>
                    <a:lnTo>
                      <a:pt x="122" y="1"/>
                    </a:lnTo>
                    <a:lnTo>
                      <a:pt x="124" y="3"/>
                    </a:lnTo>
                    <a:lnTo>
                      <a:pt x="127" y="3"/>
                    </a:lnTo>
                    <a:lnTo>
                      <a:pt x="129" y="4"/>
                    </a:lnTo>
                    <a:lnTo>
                      <a:pt x="132" y="5"/>
                    </a:lnTo>
                    <a:lnTo>
                      <a:pt x="133" y="5"/>
                    </a:lnTo>
                    <a:lnTo>
                      <a:pt x="136" y="6"/>
                    </a:lnTo>
                    <a:lnTo>
                      <a:pt x="137" y="8"/>
                    </a:lnTo>
                    <a:lnTo>
                      <a:pt x="139" y="9"/>
                    </a:lnTo>
                    <a:lnTo>
                      <a:pt x="140" y="10"/>
                    </a:lnTo>
                    <a:lnTo>
                      <a:pt x="143" y="13"/>
                    </a:lnTo>
                    <a:lnTo>
                      <a:pt x="144" y="14"/>
                    </a:lnTo>
                    <a:lnTo>
                      <a:pt x="145" y="15"/>
                    </a:lnTo>
                    <a:lnTo>
                      <a:pt x="145" y="17"/>
                    </a:lnTo>
                    <a:lnTo>
                      <a:pt x="147" y="19"/>
                    </a:lnTo>
                    <a:lnTo>
                      <a:pt x="147" y="21"/>
                    </a:lnTo>
                    <a:lnTo>
                      <a:pt x="148" y="22"/>
                    </a:lnTo>
                    <a:lnTo>
                      <a:pt x="148" y="25"/>
                    </a:lnTo>
                    <a:lnTo>
                      <a:pt x="148" y="27"/>
                    </a:lnTo>
                    <a:lnTo>
                      <a:pt x="148" y="30"/>
                    </a:lnTo>
                    <a:lnTo>
                      <a:pt x="148" y="63"/>
                    </a:lnTo>
                    <a:lnTo>
                      <a:pt x="148" y="66"/>
                    </a:lnTo>
                    <a:lnTo>
                      <a:pt x="148" y="67"/>
                    </a:lnTo>
                    <a:lnTo>
                      <a:pt x="148" y="68"/>
                    </a:lnTo>
                    <a:lnTo>
                      <a:pt x="149" y="70"/>
                    </a:lnTo>
                    <a:lnTo>
                      <a:pt x="149" y="71"/>
                    </a:lnTo>
                    <a:lnTo>
                      <a:pt x="149" y="72"/>
                    </a:lnTo>
                    <a:lnTo>
                      <a:pt x="149" y="73"/>
                    </a:lnTo>
                    <a:lnTo>
                      <a:pt x="150" y="73"/>
                    </a:lnTo>
                    <a:lnTo>
                      <a:pt x="152" y="75"/>
                    </a:lnTo>
                    <a:lnTo>
                      <a:pt x="153" y="76"/>
                    </a:lnTo>
                    <a:lnTo>
                      <a:pt x="154" y="76"/>
                    </a:lnTo>
                    <a:lnTo>
                      <a:pt x="155" y="76"/>
                    </a:lnTo>
                    <a:lnTo>
                      <a:pt x="157" y="77"/>
                    </a:lnTo>
                    <a:lnTo>
                      <a:pt x="158" y="77"/>
                    </a:lnTo>
                    <a:lnTo>
                      <a:pt x="160" y="77"/>
                    </a:lnTo>
                    <a:lnTo>
                      <a:pt x="162" y="77"/>
                    </a:lnTo>
                    <a:lnTo>
                      <a:pt x="165" y="77"/>
                    </a:lnTo>
                    <a:lnTo>
                      <a:pt x="166" y="77"/>
                    </a:lnTo>
                    <a:lnTo>
                      <a:pt x="169" y="78"/>
                    </a:lnTo>
                    <a:lnTo>
                      <a:pt x="171" y="78"/>
                    </a:lnTo>
                    <a:lnTo>
                      <a:pt x="171" y="81"/>
                    </a:lnTo>
                    <a:lnTo>
                      <a:pt x="93" y="81"/>
                    </a:lnTo>
                    <a:lnTo>
                      <a:pt x="93" y="78"/>
                    </a:lnTo>
                    <a:lnTo>
                      <a:pt x="98" y="78"/>
                    </a:lnTo>
                    <a:lnTo>
                      <a:pt x="101" y="78"/>
                    </a:lnTo>
                    <a:lnTo>
                      <a:pt x="103" y="77"/>
                    </a:lnTo>
                    <a:lnTo>
                      <a:pt x="105" y="77"/>
                    </a:lnTo>
                    <a:lnTo>
                      <a:pt x="107" y="77"/>
                    </a:lnTo>
                    <a:lnTo>
                      <a:pt x="108" y="77"/>
                    </a:lnTo>
                    <a:lnTo>
                      <a:pt x="109" y="77"/>
                    </a:lnTo>
                    <a:lnTo>
                      <a:pt x="112" y="77"/>
                    </a:lnTo>
                    <a:lnTo>
                      <a:pt x="112" y="76"/>
                    </a:lnTo>
                    <a:lnTo>
                      <a:pt x="113" y="76"/>
                    </a:lnTo>
                    <a:lnTo>
                      <a:pt x="114" y="76"/>
                    </a:lnTo>
                    <a:lnTo>
                      <a:pt x="116" y="75"/>
                    </a:lnTo>
                    <a:lnTo>
                      <a:pt x="117" y="73"/>
                    </a:lnTo>
                    <a:lnTo>
                      <a:pt x="119" y="72"/>
                    </a:lnTo>
                    <a:lnTo>
                      <a:pt x="119" y="71"/>
                    </a:lnTo>
                    <a:lnTo>
                      <a:pt x="119" y="70"/>
                    </a:lnTo>
                    <a:lnTo>
                      <a:pt x="119" y="68"/>
                    </a:lnTo>
                    <a:lnTo>
                      <a:pt x="121" y="67"/>
                    </a:lnTo>
                    <a:lnTo>
                      <a:pt x="121" y="66"/>
                    </a:lnTo>
                    <a:lnTo>
                      <a:pt x="121" y="63"/>
                    </a:lnTo>
                    <a:lnTo>
                      <a:pt x="121" y="31"/>
                    </a:lnTo>
                    <a:lnTo>
                      <a:pt x="119" y="29"/>
                    </a:lnTo>
                    <a:lnTo>
                      <a:pt x="119" y="26"/>
                    </a:lnTo>
                    <a:lnTo>
                      <a:pt x="119" y="25"/>
                    </a:lnTo>
                    <a:lnTo>
                      <a:pt x="119" y="22"/>
                    </a:lnTo>
                    <a:lnTo>
                      <a:pt x="117" y="21"/>
                    </a:lnTo>
                    <a:lnTo>
                      <a:pt x="116" y="19"/>
                    </a:lnTo>
                    <a:lnTo>
                      <a:pt x="114" y="17"/>
                    </a:lnTo>
                    <a:lnTo>
                      <a:pt x="113" y="15"/>
                    </a:lnTo>
                    <a:lnTo>
                      <a:pt x="112" y="14"/>
                    </a:lnTo>
                    <a:lnTo>
                      <a:pt x="111" y="14"/>
                    </a:lnTo>
                    <a:lnTo>
                      <a:pt x="108" y="13"/>
                    </a:lnTo>
                    <a:lnTo>
                      <a:pt x="107" y="11"/>
                    </a:lnTo>
                    <a:lnTo>
                      <a:pt x="105" y="11"/>
                    </a:lnTo>
                    <a:lnTo>
                      <a:pt x="102" y="11"/>
                    </a:lnTo>
                    <a:lnTo>
                      <a:pt x="98" y="11"/>
                    </a:lnTo>
                    <a:lnTo>
                      <a:pt x="95" y="10"/>
                    </a:lnTo>
                    <a:lnTo>
                      <a:pt x="90" y="11"/>
                    </a:lnTo>
                    <a:lnTo>
                      <a:pt x="85" y="11"/>
                    </a:lnTo>
                    <a:lnTo>
                      <a:pt x="80" y="13"/>
                    </a:lnTo>
                    <a:lnTo>
                      <a:pt x="76" y="14"/>
                    </a:lnTo>
                    <a:lnTo>
                      <a:pt x="70" y="15"/>
                    </a:lnTo>
                    <a:lnTo>
                      <a:pt x="65" y="17"/>
                    </a:lnTo>
                    <a:lnTo>
                      <a:pt x="60" y="20"/>
                    </a:lnTo>
                    <a:lnTo>
                      <a:pt x="55" y="22"/>
                    </a:lnTo>
                    <a:lnTo>
                      <a:pt x="55" y="63"/>
                    </a:lnTo>
                    <a:lnTo>
                      <a:pt x="55" y="66"/>
                    </a:lnTo>
                    <a:lnTo>
                      <a:pt x="55" y="67"/>
                    </a:lnTo>
                    <a:lnTo>
                      <a:pt x="55" y="68"/>
                    </a:lnTo>
                    <a:lnTo>
                      <a:pt x="56" y="70"/>
                    </a:lnTo>
                    <a:lnTo>
                      <a:pt x="56" y="71"/>
                    </a:lnTo>
                    <a:lnTo>
                      <a:pt x="56" y="72"/>
                    </a:lnTo>
                    <a:lnTo>
                      <a:pt x="57" y="73"/>
                    </a:lnTo>
                    <a:lnTo>
                      <a:pt x="59" y="75"/>
                    </a:lnTo>
                    <a:lnTo>
                      <a:pt x="60" y="76"/>
                    </a:lnTo>
                    <a:lnTo>
                      <a:pt x="61" y="76"/>
                    </a:lnTo>
                    <a:lnTo>
                      <a:pt x="62" y="76"/>
                    </a:lnTo>
                    <a:lnTo>
                      <a:pt x="64" y="77"/>
                    </a:lnTo>
                    <a:lnTo>
                      <a:pt x="65" y="77"/>
                    </a:lnTo>
                    <a:lnTo>
                      <a:pt x="66" y="77"/>
                    </a:lnTo>
                    <a:lnTo>
                      <a:pt x="67" y="77"/>
                    </a:lnTo>
                    <a:lnTo>
                      <a:pt x="69" y="77"/>
                    </a:lnTo>
                    <a:lnTo>
                      <a:pt x="71" y="77"/>
                    </a:lnTo>
                    <a:lnTo>
                      <a:pt x="75" y="78"/>
                    </a:lnTo>
                    <a:lnTo>
                      <a:pt x="77" y="78"/>
                    </a:lnTo>
                    <a:lnTo>
                      <a:pt x="81" y="78"/>
                    </a:lnTo>
                    <a:lnTo>
                      <a:pt x="81" y="81"/>
                    </a:lnTo>
                    <a:lnTo>
                      <a:pt x="3" y="81"/>
                    </a:lnTo>
                    <a:lnTo>
                      <a:pt x="3" y="78"/>
                    </a:lnTo>
                    <a:lnTo>
                      <a:pt x="7" y="78"/>
                    </a:lnTo>
                    <a:lnTo>
                      <a:pt x="9" y="78"/>
                    </a:lnTo>
                    <a:lnTo>
                      <a:pt x="12" y="77"/>
                    </a:lnTo>
                    <a:lnTo>
                      <a:pt x="14" y="77"/>
                    </a:lnTo>
                    <a:lnTo>
                      <a:pt x="17" y="77"/>
                    </a:lnTo>
                    <a:lnTo>
                      <a:pt x="18" y="77"/>
                    </a:lnTo>
                    <a:lnTo>
                      <a:pt x="20" y="76"/>
                    </a:lnTo>
                    <a:lnTo>
                      <a:pt x="21" y="76"/>
                    </a:lnTo>
                    <a:lnTo>
                      <a:pt x="23" y="75"/>
                    </a:lnTo>
                    <a:lnTo>
                      <a:pt x="24" y="73"/>
                    </a:lnTo>
                    <a:lnTo>
                      <a:pt x="24" y="72"/>
                    </a:lnTo>
                    <a:lnTo>
                      <a:pt x="25" y="71"/>
                    </a:lnTo>
                    <a:lnTo>
                      <a:pt x="25" y="70"/>
                    </a:lnTo>
                    <a:lnTo>
                      <a:pt x="25" y="67"/>
                    </a:lnTo>
                    <a:lnTo>
                      <a:pt x="26" y="66"/>
                    </a:lnTo>
                    <a:lnTo>
                      <a:pt x="26" y="63"/>
                    </a:lnTo>
                    <a:lnTo>
                      <a:pt x="26" y="34"/>
                    </a:lnTo>
                    <a:lnTo>
                      <a:pt x="26" y="31"/>
                    </a:lnTo>
                    <a:lnTo>
                      <a:pt x="26" y="27"/>
                    </a:lnTo>
                    <a:lnTo>
                      <a:pt x="26" y="25"/>
                    </a:lnTo>
                    <a:lnTo>
                      <a:pt x="25" y="24"/>
                    </a:lnTo>
                    <a:lnTo>
                      <a:pt x="25" y="21"/>
                    </a:lnTo>
                    <a:lnTo>
                      <a:pt x="25" y="20"/>
                    </a:lnTo>
                    <a:lnTo>
                      <a:pt x="25" y="19"/>
                    </a:lnTo>
                    <a:lnTo>
                      <a:pt x="25" y="17"/>
                    </a:lnTo>
                    <a:lnTo>
                      <a:pt x="24" y="17"/>
                    </a:lnTo>
                    <a:lnTo>
                      <a:pt x="24" y="15"/>
                    </a:lnTo>
                    <a:lnTo>
                      <a:pt x="24" y="14"/>
                    </a:lnTo>
                    <a:lnTo>
                      <a:pt x="23" y="14"/>
                    </a:lnTo>
                    <a:lnTo>
                      <a:pt x="21" y="13"/>
                    </a:lnTo>
                    <a:lnTo>
                      <a:pt x="20" y="13"/>
                    </a:lnTo>
                    <a:lnTo>
                      <a:pt x="19" y="11"/>
                    </a:lnTo>
                    <a:lnTo>
                      <a:pt x="18" y="11"/>
                    </a:lnTo>
                    <a:lnTo>
                      <a:pt x="17" y="11"/>
                    </a:lnTo>
                    <a:lnTo>
                      <a:pt x="15" y="11"/>
                    </a:lnTo>
                    <a:lnTo>
                      <a:pt x="14" y="11"/>
                    </a:lnTo>
                    <a:lnTo>
                      <a:pt x="13" y="11"/>
                    </a:lnTo>
                    <a:lnTo>
                      <a:pt x="12" y="11"/>
                    </a:lnTo>
                    <a:lnTo>
                      <a:pt x="10" y="11"/>
                    </a:lnTo>
                    <a:lnTo>
                      <a:pt x="9" y="11"/>
                    </a:lnTo>
                    <a:lnTo>
                      <a:pt x="8" y="13"/>
                    </a:lnTo>
                    <a:lnTo>
                      <a:pt x="7" y="13"/>
                    </a:lnTo>
                    <a:lnTo>
                      <a:pt x="5" y="13"/>
                    </a:lnTo>
                    <a:lnTo>
                      <a:pt x="3" y="13"/>
                    </a:lnTo>
                    <a:lnTo>
                      <a:pt x="0" y="10"/>
                    </a:lnTo>
                    <a:lnTo>
                      <a:pt x="48" y="0"/>
                    </a:lnTo>
                    <a:lnTo>
                      <a:pt x="55" y="0"/>
                    </a:lnTo>
                    <a:lnTo>
                      <a:pt x="55"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4482" name="Rectangle 24"/>
              <p:cNvSpPr>
                <a:spLocks noChangeArrowheads="1"/>
              </p:cNvSpPr>
              <p:nvPr/>
            </p:nvSpPr>
            <p:spPr bwMode="auto">
              <a:xfrm>
                <a:off x="3034" y="3766"/>
                <a:ext cx="2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Times New Roman" pitchFamily="18" charset="0"/>
                  </a:rPr>
                  <a:t> </a:t>
                </a:r>
                <a:endParaRPr lang="en-US"/>
              </a:p>
            </p:txBody>
          </p:sp>
          <p:sp>
            <p:nvSpPr>
              <p:cNvPr id="54483" name="Rectangle 25"/>
              <p:cNvSpPr>
                <a:spLocks noChangeArrowheads="1"/>
              </p:cNvSpPr>
              <p:nvPr/>
            </p:nvSpPr>
            <p:spPr bwMode="auto">
              <a:xfrm>
                <a:off x="3055" y="3766"/>
                <a:ext cx="2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Times New Roman" pitchFamily="18" charset="0"/>
                  </a:rPr>
                  <a:t> </a:t>
                </a:r>
                <a:endParaRPr lang="en-US"/>
              </a:p>
            </p:txBody>
          </p:sp>
          <p:sp>
            <p:nvSpPr>
              <p:cNvPr id="54484" name="Rectangle 26"/>
              <p:cNvSpPr>
                <a:spLocks noChangeArrowheads="1"/>
              </p:cNvSpPr>
              <p:nvPr/>
            </p:nvSpPr>
            <p:spPr bwMode="auto">
              <a:xfrm>
                <a:off x="3073" y="3766"/>
                <a:ext cx="2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Times New Roman" pitchFamily="18" charset="0"/>
                  </a:rPr>
                  <a:t> </a:t>
                </a:r>
                <a:endParaRPr lang="en-US"/>
              </a:p>
            </p:txBody>
          </p:sp>
          <p:sp>
            <p:nvSpPr>
              <p:cNvPr id="54485" name="Rectangle 27"/>
              <p:cNvSpPr>
                <a:spLocks noChangeArrowheads="1"/>
              </p:cNvSpPr>
              <p:nvPr/>
            </p:nvSpPr>
            <p:spPr bwMode="auto">
              <a:xfrm>
                <a:off x="3109" y="3794"/>
                <a:ext cx="88" cy="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54486" name="Rectangle 28"/>
              <p:cNvSpPr>
                <a:spLocks noChangeArrowheads="1"/>
              </p:cNvSpPr>
              <p:nvPr/>
            </p:nvSpPr>
            <p:spPr bwMode="auto">
              <a:xfrm>
                <a:off x="3212" y="3766"/>
                <a:ext cx="2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Times New Roman" pitchFamily="18" charset="0"/>
                  </a:rPr>
                  <a:t> </a:t>
                </a:r>
                <a:endParaRPr lang="en-US"/>
              </a:p>
            </p:txBody>
          </p:sp>
          <p:sp>
            <p:nvSpPr>
              <p:cNvPr id="54487" name="Rectangle 29"/>
              <p:cNvSpPr>
                <a:spLocks noChangeArrowheads="1"/>
              </p:cNvSpPr>
              <p:nvPr/>
            </p:nvSpPr>
            <p:spPr bwMode="auto">
              <a:xfrm>
                <a:off x="3319" y="3752"/>
                <a:ext cx="2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Times New Roman" pitchFamily="18" charset="0"/>
                  </a:rPr>
                  <a:t> </a:t>
                </a:r>
                <a:endParaRPr lang="en-US"/>
              </a:p>
            </p:txBody>
          </p:sp>
          <p:sp>
            <p:nvSpPr>
              <p:cNvPr id="54488" name="Freeform 30"/>
              <p:cNvSpPr>
                <a:spLocks/>
              </p:cNvSpPr>
              <p:nvPr/>
            </p:nvSpPr>
            <p:spPr bwMode="auto">
              <a:xfrm>
                <a:off x="3345" y="3762"/>
                <a:ext cx="248" cy="81"/>
              </a:xfrm>
              <a:custGeom>
                <a:avLst/>
                <a:gdLst>
                  <a:gd name="T0" fmla="*/ 67 w 248"/>
                  <a:gd name="T1" fmla="*/ 3 h 81"/>
                  <a:gd name="T2" fmla="*/ 60 w 248"/>
                  <a:gd name="T3" fmla="*/ 3 h 81"/>
                  <a:gd name="T4" fmla="*/ 57 w 248"/>
                  <a:gd name="T5" fmla="*/ 3 h 81"/>
                  <a:gd name="T6" fmla="*/ 54 w 248"/>
                  <a:gd name="T7" fmla="*/ 5 h 81"/>
                  <a:gd name="T8" fmla="*/ 53 w 248"/>
                  <a:gd name="T9" fmla="*/ 6 h 81"/>
                  <a:gd name="T10" fmla="*/ 52 w 248"/>
                  <a:gd name="T11" fmla="*/ 7 h 81"/>
                  <a:gd name="T12" fmla="*/ 52 w 248"/>
                  <a:gd name="T13" fmla="*/ 10 h 81"/>
                  <a:gd name="T14" fmla="*/ 53 w 248"/>
                  <a:gd name="T15" fmla="*/ 12 h 81"/>
                  <a:gd name="T16" fmla="*/ 54 w 248"/>
                  <a:gd name="T17" fmla="*/ 16 h 81"/>
                  <a:gd name="T18" fmla="*/ 113 w 248"/>
                  <a:gd name="T19" fmla="*/ 11 h 81"/>
                  <a:gd name="T20" fmla="*/ 109 w 248"/>
                  <a:gd name="T21" fmla="*/ 8 h 81"/>
                  <a:gd name="T22" fmla="*/ 105 w 248"/>
                  <a:gd name="T23" fmla="*/ 6 h 81"/>
                  <a:gd name="T24" fmla="*/ 101 w 248"/>
                  <a:gd name="T25" fmla="*/ 5 h 81"/>
                  <a:gd name="T26" fmla="*/ 98 w 248"/>
                  <a:gd name="T27" fmla="*/ 3 h 81"/>
                  <a:gd name="T28" fmla="*/ 90 w 248"/>
                  <a:gd name="T29" fmla="*/ 3 h 81"/>
                  <a:gd name="T30" fmla="*/ 163 w 248"/>
                  <a:gd name="T31" fmla="*/ 0 h 81"/>
                  <a:gd name="T32" fmla="*/ 156 w 248"/>
                  <a:gd name="T33" fmla="*/ 3 h 81"/>
                  <a:gd name="T34" fmla="*/ 150 w 248"/>
                  <a:gd name="T35" fmla="*/ 3 h 81"/>
                  <a:gd name="T36" fmla="*/ 146 w 248"/>
                  <a:gd name="T37" fmla="*/ 5 h 81"/>
                  <a:gd name="T38" fmla="*/ 144 w 248"/>
                  <a:gd name="T39" fmla="*/ 6 h 81"/>
                  <a:gd name="T40" fmla="*/ 142 w 248"/>
                  <a:gd name="T41" fmla="*/ 8 h 81"/>
                  <a:gd name="T42" fmla="*/ 142 w 248"/>
                  <a:gd name="T43" fmla="*/ 10 h 81"/>
                  <a:gd name="T44" fmla="*/ 142 w 248"/>
                  <a:gd name="T45" fmla="*/ 11 h 81"/>
                  <a:gd name="T46" fmla="*/ 144 w 248"/>
                  <a:gd name="T47" fmla="*/ 12 h 81"/>
                  <a:gd name="T48" fmla="*/ 212 w 248"/>
                  <a:gd name="T49" fmla="*/ 16 h 81"/>
                  <a:gd name="T50" fmla="*/ 214 w 248"/>
                  <a:gd name="T51" fmla="*/ 11 h 81"/>
                  <a:gd name="T52" fmla="*/ 215 w 248"/>
                  <a:gd name="T53" fmla="*/ 8 h 81"/>
                  <a:gd name="T54" fmla="*/ 215 w 248"/>
                  <a:gd name="T55" fmla="*/ 7 h 81"/>
                  <a:gd name="T56" fmla="*/ 214 w 248"/>
                  <a:gd name="T57" fmla="*/ 6 h 81"/>
                  <a:gd name="T58" fmla="*/ 213 w 248"/>
                  <a:gd name="T59" fmla="*/ 5 h 81"/>
                  <a:gd name="T60" fmla="*/ 210 w 248"/>
                  <a:gd name="T61" fmla="*/ 3 h 81"/>
                  <a:gd name="T62" fmla="*/ 204 w 248"/>
                  <a:gd name="T63" fmla="*/ 3 h 81"/>
                  <a:gd name="T64" fmla="*/ 198 w 248"/>
                  <a:gd name="T65" fmla="*/ 3 h 81"/>
                  <a:gd name="T66" fmla="*/ 248 w 248"/>
                  <a:gd name="T67" fmla="*/ 3 h 81"/>
                  <a:gd name="T68" fmla="*/ 238 w 248"/>
                  <a:gd name="T69" fmla="*/ 5 h 81"/>
                  <a:gd name="T70" fmla="*/ 229 w 248"/>
                  <a:gd name="T71" fmla="*/ 8 h 81"/>
                  <a:gd name="T72" fmla="*/ 173 w 248"/>
                  <a:gd name="T73" fmla="*/ 81 h 81"/>
                  <a:gd name="T74" fmla="*/ 82 w 248"/>
                  <a:gd name="T75" fmla="*/ 81 h 81"/>
                  <a:gd name="T76" fmla="*/ 23 w 248"/>
                  <a:gd name="T77" fmla="*/ 12 h 81"/>
                  <a:gd name="T78" fmla="*/ 21 w 248"/>
                  <a:gd name="T79" fmla="*/ 10 h 81"/>
                  <a:gd name="T80" fmla="*/ 17 w 248"/>
                  <a:gd name="T81" fmla="*/ 7 h 81"/>
                  <a:gd name="T82" fmla="*/ 13 w 248"/>
                  <a:gd name="T83" fmla="*/ 5 h 81"/>
                  <a:gd name="T84" fmla="*/ 8 w 248"/>
                  <a:gd name="T85" fmla="*/ 3 h 81"/>
                  <a:gd name="T86" fmla="*/ 0 w 248"/>
                  <a:gd name="T87" fmla="*/ 3 h 8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48"/>
                  <a:gd name="T133" fmla="*/ 0 h 81"/>
                  <a:gd name="T134" fmla="*/ 248 w 248"/>
                  <a:gd name="T135" fmla="*/ 81 h 8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48" h="81">
                    <a:moveTo>
                      <a:pt x="0" y="0"/>
                    </a:moveTo>
                    <a:lnTo>
                      <a:pt x="67" y="0"/>
                    </a:lnTo>
                    <a:lnTo>
                      <a:pt x="67" y="3"/>
                    </a:lnTo>
                    <a:lnTo>
                      <a:pt x="64" y="3"/>
                    </a:lnTo>
                    <a:lnTo>
                      <a:pt x="62" y="3"/>
                    </a:lnTo>
                    <a:lnTo>
                      <a:pt x="60" y="3"/>
                    </a:lnTo>
                    <a:lnTo>
                      <a:pt x="59" y="3"/>
                    </a:lnTo>
                    <a:lnTo>
                      <a:pt x="58" y="3"/>
                    </a:lnTo>
                    <a:lnTo>
                      <a:pt x="57" y="3"/>
                    </a:lnTo>
                    <a:lnTo>
                      <a:pt x="56" y="5"/>
                    </a:lnTo>
                    <a:lnTo>
                      <a:pt x="54" y="5"/>
                    </a:lnTo>
                    <a:lnTo>
                      <a:pt x="53" y="5"/>
                    </a:lnTo>
                    <a:lnTo>
                      <a:pt x="53" y="6"/>
                    </a:lnTo>
                    <a:lnTo>
                      <a:pt x="52" y="7"/>
                    </a:lnTo>
                    <a:lnTo>
                      <a:pt x="52" y="8"/>
                    </a:lnTo>
                    <a:lnTo>
                      <a:pt x="52" y="10"/>
                    </a:lnTo>
                    <a:lnTo>
                      <a:pt x="53" y="10"/>
                    </a:lnTo>
                    <a:lnTo>
                      <a:pt x="53" y="11"/>
                    </a:lnTo>
                    <a:lnTo>
                      <a:pt x="53" y="12"/>
                    </a:lnTo>
                    <a:lnTo>
                      <a:pt x="54" y="12"/>
                    </a:lnTo>
                    <a:lnTo>
                      <a:pt x="54" y="14"/>
                    </a:lnTo>
                    <a:lnTo>
                      <a:pt x="54" y="16"/>
                    </a:lnTo>
                    <a:lnTo>
                      <a:pt x="88" y="60"/>
                    </a:lnTo>
                    <a:lnTo>
                      <a:pt x="122" y="23"/>
                    </a:lnTo>
                    <a:lnTo>
                      <a:pt x="113" y="11"/>
                    </a:lnTo>
                    <a:lnTo>
                      <a:pt x="111" y="10"/>
                    </a:lnTo>
                    <a:lnTo>
                      <a:pt x="110" y="8"/>
                    </a:lnTo>
                    <a:lnTo>
                      <a:pt x="109" y="8"/>
                    </a:lnTo>
                    <a:lnTo>
                      <a:pt x="108" y="7"/>
                    </a:lnTo>
                    <a:lnTo>
                      <a:pt x="106" y="6"/>
                    </a:lnTo>
                    <a:lnTo>
                      <a:pt x="105" y="6"/>
                    </a:lnTo>
                    <a:lnTo>
                      <a:pt x="104" y="5"/>
                    </a:lnTo>
                    <a:lnTo>
                      <a:pt x="103" y="5"/>
                    </a:lnTo>
                    <a:lnTo>
                      <a:pt x="101" y="5"/>
                    </a:lnTo>
                    <a:lnTo>
                      <a:pt x="100" y="3"/>
                    </a:lnTo>
                    <a:lnTo>
                      <a:pt x="99" y="3"/>
                    </a:lnTo>
                    <a:lnTo>
                      <a:pt x="98" y="3"/>
                    </a:lnTo>
                    <a:lnTo>
                      <a:pt x="95" y="3"/>
                    </a:lnTo>
                    <a:lnTo>
                      <a:pt x="93" y="3"/>
                    </a:lnTo>
                    <a:lnTo>
                      <a:pt x="90" y="3"/>
                    </a:lnTo>
                    <a:lnTo>
                      <a:pt x="88" y="3"/>
                    </a:lnTo>
                    <a:lnTo>
                      <a:pt x="88" y="0"/>
                    </a:lnTo>
                    <a:lnTo>
                      <a:pt x="163" y="0"/>
                    </a:lnTo>
                    <a:lnTo>
                      <a:pt x="163" y="3"/>
                    </a:lnTo>
                    <a:lnTo>
                      <a:pt x="160" y="3"/>
                    </a:lnTo>
                    <a:lnTo>
                      <a:pt x="156" y="3"/>
                    </a:lnTo>
                    <a:lnTo>
                      <a:pt x="155" y="3"/>
                    </a:lnTo>
                    <a:lnTo>
                      <a:pt x="152" y="3"/>
                    </a:lnTo>
                    <a:lnTo>
                      <a:pt x="150" y="3"/>
                    </a:lnTo>
                    <a:lnTo>
                      <a:pt x="148" y="5"/>
                    </a:lnTo>
                    <a:lnTo>
                      <a:pt x="147" y="5"/>
                    </a:lnTo>
                    <a:lnTo>
                      <a:pt x="146" y="5"/>
                    </a:lnTo>
                    <a:lnTo>
                      <a:pt x="145" y="6"/>
                    </a:lnTo>
                    <a:lnTo>
                      <a:pt x="144" y="6"/>
                    </a:lnTo>
                    <a:lnTo>
                      <a:pt x="144" y="7"/>
                    </a:lnTo>
                    <a:lnTo>
                      <a:pt x="142" y="7"/>
                    </a:lnTo>
                    <a:lnTo>
                      <a:pt x="142" y="8"/>
                    </a:lnTo>
                    <a:lnTo>
                      <a:pt x="142" y="10"/>
                    </a:lnTo>
                    <a:lnTo>
                      <a:pt x="142" y="11"/>
                    </a:lnTo>
                    <a:lnTo>
                      <a:pt x="144" y="12"/>
                    </a:lnTo>
                    <a:lnTo>
                      <a:pt x="178" y="59"/>
                    </a:lnTo>
                    <a:lnTo>
                      <a:pt x="212" y="16"/>
                    </a:lnTo>
                    <a:lnTo>
                      <a:pt x="213" y="14"/>
                    </a:lnTo>
                    <a:lnTo>
                      <a:pt x="213" y="12"/>
                    </a:lnTo>
                    <a:lnTo>
                      <a:pt x="214" y="11"/>
                    </a:lnTo>
                    <a:lnTo>
                      <a:pt x="214" y="10"/>
                    </a:lnTo>
                    <a:lnTo>
                      <a:pt x="215" y="8"/>
                    </a:lnTo>
                    <a:lnTo>
                      <a:pt x="215" y="7"/>
                    </a:lnTo>
                    <a:lnTo>
                      <a:pt x="215" y="6"/>
                    </a:lnTo>
                    <a:lnTo>
                      <a:pt x="214" y="6"/>
                    </a:lnTo>
                    <a:lnTo>
                      <a:pt x="213" y="5"/>
                    </a:lnTo>
                    <a:lnTo>
                      <a:pt x="212" y="5"/>
                    </a:lnTo>
                    <a:lnTo>
                      <a:pt x="210" y="3"/>
                    </a:lnTo>
                    <a:lnTo>
                      <a:pt x="209" y="3"/>
                    </a:lnTo>
                    <a:lnTo>
                      <a:pt x="207" y="3"/>
                    </a:lnTo>
                    <a:lnTo>
                      <a:pt x="204" y="3"/>
                    </a:lnTo>
                    <a:lnTo>
                      <a:pt x="203" y="3"/>
                    </a:lnTo>
                    <a:lnTo>
                      <a:pt x="201" y="3"/>
                    </a:lnTo>
                    <a:lnTo>
                      <a:pt x="198" y="3"/>
                    </a:lnTo>
                    <a:lnTo>
                      <a:pt x="198" y="0"/>
                    </a:lnTo>
                    <a:lnTo>
                      <a:pt x="248" y="0"/>
                    </a:lnTo>
                    <a:lnTo>
                      <a:pt x="248" y="3"/>
                    </a:lnTo>
                    <a:lnTo>
                      <a:pt x="244" y="3"/>
                    </a:lnTo>
                    <a:lnTo>
                      <a:pt x="241" y="3"/>
                    </a:lnTo>
                    <a:lnTo>
                      <a:pt x="238" y="5"/>
                    </a:lnTo>
                    <a:lnTo>
                      <a:pt x="235" y="6"/>
                    </a:lnTo>
                    <a:lnTo>
                      <a:pt x="233" y="7"/>
                    </a:lnTo>
                    <a:lnTo>
                      <a:pt x="229" y="8"/>
                    </a:lnTo>
                    <a:lnTo>
                      <a:pt x="228" y="11"/>
                    </a:lnTo>
                    <a:lnTo>
                      <a:pt x="225" y="12"/>
                    </a:lnTo>
                    <a:lnTo>
                      <a:pt x="173" y="81"/>
                    </a:lnTo>
                    <a:lnTo>
                      <a:pt x="167" y="81"/>
                    </a:lnTo>
                    <a:lnTo>
                      <a:pt x="127" y="31"/>
                    </a:lnTo>
                    <a:lnTo>
                      <a:pt x="82" y="81"/>
                    </a:lnTo>
                    <a:lnTo>
                      <a:pt x="77" y="81"/>
                    </a:lnTo>
                    <a:lnTo>
                      <a:pt x="25" y="16"/>
                    </a:lnTo>
                    <a:lnTo>
                      <a:pt x="23" y="12"/>
                    </a:lnTo>
                    <a:lnTo>
                      <a:pt x="22" y="11"/>
                    </a:lnTo>
                    <a:lnTo>
                      <a:pt x="22" y="10"/>
                    </a:lnTo>
                    <a:lnTo>
                      <a:pt x="21" y="10"/>
                    </a:lnTo>
                    <a:lnTo>
                      <a:pt x="20" y="8"/>
                    </a:lnTo>
                    <a:lnTo>
                      <a:pt x="18" y="7"/>
                    </a:lnTo>
                    <a:lnTo>
                      <a:pt x="17" y="7"/>
                    </a:lnTo>
                    <a:lnTo>
                      <a:pt x="16" y="6"/>
                    </a:lnTo>
                    <a:lnTo>
                      <a:pt x="15" y="6"/>
                    </a:lnTo>
                    <a:lnTo>
                      <a:pt x="13" y="5"/>
                    </a:lnTo>
                    <a:lnTo>
                      <a:pt x="12" y="5"/>
                    </a:lnTo>
                    <a:lnTo>
                      <a:pt x="10" y="5"/>
                    </a:lnTo>
                    <a:lnTo>
                      <a:pt x="8" y="3"/>
                    </a:lnTo>
                    <a:lnTo>
                      <a:pt x="6" y="3"/>
                    </a:lnTo>
                    <a:lnTo>
                      <a:pt x="3" y="3"/>
                    </a:lnTo>
                    <a:lnTo>
                      <a:pt x="0" y="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4489" name="Rectangle 31"/>
              <p:cNvSpPr>
                <a:spLocks noChangeArrowheads="1"/>
              </p:cNvSpPr>
              <p:nvPr/>
            </p:nvSpPr>
            <p:spPr bwMode="auto">
              <a:xfrm>
                <a:off x="3596" y="3752"/>
                <a:ext cx="2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Times New Roman" pitchFamily="18" charset="0"/>
                  </a:rPr>
                  <a:t> </a:t>
                </a:r>
                <a:endParaRPr lang="en-US"/>
              </a:p>
            </p:txBody>
          </p:sp>
          <p:sp>
            <p:nvSpPr>
              <p:cNvPr id="54490" name="Rectangle 32"/>
              <p:cNvSpPr>
                <a:spLocks noChangeArrowheads="1"/>
              </p:cNvSpPr>
              <p:nvPr/>
            </p:nvSpPr>
            <p:spPr bwMode="auto">
              <a:xfrm>
                <a:off x="3622" y="3752"/>
                <a:ext cx="2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Times New Roman" pitchFamily="18" charset="0"/>
                  </a:rPr>
                  <a:t> </a:t>
                </a:r>
                <a:endParaRPr lang="en-US"/>
              </a:p>
            </p:txBody>
          </p:sp>
          <p:sp>
            <p:nvSpPr>
              <p:cNvPr id="54491" name="Rectangle 33"/>
              <p:cNvSpPr>
                <a:spLocks noChangeArrowheads="1"/>
              </p:cNvSpPr>
              <p:nvPr/>
            </p:nvSpPr>
            <p:spPr bwMode="auto">
              <a:xfrm>
                <a:off x="3646" y="3752"/>
                <a:ext cx="2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Times New Roman" pitchFamily="18" charset="0"/>
                  </a:rPr>
                  <a:t> </a:t>
                </a:r>
                <a:endParaRPr lang="en-US"/>
              </a:p>
            </p:txBody>
          </p:sp>
          <p:sp>
            <p:nvSpPr>
              <p:cNvPr id="54492" name="Rectangle 34"/>
              <p:cNvSpPr>
                <a:spLocks noChangeArrowheads="1"/>
              </p:cNvSpPr>
              <p:nvPr/>
            </p:nvSpPr>
            <p:spPr bwMode="auto">
              <a:xfrm>
                <a:off x="3671" y="3752"/>
                <a:ext cx="2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Times New Roman" pitchFamily="18" charset="0"/>
                  </a:rPr>
                  <a:t> </a:t>
                </a:r>
                <a:endParaRPr lang="en-US"/>
              </a:p>
            </p:txBody>
          </p:sp>
          <p:sp>
            <p:nvSpPr>
              <p:cNvPr id="54493" name="Rectangle 35"/>
              <p:cNvSpPr>
                <a:spLocks noChangeArrowheads="1"/>
              </p:cNvSpPr>
              <p:nvPr/>
            </p:nvSpPr>
            <p:spPr bwMode="auto">
              <a:xfrm>
                <a:off x="3695" y="3752"/>
                <a:ext cx="2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Times New Roman" pitchFamily="18" charset="0"/>
                  </a:rPr>
                  <a:t> </a:t>
                </a:r>
                <a:endParaRPr lang="en-US"/>
              </a:p>
            </p:txBody>
          </p:sp>
          <p:sp>
            <p:nvSpPr>
              <p:cNvPr id="54494" name="Freeform 36"/>
              <p:cNvSpPr>
                <a:spLocks noEditPoints="1"/>
              </p:cNvSpPr>
              <p:nvPr/>
            </p:nvSpPr>
            <p:spPr bwMode="auto">
              <a:xfrm>
                <a:off x="3733" y="3759"/>
                <a:ext cx="132" cy="84"/>
              </a:xfrm>
              <a:custGeom>
                <a:avLst/>
                <a:gdLst>
                  <a:gd name="T0" fmla="*/ 24 w 132"/>
                  <a:gd name="T1" fmla="*/ 41 h 84"/>
                  <a:gd name="T2" fmla="*/ 31 w 132"/>
                  <a:gd name="T3" fmla="*/ 51 h 84"/>
                  <a:gd name="T4" fmla="*/ 41 w 132"/>
                  <a:gd name="T5" fmla="*/ 60 h 84"/>
                  <a:gd name="T6" fmla="*/ 54 w 132"/>
                  <a:gd name="T7" fmla="*/ 66 h 84"/>
                  <a:gd name="T8" fmla="*/ 69 w 132"/>
                  <a:gd name="T9" fmla="*/ 70 h 84"/>
                  <a:gd name="T10" fmla="*/ 84 w 132"/>
                  <a:gd name="T11" fmla="*/ 70 h 84"/>
                  <a:gd name="T12" fmla="*/ 96 w 132"/>
                  <a:gd name="T13" fmla="*/ 68 h 84"/>
                  <a:gd name="T14" fmla="*/ 105 w 132"/>
                  <a:gd name="T15" fmla="*/ 67 h 84"/>
                  <a:gd name="T16" fmla="*/ 112 w 132"/>
                  <a:gd name="T17" fmla="*/ 63 h 84"/>
                  <a:gd name="T18" fmla="*/ 121 w 132"/>
                  <a:gd name="T19" fmla="*/ 57 h 84"/>
                  <a:gd name="T20" fmla="*/ 127 w 132"/>
                  <a:gd name="T21" fmla="*/ 51 h 84"/>
                  <a:gd name="T22" fmla="*/ 130 w 132"/>
                  <a:gd name="T23" fmla="*/ 58 h 84"/>
                  <a:gd name="T24" fmla="*/ 122 w 132"/>
                  <a:gd name="T25" fmla="*/ 67 h 84"/>
                  <a:gd name="T26" fmla="*/ 111 w 132"/>
                  <a:gd name="T27" fmla="*/ 73 h 84"/>
                  <a:gd name="T28" fmla="*/ 98 w 132"/>
                  <a:gd name="T29" fmla="*/ 80 h 84"/>
                  <a:gd name="T30" fmla="*/ 80 w 132"/>
                  <a:gd name="T31" fmla="*/ 82 h 84"/>
                  <a:gd name="T32" fmla="*/ 60 w 132"/>
                  <a:gd name="T33" fmla="*/ 84 h 84"/>
                  <a:gd name="T34" fmla="*/ 42 w 132"/>
                  <a:gd name="T35" fmla="*/ 81 h 84"/>
                  <a:gd name="T36" fmla="*/ 24 w 132"/>
                  <a:gd name="T37" fmla="*/ 75 h 84"/>
                  <a:gd name="T38" fmla="*/ 11 w 132"/>
                  <a:gd name="T39" fmla="*/ 67 h 84"/>
                  <a:gd name="T40" fmla="*/ 3 w 132"/>
                  <a:gd name="T41" fmla="*/ 56 h 84"/>
                  <a:gd name="T42" fmla="*/ 0 w 132"/>
                  <a:gd name="T43" fmla="*/ 44 h 84"/>
                  <a:gd name="T44" fmla="*/ 3 w 132"/>
                  <a:gd name="T45" fmla="*/ 29 h 84"/>
                  <a:gd name="T46" fmla="*/ 11 w 132"/>
                  <a:gd name="T47" fmla="*/ 19 h 84"/>
                  <a:gd name="T48" fmla="*/ 24 w 132"/>
                  <a:gd name="T49" fmla="*/ 9 h 84"/>
                  <a:gd name="T50" fmla="*/ 43 w 132"/>
                  <a:gd name="T51" fmla="*/ 4 h 84"/>
                  <a:gd name="T52" fmla="*/ 64 w 132"/>
                  <a:gd name="T53" fmla="*/ 1 h 84"/>
                  <a:gd name="T54" fmla="*/ 84 w 132"/>
                  <a:gd name="T55" fmla="*/ 1 h 84"/>
                  <a:gd name="T56" fmla="*/ 101 w 132"/>
                  <a:gd name="T57" fmla="*/ 4 h 84"/>
                  <a:gd name="T58" fmla="*/ 115 w 132"/>
                  <a:gd name="T59" fmla="*/ 9 h 84"/>
                  <a:gd name="T60" fmla="*/ 126 w 132"/>
                  <a:gd name="T61" fmla="*/ 17 h 84"/>
                  <a:gd name="T62" fmla="*/ 131 w 132"/>
                  <a:gd name="T63" fmla="*/ 25 h 84"/>
                  <a:gd name="T64" fmla="*/ 23 w 132"/>
                  <a:gd name="T65" fmla="*/ 32 h 84"/>
                  <a:gd name="T66" fmla="*/ 96 w 132"/>
                  <a:gd name="T67" fmla="*/ 26 h 84"/>
                  <a:gd name="T68" fmla="*/ 95 w 132"/>
                  <a:gd name="T69" fmla="*/ 21 h 84"/>
                  <a:gd name="T70" fmla="*/ 93 w 132"/>
                  <a:gd name="T71" fmla="*/ 17 h 84"/>
                  <a:gd name="T72" fmla="*/ 90 w 132"/>
                  <a:gd name="T73" fmla="*/ 14 h 84"/>
                  <a:gd name="T74" fmla="*/ 85 w 132"/>
                  <a:gd name="T75" fmla="*/ 11 h 84"/>
                  <a:gd name="T76" fmla="*/ 80 w 132"/>
                  <a:gd name="T77" fmla="*/ 9 h 84"/>
                  <a:gd name="T78" fmla="*/ 74 w 132"/>
                  <a:gd name="T79" fmla="*/ 8 h 84"/>
                  <a:gd name="T80" fmla="*/ 67 w 132"/>
                  <a:gd name="T81" fmla="*/ 6 h 84"/>
                  <a:gd name="T82" fmla="*/ 59 w 132"/>
                  <a:gd name="T83" fmla="*/ 6 h 84"/>
                  <a:gd name="T84" fmla="*/ 49 w 132"/>
                  <a:gd name="T85" fmla="*/ 8 h 84"/>
                  <a:gd name="T86" fmla="*/ 39 w 132"/>
                  <a:gd name="T87" fmla="*/ 10 h 84"/>
                  <a:gd name="T88" fmla="*/ 32 w 132"/>
                  <a:gd name="T89" fmla="*/ 15 h 84"/>
                  <a:gd name="T90" fmla="*/ 27 w 132"/>
                  <a:gd name="T91" fmla="*/ 21 h 84"/>
                  <a:gd name="T92" fmla="*/ 23 w 132"/>
                  <a:gd name="T93" fmla="*/ 27 h 8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32"/>
                  <a:gd name="T142" fmla="*/ 0 h 84"/>
                  <a:gd name="T143" fmla="*/ 132 w 132"/>
                  <a:gd name="T144" fmla="*/ 84 h 8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32" h="84">
                    <a:moveTo>
                      <a:pt x="23" y="32"/>
                    </a:moveTo>
                    <a:lnTo>
                      <a:pt x="23" y="36"/>
                    </a:lnTo>
                    <a:lnTo>
                      <a:pt x="24" y="41"/>
                    </a:lnTo>
                    <a:lnTo>
                      <a:pt x="27" y="45"/>
                    </a:lnTo>
                    <a:lnTo>
                      <a:pt x="28" y="48"/>
                    </a:lnTo>
                    <a:lnTo>
                      <a:pt x="31" y="51"/>
                    </a:lnTo>
                    <a:lnTo>
                      <a:pt x="33" y="53"/>
                    </a:lnTo>
                    <a:lnTo>
                      <a:pt x="37" y="57"/>
                    </a:lnTo>
                    <a:lnTo>
                      <a:pt x="41" y="60"/>
                    </a:lnTo>
                    <a:lnTo>
                      <a:pt x="44" y="62"/>
                    </a:lnTo>
                    <a:lnTo>
                      <a:pt x="50" y="65"/>
                    </a:lnTo>
                    <a:lnTo>
                      <a:pt x="54" y="66"/>
                    </a:lnTo>
                    <a:lnTo>
                      <a:pt x="59" y="67"/>
                    </a:lnTo>
                    <a:lnTo>
                      <a:pt x="64" y="68"/>
                    </a:lnTo>
                    <a:lnTo>
                      <a:pt x="69" y="70"/>
                    </a:lnTo>
                    <a:lnTo>
                      <a:pt x="75" y="70"/>
                    </a:lnTo>
                    <a:lnTo>
                      <a:pt x="81" y="70"/>
                    </a:lnTo>
                    <a:lnTo>
                      <a:pt x="84" y="70"/>
                    </a:lnTo>
                    <a:lnTo>
                      <a:pt x="88" y="70"/>
                    </a:lnTo>
                    <a:lnTo>
                      <a:pt x="91" y="70"/>
                    </a:lnTo>
                    <a:lnTo>
                      <a:pt x="96" y="68"/>
                    </a:lnTo>
                    <a:lnTo>
                      <a:pt x="99" y="68"/>
                    </a:lnTo>
                    <a:lnTo>
                      <a:pt x="101" y="67"/>
                    </a:lnTo>
                    <a:lnTo>
                      <a:pt x="105" y="67"/>
                    </a:lnTo>
                    <a:lnTo>
                      <a:pt x="107" y="66"/>
                    </a:lnTo>
                    <a:lnTo>
                      <a:pt x="110" y="65"/>
                    </a:lnTo>
                    <a:lnTo>
                      <a:pt x="112" y="63"/>
                    </a:lnTo>
                    <a:lnTo>
                      <a:pt x="115" y="62"/>
                    </a:lnTo>
                    <a:lnTo>
                      <a:pt x="119" y="60"/>
                    </a:lnTo>
                    <a:lnTo>
                      <a:pt x="121" y="57"/>
                    </a:lnTo>
                    <a:lnTo>
                      <a:pt x="122" y="55"/>
                    </a:lnTo>
                    <a:lnTo>
                      <a:pt x="125" y="53"/>
                    </a:lnTo>
                    <a:lnTo>
                      <a:pt x="127" y="51"/>
                    </a:lnTo>
                    <a:lnTo>
                      <a:pt x="132" y="52"/>
                    </a:lnTo>
                    <a:lnTo>
                      <a:pt x="131" y="55"/>
                    </a:lnTo>
                    <a:lnTo>
                      <a:pt x="130" y="58"/>
                    </a:lnTo>
                    <a:lnTo>
                      <a:pt x="127" y="62"/>
                    </a:lnTo>
                    <a:lnTo>
                      <a:pt x="125" y="65"/>
                    </a:lnTo>
                    <a:lnTo>
                      <a:pt x="122" y="67"/>
                    </a:lnTo>
                    <a:lnTo>
                      <a:pt x="120" y="70"/>
                    </a:lnTo>
                    <a:lnTo>
                      <a:pt x="115" y="72"/>
                    </a:lnTo>
                    <a:lnTo>
                      <a:pt x="111" y="73"/>
                    </a:lnTo>
                    <a:lnTo>
                      <a:pt x="106" y="76"/>
                    </a:lnTo>
                    <a:lnTo>
                      <a:pt x="103" y="78"/>
                    </a:lnTo>
                    <a:lnTo>
                      <a:pt x="98" y="80"/>
                    </a:lnTo>
                    <a:lnTo>
                      <a:pt x="91" y="81"/>
                    </a:lnTo>
                    <a:lnTo>
                      <a:pt x="86" y="82"/>
                    </a:lnTo>
                    <a:lnTo>
                      <a:pt x="80" y="82"/>
                    </a:lnTo>
                    <a:lnTo>
                      <a:pt x="75" y="84"/>
                    </a:lnTo>
                    <a:lnTo>
                      <a:pt x="68" y="84"/>
                    </a:lnTo>
                    <a:lnTo>
                      <a:pt x="60" y="84"/>
                    </a:lnTo>
                    <a:lnTo>
                      <a:pt x="54" y="82"/>
                    </a:lnTo>
                    <a:lnTo>
                      <a:pt x="47" y="82"/>
                    </a:lnTo>
                    <a:lnTo>
                      <a:pt x="42" y="81"/>
                    </a:lnTo>
                    <a:lnTo>
                      <a:pt x="36" y="78"/>
                    </a:lnTo>
                    <a:lnTo>
                      <a:pt x="31" y="77"/>
                    </a:lnTo>
                    <a:lnTo>
                      <a:pt x="24" y="75"/>
                    </a:lnTo>
                    <a:lnTo>
                      <a:pt x="19" y="72"/>
                    </a:lnTo>
                    <a:lnTo>
                      <a:pt x="15" y="70"/>
                    </a:lnTo>
                    <a:lnTo>
                      <a:pt x="11" y="67"/>
                    </a:lnTo>
                    <a:lnTo>
                      <a:pt x="8" y="63"/>
                    </a:lnTo>
                    <a:lnTo>
                      <a:pt x="5" y="60"/>
                    </a:lnTo>
                    <a:lnTo>
                      <a:pt x="3" y="56"/>
                    </a:lnTo>
                    <a:lnTo>
                      <a:pt x="1" y="52"/>
                    </a:lnTo>
                    <a:lnTo>
                      <a:pt x="0" y="47"/>
                    </a:lnTo>
                    <a:lnTo>
                      <a:pt x="0" y="44"/>
                    </a:lnTo>
                    <a:lnTo>
                      <a:pt x="0" y="37"/>
                    </a:lnTo>
                    <a:lnTo>
                      <a:pt x="1" y="34"/>
                    </a:lnTo>
                    <a:lnTo>
                      <a:pt x="3" y="29"/>
                    </a:lnTo>
                    <a:lnTo>
                      <a:pt x="6" y="25"/>
                    </a:lnTo>
                    <a:lnTo>
                      <a:pt x="8" y="21"/>
                    </a:lnTo>
                    <a:lnTo>
                      <a:pt x="11" y="19"/>
                    </a:lnTo>
                    <a:lnTo>
                      <a:pt x="16" y="14"/>
                    </a:lnTo>
                    <a:lnTo>
                      <a:pt x="19" y="11"/>
                    </a:lnTo>
                    <a:lnTo>
                      <a:pt x="24" y="9"/>
                    </a:lnTo>
                    <a:lnTo>
                      <a:pt x="32" y="6"/>
                    </a:lnTo>
                    <a:lnTo>
                      <a:pt x="37" y="5"/>
                    </a:lnTo>
                    <a:lnTo>
                      <a:pt x="43" y="4"/>
                    </a:lnTo>
                    <a:lnTo>
                      <a:pt x="50" y="3"/>
                    </a:lnTo>
                    <a:lnTo>
                      <a:pt x="57" y="1"/>
                    </a:lnTo>
                    <a:lnTo>
                      <a:pt x="64" y="1"/>
                    </a:lnTo>
                    <a:lnTo>
                      <a:pt x="73" y="0"/>
                    </a:lnTo>
                    <a:lnTo>
                      <a:pt x="79" y="1"/>
                    </a:lnTo>
                    <a:lnTo>
                      <a:pt x="84" y="1"/>
                    </a:lnTo>
                    <a:lnTo>
                      <a:pt x="90" y="1"/>
                    </a:lnTo>
                    <a:lnTo>
                      <a:pt x="96" y="3"/>
                    </a:lnTo>
                    <a:lnTo>
                      <a:pt x="101" y="4"/>
                    </a:lnTo>
                    <a:lnTo>
                      <a:pt x="106" y="5"/>
                    </a:lnTo>
                    <a:lnTo>
                      <a:pt x="110" y="6"/>
                    </a:lnTo>
                    <a:lnTo>
                      <a:pt x="115" y="9"/>
                    </a:lnTo>
                    <a:lnTo>
                      <a:pt x="120" y="11"/>
                    </a:lnTo>
                    <a:lnTo>
                      <a:pt x="122" y="14"/>
                    </a:lnTo>
                    <a:lnTo>
                      <a:pt x="126" y="17"/>
                    </a:lnTo>
                    <a:lnTo>
                      <a:pt x="127" y="20"/>
                    </a:lnTo>
                    <a:lnTo>
                      <a:pt x="130" y="22"/>
                    </a:lnTo>
                    <a:lnTo>
                      <a:pt x="131" y="25"/>
                    </a:lnTo>
                    <a:lnTo>
                      <a:pt x="131" y="29"/>
                    </a:lnTo>
                    <a:lnTo>
                      <a:pt x="132" y="32"/>
                    </a:lnTo>
                    <a:lnTo>
                      <a:pt x="23" y="32"/>
                    </a:lnTo>
                    <a:close/>
                    <a:moveTo>
                      <a:pt x="23" y="27"/>
                    </a:moveTo>
                    <a:lnTo>
                      <a:pt x="96" y="27"/>
                    </a:lnTo>
                    <a:lnTo>
                      <a:pt x="96" y="26"/>
                    </a:lnTo>
                    <a:lnTo>
                      <a:pt x="96" y="24"/>
                    </a:lnTo>
                    <a:lnTo>
                      <a:pt x="96" y="22"/>
                    </a:lnTo>
                    <a:lnTo>
                      <a:pt x="95" y="21"/>
                    </a:lnTo>
                    <a:lnTo>
                      <a:pt x="95" y="20"/>
                    </a:lnTo>
                    <a:lnTo>
                      <a:pt x="95" y="19"/>
                    </a:lnTo>
                    <a:lnTo>
                      <a:pt x="93" y="17"/>
                    </a:lnTo>
                    <a:lnTo>
                      <a:pt x="91" y="15"/>
                    </a:lnTo>
                    <a:lnTo>
                      <a:pt x="90" y="14"/>
                    </a:lnTo>
                    <a:lnTo>
                      <a:pt x="89" y="13"/>
                    </a:lnTo>
                    <a:lnTo>
                      <a:pt x="88" y="13"/>
                    </a:lnTo>
                    <a:lnTo>
                      <a:pt x="85" y="11"/>
                    </a:lnTo>
                    <a:lnTo>
                      <a:pt x="84" y="10"/>
                    </a:lnTo>
                    <a:lnTo>
                      <a:pt x="81" y="10"/>
                    </a:lnTo>
                    <a:lnTo>
                      <a:pt x="80" y="9"/>
                    </a:lnTo>
                    <a:lnTo>
                      <a:pt x="78" y="9"/>
                    </a:lnTo>
                    <a:lnTo>
                      <a:pt x="76" y="8"/>
                    </a:lnTo>
                    <a:lnTo>
                      <a:pt x="74" y="8"/>
                    </a:lnTo>
                    <a:lnTo>
                      <a:pt x="70" y="8"/>
                    </a:lnTo>
                    <a:lnTo>
                      <a:pt x="69" y="6"/>
                    </a:lnTo>
                    <a:lnTo>
                      <a:pt x="67" y="6"/>
                    </a:lnTo>
                    <a:lnTo>
                      <a:pt x="64" y="6"/>
                    </a:lnTo>
                    <a:lnTo>
                      <a:pt x="62" y="6"/>
                    </a:lnTo>
                    <a:lnTo>
                      <a:pt x="59" y="6"/>
                    </a:lnTo>
                    <a:lnTo>
                      <a:pt x="55" y="6"/>
                    </a:lnTo>
                    <a:lnTo>
                      <a:pt x="53" y="8"/>
                    </a:lnTo>
                    <a:lnTo>
                      <a:pt x="49" y="8"/>
                    </a:lnTo>
                    <a:lnTo>
                      <a:pt x="46" y="9"/>
                    </a:lnTo>
                    <a:lnTo>
                      <a:pt x="42" y="9"/>
                    </a:lnTo>
                    <a:lnTo>
                      <a:pt x="39" y="10"/>
                    </a:lnTo>
                    <a:lnTo>
                      <a:pt x="37" y="11"/>
                    </a:lnTo>
                    <a:lnTo>
                      <a:pt x="34" y="13"/>
                    </a:lnTo>
                    <a:lnTo>
                      <a:pt x="32" y="15"/>
                    </a:lnTo>
                    <a:lnTo>
                      <a:pt x="31" y="17"/>
                    </a:lnTo>
                    <a:lnTo>
                      <a:pt x="28" y="19"/>
                    </a:lnTo>
                    <a:lnTo>
                      <a:pt x="27" y="21"/>
                    </a:lnTo>
                    <a:lnTo>
                      <a:pt x="24" y="22"/>
                    </a:lnTo>
                    <a:lnTo>
                      <a:pt x="24" y="25"/>
                    </a:lnTo>
                    <a:lnTo>
                      <a:pt x="23"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4495" name="Rectangle 37"/>
              <p:cNvSpPr>
                <a:spLocks noChangeArrowheads="1"/>
              </p:cNvSpPr>
              <p:nvPr/>
            </p:nvSpPr>
            <p:spPr bwMode="auto">
              <a:xfrm>
                <a:off x="3962" y="3752"/>
                <a:ext cx="2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Times New Roman" pitchFamily="18" charset="0"/>
                  </a:rPr>
                  <a:t> </a:t>
                </a:r>
                <a:endParaRPr lang="en-US"/>
              </a:p>
            </p:txBody>
          </p:sp>
          <p:sp>
            <p:nvSpPr>
              <p:cNvPr id="54496" name="Rectangle 38"/>
              <p:cNvSpPr>
                <a:spLocks noChangeArrowheads="1"/>
              </p:cNvSpPr>
              <p:nvPr/>
            </p:nvSpPr>
            <p:spPr bwMode="auto">
              <a:xfrm>
                <a:off x="3988" y="3752"/>
                <a:ext cx="2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Times New Roman" pitchFamily="18" charset="0"/>
                  </a:rPr>
                  <a:t> </a:t>
                </a:r>
                <a:endParaRPr lang="en-US"/>
              </a:p>
            </p:txBody>
          </p:sp>
          <p:sp>
            <p:nvSpPr>
              <p:cNvPr id="54497" name="Rectangle 39"/>
              <p:cNvSpPr>
                <a:spLocks noChangeArrowheads="1"/>
              </p:cNvSpPr>
              <p:nvPr/>
            </p:nvSpPr>
            <p:spPr bwMode="auto">
              <a:xfrm>
                <a:off x="4012" y="3752"/>
                <a:ext cx="2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Times New Roman" pitchFamily="18" charset="0"/>
                  </a:rPr>
                  <a:t> </a:t>
                </a:r>
                <a:endParaRPr lang="en-US"/>
              </a:p>
            </p:txBody>
          </p:sp>
          <p:sp>
            <p:nvSpPr>
              <p:cNvPr id="54498" name="Rectangle 40"/>
              <p:cNvSpPr>
                <a:spLocks noChangeArrowheads="1"/>
              </p:cNvSpPr>
              <p:nvPr/>
            </p:nvSpPr>
            <p:spPr bwMode="auto">
              <a:xfrm>
                <a:off x="4050" y="3794"/>
                <a:ext cx="88" cy="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54499" name="Rectangle 41"/>
              <p:cNvSpPr>
                <a:spLocks noChangeArrowheads="1"/>
              </p:cNvSpPr>
              <p:nvPr/>
            </p:nvSpPr>
            <p:spPr bwMode="auto">
              <a:xfrm>
                <a:off x="4241" y="3752"/>
                <a:ext cx="2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Times New Roman" pitchFamily="18" charset="0"/>
                  </a:rPr>
                  <a:t> </a:t>
                </a:r>
                <a:endParaRPr lang="en-US"/>
              </a:p>
            </p:txBody>
          </p:sp>
          <p:sp>
            <p:nvSpPr>
              <p:cNvPr id="54500" name="Rectangle 42"/>
              <p:cNvSpPr>
                <a:spLocks noChangeArrowheads="1"/>
              </p:cNvSpPr>
              <p:nvPr/>
            </p:nvSpPr>
            <p:spPr bwMode="auto">
              <a:xfrm>
                <a:off x="4266" y="3752"/>
                <a:ext cx="2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Times New Roman" pitchFamily="18" charset="0"/>
                  </a:rPr>
                  <a:t> </a:t>
                </a:r>
                <a:endParaRPr lang="en-US"/>
              </a:p>
            </p:txBody>
          </p:sp>
          <p:sp>
            <p:nvSpPr>
              <p:cNvPr id="54501" name="Freeform 43"/>
              <p:cNvSpPr>
                <a:spLocks/>
              </p:cNvSpPr>
              <p:nvPr/>
            </p:nvSpPr>
            <p:spPr bwMode="auto">
              <a:xfrm>
                <a:off x="4292" y="3762"/>
                <a:ext cx="246" cy="81"/>
              </a:xfrm>
              <a:custGeom>
                <a:avLst/>
                <a:gdLst>
                  <a:gd name="T0" fmla="*/ 65 w 246"/>
                  <a:gd name="T1" fmla="*/ 3 h 81"/>
                  <a:gd name="T2" fmla="*/ 60 w 246"/>
                  <a:gd name="T3" fmla="*/ 3 h 81"/>
                  <a:gd name="T4" fmla="*/ 54 w 246"/>
                  <a:gd name="T5" fmla="*/ 3 h 81"/>
                  <a:gd name="T6" fmla="*/ 52 w 246"/>
                  <a:gd name="T7" fmla="*/ 5 h 81"/>
                  <a:gd name="T8" fmla="*/ 50 w 246"/>
                  <a:gd name="T9" fmla="*/ 6 h 81"/>
                  <a:gd name="T10" fmla="*/ 50 w 246"/>
                  <a:gd name="T11" fmla="*/ 7 h 81"/>
                  <a:gd name="T12" fmla="*/ 50 w 246"/>
                  <a:gd name="T13" fmla="*/ 10 h 81"/>
                  <a:gd name="T14" fmla="*/ 52 w 246"/>
                  <a:gd name="T15" fmla="*/ 12 h 81"/>
                  <a:gd name="T16" fmla="*/ 53 w 246"/>
                  <a:gd name="T17" fmla="*/ 16 h 81"/>
                  <a:gd name="T18" fmla="*/ 111 w 246"/>
                  <a:gd name="T19" fmla="*/ 11 h 81"/>
                  <a:gd name="T20" fmla="*/ 109 w 246"/>
                  <a:gd name="T21" fmla="*/ 8 h 81"/>
                  <a:gd name="T22" fmla="*/ 104 w 246"/>
                  <a:gd name="T23" fmla="*/ 6 h 81"/>
                  <a:gd name="T24" fmla="*/ 99 w 246"/>
                  <a:gd name="T25" fmla="*/ 5 h 81"/>
                  <a:gd name="T26" fmla="*/ 95 w 246"/>
                  <a:gd name="T27" fmla="*/ 3 h 81"/>
                  <a:gd name="T28" fmla="*/ 89 w 246"/>
                  <a:gd name="T29" fmla="*/ 3 h 81"/>
                  <a:gd name="T30" fmla="*/ 161 w 246"/>
                  <a:gd name="T31" fmla="*/ 0 h 81"/>
                  <a:gd name="T32" fmla="*/ 156 w 246"/>
                  <a:gd name="T33" fmla="*/ 3 h 81"/>
                  <a:gd name="T34" fmla="*/ 148 w 246"/>
                  <a:gd name="T35" fmla="*/ 3 h 81"/>
                  <a:gd name="T36" fmla="*/ 143 w 246"/>
                  <a:gd name="T37" fmla="*/ 5 h 81"/>
                  <a:gd name="T38" fmla="*/ 141 w 246"/>
                  <a:gd name="T39" fmla="*/ 6 h 81"/>
                  <a:gd name="T40" fmla="*/ 141 w 246"/>
                  <a:gd name="T41" fmla="*/ 8 h 81"/>
                  <a:gd name="T42" fmla="*/ 140 w 246"/>
                  <a:gd name="T43" fmla="*/ 10 h 81"/>
                  <a:gd name="T44" fmla="*/ 141 w 246"/>
                  <a:gd name="T45" fmla="*/ 11 h 81"/>
                  <a:gd name="T46" fmla="*/ 141 w 246"/>
                  <a:gd name="T47" fmla="*/ 12 h 81"/>
                  <a:gd name="T48" fmla="*/ 210 w 246"/>
                  <a:gd name="T49" fmla="*/ 16 h 81"/>
                  <a:gd name="T50" fmla="*/ 212 w 246"/>
                  <a:gd name="T51" fmla="*/ 11 h 81"/>
                  <a:gd name="T52" fmla="*/ 213 w 246"/>
                  <a:gd name="T53" fmla="*/ 8 h 81"/>
                  <a:gd name="T54" fmla="*/ 213 w 246"/>
                  <a:gd name="T55" fmla="*/ 7 h 81"/>
                  <a:gd name="T56" fmla="*/ 213 w 246"/>
                  <a:gd name="T57" fmla="*/ 6 h 81"/>
                  <a:gd name="T58" fmla="*/ 210 w 246"/>
                  <a:gd name="T59" fmla="*/ 5 h 81"/>
                  <a:gd name="T60" fmla="*/ 208 w 246"/>
                  <a:gd name="T61" fmla="*/ 3 h 81"/>
                  <a:gd name="T62" fmla="*/ 204 w 246"/>
                  <a:gd name="T63" fmla="*/ 3 h 81"/>
                  <a:gd name="T64" fmla="*/ 198 w 246"/>
                  <a:gd name="T65" fmla="*/ 3 h 81"/>
                  <a:gd name="T66" fmla="*/ 246 w 246"/>
                  <a:gd name="T67" fmla="*/ 3 h 81"/>
                  <a:gd name="T68" fmla="*/ 236 w 246"/>
                  <a:gd name="T69" fmla="*/ 5 h 81"/>
                  <a:gd name="T70" fmla="*/ 229 w 246"/>
                  <a:gd name="T71" fmla="*/ 8 h 81"/>
                  <a:gd name="T72" fmla="*/ 172 w 246"/>
                  <a:gd name="T73" fmla="*/ 81 h 81"/>
                  <a:gd name="T74" fmla="*/ 80 w 246"/>
                  <a:gd name="T75" fmla="*/ 81 h 81"/>
                  <a:gd name="T76" fmla="*/ 23 w 246"/>
                  <a:gd name="T77" fmla="*/ 12 h 81"/>
                  <a:gd name="T78" fmla="*/ 19 w 246"/>
                  <a:gd name="T79" fmla="*/ 10 h 81"/>
                  <a:gd name="T80" fmla="*/ 16 w 246"/>
                  <a:gd name="T81" fmla="*/ 7 h 81"/>
                  <a:gd name="T82" fmla="*/ 11 w 246"/>
                  <a:gd name="T83" fmla="*/ 5 h 81"/>
                  <a:gd name="T84" fmla="*/ 6 w 246"/>
                  <a:gd name="T85" fmla="*/ 3 h 81"/>
                  <a:gd name="T86" fmla="*/ 0 w 246"/>
                  <a:gd name="T87" fmla="*/ 3 h 8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46"/>
                  <a:gd name="T133" fmla="*/ 0 h 81"/>
                  <a:gd name="T134" fmla="*/ 246 w 246"/>
                  <a:gd name="T135" fmla="*/ 81 h 8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46" h="81">
                    <a:moveTo>
                      <a:pt x="0" y="0"/>
                    </a:moveTo>
                    <a:lnTo>
                      <a:pt x="65" y="0"/>
                    </a:lnTo>
                    <a:lnTo>
                      <a:pt x="65" y="3"/>
                    </a:lnTo>
                    <a:lnTo>
                      <a:pt x="63" y="3"/>
                    </a:lnTo>
                    <a:lnTo>
                      <a:pt x="62" y="3"/>
                    </a:lnTo>
                    <a:lnTo>
                      <a:pt x="60" y="3"/>
                    </a:lnTo>
                    <a:lnTo>
                      <a:pt x="57" y="3"/>
                    </a:lnTo>
                    <a:lnTo>
                      <a:pt x="55" y="3"/>
                    </a:lnTo>
                    <a:lnTo>
                      <a:pt x="54" y="3"/>
                    </a:lnTo>
                    <a:lnTo>
                      <a:pt x="54" y="5"/>
                    </a:lnTo>
                    <a:lnTo>
                      <a:pt x="53" y="5"/>
                    </a:lnTo>
                    <a:lnTo>
                      <a:pt x="52" y="5"/>
                    </a:lnTo>
                    <a:lnTo>
                      <a:pt x="52" y="6"/>
                    </a:lnTo>
                    <a:lnTo>
                      <a:pt x="50" y="6"/>
                    </a:lnTo>
                    <a:lnTo>
                      <a:pt x="50" y="7"/>
                    </a:lnTo>
                    <a:lnTo>
                      <a:pt x="50" y="8"/>
                    </a:lnTo>
                    <a:lnTo>
                      <a:pt x="50" y="10"/>
                    </a:lnTo>
                    <a:lnTo>
                      <a:pt x="50" y="11"/>
                    </a:lnTo>
                    <a:lnTo>
                      <a:pt x="52" y="12"/>
                    </a:lnTo>
                    <a:lnTo>
                      <a:pt x="53" y="14"/>
                    </a:lnTo>
                    <a:lnTo>
                      <a:pt x="53" y="16"/>
                    </a:lnTo>
                    <a:lnTo>
                      <a:pt x="88" y="60"/>
                    </a:lnTo>
                    <a:lnTo>
                      <a:pt x="120" y="23"/>
                    </a:lnTo>
                    <a:lnTo>
                      <a:pt x="111" y="11"/>
                    </a:lnTo>
                    <a:lnTo>
                      <a:pt x="111" y="10"/>
                    </a:lnTo>
                    <a:lnTo>
                      <a:pt x="110" y="8"/>
                    </a:lnTo>
                    <a:lnTo>
                      <a:pt x="109" y="8"/>
                    </a:lnTo>
                    <a:lnTo>
                      <a:pt x="107" y="7"/>
                    </a:lnTo>
                    <a:lnTo>
                      <a:pt x="106" y="6"/>
                    </a:lnTo>
                    <a:lnTo>
                      <a:pt x="104" y="6"/>
                    </a:lnTo>
                    <a:lnTo>
                      <a:pt x="101" y="5"/>
                    </a:lnTo>
                    <a:lnTo>
                      <a:pt x="100" y="5"/>
                    </a:lnTo>
                    <a:lnTo>
                      <a:pt x="99" y="5"/>
                    </a:lnTo>
                    <a:lnTo>
                      <a:pt x="97" y="3"/>
                    </a:lnTo>
                    <a:lnTo>
                      <a:pt x="96" y="3"/>
                    </a:lnTo>
                    <a:lnTo>
                      <a:pt x="95" y="3"/>
                    </a:lnTo>
                    <a:lnTo>
                      <a:pt x="94" y="3"/>
                    </a:lnTo>
                    <a:lnTo>
                      <a:pt x="91" y="3"/>
                    </a:lnTo>
                    <a:lnTo>
                      <a:pt x="89" y="3"/>
                    </a:lnTo>
                    <a:lnTo>
                      <a:pt x="88" y="3"/>
                    </a:lnTo>
                    <a:lnTo>
                      <a:pt x="88" y="0"/>
                    </a:lnTo>
                    <a:lnTo>
                      <a:pt x="161" y="0"/>
                    </a:lnTo>
                    <a:lnTo>
                      <a:pt x="161" y="3"/>
                    </a:lnTo>
                    <a:lnTo>
                      <a:pt x="158" y="3"/>
                    </a:lnTo>
                    <a:lnTo>
                      <a:pt x="156" y="3"/>
                    </a:lnTo>
                    <a:lnTo>
                      <a:pt x="153" y="3"/>
                    </a:lnTo>
                    <a:lnTo>
                      <a:pt x="150" y="3"/>
                    </a:lnTo>
                    <a:lnTo>
                      <a:pt x="148" y="3"/>
                    </a:lnTo>
                    <a:lnTo>
                      <a:pt x="146" y="5"/>
                    </a:lnTo>
                    <a:lnTo>
                      <a:pt x="145" y="5"/>
                    </a:lnTo>
                    <a:lnTo>
                      <a:pt x="143" y="5"/>
                    </a:lnTo>
                    <a:lnTo>
                      <a:pt x="142" y="6"/>
                    </a:lnTo>
                    <a:lnTo>
                      <a:pt x="141" y="6"/>
                    </a:lnTo>
                    <a:lnTo>
                      <a:pt x="141" y="7"/>
                    </a:lnTo>
                    <a:lnTo>
                      <a:pt x="141" y="8"/>
                    </a:lnTo>
                    <a:lnTo>
                      <a:pt x="140" y="8"/>
                    </a:lnTo>
                    <a:lnTo>
                      <a:pt x="140" y="10"/>
                    </a:lnTo>
                    <a:lnTo>
                      <a:pt x="141" y="10"/>
                    </a:lnTo>
                    <a:lnTo>
                      <a:pt x="141" y="11"/>
                    </a:lnTo>
                    <a:lnTo>
                      <a:pt x="141" y="12"/>
                    </a:lnTo>
                    <a:lnTo>
                      <a:pt x="142" y="12"/>
                    </a:lnTo>
                    <a:lnTo>
                      <a:pt x="178" y="59"/>
                    </a:lnTo>
                    <a:lnTo>
                      <a:pt x="210" y="16"/>
                    </a:lnTo>
                    <a:lnTo>
                      <a:pt x="210" y="14"/>
                    </a:lnTo>
                    <a:lnTo>
                      <a:pt x="212" y="12"/>
                    </a:lnTo>
                    <a:lnTo>
                      <a:pt x="212" y="11"/>
                    </a:lnTo>
                    <a:lnTo>
                      <a:pt x="213" y="10"/>
                    </a:lnTo>
                    <a:lnTo>
                      <a:pt x="213" y="8"/>
                    </a:lnTo>
                    <a:lnTo>
                      <a:pt x="213" y="7"/>
                    </a:lnTo>
                    <a:lnTo>
                      <a:pt x="213" y="6"/>
                    </a:lnTo>
                    <a:lnTo>
                      <a:pt x="212" y="6"/>
                    </a:lnTo>
                    <a:lnTo>
                      <a:pt x="212" y="5"/>
                    </a:lnTo>
                    <a:lnTo>
                      <a:pt x="210" y="5"/>
                    </a:lnTo>
                    <a:lnTo>
                      <a:pt x="209" y="5"/>
                    </a:lnTo>
                    <a:lnTo>
                      <a:pt x="208" y="3"/>
                    </a:lnTo>
                    <a:lnTo>
                      <a:pt x="207" y="3"/>
                    </a:lnTo>
                    <a:lnTo>
                      <a:pt x="205" y="3"/>
                    </a:lnTo>
                    <a:lnTo>
                      <a:pt x="204" y="3"/>
                    </a:lnTo>
                    <a:lnTo>
                      <a:pt x="202" y="3"/>
                    </a:lnTo>
                    <a:lnTo>
                      <a:pt x="200" y="3"/>
                    </a:lnTo>
                    <a:lnTo>
                      <a:pt x="198" y="3"/>
                    </a:lnTo>
                    <a:lnTo>
                      <a:pt x="198" y="0"/>
                    </a:lnTo>
                    <a:lnTo>
                      <a:pt x="246" y="0"/>
                    </a:lnTo>
                    <a:lnTo>
                      <a:pt x="246" y="3"/>
                    </a:lnTo>
                    <a:lnTo>
                      <a:pt x="244" y="3"/>
                    </a:lnTo>
                    <a:lnTo>
                      <a:pt x="239" y="3"/>
                    </a:lnTo>
                    <a:lnTo>
                      <a:pt x="236" y="5"/>
                    </a:lnTo>
                    <a:lnTo>
                      <a:pt x="234" y="6"/>
                    </a:lnTo>
                    <a:lnTo>
                      <a:pt x="231" y="7"/>
                    </a:lnTo>
                    <a:lnTo>
                      <a:pt x="229" y="8"/>
                    </a:lnTo>
                    <a:lnTo>
                      <a:pt x="226" y="11"/>
                    </a:lnTo>
                    <a:lnTo>
                      <a:pt x="225" y="12"/>
                    </a:lnTo>
                    <a:lnTo>
                      <a:pt x="172" y="81"/>
                    </a:lnTo>
                    <a:lnTo>
                      <a:pt x="166" y="81"/>
                    </a:lnTo>
                    <a:lnTo>
                      <a:pt x="126" y="31"/>
                    </a:lnTo>
                    <a:lnTo>
                      <a:pt x="80" y="81"/>
                    </a:lnTo>
                    <a:lnTo>
                      <a:pt x="74" y="81"/>
                    </a:lnTo>
                    <a:lnTo>
                      <a:pt x="24" y="16"/>
                    </a:lnTo>
                    <a:lnTo>
                      <a:pt x="23" y="12"/>
                    </a:lnTo>
                    <a:lnTo>
                      <a:pt x="22" y="11"/>
                    </a:lnTo>
                    <a:lnTo>
                      <a:pt x="21" y="10"/>
                    </a:lnTo>
                    <a:lnTo>
                      <a:pt x="19" y="10"/>
                    </a:lnTo>
                    <a:lnTo>
                      <a:pt x="18" y="8"/>
                    </a:lnTo>
                    <a:lnTo>
                      <a:pt x="17" y="7"/>
                    </a:lnTo>
                    <a:lnTo>
                      <a:pt x="16" y="7"/>
                    </a:lnTo>
                    <a:lnTo>
                      <a:pt x="13" y="6"/>
                    </a:lnTo>
                    <a:lnTo>
                      <a:pt x="12" y="6"/>
                    </a:lnTo>
                    <a:lnTo>
                      <a:pt x="11" y="5"/>
                    </a:lnTo>
                    <a:lnTo>
                      <a:pt x="10" y="5"/>
                    </a:lnTo>
                    <a:lnTo>
                      <a:pt x="8" y="5"/>
                    </a:lnTo>
                    <a:lnTo>
                      <a:pt x="6" y="3"/>
                    </a:lnTo>
                    <a:lnTo>
                      <a:pt x="5" y="3"/>
                    </a:lnTo>
                    <a:lnTo>
                      <a:pt x="2" y="3"/>
                    </a:lnTo>
                    <a:lnTo>
                      <a:pt x="0" y="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4502" name="Rectangle 44"/>
              <p:cNvSpPr>
                <a:spLocks noChangeArrowheads="1"/>
              </p:cNvSpPr>
              <p:nvPr/>
            </p:nvSpPr>
            <p:spPr bwMode="auto">
              <a:xfrm>
                <a:off x="4542" y="3752"/>
                <a:ext cx="2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Times New Roman" pitchFamily="18" charset="0"/>
                  </a:rPr>
                  <a:t> </a:t>
                </a:r>
                <a:endParaRPr lang="en-US"/>
              </a:p>
            </p:txBody>
          </p:sp>
          <p:sp>
            <p:nvSpPr>
              <p:cNvPr id="54503" name="Rectangle 45"/>
              <p:cNvSpPr>
                <a:spLocks noChangeArrowheads="1"/>
              </p:cNvSpPr>
              <p:nvPr/>
            </p:nvSpPr>
            <p:spPr bwMode="auto">
              <a:xfrm>
                <a:off x="4567" y="3752"/>
                <a:ext cx="2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Times New Roman" pitchFamily="18" charset="0"/>
                  </a:rPr>
                  <a:t> </a:t>
                </a:r>
                <a:endParaRPr lang="en-US"/>
              </a:p>
            </p:txBody>
          </p:sp>
          <p:sp>
            <p:nvSpPr>
              <p:cNvPr id="54504" name="Rectangle 46"/>
              <p:cNvSpPr>
                <a:spLocks noChangeArrowheads="1"/>
              </p:cNvSpPr>
              <p:nvPr/>
            </p:nvSpPr>
            <p:spPr bwMode="auto">
              <a:xfrm>
                <a:off x="4592" y="3752"/>
                <a:ext cx="2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Times New Roman" pitchFamily="18" charset="0"/>
                  </a:rPr>
                  <a:t> </a:t>
                </a:r>
                <a:endParaRPr lang="en-US"/>
              </a:p>
            </p:txBody>
          </p:sp>
          <p:sp>
            <p:nvSpPr>
              <p:cNvPr id="54505" name="Rectangle 47"/>
              <p:cNvSpPr>
                <a:spLocks noChangeArrowheads="1"/>
              </p:cNvSpPr>
              <p:nvPr/>
            </p:nvSpPr>
            <p:spPr bwMode="auto">
              <a:xfrm>
                <a:off x="4616" y="3752"/>
                <a:ext cx="2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Times New Roman" pitchFamily="18" charset="0"/>
                  </a:rPr>
                  <a:t> </a:t>
                </a:r>
                <a:endParaRPr lang="en-US"/>
              </a:p>
            </p:txBody>
          </p:sp>
          <p:sp>
            <p:nvSpPr>
              <p:cNvPr id="54506" name="Rectangle 48"/>
              <p:cNvSpPr>
                <a:spLocks noChangeArrowheads="1"/>
              </p:cNvSpPr>
              <p:nvPr/>
            </p:nvSpPr>
            <p:spPr bwMode="auto">
              <a:xfrm>
                <a:off x="4640" y="3752"/>
                <a:ext cx="2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Times New Roman" pitchFamily="18" charset="0"/>
                  </a:rPr>
                  <a:t> </a:t>
                </a:r>
                <a:endParaRPr lang="en-US"/>
              </a:p>
            </p:txBody>
          </p:sp>
          <p:sp>
            <p:nvSpPr>
              <p:cNvPr id="54507" name="Freeform 49"/>
              <p:cNvSpPr>
                <a:spLocks noEditPoints="1"/>
              </p:cNvSpPr>
              <p:nvPr/>
            </p:nvSpPr>
            <p:spPr bwMode="auto">
              <a:xfrm>
                <a:off x="4678" y="3759"/>
                <a:ext cx="142" cy="82"/>
              </a:xfrm>
              <a:custGeom>
                <a:avLst/>
                <a:gdLst>
                  <a:gd name="T0" fmla="*/ 67 w 142"/>
                  <a:gd name="T1" fmla="*/ 77 h 82"/>
                  <a:gd name="T2" fmla="*/ 54 w 142"/>
                  <a:gd name="T3" fmla="*/ 81 h 82"/>
                  <a:gd name="T4" fmla="*/ 42 w 142"/>
                  <a:gd name="T5" fmla="*/ 82 h 82"/>
                  <a:gd name="T6" fmla="*/ 25 w 142"/>
                  <a:gd name="T7" fmla="*/ 82 h 82"/>
                  <a:gd name="T8" fmla="*/ 10 w 142"/>
                  <a:gd name="T9" fmla="*/ 77 h 82"/>
                  <a:gd name="T10" fmla="*/ 2 w 142"/>
                  <a:gd name="T11" fmla="*/ 70 h 82"/>
                  <a:gd name="T12" fmla="*/ 0 w 142"/>
                  <a:gd name="T13" fmla="*/ 60 h 82"/>
                  <a:gd name="T14" fmla="*/ 4 w 142"/>
                  <a:gd name="T15" fmla="*/ 53 h 82"/>
                  <a:gd name="T16" fmla="*/ 14 w 142"/>
                  <a:gd name="T17" fmla="*/ 47 h 82"/>
                  <a:gd name="T18" fmla="*/ 34 w 142"/>
                  <a:gd name="T19" fmla="*/ 41 h 82"/>
                  <a:gd name="T20" fmla="*/ 68 w 142"/>
                  <a:gd name="T21" fmla="*/ 32 h 82"/>
                  <a:gd name="T22" fmla="*/ 87 w 142"/>
                  <a:gd name="T23" fmla="*/ 21 h 82"/>
                  <a:gd name="T24" fmla="*/ 81 w 142"/>
                  <a:gd name="T25" fmla="*/ 11 h 82"/>
                  <a:gd name="T26" fmla="*/ 71 w 142"/>
                  <a:gd name="T27" fmla="*/ 6 h 82"/>
                  <a:gd name="T28" fmla="*/ 55 w 142"/>
                  <a:gd name="T29" fmla="*/ 5 h 82"/>
                  <a:gd name="T30" fmla="*/ 45 w 142"/>
                  <a:gd name="T31" fmla="*/ 8 h 82"/>
                  <a:gd name="T32" fmla="*/ 36 w 142"/>
                  <a:gd name="T33" fmla="*/ 10 h 82"/>
                  <a:gd name="T34" fmla="*/ 34 w 142"/>
                  <a:gd name="T35" fmla="*/ 15 h 82"/>
                  <a:gd name="T36" fmla="*/ 34 w 142"/>
                  <a:gd name="T37" fmla="*/ 24 h 82"/>
                  <a:gd name="T38" fmla="*/ 29 w 142"/>
                  <a:gd name="T39" fmla="*/ 27 h 82"/>
                  <a:gd name="T40" fmla="*/ 24 w 142"/>
                  <a:gd name="T41" fmla="*/ 29 h 82"/>
                  <a:gd name="T42" fmla="*/ 15 w 142"/>
                  <a:gd name="T43" fmla="*/ 29 h 82"/>
                  <a:gd name="T44" fmla="*/ 9 w 142"/>
                  <a:gd name="T45" fmla="*/ 26 h 82"/>
                  <a:gd name="T46" fmla="*/ 6 w 142"/>
                  <a:gd name="T47" fmla="*/ 22 h 82"/>
                  <a:gd name="T48" fmla="*/ 6 w 142"/>
                  <a:gd name="T49" fmla="*/ 17 h 82"/>
                  <a:gd name="T50" fmla="*/ 18 w 142"/>
                  <a:gd name="T51" fmla="*/ 8 h 82"/>
                  <a:gd name="T52" fmla="*/ 40 w 142"/>
                  <a:gd name="T53" fmla="*/ 3 h 82"/>
                  <a:gd name="T54" fmla="*/ 68 w 142"/>
                  <a:gd name="T55" fmla="*/ 1 h 82"/>
                  <a:gd name="T56" fmla="*/ 91 w 142"/>
                  <a:gd name="T57" fmla="*/ 3 h 82"/>
                  <a:gd name="T58" fmla="*/ 103 w 142"/>
                  <a:gd name="T59" fmla="*/ 6 h 82"/>
                  <a:gd name="T60" fmla="*/ 112 w 142"/>
                  <a:gd name="T61" fmla="*/ 11 h 82"/>
                  <a:gd name="T62" fmla="*/ 114 w 142"/>
                  <a:gd name="T63" fmla="*/ 20 h 82"/>
                  <a:gd name="T64" fmla="*/ 116 w 142"/>
                  <a:gd name="T65" fmla="*/ 56 h 82"/>
                  <a:gd name="T66" fmla="*/ 116 w 142"/>
                  <a:gd name="T67" fmla="*/ 66 h 82"/>
                  <a:gd name="T68" fmla="*/ 117 w 142"/>
                  <a:gd name="T69" fmla="*/ 70 h 82"/>
                  <a:gd name="T70" fmla="*/ 118 w 142"/>
                  <a:gd name="T71" fmla="*/ 71 h 82"/>
                  <a:gd name="T72" fmla="*/ 122 w 142"/>
                  <a:gd name="T73" fmla="*/ 72 h 82"/>
                  <a:gd name="T74" fmla="*/ 124 w 142"/>
                  <a:gd name="T75" fmla="*/ 72 h 82"/>
                  <a:gd name="T76" fmla="*/ 127 w 142"/>
                  <a:gd name="T77" fmla="*/ 72 h 82"/>
                  <a:gd name="T78" fmla="*/ 134 w 142"/>
                  <a:gd name="T79" fmla="*/ 70 h 82"/>
                  <a:gd name="T80" fmla="*/ 142 w 142"/>
                  <a:gd name="T81" fmla="*/ 70 h 82"/>
                  <a:gd name="T82" fmla="*/ 118 w 142"/>
                  <a:gd name="T83" fmla="*/ 81 h 82"/>
                  <a:gd name="T84" fmla="*/ 101 w 142"/>
                  <a:gd name="T85" fmla="*/ 82 h 82"/>
                  <a:gd name="T86" fmla="*/ 93 w 142"/>
                  <a:gd name="T87" fmla="*/ 80 h 82"/>
                  <a:gd name="T88" fmla="*/ 88 w 142"/>
                  <a:gd name="T89" fmla="*/ 76 h 82"/>
                  <a:gd name="T90" fmla="*/ 87 w 142"/>
                  <a:gd name="T91" fmla="*/ 65 h 82"/>
                  <a:gd name="T92" fmla="*/ 66 w 142"/>
                  <a:gd name="T93" fmla="*/ 40 h 82"/>
                  <a:gd name="T94" fmla="*/ 50 w 142"/>
                  <a:gd name="T95" fmla="*/ 44 h 82"/>
                  <a:gd name="T96" fmla="*/ 37 w 142"/>
                  <a:gd name="T97" fmla="*/ 47 h 82"/>
                  <a:gd name="T98" fmla="*/ 30 w 142"/>
                  <a:gd name="T99" fmla="*/ 52 h 82"/>
                  <a:gd name="T100" fmla="*/ 29 w 142"/>
                  <a:gd name="T101" fmla="*/ 58 h 82"/>
                  <a:gd name="T102" fmla="*/ 31 w 142"/>
                  <a:gd name="T103" fmla="*/ 66 h 82"/>
                  <a:gd name="T104" fmla="*/ 40 w 142"/>
                  <a:gd name="T105" fmla="*/ 71 h 82"/>
                  <a:gd name="T106" fmla="*/ 50 w 142"/>
                  <a:gd name="T107" fmla="*/ 73 h 82"/>
                  <a:gd name="T108" fmla="*/ 68 w 142"/>
                  <a:gd name="T109" fmla="*/ 71 h 8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2"/>
                  <a:gd name="T166" fmla="*/ 0 h 82"/>
                  <a:gd name="T167" fmla="*/ 142 w 142"/>
                  <a:gd name="T168" fmla="*/ 82 h 8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2" h="82">
                    <a:moveTo>
                      <a:pt x="87" y="70"/>
                    </a:moveTo>
                    <a:lnTo>
                      <a:pt x="81" y="72"/>
                    </a:lnTo>
                    <a:lnTo>
                      <a:pt x="76" y="73"/>
                    </a:lnTo>
                    <a:lnTo>
                      <a:pt x="71" y="76"/>
                    </a:lnTo>
                    <a:lnTo>
                      <a:pt x="67" y="77"/>
                    </a:lnTo>
                    <a:lnTo>
                      <a:pt x="65" y="78"/>
                    </a:lnTo>
                    <a:lnTo>
                      <a:pt x="60" y="80"/>
                    </a:lnTo>
                    <a:lnTo>
                      <a:pt x="59" y="80"/>
                    </a:lnTo>
                    <a:lnTo>
                      <a:pt x="56" y="81"/>
                    </a:lnTo>
                    <a:lnTo>
                      <a:pt x="54" y="81"/>
                    </a:lnTo>
                    <a:lnTo>
                      <a:pt x="52" y="81"/>
                    </a:lnTo>
                    <a:lnTo>
                      <a:pt x="50" y="82"/>
                    </a:lnTo>
                    <a:lnTo>
                      <a:pt x="47" y="82"/>
                    </a:lnTo>
                    <a:lnTo>
                      <a:pt x="45" y="82"/>
                    </a:lnTo>
                    <a:lnTo>
                      <a:pt x="42" y="82"/>
                    </a:lnTo>
                    <a:lnTo>
                      <a:pt x="40" y="82"/>
                    </a:lnTo>
                    <a:lnTo>
                      <a:pt x="36" y="82"/>
                    </a:lnTo>
                    <a:lnTo>
                      <a:pt x="32" y="82"/>
                    </a:lnTo>
                    <a:lnTo>
                      <a:pt x="29" y="82"/>
                    </a:lnTo>
                    <a:lnTo>
                      <a:pt x="25" y="82"/>
                    </a:lnTo>
                    <a:lnTo>
                      <a:pt x="23" y="81"/>
                    </a:lnTo>
                    <a:lnTo>
                      <a:pt x="19" y="80"/>
                    </a:lnTo>
                    <a:lnTo>
                      <a:pt x="15" y="80"/>
                    </a:lnTo>
                    <a:lnTo>
                      <a:pt x="13" y="78"/>
                    </a:lnTo>
                    <a:lnTo>
                      <a:pt x="10" y="77"/>
                    </a:lnTo>
                    <a:lnTo>
                      <a:pt x="8" y="76"/>
                    </a:lnTo>
                    <a:lnTo>
                      <a:pt x="5" y="75"/>
                    </a:lnTo>
                    <a:lnTo>
                      <a:pt x="4" y="72"/>
                    </a:lnTo>
                    <a:lnTo>
                      <a:pt x="3" y="71"/>
                    </a:lnTo>
                    <a:lnTo>
                      <a:pt x="2" y="70"/>
                    </a:lnTo>
                    <a:lnTo>
                      <a:pt x="0" y="67"/>
                    </a:lnTo>
                    <a:lnTo>
                      <a:pt x="0" y="65"/>
                    </a:lnTo>
                    <a:lnTo>
                      <a:pt x="0" y="63"/>
                    </a:lnTo>
                    <a:lnTo>
                      <a:pt x="0" y="62"/>
                    </a:lnTo>
                    <a:lnTo>
                      <a:pt x="0" y="60"/>
                    </a:lnTo>
                    <a:lnTo>
                      <a:pt x="0" y="58"/>
                    </a:lnTo>
                    <a:lnTo>
                      <a:pt x="2" y="57"/>
                    </a:lnTo>
                    <a:lnTo>
                      <a:pt x="2" y="56"/>
                    </a:lnTo>
                    <a:lnTo>
                      <a:pt x="3" y="55"/>
                    </a:lnTo>
                    <a:lnTo>
                      <a:pt x="4" y="53"/>
                    </a:lnTo>
                    <a:lnTo>
                      <a:pt x="5" y="52"/>
                    </a:lnTo>
                    <a:lnTo>
                      <a:pt x="6" y="51"/>
                    </a:lnTo>
                    <a:lnTo>
                      <a:pt x="9" y="50"/>
                    </a:lnTo>
                    <a:lnTo>
                      <a:pt x="11" y="48"/>
                    </a:lnTo>
                    <a:lnTo>
                      <a:pt x="14" y="47"/>
                    </a:lnTo>
                    <a:lnTo>
                      <a:pt x="18" y="46"/>
                    </a:lnTo>
                    <a:lnTo>
                      <a:pt x="21" y="45"/>
                    </a:lnTo>
                    <a:lnTo>
                      <a:pt x="25" y="44"/>
                    </a:lnTo>
                    <a:lnTo>
                      <a:pt x="29" y="42"/>
                    </a:lnTo>
                    <a:lnTo>
                      <a:pt x="34" y="41"/>
                    </a:lnTo>
                    <a:lnTo>
                      <a:pt x="40" y="40"/>
                    </a:lnTo>
                    <a:lnTo>
                      <a:pt x="46" y="37"/>
                    </a:lnTo>
                    <a:lnTo>
                      <a:pt x="52" y="36"/>
                    </a:lnTo>
                    <a:lnTo>
                      <a:pt x="60" y="34"/>
                    </a:lnTo>
                    <a:lnTo>
                      <a:pt x="68" y="32"/>
                    </a:lnTo>
                    <a:lnTo>
                      <a:pt x="77" y="31"/>
                    </a:lnTo>
                    <a:lnTo>
                      <a:pt x="87" y="29"/>
                    </a:lnTo>
                    <a:lnTo>
                      <a:pt x="87" y="26"/>
                    </a:lnTo>
                    <a:lnTo>
                      <a:pt x="87" y="24"/>
                    </a:lnTo>
                    <a:lnTo>
                      <a:pt x="87" y="21"/>
                    </a:lnTo>
                    <a:lnTo>
                      <a:pt x="86" y="19"/>
                    </a:lnTo>
                    <a:lnTo>
                      <a:pt x="86" y="15"/>
                    </a:lnTo>
                    <a:lnTo>
                      <a:pt x="83" y="14"/>
                    </a:lnTo>
                    <a:lnTo>
                      <a:pt x="82" y="13"/>
                    </a:lnTo>
                    <a:lnTo>
                      <a:pt x="81" y="11"/>
                    </a:lnTo>
                    <a:lnTo>
                      <a:pt x="78" y="10"/>
                    </a:lnTo>
                    <a:lnTo>
                      <a:pt x="77" y="9"/>
                    </a:lnTo>
                    <a:lnTo>
                      <a:pt x="75" y="8"/>
                    </a:lnTo>
                    <a:lnTo>
                      <a:pt x="73" y="8"/>
                    </a:lnTo>
                    <a:lnTo>
                      <a:pt x="71" y="6"/>
                    </a:lnTo>
                    <a:lnTo>
                      <a:pt x="67" y="6"/>
                    </a:lnTo>
                    <a:lnTo>
                      <a:pt x="65" y="6"/>
                    </a:lnTo>
                    <a:lnTo>
                      <a:pt x="62" y="6"/>
                    </a:lnTo>
                    <a:lnTo>
                      <a:pt x="57" y="5"/>
                    </a:lnTo>
                    <a:lnTo>
                      <a:pt x="55" y="5"/>
                    </a:lnTo>
                    <a:lnTo>
                      <a:pt x="52" y="6"/>
                    </a:lnTo>
                    <a:lnTo>
                      <a:pt x="50" y="6"/>
                    </a:lnTo>
                    <a:lnTo>
                      <a:pt x="49" y="6"/>
                    </a:lnTo>
                    <a:lnTo>
                      <a:pt x="46" y="6"/>
                    </a:lnTo>
                    <a:lnTo>
                      <a:pt x="45" y="8"/>
                    </a:lnTo>
                    <a:lnTo>
                      <a:pt x="42" y="8"/>
                    </a:lnTo>
                    <a:lnTo>
                      <a:pt x="41" y="9"/>
                    </a:lnTo>
                    <a:lnTo>
                      <a:pt x="40" y="9"/>
                    </a:lnTo>
                    <a:lnTo>
                      <a:pt x="37" y="10"/>
                    </a:lnTo>
                    <a:lnTo>
                      <a:pt x="36" y="10"/>
                    </a:lnTo>
                    <a:lnTo>
                      <a:pt x="35" y="11"/>
                    </a:lnTo>
                    <a:lnTo>
                      <a:pt x="35" y="13"/>
                    </a:lnTo>
                    <a:lnTo>
                      <a:pt x="34" y="13"/>
                    </a:lnTo>
                    <a:lnTo>
                      <a:pt x="34" y="14"/>
                    </a:lnTo>
                    <a:lnTo>
                      <a:pt x="34" y="15"/>
                    </a:lnTo>
                    <a:lnTo>
                      <a:pt x="34" y="21"/>
                    </a:lnTo>
                    <a:lnTo>
                      <a:pt x="34" y="22"/>
                    </a:lnTo>
                    <a:lnTo>
                      <a:pt x="34" y="24"/>
                    </a:lnTo>
                    <a:lnTo>
                      <a:pt x="32" y="25"/>
                    </a:lnTo>
                    <a:lnTo>
                      <a:pt x="31" y="26"/>
                    </a:lnTo>
                    <a:lnTo>
                      <a:pt x="30" y="26"/>
                    </a:lnTo>
                    <a:lnTo>
                      <a:pt x="29" y="27"/>
                    </a:lnTo>
                    <a:lnTo>
                      <a:pt x="28" y="27"/>
                    </a:lnTo>
                    <a:lnTo>
                      <a:pt x="26" y="27"/>
                    </a:lnTo>
                    <a:lnTo>
                      <a:pt x="25" y="29"/>
                    </a:lnTo>
                    <a:lnTo>
                      <a:pt x="24" y="29"/>
                    </a:lnTo>
                    <a:lnTo>
                      <a:pt x="21" y="29"/>
                    </a:lnTo>
                    <a:lnTo>
                      <a:pt x="20" y="29"/>
                    </a:lnTo>
                    <a:lnTo>
                      <a:pt x="19" y="29"/>
                    </a:lnTo>
                    <a:lnTo>
                      <a:pt x="18" y="29"/>
                    </a:lnTo>
                    <a:lnTo>
                      <a:pt x="15" y="29"/>
                    </a:lnTo>
                    <a:lnTo>
                      <a:pt x="14" y="27"/>
                    </a:lnTo>
                    <a:lnTo>
                      <a:pt x="13" y="27"/>
                    </a:lnTo>
                    <a:lnTo>
                      <a:pt x="11" y="27"/>
                    </a:lnTo>
                    <a:lnTo>
                      <a:pt x="10" y="26"/>
                    </a:lnTo>
                    <a:lnTo>
                      <a:pt x="9" y="26"/>
                    </a:lnTo>
                    <a:lnTo>
                      <a:pt x="8" y="25"/>
                    </a:lnTo>
                    <a:lnTo>
                      <a:pt x="6" y="25"/>
                    </a:lnTo>
                    <a:lnTo>
                      <a:pt x="6" y="24"/>
                    </a:lnTo>
                    <a:lnTo>
                      <a:pt x="6" y="22"/>
                    </a:lnTo>
                    <a:lnTo>
                      <a:pt x="5" y="22"/>
                    </a:lnTo>
                    <a:lnTo>
                      <a:pt x="5" y="21"/>
                    </a:lnTo>
                    <a:lnTo>
                      <a:pt x="5" y="20"/>
                    </a:lnTo>
                    <a:lnTo>
                      <a:pt x="5" y="19"/>
                    </a:lnTo>
                    <a:lnTo>
                      <a:pt x="6" y="17"/>
                    </a:lnTo>
                    <a:lnTo>
                      <a:pt x="8" y="14"/>
                    </a:lnTo>
                    <a:lnTo>
                      <a:pt x="9" y="13"/>
                    </a:lnTo>
                    <a:lnTo>
                      <a:pt x="11" y="11"/>
                    </a:lnTo>
                    <a:lnTo>
                      <a:pt x="14" y="10"/>
                    </a:lnTo>
                    <a:lnTo>
                      <a:pt x="18" y="8"/>
                    </a:lnTo>
                    <a:lnTo>
                      <a:pt x="21" y="6"/>
                    </a:lnTo>
                    <a:lnTo>
                      <a:pt x="25" y="5"/>
                    </a:lnTo>
                    <a:lnTo>
                      <a:pt x="29" y="4"/>
                    </a:lnTo>
                    <a:lnTo>
                      <a:pt x="34" y="3"/>
                    </a:lnTo>
                    <a:lnTo>
                      <a:pt x="40" y="3"/>
                    </a:lnTo>
                    <a:lnTo>
                      <a:pt x="45" y="1"/>
                    </a:lnTo>
                    <a:lnTo>
                      <a:pt x="50" y="1"/>
                    </a:lnTo>
                    <a:lnTo>
                      <a:pt x="56" y="1"/>
                    </a:lnTo>
                    <a:lnTo>
                      <a:pt x="63" y="0"/>
                    </a:lnTo>
                    <a:lnTo>
                      <a:pt x="68" y="1"/>
                    </a:lnTo>
                    <a:lnTo>
                      <a:pt x="73" y="1"/>
                    </a:lnTo>
                    <a:lnTo>
                      <a:pt x="77" y="1"/>
                    </a:lnTo>
                    <a:lnTo>
                      <a:pt x="81" y="1"/>
                    </a:lnTo>
                    <a:lnTo>
                      <a:pt x="87" y="3"/>
                    </a:lnTo>
                    <a:lnTo>
                      <a:pt x="91" y="3"/>
                    </a:lnTo>
                    <a:lnTo>
                      <a:pt x="93" y="4"/>
                    </a:lnTo>
                    <a:lnTo>
                      <a:pt x="97" y="4"/>
                    </a:lnTo>
                    <a:lnTo>
                      <a:pt x="99" y="5"/>
                    </a:lnTo>
                    <a:lnTo>
                      <a:pt x="102" y="5"/>
                    </a:lnTo>
                    <a:lnTo>
                      <a:pt x="103" y="6"/>
                    </a:lnTo>
                    <a:lnTo>
                      <a:pt x="106" y="8"/>
                    </a:lnTo>
                    <a:lnTo>
                      <a:pt x="108" y="9"/>
                    </a:lnTo>
                    <a:lnTo>
                      <a:pt x="109" y="9"/>
                    </a:lnTo>
                    <a:lnTo>
                      <a:pt x="111" y="10"/>
                    </a:lnTo>
                    <a:lnTo>
                      <a:pt x="112" y="11"/>
                    </a:lnTo>
                    <a:lnTo>
                      <a:pt x="113" y="13"/>
                    </a:lnTo>
                    <a:lnTo>
                      <a:pt x="113" y="14"/>
                    </a:lnTo>
                    <a:lnTo>
                      <a:pt x="114" y="15"/>
                    </a:lnTo>
                    <a:lnTo>
                      <a:pt x="114" y="19"/>
                    </a:lnTo>
                    <a:lnTo>
                      <a:pt x="114" y="20"/>
                    </a:lnTo>
                    <a:lnTo>
                      <a:pt x="116" y="22"/>
                    </a:lnTo>
                    <a:lnTo>
                      <a:pt x="116" y="25"/>
                    </a:lnTo>
                    <a:lnTo>
                      <a:pt x="116" y="27"/>
                    </a:lnTo>
                    <a:lnTo>
                      <a:pt x="116" y="53"/>
                    </a:lnTo>
                    <a:lnTo>
                      <a:pt x="116" y="56"/>
                    </a:lnTo>
                    <a:lnTo>
                      <a:pt x="116" y="58"/>
                    </a:lnTo>
                    <a:lnTo>
                      <a:pt x="116" y="62"/>
                    </a:lnTo>
                    <a:lnTo>
                      <a:pt x="116" y="63"/>
                    </a:lnTo>
                    <a:lnTo>
                      <a:pt x="116" y="65"/>
                    </a:lnTo>
                    <a:lnTo>
                      <a:pt x="116" y="66"/>
                    </a:lnTo>
                    <a:lnTo>
                      <a:pt x="116" y="67"/>
                    </a:lnTo>
                    <a:lnTo>
                      <a:pt x="116" y="68"/>
                    </a:lnTo>
                    <a:lnTo>
                      <a:pt x="117" y="70"/>
                    </a:lnTo>
                    <a:lnTo>
                      <a:pt x="117" y="71"/>
                    </a:lnTo>
                    <a:lnTo>
                      <a:pt x="118" y="71"/>
                    </a:lnTo>
                    <a:lnTo>
                      <a:pt x="119" y="71"/>
                    </a:lnTo>
                    <a:lnTo>
                      <a:pt x="119" y="72"/>
                    </a:lnTo>
                    <a:lnTo>
                      <a:pt x="120" y="72"/>
                    </a:lnTo>
                    <a:lnTo>
                      <a:pt x="122" y="72"/>
                    </a:lnTo>
                    <a:lnTo>
                      <a:pt x="123" y="72"/>
                    </a:lnTo>
                    <a:lnTo>
                      <a:pt x="124" y="72"/>
                    </a:lnTo>
                    <a:lnTo>
                      <a:pt x="125" y="72"/>
                    </a:lnTo>
                    <a:lnTo>
                      <a:pt x="127" y="72"/>
                    </a:lnTo>
                    <a:lnTo>
                      <a:pt x="128" y="71"/>
                    </a:lnTo>
                    <a:lnTo>
                      <a:pt x="129" y="71"/>
                    </a:lnTo>
                    <a:lnTo>
                      <a:pt x="132" y="70"/>
                    </a:lnTo>
                    <a:lnTo>
                      <a:pt x="134" y="70"/>
                    </a:lnTo>
                    <a:lnTo>
                      <a:pt x="135" y="68"/>
                    </a:lnTo>
                    <a:lnTo>
                      <a:pt x="138" y="67"/>
                    </a:lnTo>
                    <a:lnTo>
                      <a:pt x="139" y="67"/>
                    </a:lnTo>
                    <a:lnTo>
                      <a:pt x="142" y="66"/>
                    </a:lnTo>
                    <a:lnTo>
                      <a:pt x="142" y="70"/>
                    </a:lnTo>
                    <a:lnTo>
                      <a:pt x="137" y="73"/>
                    </a:lnTo>
                    <a:lnTo>
                      <a:pt x="133" y="76"/>
                    </a:lnTo>
                    <a:lnTo>
                      <a:pt x="127" y="77"/>
                    </a:lnTo>
                    <a:lnTo>
                      <a:pt x="123" y="80"/>
                    </a:lnTo>
                    <a:lnTo>
                      <a:pt x="118" y="81"/>
                    </a:lnTo>
                    <a:lnTo>
                      <a:pt x="114" y="81"/>
                    </a:lnTo>
                    <a:lnTo>
                      <a:pt x="111" y="82"/>
                    </a:lnTo>
                    <a:lnTo>
                      <a:pt x="104" y="82"/>
                    </a:lnTo>
                    <a:lnTo>
                      <a:pt x="103" y="82"/>
                    </a:lnTo>
                    <a:lnTo>
                      <a:pt x="101" y="82"/>
                    </a:lnTo>
                    <a:lnTo>
                      <a:pt x="99" y="82"/>
                    </a:lnTo>
                    <a:lnTo>
                      <a:pt x="98" y="82"/>
                    </a:lnTo>
                    <a:lnTo>
                      <a:pt x="96" y="81"/>
                    </a:lnTo>
                    <a:lnTo>
                      <a:pt x="94" y="81"/>
                    </a:lnTo>
                    <a:lnTo>
                      <a:pt x="93" y="80"/>
                    </a:lnTo>
                    <a:lnTo>
                      <a:pt x="92" y="80"/>
                    </a:lnTo>
                    <a:lnTo>
                      <a:pt x="91" y="78"/>
                    </a:lnTo>
                    <a:lnTo>
                      <a:pt x="89" y="78"/>
                    </a:lnTo>
                    <a:lnTo>
                      <a:pt x="89" y="77"/>
                    </a:lnTo>
                    <a:lnTo>
                      <a:pt x="88" y="76"/>
                    </a:lnTo>
                    <a:lnTo>
                      <a:pt x="88" y="75"/>
                    </a:lnTo>
                    <a:lnTo>
                      <a:pt x="87" y="73"/>
                    </a:lnTo>
                    <a:lnTo>
                      <a:pt x="87" y="72"/>
                    </a:lnTo>
                    <a:lnTo>
                      <a:pt x="87" y="70"/>
                    </a:lnTo>
                    <a:close/>
                    <a:moveTo>
                      <a:pt x="87" y="65"/>
                    </a:moveTo>
                    <a:lnTo>
                      <a:pt x="87" y="34"/>
                    </a:lnTo>
                    <a:lnTo>
                      <a:pt x="80" y="35"/>
                    </a:lnTo>
                    <a:lnTo>
                      <a:pt x="75" y="36"/>
                    </a:lnTo>
                    <a:lnTo>
                      <a:pt x="70" y="37"/>
                    </a:lnTo>
                    <a:lnTo>
                      <a:pt x="66" y="40"/>
                    </a:lnTo>
                    <a:lnTo>
                      <a:pt x="62" y="40"/>
                    </a:lnTo>
                    <a:lnTo>
                      <a:pt x="59" y="41"/>
                    </a:lnTo>
                    <a:lnTo>
                      <a:pt x="55" y="41"/>
                    </a:lnTo>
                    <a:lnTo>
                      <a:pt x="54" y="42"/>
                    </a:lnTo>
                    <a:lnTo>
                      <a:pt x="50" y="44"/>
                    </a:lnTo>
                    <a:lnTo>
                      <a:pt x="47" y="44"/>
                    </a:lnTo>
                    <a:lnTo>
                      <a:pt x="45" y="45"/>
                    </a:lnTo>
                    <a:lnTo>
                      <a:pt x="42" y="46"/>
                    </a:lnTo>
                    <a:lnTo>
                      <a:pt x="40" y="47"/>
                    </a:lnTo>
                    <a:lnTo>
                      <a:pt x="37" y="47"/>
                    </a:lnTo>
                    <a:lnTo>
                      <a:pt x="35" y="48"/>
                    </a:lnTo>
                    <a:lnTo>
                      <a:pt x="34" y="50"/>
                    </a:lnTo>
                    <a:lnTo>
                      <a:pt x="32" y="51"/>
                    </a:lnTo>
                    <a:lnTo>
                      <a:pt x="31" y="51"/>
                    </a:lnTo>
                    <a:lnTo>
                      <a:pt x="30" y="52"/>
                    </a:lnTo>
                    <a:lnTo>
                      <a:pt x="30" y="53"/>
                    </a:lnTo>
                    <a:lnTo>
                      <a:pt x="29" y="55"/>
                    </a:lnTo>
                    <a:lnTo>
                      <a:pt x="29" y="56"/>
                    </a:lnTo>
                    <a:lnTo>
                      <a:pt x="29" y="57"/>
                    </a:lnTo>
                    <a:lnTo>
                      <a:pt x="29" y="58"/>
                    </a:lnTo>
                    <a:lnTo>
                      <a:pt x="29" y="60"/>
                    </a:lnTo>
                    <a:lnTo>
                      <a:pt x="29" y="62"/>
                    </a:lnTo>
                    <a:lnTo>
                      <a:pt x="29" y="63"/>
                    </a:lnTo>
                    <a:lnTo>
                      <a:pt x="30" y="65"/>
                    </a:lnTo>
                    <a:lnTo>
                      <a:pt x="31" y="66"/>
                    </a:lnTo>
                    <a:lnTo>
                      <a:pt x="32" y="67"/>
                    </a:lnTo>
                    <a:lnTo>
                      <a:pt x="34" y="68"/>
                    </a:lnTo>
                    <a:lnTo>
                      <a:pt x="35" y="68"/>
                    </a:lnTo>
                    <a:lnTo>
                      <a:pt x="37" y="70"/>
                    </a:lnTo>
                    <a:lnTo>
                      <a:pt x="40" y="71"/>
                    </a:lnTo>
                    <a:lnTo>
                      <a:pt x="42" y="71"/>
                    </a:lnTo>
                    <a:lnTo>
                      <a:pt x="44" y="72"/>
                    </a:lnTo>
                    <a:lnTo>
                      <a:pt x="46" y="72"/>
                    </a:lnTo>
                    <a:lnTo>
                      <a:pt x="49" y="72"/>
                    </a:lnTo>
                    <a:lnTo>
                      <a:pt x="50" y="73"/>
                    </a:lnTo>
                    <a:lnTo>
                      <a:pt x="52" y="73"/>
                    </a:lnTo>
                    <a:lnTo>
                      <a:pt x="56" y="72"/>
                    </a:lnTo>
                    <a:lnTo>
                      <a:pt x="59" y="72"/>
                    </a:lnTo>
                    <a:lnTo>
                      <a:pt x="63" y="72"/>
                    </a:lnTo>
                    <a:lnTo>
                      <a:pt x="68" y="71"/>
                    </a:lnTo>
                    <a:lnTo>
                      <a:pt x="72" y="70"/>
                    </a:lnTo>
                    <a:lnTo>
                      <a:pt x="76" y="68"/>
                    </a:lnTo>
                    <a:lnTo>
                      <a:pt x="81" y="67"/>
                    </a:lnTo>
                    <a:lnTo>
                      <a:pt x="87" y="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4508" name="Rectangle 50"/>
              <p:cNvSpPr>
                <a:spLocks noChangeArrowheads="1"/>
              </p:cNvSpPr>
              <p:nvPr/>
            </p:nvSpPr>
            <p:spPr bwMode="auto">
              <a:xfrm>
                <a:off x="2673" y="3963"/>
                <a:ext cx="1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latin typeface="Times New Roman" pitchFamily="18" charset="0"/>
                  </a:rPr>
                  <a:t> </a:t>
                </a:r>
                <a:endParaRPr lang="en-US"/>
              </a:p>
            </p:txBody>
          </p:sp>
          <p:sp>
            <p:nvSpPr>
              <p:cNvPr id="54509" name="Rectangle 51"/>
              <p:cNvSpPr>
                <a:spLocks noChangeArrowheads="1"/>
              </p:cNvSpPr>
              <p:nvPr/>
            </p:nvSpPr>
            <p:spPr bwMode="auto">
              <a:xfrm>
                <a:off x="2690" y="3963"/>
                <a:ext cx="1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latin typeface="Times New Roman" pitchFamily="18" charset="0"/>
                  </a:rPr>
                  <a:t> </a:t>
                </a:r>
                <a:endParaRPr lang="en-US"/>
              </a:p>
            </p:txBody>
          </p:sp>
          <p:sp>
            <p:nvSpPr>
              <p:cNvPr id="54510" name="Rectangle 52"/>
              <p:cNvSpPr>
                <a:spLocks noChangeArrowheads="1"/>
              </p:cNvSpPr>
              <p:nvPr/>
            </p:nvSpPr>
            <p:spPr bwMode="auto">
              <a:xfrm>
                <a:off x="2705" y="3963"/>
                <a:ext cx="1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latin typeface="Times New Roman" pitchFamily="18" charset="0"/>
                  </a:rPr>
                  <a:t> </a:t>
                </a:r>
                <a:endParaRPr lang="en-US"/>
              </a:p>
            </p:txBody>
          </p:sp>
          <p:sp>
            <p:nvSpPr>
              <p:cNvPr id="54511" name="Rectangle 53"/>
              <p:cNvSpPr>
                <a:spLocks noChangeArrowheads="1"/>
              </p:cNvSpPr>
              <p:nvPr/>
            </p:nvSpPr>
            <p:spPr bwMode="auto">
              <a:xfrm>
                <a:off x="2723" y="3963"/>
                <a:ext cx="1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latin typeface="Times New Roman" pitchFamily="18" charset="0"/>
                  </a:rPr>
                  <a:t> </a:t>
                </a:r>
                <a:endParaRPr lang="en-US"/>
              </a:p>
            </p:txBody>
          </p:sp>
          <p:sp>
            <p:nvSpPr>
              <p:cNvPr id="54512" name="Rectangle 54"/>
              <p:cNvSpPr>
                <a:spLocks noChangeArrowheads="1"/>
              </p:cNvSpPr>
              <p:nvPr/>
            </p:nvSpPr>
            <p:spPr bwMode="auto">
              <a:xfrm>
                <a:off x="2739" y="3963"/>
                <a:ext cx="1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latin typeface="Times New Roman" pitchFamily="18" charset="0"/>
                  </a:rPr>
                  <a:t> </a:t>
                </a:r>
                <a:endParaRPr lang="en-US"/>
              </a:p>
            </p:txBody>
          </p:sp>
          <p:sp>
            <p:nvSpPr>
              <p:cNvPr id="54513" name="Rectangle 55"/>
              <p:cNvSpPr>
                <a:spLocks noChangeArrowheads="1"/>
              </p:cNvSpPr>
              <p:nvPr/>
            </p:nvSpPr>
            <p:spPr bwMode="auto">
              <a:xfrm>
                <a:off x="3676" y="3949"/>
                <a:ext cx="2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Times New Roman" pitchFamily="18" charset="0"/>
                  </a:rPr>
                  <a:t> </a:t>
                </a:r>
                <a:endParaRPr lang="en-US"/>
              </a:p>
            </p:txBody>
          </p:sp>
          <p:sp>
            <p:nvSpPr>
              <p:cNvPr id="54514" name="Rectangle 56"/>
              <p:cNvSpPr>
                <a:spLocks noChangeArrowheads="1"/>
              </p:cNvSpPr>
              <p:nvPr/>
            </p:nvSpPr>
            <p:spPr bwMode="auto">
              <a:xfrm>
                <a:off x="3730" y="3949"/>
                <a:ext cx="2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Times New Roman" pitchFamily="18" charset="0"/>
                  </a:rPr>
                  <a:t> </a:t>
                </a:r>
                <a:endParaRPr lang="en-US"/>
              </a:p>
            </p:txBody>
          </p:sp>
          <p:sp>
            <p:nvSpPr>
              <p:cNvPr id="54515" name="Rectangle 57"/>
              <p:cNvSpPr>
                <a:spLocks noChangeArrowheads="1"/>
              </p:cNvSpPr>
              <p:nvPr/>
            </p:nvSpPr>
            <p:spPr bwMode="auto">
              <a:xfrm>
                <a:off x="3785" y="3949"/>
                <a:ext cx="2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Times New Roman" pitchFamily="18" charset="0"/>
                  </a:rPr>
                  <a:t> </a:t>
                </a:r>
                <a:endParaRPr lang="en-US"/>
              </a:p>
            </p:txBody>
          </p:sp>
          <p:sp>
            <p:nvSpPr>
              <p:cNvPr id="54516" name="Rectangle 58"/>
              <p:cNvSpPr>
                <a:spLocks noChangeArrowheads="1"/>
              </p:cNvSpPr>
              <p:nvPr/>
            </p:nvSpPr>
            <p:spPr bwMode="auto">
              <a:xfrm>
                <a:off x="3839" y="3963"/>
                <a:ext cx="1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latin typeface="Times New Roman" pitchFamily="18" charset="0"/>
                  </a:rPr>
                  <a:t> </a:t>
                </a:r>
                <a:endParaRPr lang="en-US"/>
              </a:p>
            </p:txBody>
          </p:sp>
          <p:sp>
            <p:nvSpPr>
              <p:cNvPr id="54517" name="Rectangle 59"/>
              <p:cNvSpPr>
                <a:spLocks noChangeArrowheads="1"/>
              </p:cNvSpPr>
              <p:nvPr/>
            </p:nvSpPr>
            <p:spPr bwMode="auto">
              <a:xfrm>
                <a:off x="3857" y="3963"/>
                <a:ext cx="1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latin typeface="Times New Roman" pitchFamily="18" charset="0"/>
                  </a:rPr>
                  <a:t> </a:t>
                </a:r>
                <a:endParaRPr lang="en-US"/>
              </a:p>
            </p:txBody>
          </p:sp>
          <p:sp>
            <p:nvSpPr>
              <p:cNvPr id="54518" name="Rectangle 60"/>
              <p:cNvSpPr>
                <a:spLocks noChangeArrowheads="1"/>
              </p:cNvSpPr>
              <p:nvPr/>
            </p:nvSpPr>
            <p:spPr bwMode="auto">
              <a:xfrm>
                <a:off x="3871" y="3963"/>
                <a:ext cx="1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latin typeface="Times New Roman" pitchFamily="18" charset="0"/>
                  </a:rPr>
                  <a:t> </a:t>
                </a:r>
                <a:endParaRPr lang="en-US"/>
              </a:p>
            </p:txBody>
          </p:sp>
          <p:sp>
            <p:nvSpPr>
              <p:cNvPr id="54519" name="Rectangle 61"/>
              <p:cNvSpPr>
                <a:spLocks noChangeArrowheads="1"/>
              </p:cNvSpPr>
              <p:nvPr/>
            </p:nvSpPr>
            <p:spPr bwMode="auto">
              <a:xfrm>
                <a:off x="3888" y="3963"/>
                <a:ext cx="1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latin typeface="Times New Roman" pitchFamily="18" charset="0"/>
                  </a:rPr>
                  <a:t> </a:t>
                </a:r>
                <a:endParaRPr lang="en-US"/>
              </a:p>
            </p:txBody>
          </p:sp>
          <p:sp>
            <p:nvSpPr>
              <p:cNvPr id="54520" name="Rectangle 62"/>
              <p:cNvSpPr>
                <a:spLocks noChangeArrowheads="1"/>
              </p:cNvSpPr>
              <p:nvPr/>
            </p:nvSpPr>
            <p:spPr bwMode="auto">
              <a:xfrm>
                <a:off x="3905" y="3963"/>
                <a:ext cx="1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latin typeface="Times New Roman" pitchFamily="18" charset="0"/>
                  </a:rPr>
                  <a:t> </a:t>
                </a:r>
                <a:endParaRPr lang="en-US"/>
              </a:p>
            </p:txBody>
          </p:sp>
          <p:sp>
            <p:nvSpPr>
              <p:cNvPr id="54521" name="Rectangle 63"/>
              <p:cNvSpPr>
                <a:spLocks noChangeArrowheads="1"/>
              </p:cNvSpPr>
              <p:nvPr/>
            </p:nvSpPr>
            <p:spPr bwMode="auto">
              <a:xfrm>
                <a:off x="3921" y="3963"/>
                <a:ext cx="1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latin typeface="Times New Roman" pitchFamily="18" charset="0"/>
                  </a:rPr>
                  <a:t> </a:t>
                </a:r>
                <a:endParaRPr lang="en-US"/>
              </a:p>
            </p:txBody>
          </p:sp>
          <p:sp>
            <p:nvSpPr>
              <p:cNvPr id="54522" name="Rectangle 64"/>
              <p:cNvSpPr>
                <a:spLocks noChangeArrowheads="1"/>
              </p:cNvSpPr>
              <p:nvPr/>
            </p:nvSpPr>
            <p:spPr bwMode="auto">
              <a:xfrm>
                <a:off x="3937" y="3963"/>
                <a:ext cx="1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latin typeface="Times New Roman" pitchFamily="18" charset="0"/>
                  </a:rPr>
                  <a:t> </a:t>
                </a:r>
                <a:endParaRPr lang="en-US"/>
              </a:p>
            </p:txBody>
          </p:sp>
          <p:sp>
            <p:nvSpPr>
              <p:cNvPr id="54523" name="Rectangle 65"/>
              <p:cNvSpPr>
                <a:spLocks noChangeArrowheads="1"/>
              </p:cNvSpPr>
              <p:nvPr/>
            </p:nvSpPr>
            <p:spPr bwMode="auto">
              <a:xfrm>
                <a:off x="3954" y="3963"/>
                <a:ext cx="1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latin typeface="Times New Roman" pitchFamily="18" charset="0"/>
                  </a:rPr>
                  <a:t> </a:t>
                </a:r>
                <a:endParaRPr lang="en-US"/>
              </a:p>
            </p:txBody>
          </p:sp>
          <p:sp>
            <p:nvSpPr>
              <p:cNvPr id="54524" name="Rectangle 66"/>
              <p:cNvSpPr>
                <a:spLocks noChangeArrowheads="1"/>
              </p:cNvSpPr>
              <p:nvPr/>
            </p:nvSpPr>
            <p:spPr bwMode="auto">
              <a:xfrm>
                <a:off x="3971" y="3963"/>
                <a:ext cx="1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latin typeface="Times New Roman" pitchFamily="18" charset="0"/>
                  </a:rPr>
                  <a:t> </a:t>
                </a:r>
                <a:endParaRPr lang="en-US"/>
              </a:p>
            </p:txBody>
          </p:sp>
          <p:sp>
            <p:nvSpPr>
              <p:cNvPr id="54525" name="Line 67"/>
              <p:cNvSpPr>
                <a:spLocks noChangeShapeType="1"/>
              </p:cNvSpPr>
              <p:nvPr/>
            </p:nvSpPr>
            <p:spPr bwMode="auto">
              <a:xfrm>
                <a:off x="3683" y="2522"/>
                <a:ext cx="43"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4526" name="Line 68"/>
              <p:cNvSpPr>
                <a:spLocks noChangeShapeType="1"/>
              </p:cNvSpPr>
              <p:nvPr/>
            </p:nvSpPr>
            <p:spPr bwMode="auto">
              <a:xfrm>
                <a:off x="3744" y="2522"/>
                <a:ext cx="1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4527" name="Line 69"/>
              <p:cNvSpPr>
                <a:spLocks noChangeShapeType="1"/>
              </p:cNvSpPr>
              <p:nvPr/>
            </p:nvSpPr>
            <p:spPr bwMode="auto">
              <a:xfrm>
                <a:off x="3770" y="2522"/>
                <a:ext cx="44"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4528" name="Line 70"/>
              <p:cNvSpPr>
                <a:spLocks noChangeShapeType="1"/>
              </p:cNvSpPr>
              <p:nvPr/>
            </p:nvSpPr>
            <p:spPr bwMode="auto">
              <a:xfrm>
                <a:off x="3831" y="2522"/>
                <a:ext cx="11"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4529" name="Freeform 71"/>
              <p:cNvSpPr>
                <a:spLocks/>
              </p:cNvSpPr>
              <p:nvPr/>
            </p:nvSpPr>
            <p:spPr bwMode="auto">
              <a:xfrm>
                <a:off x="3858" y="2522"/>
                <a:ext cx="25" cy="19"/>
              </a:xfrm>
              <a:custGeom>
                <a:avLst/>
                <a:gdLst>
                  <a:gd name="T0" fmla="*/ 0 w 25"/>
                  <a:gd name="T1" fmla="*/ 0 h 19"/>
                  <a:gd name="T2" fmla="*/ 25 w 25"/>
                  <a:gd name="T3" fmla="*/ 0 h 19"/>
                  <a:gd name="T4" fmla="*/ 25 w 25"/>
                  <a:gd name="T5" fmla="*/ 19 h 19"/>
                  <a:gd name="T6" fmla="*/ 0 60000 65536"/>
                  <a:gd name="T7" fmla="*/ 0 60000 65536"/>
                  <a:gd name="T8" fmla="*/ 0 60000 65536"/>
                  <a:gd name="T9" fmla="*/ 0 w 25"/>
                  <a:gd name="T10" fmla="*/ 0 h 19"/>
                  <a:gd name="T11" fmla="*/ 25 w 25"/>
                  <a:gd name="T12" fmla="*/ 19 h 19"/>
                </a:gdLst>
                <a:ahLst/>
                <a:cxnLst>
                  <a:cxn ang="T6">
                    <a:pos x="T0" y="T1"/>
                  </a:cxn>
                  <a:cxn ang="T7">
                    <a:pos x="T2" y="T3"/>
                  </a:cxn>
                  <a:cxn ang="T8">
                    <a:pos x="T4" y="T5"/>
                  </a:cxn>
                </a:cxnLst>
                <a:rect l="T9" t="T10" r="T11" b="T12"/>
                <a:pathLst>
                  <a:path w="25" h="19">
                    <a:moveTo>
                      <a:pt x="0" y="0"/>
                    </a:moveTo>
                    <a:lnTo>
                      <a:pt x="25" y="0"/>
                    </a:lnTo>
                    <a:lnTo>
                      <a:pt x="25" y="1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54530" name="Line 72"/>
              <p:cNvSpPr>
                <a:spLocks noChangeShapeType="1"/>
              </p:cNvSpPr>
              <p:nvPr/>
            </p:nvSpPr>
            <p:spPr bwMode="auto">
              <a:xfrm>
                <a:off x="3883" y="2557"/>
                <a:ext cx="0" cy="1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4531" name="Line 73"/>
              <p:cNvSpPr>
                <a:spLocks noChangeShapeType="1"/>
              </p:cNvSpPr>
              <p:nvPr/>
            </p:nvSpPr>
            <p:spPr bwMode="auto">
              <a:xfrm>
                <a:off x="3883" y="2585"/>
                <a:ext cx="0" cy="4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4532" name="Line 74"/>
              <p:cNvSpPr>
                <a:spLocks noChangeShapeType="1"/>
              </p:cNvSpPr>
              <p:nvPr/>
            </p:nvSpPr>
            <p:spPr bwMode="auto">
              <a:xfrm>
                <a:off x="3883" y="2645"/>
                <a:ext cx="0" cy="1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4533" name="Line 75"/>
              <p:cNvSpPr>
                <a:spLocks noChangeShapeType="1"/>
              </p:cNvSpPr>
              <p:nvPr/>
            </p:nvSpPr>
            <p:spPr bwMode="auto">
              <a:xfrm>
                <a:off x="3883" y="2673"/>
                <a:ext cx="0" cy="4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4534" name="Line 76"/>
              <p:cNvSpPr>
                <a:spLocks noChangeShapeType="1"/>
              </p:cNvSpPr>
              <p:nvPr/>
            </p:nvSpPr>
            <p:spPr bwMode="auto">
              <a:xfrm>
                <a:off x="3883" y="2732"/>
                <a:ext cx="0" cy="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4535" name="Line 77"/>
              <p:cNvSpPr>
                <a:spLocks noChangeShapeType="1"/>
              </p:cNvSpPr>
              <p:nvPr/>
            </p:nvSpPr>
            <p:spPr bwMode="auto">
              <a:xfrm>
                <a:off x="3883" y="2759"/>
                <a:ext cx="0" cy="4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4536" name="Line 78"/>
              <p:cNvSpPr>
                <a:spLocks noChangeShapeType="1"/>
              </p:cNvSpPr>
              <p:nvPr/>
            </p:nvSpPr>
            <p:spPr bwMode="auto">
              <a:xfrm>
                <a:off x="3883" y="2820"/>
                <a:ext cx="0" cy="1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4537" name="Line 79"/>
              <p:cNvSpPr>
                <a:spLocks noChangeShapeType="1"/>
              </p:cNvSpPr>
              <p:nvPr/>
            </p:nvSpPr>
            <p:spPr bwMode="auto">
              <a:xfrm>
                <a:off x="3883" y="2847"/>
                <a:ext cx="0" cy="4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4538" name="Line 80"/>
              <p:cNvSpPr>
                <a:spLocks noChangeShapeType="1"/>
              </p:cNvSpPr>
              <p:nvPr/>
            </p:nvSpPr>
            <p:spPr bwMode="auto">
              <a:xfrm>
                <a:off x="3883" y="2908"/>
                <a:ext cx="0" cy="1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4539" name="Line 81"/>
              <p:cNvSpPr>
                <a:spLocks noChangeShapeType="1"/>
              </p:cNvSpPr>
              <p:nvPr/>
            </p:nvSpPr>
            <p:spPr bwMode="auto">
              <a:xfrm>
                <a:off x="3883" y="2935"/>
                <a:ext cx="0" cy="4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4540" name="Line 82"/>
              <p:cNvSpPr>
                <a:spLocks noChangeShapeType="1"/>
              </p:cNvSpPr>
              <p:nvPr/>
            </p:nvSpPr>
            <p:spPr bwMode="auto">
              <a:xfrm>
                <a:off x="3883" y="2995"/>
                <a:ext cx="0" cy="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4541" name="Line 83"/>
              <p:cNvSpPr>
                <a:spLocks noChangeShapeType="1"/>
              </p:cNvSpPr>
              <p:nvPr/>
            </p:nvSpPr>
            <p:spPr bwMode="auto">
              <a:xfrm>
                <a:off x="3883" y="3022"/>
                <a:ext cx="0" cy="4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4542" name="Line 84"/>
              <p:cNvSpPr>
                <a:spLocks noChangeShapeType="1"/>
              </p:cNvSpPr>
              <p:nvPr/>
            </p:nvSpPr>
            <p:spPr bwMode="auto">
              <a:xfrm>
                <a:off x="3883" y="3083"/>
                <a:ext cx="0" cy="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4543" name="Line 85"/>
              <p:cNvSpPr>
                <a:spLocks noChangeShapeType="1"/>
              </p:cNvSpPr>
              <p:nvPr/>
            </p:nvSpPr>
            <p:spPr bwMode="auto">
              <a:xfrm>
                <a:off x="3883" y="3110"/>
                <a:ext cx="0" cy="4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4544" name="Line 86"/>
              <p:cNvSpPr>
                <a:spLocks noChangeShapeType="1"/>
              </p:cNvSpPr>
              <p:nvPr/>
            </p:nvSpPr>
            <p:spPr bwMode="auto">
              <a:xfrm>
                <a:off x="3883" y="3171"/>
                <a:ext cx="0" cy="1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4545" name="Line 87"/>
              <p:cNvSpPr>
                <a:spLocks noChangeShapeType="1"/>
              </p:cNvSpPr>
              <p:nvPr/>
            </p:nvSpPr>
            <p:spPr bwMode="auto">
              <a:xfrm>
                <a:off x="3883" y="3198"/>
                <a:ext cx="0" cy="4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4546" name="Line 88"/>
              <p:cNvSpPr>
                <a:spLocks noChangeShapeType="1"/>
              </p:cNvSpPr>
              <p:nvPr/>
            </p:nvSpPr>
            <p:spPr bwMode="auto">
              <a:xfrm>
                <a:off x="3883" y="3259"/>
                <a:ext cx="0" cy="1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4547" name="Line 89"/>
              <p:cNvSpPr>
                <a:spLocks noChangeShapeType="1"/>
              </p:cNvSpPr>
              <p:nvPr/>
            </p:nvSpPr>
            <p:spPr bwMode="auto">
              <a:xfrm>
                <a:off x="3883" y="3285"/>
                <a:ext cx="0" cy="4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4548" name="Line 90"/>
              <p:cNvSpPr>
                <a:spLocks noChangeShapeType="1"/>
              </p:cNvSpPr>
              <p:nvPr/>
            </p:nvSpPr>
            <p:spPr bwMode="auto">
              <a:xfrm>
                <a:off x="3883" y="3346"/>
                <a:ext cx="0" cy="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4549" name="Line 91"/>
              <p:cNvSpPr>
                <a:spLocks noChangeShapeType="1"/>
              </p:cNvSpPr>
              <p:nvPr/>
            </p:nvSpPr>
            <p:spPr bwMode="auto">
              <a:xfrm>
                <a:off x="3883" y="3373"/>
                <a:ext cx="0" cy="4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4550" name="Line 92"/>
              <p:cNvSpPr>
                <a:spLocks noChangeShapeType="1"/>
              </p:cNvSpPr>
              <p:nvPr/>
            </p:nvSpPr>
            <p:spPr bwMode="auto">
              <a:xfrm>
                <a:off x="3883" y="3434"/>
                <a:ext cx="0" cy="1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4551" name="Line 93"/>
              <p:cNvSpPr>
                <a:spLocks noChangeShapeType="1"/>
              </p:cNvSpPr>
              <p:nvPr/>
            </p:nvSpPr>
            <p:spPr bwMode="auto">
              <a:xfrm>
                <a:off x="3883" y="3461"/>
                <a:ext cx="0" cy="4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4552" name="Line 94"/>
              <p:cNvSpPr>
                <a:spLocks noChangeShapeType="1"/>
              </p:cNvSpPr>
              <p:nvPr/>
            </p:nvSpPr>
            <p:spPr bwMode="auto">
              <a:xfrm>
                <a:off x="3883" y="3522"/>
                <a:ext cx="0" cy="1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4553" name="Line 95"/>
              <p:cNvSpPr>
                <a:spLocks noChangeShapeType="1"/>
              </p:cNvSpPr>
              <p:nvPr/>
            </p:nvSpPr>
            <p:spPr bwMode="auto">
              <a:xfrm>
                <a:off x="3883" y="3548"/>
                <a:ext cx="0" cy="4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4554" name="Line 96"/>
              <p:cNvSpPr>
                <a:spLocks noChangeShapeType="1"/>
              </p:cNvSpPr>
              <p:nvPr/>
            </p:nvSpPr>
            <p:spPr bwMode="auto">
              <a:xfrm>
                <a:off x="3883" y="3609"/>
                <a:ext cx="0" cy="1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4555" name="Line 97"/>
              <p:cNvSpPr>
                <a:spLocks noChangeShapeType="1"/>
              </p:cNvSpPr>
              <p:nvPr/>
            </p:nvSpPr>
            <p:spPr bwMode="auto">
              <a:xfrm>
                <a:off x="3883" y="3636"/>
                <a:ext cx="0" cy="4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4556" name="Line 98"/>
              <p:cNvSpPr>
                <a:spLocks noChangeShapeType="1"/>
              </p:cNvSpPr>
              <p:nvPr/>
            </p:nvSpPr>
            <p:spPr bwMode="auto">
              <a:xfrm>
                <a:off x="3883" y="3697"/>
                <a:ext cx="0" cy="1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4557" name="Line 99"/>
              <p:cNvSpPr>
                <a:spLocks noChangeShapeType="1"/>
              </p:cNvSpPr>
              <p:nvPr/>
            </p:nvSpPr>
            <p:spPr bwMode="auto">
              <a:xfrm>
                <a:off x="3883" y="3724"/>
                <a:ext cx="0" cy="4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4558" name="Line 100"/>
              <p:cNvSpPr>
                <a:spLocks noChangeShapeType="1"/>
              </p:cNvSpPr>
              <p:nvPr/>
            </p:nvSpPr>
            <p:spPr bwMode="auto">
              <a:xfrm>
                <a:off x="3883" y="3785"/>
                <a:ext cx="0" cy="1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4559" name="Line 101"/>
              <p:cNvSpPr>
                <a:spLocks noChangeShapeType="1"/>
              </p:cNvSpPr>
              <p:nvPr/>
            </p:nvSpPr>
            <p:spPr bwMode="auto">
              <a:xfrm>
                <a:off x="3883" y="3812"/>
                <a:ext cx="0" cy="4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4560" name="Line 102"/>
              <p:cNvSpPr>
                <a:spLocks noChangeShapeType="1"/>
              </p:cNvSpPr>
              <p:nvPr/>
            </p:nvSpPr>
            <p:spPr bwMode="auto">
              <a:xfrm>
                <a:off x="3883" y="3872"/>
                <a:ext cx="0" cy="1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4561" name="Freeform 103"/>
              <p:cNvSpPr>
                <a:spLocks/>
              </p:cNvSpPr>
              <p:nvPr/>
            </p:nvSpPr>
            <p:spPr bwMode="auto">
              <a:xfrm>
                <a:off x="3844" y="3899"/>
                <a:ext cx="39" cy="7"/>
              </a:xfrm>
              <a:custGeom>
                <a:avLst/>
                <a:gdLst>
                  <a:gd name="T0" fmla="*/ 39 w 39"/>
                  <a:gd name="T1" fmla="*/ 0 h 7"/>
                  <a:gd name="T2" fmla="*/ 39 w 39"/>
                  <a:gd name="T3" fmla="*/ 7 h 7"/>
                  <a:gd name="T4" fmla="*/ 0 w 39"/>
                  <a:gd name="T5" fmla="*/ 7 h 7"/>
                  <a:gd name="T6" fmla="*/ 0 60000 65536"/>
                  <a:gd name="T7" fmla="*/ 0 60000 65536"/>
                  <a:gd name="T8" fmla="*/ 0 60000 65536"/>
                  <a:gd name="T9" fmla="*/ 0 w 39"/>
                  <a:gd name="T10" fmla="*/ 0 h 7"/>
                  <a:gd name="T11" fmla="*/ 39 w 39"/>
                  <a:gd name="T12" fmla="*/ 7 h 7"/>
                </a:gdLst>
                <a:ahLst/>
                <a:cxnLst>
                  <a:cxn ang="T6">
                    <a:pos x="T0" y="T1"/>
                  </a:cxn>
                  <a:cxn ang="T7">
                    <a:pos x="T2" y="T3"/>
                  </a:cxn>
                  <a:cxn ang="T8">
                    <a:pos x="T4" y="T5"/>
                  </a:cxn>
                </a:cxnLst>
                <a:rect l="T9" t="T10" r="T11" b="T12"/>
                <a:pathLst>
                  <a:path w="39" h="7">
                    <a:moveTo>
                      <a:pt x="39" y="0"/>
                    </a:moveTo>
                    <a:lnTo>
                      <a:pt x="39" y="7"/>
                    </a:lnTo>
                    <a:lnTo>
                      <a:pt x="0" y="7"/>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54562" name="Line 104"/>
              <p:cNvSpPr>
                <a:spLocks noChangeShapeType="1"/>
              </p:cNvSpPr>
              <p:nvPr/>
            </p:nvSpPr>
            <p:spPr bwMode="auto">
              <a:xfrm flipH="1">
                <a:off x="3818" y="3906"/>
                <a:ext cx="11"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4563" name="Line 105"/>
              <p:cNvSpPr>
                <a:spLocks noChangeShapeType="1"/>
              </p:cNvSpPr>
              <p:nvPr/>
            </p:nvSpPr>
            <p:spPr bwMode="auto">
              <a:xfrm flipH="1">
                <a:off x="3757" y="3906"/>
                <a:ext cx="44"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4564" name="Line 106"/>
              <p:cNvSpPr>
                <a:spLocks noChangeShapeType="1"/>
              </p:cNvSpPr>
              <p:nvPr/>
            </p:nvSpPr>
            <p:spPr bwMode="auto">
              <a:xfrm flipH="1">
                <a:off x="3730" y="3906"/>
                <a:ext cx="11"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4565" name="Freeform 107"/>
              <p:cNvSpPr>
                <a:spLocks/>
              </p:cNvSpPr>
              <p:nvPr/>
            </p:nvSpPr>
            <p:spPr bwMode="auto">
              <a:xfrm>
                <a:off x="3683" y="3893"/>
                <a:ext cx="31" cy="13"/>
              </a:xfrm>
              <a:custGeom>
                <a:avLst/>
                <a:gdLst>
                  <a:gd name="T0" fmla="*/ 31 w 31"/>
                  <a:gd name="T1" fmla="*/ 13 h 13"/>
                  <a:gd name="T2" fmla="*/ 0 w 31"/>
                  <a:gd name="T3" fmla="*/ 13 h 13"/>
                  <a:gd name="T4" fmla="*/ 0 w 31"/>
                  <a:gd name="T5" fmla="*/ 0 h 13"/>
                  <a:gd name="T6" fmla="*/ 0 60000 65536"/>
                  <a:gd name="T7" fmla="*/ 0 60000 65536"/>
                  <a:gd name="T8" fmla="*/ 0 60000 65536"/>
                  <a:gd name="T9" fmla="*/ 0 w 31"/>
                  <a:gd name="T10" fmla="*/ 0 h 13"/>
                  <a:gd name="T11" fmla="*/ 31 w 31"/>
                  <a:gd name="T12" fmla="*/ 13 h 13"/>
                </a:gdLst>
                <a:ahLst/>
                <a:cxnLst>
                  <a:cxn ang="T6">
                    <a:pos x="T0" y="T1"/>
                  </a:cxn>
                  <a:cxn ang="T7">
                    <a:pos x="T2" y="T3"/>
                  </a:cxn>
                  <a:cxn ang="T8">
                    <a:pos x="T4" y="T5"/>
                  </a:cxn>
                </a:cxnLst>
                <a:rect l="T9" t="T10" r="T11" b="T12"/>
                <a:pathLst>
                  <a:path w="31" h="13">
                    <a:moveTo>
                      <a:pt x="31" y="13"/>
                    </a:moveTo>
                    <a:lnTo>
                      <a:pt x="0" y="13"/>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54566" name="Line 108"/>
              <p:cNvSpPr>
                <a:spLocks noChangeShapeType="1"/>
              </p:cNvSpPr>
              <p:nvPr/>
            </p:nvSpPr>
            <p:spPr bwMode="auto">
              <a:xfrm flipV="1">
                <a:off x="3683" y="3866"/>
                <a:ext cx="0" cy="1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4567" name="Line 109"/>
              <p:cNvSpPr>
                <a:spLocks noChangeShapeType="1"/>
              </p:cNvSpPr>
              <p:nvPr/>
            </p:nvSpPr>
            <p:spPr bwMode="auto">
              <a:xfrm flipV="1">
                <a:off x="3683" y="3805"/>
                <a:ext cx="0" cy="4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4568" name="Line 110"/>
              <p:cNvSpPr>
                <a:spLocks noChangeShapeType="1"/>
              </p:cNvSpPr>
              <p:nvPr/>
            </p:nvSpPr>
            <p:spPr bwMode="auto">
              <a:xfrm flipV="1">
                <a:off x="3683" y="3778"/>
                <a:ext cx="0" cy="1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4569" name="Line 111"/>
              <p:cNvSpPr>
                <a:spLocks noChangeShapeType="1"/>
              </p:cNvSpPr>
              <p:nvPr/>
            </p:nvSpPr>
            <p:spPr bwMode="auto">
              <a:xfrm flipV="1">
                <a:off x="3683" y="3718"/>
                <a:ext cx="0" cy="4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4570" name="Line 112"/>
              <p:cNvSpPr>
                <a:spLocks noChangeShapeType="1"/>
              </p:cNvSpPr>
              <p:nvPr/>
            </p:nvSpPr>
            <p:spPr bwMode="auto">
              <a:xfrm flipV="1">
                <a:off x="3683" y="3691"/>
                <a:ext cx="0" cy="1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4571" name="Line 113"/>
              <p:cNvSpPr>
                <a:spLocks noChangeShapeType="1"/>
              </p:cNvSpPr>
              <p:nvPr/>
            </p:nvSpPr>
            <p:spPr bwMode="auto">
              <a:xfrm flipV="1">
                <a:off x="3683" y="3630"/>
                <a:ext cx="0" cy="4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4572" name="Line 114"/>
              <p:cNvSpPr>
                <a:spLocks noChangeShapeType="1"/>
              </p:cNvSpPr>
              <p:nvPr/>
            </p:nvSpPr>
            <p:spPr bwMode="auto">
              <a:xfrm flipV="1">
                <a:off x="3683" y="3603"/>
                <a:ext cx="0" cy="1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4573" name="Line 115"/>
              <p:cNvSpPr>
                <a:spLocks noChangeShapeType="1"/>
              </p:cNvSpPr>
              <p:nvPr/>
            </p:nvSpPr>
            <p:spPr bwMode="auto">
              <a:xfrm flipV="1">
                <a:off x="3683" y="3542"/>
                <a:ext cx="0" cy="4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4574" name="Line 116"/>
              <p:cNvSpPr>
                <a:spLocks noChangeShapeType="1"/>
              </p:cNvSpPr>
              <p:nvPr/>
            </p:nvSpPr>
            <p:spPr bwMode="auto">
              <a:xfrm flipV="1">
                <a:off x="3683" y="3515"/>
                <a:ext cx="0" cy="1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4575" name="Line 117"/>
              <p:cNvSpPr>
                <a:spLocks noChangeShapeType="1"/>
              </p:cNvSpPr>
              <p:nvPr/>
            </p:nvSpPr>
            <p:spPr bwMode="auto">
              <a:xfrm flipV="1">
                <a:off x="3683" y="3454"/>
                <a:ext cx="0" cy="4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4576" name="Line 118"/>
              <p:cNvSpPr>
                <a:spLocks noChangeShapeType="1"/>
              </p:cNvSpPr>
              <p:nvPr/>
            </p:nvSpPr>
            <p:spPr bwMode="auto">
              <a:xfrm flipV="1">
                <a:off x="3683" y="3428"/>
                <a:ext cx="0" cy="1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4577" name="Line 119"/>
              <p:cNvSpPr>
                <a:spLocks noChangeShapeType="1"/>
              </p:cNvSpPr>
              <p:nvPr/>
            </p:nvSpPr>
            <p:spPr bwMode="auto">
              <a:xfrm flipV="1">
                <a:off x="3683" y="3367"/>
                <a:ext cx="0" cy="4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4578" name="Line 120"/>
              <p:cNvSpPr>
                <a:spLocks noChangeShapeType="1"/>
              </p:cNvSpPr>
              <p:nvPr/>
            </p:nvSpPr>
            <p:spPr bwMode="auto">
              <a:xfrm flipV="1">
                <a:off x="3683" y="3340"/>
                <a:ext cx="0" cy="1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4579" name="Line 121"/>
              <p:cNvSpPr>
                <a:spLocks noChangeShapeType="1"/>
              </p:cNvSpPr>
              <p:nvPr/>
            </p:nvSpPr>
            <p:spPr bwMode="auto">
              <a:xfrm flipV="1">
                <a:off x="3683" y="3279"/>
                <a:ext cx="0" cy="4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4580" name="Line 122"/>
              <p:cNvSpPr>
                <a:spLocks noChangeShapeType="1"/>
              </p:cNvSpPr>
              <p:nvPr/>
            </p:nvSpPr>
            <p:spPr bwMode="auto">
              <a:xfrm flipV="1">
                <a:off x="3683" y="3252"/>
                <a:ext cx="0" cy="1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4581" name="Line 123"/>
              <p:cNvSpPr>
                <a:spLocks noChangeShapeType="1"/>
              </p:cNvSpPr>
              <p:nvPr/>
            </p:nvSpPr>
            <p:spPr bwMode="auto">
              <a:xfrm flipV="1">
                <a:off x="3683" y="3191"/>
                <a:ext cx="0" cy="4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4582" name="Line 124"/>
              <p:cNvSpPr>
                <a:spLocks noChangeShapeType="1"/>
              </p:cNvSpPr>
              <p:nvPr/>
            </p:nvSpPr>
            <p:spPr bwMode="auto">
              <a:xfrm flipV="1">
                <a:off x="3683" y="3165"/>
                <a:ext cx="0" cy="1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4583" name="Line 125"/>
              <p:cNvSpPr>
                <a:spLocks noChangeShapeType="1"/>
              </p:cNvSpPr>
              <p:nvPr/>
            </p:nvSpPr>
            <p:spPr bwMode="auto">
              <a:xfrm flipV="1">
                <a:off x="3683" y="3104"/>
                <a:ext cx="0" cy="4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4584" name="Line 126"/>
              <p:cNvSpPr>
                <a:spLocks noChangeShapeType="1"/>
              </p:cNvSpPr>
              <p:nvPr/>
            </p:nvSpPr>
            <p:spPr bwMode="auto">
              <a:xfrm flipV="1">
                <a:off x="3683" y="3077"/>
                <a:ext cx="0" cy="1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4585" name="Line 127"/>
              <p:cNvSpPr>
                <a:spLocks noChangeShapeType="1"/>
              </p:cNvSpPr>
              <p:nvPr/>
            </p:nvSpPr>
            <p:spPr bwMode="auto">
              <a:xfrm flipV="1">
                <a:off x="3683" y="3016"/>
                <a:ext cx="0" cy="4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4586" name="Line 128"/>
              <p:cNvSpPr>
                <a:spLocks noChangeShapeType="1"/>
              </p:cNvSpPr>
              <p:nvPr/>
            </p:nvSpPr>
            <p:spPr bwMode="auto">
              <a:xfrm flipV="1">
                <a:off x="3683" y="2989"/>
                <a:ext cx="0" cy="1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4587" name="Line 129"/>
              <p:cNvSpPr>
                <a:spLocks noChangeShapeType="1"/>
              </p:cNvSpPr>
              <p:nvPr/>
            </p:nvSpPr>
            <p:spPr bwMode="auto">
              <a:xfrm flipV="1">
                <a:off x="3683" y="2928"/>
                <a:ext cx="0" cy="4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4588" name="Line 130"/>
              <p:cNvSpPr>
                <a:spLocks noChangeShapeType="1"/>
              </p:cNvSpPr>
              <p:nvPr/>
            </p:nvSpPr>
            <p:spPr bwMode="auto">
              <a:xfrm flipV="1">
                <a:off x="3683" y="2900"/>
                <a:ext cx="0" cy="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4589" name="Line 131"/>
              <p:cNvSpPr>
                <a:spLocks noChangeShapeType="1"/>
              </p:cNvSpPr>
              <p:nvPr/>
            </p:nvSpPr>
            <p:spPr bwMode="auto">
              <a:xfrm flipV="1">
                <a:off x="3683" y="2841"/>
                <a:ext cx="0" cy="4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4590" name="Line 132"/>
              <p:cNvSpPr>
                <a:spLocks noChangeShapeType="1"/>
              </p:cNvSpPr>
              <p:nvPr/>
            </p:nvSpPr>
            <p:spPr bwMode="auto">
              <a:xfrm flipV="1">
                <a:off x="3683" y="2814"/>
                <a:ext cx="0" cy="1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4591" name="Line 133"/>
              <p:cNvSpPr>
                <a:spLocks noChangeShapeType="1"/>
              </p:cNvSpPr>
              <p:nvPr/>
            </p:nvSpPr>
            <p:spPr bwMode="auto">
              <a:xfrm flipV="1">
                <a:off x="3683" y="2753"/>
                <a:ext cx="0" cy="4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4592" name="Line 134"/>
              <p:cNvSpPr>
                <a:spLocks noChangeShapeType="1"/>
              </p:cNvSpPr>
              <p:nvPr/>
            </p:nvSpPr>
            <p:spPr bwMode="auto">
              <a:xfrm flipV="1">
                <a:off x="3683" y="2726"/>
                <a:ext cx="0" cy="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4593" name="Line 135"/>
              <p:cNvSpPr>
                <a:spLocks noChangeShapeType="1"/>
              </p:cNvSpPr>
              <p:nvPr/>
            </p:nvSpPr>
            <p:spPr bwMode="auto">
              <a:xfrm flipV="1">
                <a:off x="3683" y="2665"/>
                <a:ext cx="0" cy="4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4594" name="Line 136"/>
              <p:cNvSpPr>
                <a:spLocks noChangeShapeType="1"/>
              </p:cNvSpPr>
              <p:nvPr/>
            </p:nvSpPr>
            <p:spPr bwMode="auto">
              <a:xfrm flipV="1">
                <a:off x="3683" y="2637"/>
                <a:ext cx="0" cy="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4595" name="Line 137"/>
              <p:cNvSpPr>
                <a:spLocks noChangeShapeType="1"/>
              </p:cNvSpPr>
              <p:nvPr/>
            </p:nvSpPr>
            <p:spPr bwMode="auto">
              <a:xfrm flipV="1">
                <a:off x="3683" y="2578"/>
                <a:ext cx="0" cy="4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4596" name="Line 138"/>
              <p:cNvSpPr>
                <a:spLocks noChangeShapeType="1"/>
              </p:cNvSpPr>
              <p:nvPr/>
            </p:nvSpPr>
            <p:spPr bwMode="auto">
              <a:xfrm flipV="1">
                <a:off x="3683" y="2551"/>
                <a:ext cx="0" cy="1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4597" name="Line 139"/>
              <p:cNvSpPr>
                <a:spLocks noChangeShapeType="1"/>
              </p:cNvSpPr>
              <p:nvPr/>
            </p:nvSpPr>
            <p:spPr bwMode="auto">
              <a:xfrm flipV="1">
                <a:off x="3683" y="2522"/>
                <a:ext cx="0" cy="1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4598" name="Freeform 140"/>
              <p:cNvSpPr>
                <a:spLocks/>
              </p:cNvSpPr>
              <p:nvPr/>
            </p:nvSpPr>
            <p:spPr bwMode="auto">
              <a:xfrm>
                <a:off x="2783" y="2588"/>
                <a:ext cx="81" cy="80"/>
              </a:xfrm>
              <a:custGeom>
                <a:avLst/>
                <a:gdLst>
                  <a:gd name="T0" fmla="*/ 81 w 81"/>
                  <a:gd name="T1" fmla="*/ 41 h 80"/>
                  <a:gd name="T2" fmla="*/ 80 w 81"/>
                  <a:gd name="T3" fmla="*/ 32 h 80"/>
                  <a:gd name="T4" fmla="*/ 77 w 81"/>
                  <a:gd name="T5" fmla="*/ 25 h 80"/>
                  <a:gd name="T6" fmla="*/ 75 w 81"/>
                  <a:gd name="T7" fmla="*/ 17 h 80"/>
                  <a:gd name="T8" fmla="*/ 70 w 81"/>
                  <a:gd name="T9" fmla="*/ 11 h 80"/>
                  <a:gd name="T10" fmla="*/ 64 w 81"/>
                  <a:gd name="T11" fmla="*/ 6 h 80"/>
                  <a:gd name="T12" fmla="*/ 56 w 81"/>
                  <a:gd name="T13" fmla="*/ 4 h 80"/>
                  <a:gd name="T14" fmla="*/ 49 w 81"/>
                  <a:gd name="T15" fmla="*/ 1 h 80"/>
                  <a:gd name="T16" fmla="*/ 41 w 81"/>
                  <a:gd name="T17" fmla="*/ 0 h 80"/>
                  <a:gd name="T18" fmla="*/ 33 w 81"/>
                  <a:gd name="T19" fmla="*/ 1 h 80"/>
                  <a:gd name="T20" fmla="*/ 25 w 81"/>
                  <a:gd name="T21" fmla="*/ 4 h 80"/>
                  <a:gd name="T22" fmla="*/ 19 w 81"/>
                  <a:gd name="T23" fmla="*/ 6 h 80"/>
                  <a:gd name="T24" fmla="*/ 11 w 81"/>
                  <a:gd name="T25" fmla="*/ 11 h 80"/>
                  <a:gd name="T26" fmla="*/ 8 w 81"/>
                  <a:gd name="T27" fmla="*/ 17 h 80"/>
                  <a:gd name="T28" fmla="*/ 4 w 81"/>
                  <a:gd name="T29" fmla="*/ 25 h 80"/>
                  <a:gd name="T30" fmla="*/ 2 w 81"/>
                  <a:gd name="T31" fmla="*/ 32 h 80"/>
                  <a:gd name="T32" fmla="*/ 0 w 81"/>
                  <a:gd name="T33" fmla="*/ 41 h 80"/>
                  <a:gd name="T34" fmla="*/ 2 w 81"/>
                  <a:gd name="T35" fmla="*/ 48 h 80"/>
                  <a:gd name="T36" fmla="*/ 4 w 81"/>
                  <a:gd name="T37" fmla="*/ 56 h 80"/>
                  <a:gd name="T38" fmla="*/ 8 w 81"/>
                  <a:gd name="T39" fmla="*/ 63 h 80"/>
                  <a:gd name="T40" fmla="*/ 11 w 81"/>
                  <a:gd name="T41" fmla="*/ 69 h 80"/>
                  <a:gd name="T42" fmla="*/ 19 w 81"/>
                  <a:gd name="T43" fmla="*/ 73 h 80"/>
                  <a:gd name="T44" fmla="*/ 25 w 81"/>
                  <a:gd name="T45" fmla="*/ 77 h 80"/>
                  <a:gd name="T46" fmla="*/ 33 w 81"/>
                  <a:gd name="T47" fmla="*/ 79 h 80"/>
                  <a:gd name="T48" fmla="*/ 41 w 81"/>
                  <a:gd name="T49" fmla="*/ 80 h 80"/>
                  <a:gd name="T50" fmla="*/ 49 w 81"/>
                  <a:gd name="T51" fmla="*/ 79 h 80"/>
                  <a:gd name="T52" fmla="*/ 56 w 81"/>
                  <a:gd name="T53" fmla="*/ 77 h 80"/>
                  <a:gd name="T54" fmla="*/ 64 w 81"/>
                  <a:gd name="T55" fmla="*/ 73 h 80"/>
                  <a:gd name="T56" fmla="*/ 70 w 81"/>
                  <a:gd name="T57" fmla="*/ 69 h 80"/>
                  <a:gd name="T58" fmla="*/ 75 w 81"/>
                  <a:gd name="T59" fmla="*/ 63 h 80"/>
                  <a:gd name="T60" fmla="*/ 77 w 81"/>
                  <a:gd name="T61" fmla="*/ 56 h 80"/>
                  <a:gd name="T62" fmla="*/ 80 w 81"/>
                  <a:gd name="T63" fmla="*/ 48 h 80"/>
                  <a:gd name="T64" fmla="*/ 81 w 81"/>
                  <a:gd name="T65" fmla="*/ 41 h 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1"/>
                  <a:gd name="T100" fmla="*/ 0 h 80"/>
                  <a:gd name="T101" fmla="*/ 81 w 81"/>
                  <a:gd name="T102" fmla="*/ 80 h 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1" h="80">
                    <a:moveTo>
                      <a:pt x="81" y="41"/>
                    </a:moveTo>
                    <a:lnTo>
                      <a:pt x="80" y="32"/>
                    </a:lnTo>
                    <a:lnTo>
                      <a:pt x="77" y="25"/>
                    </a:lnTo>
                    <a:lnTo>
                      <a:pt x="75" y="17"/>
                    </a:lnTo>
                    <a:lnTo>
                      <a:pt x="70" y="11"/>
                    </a:lnTo>
                    <a:lnTo>
                      <a:pt x="64" y="6"/>
                    </a:lnTo>
                    <a:lnTo>
                      <a:pt x="56" y="4"/>
                    </a:lnTo>
                    <a:lnTo>
                      <a:pt x="49" y="1"/>
                    </a:lnTo>
                    <a:lnTo>
                      <a:pt x="41" y="0"/>
                    </a:lnTo>
                    <a:lnTo>
                      <a:pt x="33" y="1"/>
                    </a:lnTo>
                    <a:lnTo>
                      <a:pt x="25" y="4"/>
                    </a:lnTo>
                    <a:lnTo>
                      <a:pt x="19" y="6"/>
                    </a:lnTo>
                    <a:lnTo>
                      <a:pt x="11" y="11"/>
                    </a:lnTo>
                    <a:lnTo>
                      <a:pt x="8" y="17"/>
                    </a:lnTo>
                    <a:lnTo>
                      <a:pt x="4" y="25"/>
                    </a:lnTo>
                    <a:lnTo>
                      <a:pt x="2" y="32"/>
                    </a:lnTo>
                    <a:lnTo>
                      <a:pt x="0" y="41"/>
                    </a:lnTo>
                    <a:lnTo>
                      <a:pt x="2" y="48"/>
                    </a:lnTo>
                    <a:lnTo>
                      <a:pt x="4" y="56"/>
                    </a:lnTo>
                    <a:lnTo>
                      <a:pt x="8" y="63"/>
                    </a:lnTo>
                    <a:lnTo>
                      <a:pt x="11" y="69"/>
                    </a:lnTo>
                    <a:lnTo>
                      <a:pt x="19" y="73"/>
                    </a:lnTo>
                    <a:lnTo>
                      <a:pt x="25" y="77"/>
                    </a:lnTo>
                    <a:lnTo>
                      <a:pt x="33" y="79"/>
                    </a:lnTo>
                    <a:lnTo>
                      <a:pt x="41" y="80"/>
                    </a:lnTo>
                    <a:lnTo>
                      <a:pt x="49" y="79"/>
                    </a:lnTo>
                    <a:lnTo>
                      <a:pt x="56" y="77"/>
                    </a:lnTo>
                    <a:lnTo>
                      <a:pt x="64" y="73"/>
                    </a:lnTo>
                    <a:lnTo>
                      <a:pt x="70" y="69"/>
                    </a:lnTo>
                    <a:lnTo>
                      <a:pt x="75" y="63"/>
                    </a:lnTo>
                    <a:lnTo>
                      <a:pt x="77" y="56"/>
                    </a:lnTo>
                    <a:lnTo>
                      <a:pt x="80" y="48"/>
                    </a:lnTo>
                    <a:lnTo>
                      <a:pt x="81" y="4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54599" name="Freeform 141"/>
              <p:cNvSpPr>
                <a:spLocks/>
              </p:cNvSpPr>
              <p:nvPr/>
            </p:nvSpPr>
            <p:spPr bwMode="auto">
              <a:xfrm>
                <a:off x="2778" y="2749"/>
                <a:ext cx="81" cy="81"/>
              </a:xfrm>
              <a:custGeom>
                <a:avLst/>
                <a:gdLst>
                  <a:gd name="T0" fmla="*/ 81 w 81"/>
                  <a:gd name="T1" fmla="*/ 41 h 81"/>
                  <a:gd name="T2" fmla="*/ 80 w 81"/>
                  <a:gd name="T3" fmla="*/ 32 h 81"/>
                  <a:gd name="T4" fmla="*/ 78 w 81"/>
                  <a:gd name="T5" fmla="*/ 25 h 81"/>
                  <a:gd name="T6" fmla="*/ 75 w 81"/>
                  <a:gd name="T7" fmla="*/ 17 h 81"/>
                  <a:gd name="T8" fmla="*/ 70 w 81"/>
                  <a:gd name="T9" fmla="*/ 13 h 81"/>
                  <a:gd name="T10" fmla="*/ 62 w 81"/>
                  <a:gd name="T11" fmla="*/ 6 h 81"/>
                  <a:gd name="T12" fmla="*/ 56 w 81"/>
                  <a:gd name="T13" fmla="*/ 3 h 81"/>
                  <a:gd name="T14" fmla="*/ 50 w 81"/>
                  <a:gd name="T15" fmla="*/ 0 h 81"/>
                  <a:gd name="T16" fmla="*/ 40 w 81"/>
                  <a:gd name="T17" fmla="*/ 0 h 81"/>
                  <a:gd name="T18" fmla="*/ 33 w 81"/>
                  <a:gd name="T19" fmla="*/ 0 h 81"/>
                  <a:gd name="T20" fmla="*/ 25 w 81"/>
                  <a:gd name="T21" fmla="*/ 3 h 81"/>
                  <a:gd name="T22" fmla="*/ 18 w 81"/>
                  <a:gd name="T23" fmla="*/ 6 h 81"/>
                  <a:gd name="T24" fmla="*/ 13 w 81"/>
                  <a:gd name="T25" fmla="*/ 13 h 81"/>
                  <a:gd name="T26" fmla="*/ 8 w 81"/>
                  <a:gd name="T27" fmla="*/ 17 h 81"/>
                  <a:gd name="T28" fmla="*/ 4 w 81"/>
                  <a:gd name="T29" fmla="*/ 25 h 81"/>
                  <a:gd name="T30" fmla="*/ 2 w 81"/>
                  <a:gd name="T31" fmla="*/ 32 h 81"/>
                  <a:gd name="T32" fmla="*/ 0 w 81"/>
                  <a:gd name="T33" fmla="*/ 41 h 81"/>
                  <a:gd name="T34" fmla="*/ 2 w 81"/>
                  <a:gd name="T35" fmla="*/ 49 h 81"/>
                  <a:gd name="T36" fmla="*/ 4 w 81"/>
                  <a:gd name="T37" fmla="*/ 57 h 81"/>
                  <a:gd name="T38" fmla="*/ 8 w 81"/>
                  <a:gd name="T39" fmla="*/ 63 h 81"/>
                  <a:gd name="T40" fmla="*/ 13 w 81"/>
                  <a:gd name="T41" fmla="*/ 68 h 81"/>
                  <a:gd name="T42" fmla="*/ 18 w 81"/>
                  <a:gd name="T43" fmla="*/ 73 h 81"/>
                  <a:gd name="T44" fmla="*/ 25 w 81"/>
                  <a:gd name="T45" fmla="*/ 78 h 81"/>
                  <a:gd name="T46" fmla="*/ 33 w 81"/>
                  <a:gd name="T47" fmla="*/ 81 h 81"/>
                  <a:gd name="T48" fmla="*/ 40 w 81"/>
                  <a:gd name="T49" fmla="*/ 81 h 81"/>
                  <a:gd name="T50" fmla="*/ 50 w 81"/>
                  <a:gd name="T51" fmla="*/ 81 h 81"/>
                  <a:gd name="T52" fmla="*/ 56 w 81"/>
                  <a:gd name="T53" fmla="*/ 78 h 81"/>
                  <a:gd name="T54" fmla="*/ 62 w 81"/>
                  <a:gd name="T55" fmla="*/ 73 h 81"/>
                  <a:gd name="T56" fmla="*/ 70 w 81"/>
                  <a:gd name="T57" fmla="*/ 68 h 81"/>
                  <a:gd name="T58" fmla="*/ 75 w 81"/>
                  <a:gd name="T59" fmla="*/ 63 h 81"/>
                  <a:gd name="T60" fmla="*/ 78 w 81"/>
                  <a:gd name="T61" fmla="*/ 57 h 81"/>
                  <a:gd name="T62" fmla="*/ 80 w 81"/>
                  <a:gd name="T63" fmla="*/ 49 h 81"/>
                  <a:gd name="T64" fmla="*/ 81 w 81"/>
                  <a:gd name="T65" fmla="*/ 41 h 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1"/>
                  <a:gd name="T100" fmla="*/ 0 h 81"/>
                  <a:gd name="T101" fmla="*/ 81 w 81"/>
                  <a:gd name="T102" fmla="*/ 81 h 8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1" h="81">
                    <a:moveTo>
                      <a:pt x="81" y="41"/>
                    </a:moveTo>
                    <a:lnTo>
                      <a:pt x="80" y="32"/>
                    </a:lnTo>
                    <a:lnTo>
                      <a:pt x="78" y="25"/>
                    </a:lnTo>
                    <a:lnTo>
                      <a:pt x="75" y="17"/>
                    </a:lnTo>
                    <a:lnTo>
                      <a:pt x="70" y="13"/>
                    </a:lnTo>
                    <a:lnTo>
                      <a:pt x="62" y="6"/>
                    </a:lnTo>
                    <a:lnTo>
                      <a:pt x="56" y="3"/>
                    </a:lnTo>
                    <a:lnTo>
                      <a:pt x="50" y="0"/>
                    </a:lnTo>
                    <a:lnTo>
                      <a:pt x="40" y="0"/>
                    </a:lnTo>
                    <a:lnTo>
                      <a:pt x="33" y="0"/>
                    </a:lnTo>
                    <a:lnTo>
                      <a:pt x="25" y="3"/>
                    </a:lnTo>
                    <a:lnTo>
                      <a:pt x="18" y="6"/>
                    </a:lnTo>
                    <a:lnTo>
                      <a:pt x="13" y="13"/>
                    </a:lnTo>
                    <a:lnTo>
                      <a:pt x="8" y="17"/>
                    </a:lnTo>
                    <a:lnTo>
                      <a:pt x="4" y="25"/>
                    </a:lnTo>
                    <a:lnTo>
                      <a:pt x="2" y="32"/>
                    </a:lnTo>
                    <a:lnTo>
                      <a:pt x="0" y="41"/>
                    </a:lnTo>
                    <a:lnTo>
                      <a:pt x="2" y="49"/>
                    </a:lnTo>
                    <a:lnTo>
                      <a:pt x="4" y="57"/>
                    </a:lnTo>
                    <a:lnTo>
                      <a:pt x="8" y="63"/>
                    </a:lnTo>
                    <a:lnTo>
                      <a:pt x="13" y="68"/>
                    </a:lnTo>
                    <a:lnTo>
                      <a:pt x="18" y="73"/>
                    </a:lnTo>
                    <a:lnTo>
                      <a:pt x="25" y="78"/>
                    </a:lnTo>
                    <a:lnTo>
                      <a:pt x="33" y="81"/>
                    </a:lnTo>
                    <a:lnTo>
                      <a:pt x="40" y="81"/>
                    </a:lnTo>
                    <a:lnTo>
                      <a:pt x="50" y="81"/>
                    </a:lnTo>
                    <a:lnTo>
                      <a:pt x="56" y="78"/>
                    </a:lnTo>
                    <a:lnTo>
                      <a:pt x="62" y="73"/>
                    </a:lnTo>
                    <a:lnTo>
                      <a:pt x="70" y="68"/>
                    </a:lnTo>
                    <a:lnTo>
                      <a:pt x="75" y="63"/>
                    </a:lnTo>
                    <a:lnTo>
                      <a:pt x="78" y="57"/>
                    </a:lnTo>
                    <a:lnTo>
                      <a:pt x="80" y="49"/>
                    </a:lnTo>
                    <a:lnTo>
                      <a:pt x="81" y="4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54600" name="Freeform 142"/>
              <p:cNvSpPr>
                <a:spLocks/>
              </p:cNvSpPr>
              <p:nvPr/>
            </p:nvSpPr>
            <p:spPr bwMode="auto">
              <a:xfrm>
                <a:off x="2783" y="2910"/>
                <a:ext cx="81" cy="81"/>
              </a:xfrm>
              <a:custGeom>
                <a:avLst/>
                <a:gdLst>
                  <a:gd name="T0" fmla="*/ 81 w 81"/>
                  <a:gd name="T1" fmla="*/ 40 h 81"/>
                  <a:gd name="T2" fmla="*/ 80 w 81"/>
                  <a:gd name="T3" fmla="*/ 33 h 81"/>
                  <a:gd name="T4" fmla="*/ 77 w 81"/>
                  <a:gd name="T5" fmla="*/ 24 h 81"/>
                  <a:gd name="T6" fmla="*/ 75 w 81"/>
                  <a:gd name="T7" fmla="*/ 18 h 81"/>
                  <a:gd name="T8" fmla="*/ 70 w 81"/>
                  <a:gd name="T9" fmla="*/ 13 h 81"/>
                  <a:gd name="T10" fmla="*/ 64 w 81"/>
                  <a:gd name="T11" fmla="*/ 8 h 81"/>
                  <a:gd name="T12" fmla="*/ 56 w 81"/>
                  <a:gd name="T13" fmla="*/ 3 h 81"/>
                  <a:gd name="T14" fmla="*/ 49 w 81"/>
                  <a:gd name="T15" fmla="*/ 0 h 81"/>
                  <a:gd name="T16" fmla="*/ 41 w 81"/>
                  <a:gd name="T17" fmla="*/ 0 h 81"/>
                  <a:gd name="T18" fmla="*/ 33 w 81"/>
                  <a:gd name="T19" fmla="*/ 0 h 81"/>
                  <a:gd name="T20" fmla="*/ 25 w 81"/>
                  <a:gd name="T21" fmla="*/ 3 h 81"/>
                  <a:gd name="T22" fmla="*/ 19 w 81"/>
                  <a:gd name="T23" fmla="*/ 8 h 81"/>
                  <a:gd name="T24" fmla="*/ 11 w 81"/>
                  <a:gd name="T25" fmla="*/ 13 h 81"/>
                  <a:gd name="T26" fmla="*/ 8 w 81"/>
                  <a:gd name="T27" fmla="*/ 18 h 81"/>
                  <a:gd name="T28" fmla="*/ 4 w 81"/>
                  <a:gd name="T29" fmla="*/ 24 h 81"/>
                  <a:gd name="T30" fmla="*/ 2 w 81"/>
                  <a:gd name="T31" fmla="*/ 33 h 81"/>
                  <a:gd name="T32" fmla="*/ 0 w 81"/>
                  <a:gd name="T33" fmla="*/ 40 h 81"/>
                  <a:gd name="T34" fmla="*/ 2 w 81"/>
                  <a:gd name="T35" fmla="*/ 50 h 81"/>
                  <a:gd name="T36" fmla="*/ 4 w 81"/>
                  <a:gd name="T37" fmla="*/ 56 h 81"/>
                  <a:gd name="T38" fmla="*/ 8 w 81"/>
                  <a:gd name="T39" fmla="*/ 64 h 81"/>
                  <a:gd name="T40" fmla="*/ 11 w 81"/>
                  <a:gd name="T41" fmla="*/ 69 h 81"/>
                  <a:gd name="T42" fmla="*/ 19 w 81"/>
                  <a:gd name="T43" fmla="*/ 75 h 81"/>
                  <a:gd name="T44" fmla="*/ 25 w 81"/>
                  <a:gd name="T45" fmla="*/ 79 h 81"/>
                  <a:gd name="T46" fmla="*/ 33 w 81"/>
                  <a:gd name="T47" fmla="*/ 81 h 81"/>
                  <a:gd name="T48" fmla="*/ 41 w 81"/>
                  <a:gd name="T49" fmla="*/ 81 h 81"/>
                  <a:gd name="T50" fmla="*/ 49 w 81"/>
                  <a:gd name="T51" fmla="*/ 81 h 81"/>
                  <a:gd name="T52" fmla="*/ 56 w 81"/>
                  <a:gd name="T53" fmla="*/ 79 h 81"/>
                  <a:gd name="T54" fmla="*/ 64 w 81"/>
                  <a:gd name="T55" fmla="*/ 75 h 81"/>
                  <a:gd name="T56" fmla="*/ 70 w 81"/>
                  <a:gd name="T57" fmla="*/ 69 h 81"/>
                  <a:gd name="T58" fmla="*/ 75 w 81"/>
                  <a:gd name="T59" fmla="*/ 64 h 81"/>
                  <a:gd name="T60" fmla="*/ 77 w 81"/>
                  <a:gd name="T61" fmla="*/ 56 h 81"/>
                  <a:gd name="T62" fmla="*/ 80 w 81"/>
                  <a:gd name="T63" fmla="*/ 50 h 81"/>
                  <a:gd name="T64" fmla="*/ 81 w 81"/>
                  <a:gd name="T65" fmla="*/ 40 h 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1"/>
                  <a:gd name="T100" fmla="*/ 0 h 81"/>
                  <a:gd name="T101" fmla="*/ 81 w 81"/>
                  <a:gd name="T102" fmla="*/ 81 h 8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1" h="81">
                    <a:moveTo>
                      <a:pt x="81" y="40"/>
                    </a:moveTo>
                    <a:lnTo>
                      <a:pt x="80" y="33"/>
                    </a:lnTo>
                    <a:lnTo>
                      <a:pt x="77" y="24"/>
                    </a:lnTo>
                    <a:lnTo>
                      <a:pt x="75" y="18"/>
                    </a:lnTo>
                    <a:lnTo>
                      <a:pt x="70" y="13"/>
                    </a:lnTo>
                    <a:lnTo>
                      <a:pt x="64" y="8"/>
                    </a:lnTo>
                    <a:lnTo>
                      <a:pt x="56" y="3"/>
                    </a:lnTo>
                    <a:lnTo>
                      <a:pt x="49" y="0"/>
                    </a:lnTo>
                    <a:lnTo>
                      <a:pt x="41" y="0"/>
                    </a:lnTo>
                    <a:lnTo>
                      <a:pt x="33" y="0"/>
                    </a:lnTo>
                    <a:lnTo>
                      <a:pt x="25" y="3"/>
                    </a:lnTo>
                    <a:lnTo>
                      <a:pt x="19" y="8"/>
                    </a:lnTo>
                    <a:lnTo>
                      <a:pt x="11" y="13"/>
                    </a:lnTo>
                    <a:lnTo>
                      <a:pt x="8" y="18"/>
                    </a:lnTo>
                    <a:lnTo>
                      <a:pt x="4" y="24"/>
                    </a:lnTo>
                    <a:lnTo>
                      <a:pt x="2" y="33"/>
                    </a:lnTo>
                    <a:lnTo>
                      <a:pt x="0" y="40"/>
                    </a:lnTo>
                    <a:lnTo>
                      <a:pt x="2" y="50"/>
                    </a:lnTo>
                    <a:lnTo>
                      <a:pt x="4" y="56"/>
                    </a:lnTo>
                    <a:lnTo>
                      <a:pt x="8" y="64"/>
                    </a:lnTo>
                    <a:lnTo>
                      <a:pt x="11" y="69"/>
                    </a:lnTo>
                    <a:lnTo>
                      <a:pt x="19" y="75"/>
                    </a:lnTo>
                    <a:lnTo>
                      <a:pt x="25" y="79"/>
                    </a:lnTo>
                    <a:lnTo>
                      <a:pt x="33" y="81"/>
                    </a:lnTo>
                    <a:lnTo>
                      <a:pt x="41" y="81"/>
                    </a:lnTo>
                    <a:lnTo>
                      <a:pt x="49" y="81"/>
                    </a:lnTo>
                    <a:lnTo>
                      <a:pt x="56" y="79"/>
                    </a:lnTo>
                    <a:lnTo>
                      <a:pt x="64" y="75"/>
                    </a:lnTo>
                    <a:lnTo>
                      <a:pt x="70" y="69"/>
                    </a:lnTo>
                    <a:lnTo>
                      <a:pt x="75" y="64"/>
                    </a:lnTo>
                    <a:lnTo>
                      <a:pt x="77" y="56"/>
                    </a:lnTo>
                    <a:lnTo>
                      <a:pt x="80" y="50"/>
                    </a:lnTo>
                    <a:lnTo>
                      <a:pt x="81" y="4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54601" name="Freeform 143"/>
              <p:cNvSpPr>
                <a:spLocks/>
              </p:cNvSpPr>
              <p:nvPr/>
            </p:nvSpPr>
            <p:spPr bwMode="auto">
              <a:xfrm>
                <a:off x="2783" y="3077"/>
                <a:ext cx="81" cy="82"/>
              </a:xfrm>
              <a:custGeom>
                <a:avLst/>
                <a:gdLst>
                  <a:gd name="T0" fmla="*/ 81 w 81"/>
                  <a:gd name="T1" fmla="*/ 41 h 82"/>
                  <a:gd name="T2" fmla="*/ 80 w 81"/>
                  <a:gd name="T3" fmla="*/ 32 h 82"/>
                  <a:gd name="T4" fmla="*/ 78 w 81"/>
                  <a:gd name="T5" fmla="*/ 25 h 82"/>
                  <a:gd name="T6" fmla="*/ 75 w 81"/>
                  <a:gd name="T7" fmla="*/ 18 h 82"/>
                  <a:gd name="T8" fmla="*/ 70 w 81"/>
                  <a:gd name="T9" fmla="*/ 11 h 82"/>
                  <a:gd name="T10" fmla="*/ 64 w 81"/>
                  <a:gd name="T11" fmla="*/ 6 h 82"/>
                  <a:gd name="T12" fmla="*/ 56 w 81"/>
                  <a:gd name="T13" fmla="*/ 2 h 82"/>
                  <a:gd name="T14" fmla="*/ 49 w 81"/>
                  <a:gd name="T15" fmla="*/ 1 h 82"/>
                  <a:gd name="T16" fmla="*/ 41 w 81"/>
                  <a:gd name="T17" fmla="*/ 0 h 82"/>
                  <a:gd name="T18" fmla="*/ 33 w 81"/>
                  <a:gd name="T19" fmla="*/ 1 h 82"/>
                  <a:gd name="T20" fmla="*/ 25 w 81"/>
                  <a:gd name="T21" fmla="*/ 2 h 82"/>
                  <a:gd name="T22" fmla="*/ 19 w 81"/>
                  <a:gd name="T23" fmla="*/ 6 h 82"/>
                  <a:gd name="T24" fmla="*/ 11 w 81"/>
                  <a:gd name="T25" fmla="*/ 11 h 82"/>
                  <a:gd name="T26" fmla="*/ 7 w 81"/>
                  <a:gd name="T27" fmla="*/ 18 h 82"/>
                  <a:gd name="T28" fmla="*/ 3 w 81"/>
                  <a:gd name="T29" fmla="*/ 25 h 82"/>
                  <a:gd name="T30" fmla="*/ 2 w 81"/>
                  <a:gd name="T31" fmla="*/ 32 h 82"/>
                  <a:gd name="T32" fmla="*/ 0 w 81"/>
                  <a:gd name="T33" fmla="*/ 41 h 82"/>
                  <a:gd name="T34" fmla="*/ 2 w 81"/>
                  <a:gd name="T35" fmla="*/ 48 h 82"/>
                  <a:gd name="T36" fmla="*/ 3 w 81"/>
                  <a:gd name="T37" fmla="*/ 56 h 82"/>
                  <a:gd name="T38" fmla="*/ 7 w 81"/>
                  <a:gd name="T39" fmla="*/ 63 h 82"/>
                  <a:gd name="T40" fmla="*/ 11 w 81"/>
                  <a:gd name="T41" fmla="*/ 69 h 82"/>
                  <a:gd name="T42" fmla="*/ 19 w 81"/>
                  <a:gd name="T43" fmla="*/ 73 h 82"/>
                  <a:gd name="T44" fmla="*/ 25 w 81"/>
                  <a:gd name="T45" fmla="*/ 77 h 82"/>
                  <a:gd name="T46" fmla="*/ 33 w 81"/>
                  <a:gd name="T47" fmla="*/ 79 h 82"/>
                  <a:gd name="T48" fmla="*/ 41 w 81"/>
                  <a:gd name="T49" fmla="*/ 82 h 82"/>
                  <a:gd name="T50" fmla="*/ 49 w 81"/>
                  <a:gd name="T51" fmla="*/ 79 h 82"/>
                  <a:gd name="T52" fmla="*/ 56 w 81"/>
                  <a:gd name="T53" fmla="*/ 77 h 82"/>
                  <a:gd name="T54" fmla="*/ 64 w 81"/>
                  <a:gd name="T55" fmla="*/ 73 h 82"/>
                  <a:gd name="T56" fmla="*/ 70 w 81"/>
                  <a:gd name="T57" fmla="*/ 69 h 82"/>
                  <a:gd name="T58" fmla="*/ 75 w 81"/>
                  <a:gd name="T59" fmla="*/ 63 h 82"/>
                  <a:gd name="T60" fmla="*/ 78 w 81"/>
                  <a:gd name="T61" fmla="*/ 56 h 82"/>
                  <a:gd name="T62" fmla="*/ 80 w 81"/>
                  <a:gd name="T63" fmla="*/ 48 h 82"/>
                  <a:gd name="T64" fmla="*/ 81 w 81"/>
                  <a:gd name="T65" fmla="*/ 41 h 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1"/>
                  <a:gd name="T100" fmla="*/ 0 h 82"/>
                  <a:gd name="T101" fmla="*/ 81 w 81"/>
                  <a:gd name="T102" fmla="*/ 82 h 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1" h="82">
                    <a:moveTo>
                      <a:pt x="81" y="41"/>
                    </a:moveTo>
                    <a:lnTo>
                      <a:pt x="80" y="32"/>
                    </a:lnTo>
                    <a:lnTo>
                      <a:pt x="78" y="25"/>
                    </a:lnTo>
                    <a:lnTo>
                      <a:pt x="75" y="18"/>
                    </a:lnTo>
                    <a:lnTo>
                      <a:pt x="70" y="11"/>
                    </a:lnTo>
                    <a:lnTo>
                      <a:pt x="64" y="6"/>
                    </a:lnTo>
                    <a:lnTo>
                      <a:pt x="56" y="2"/>
                    </a:lnTo>
                    <a:lnTo>
                      <a:pt x="49" y="1"/>
                    </a:lnTo>
                    <a:lnTo>
                      <a:pt x="41" y="0"/>
                    </a:lnTo>
                    <a:lnTo>
                      <a:pt x="33" y="1"/>
                    </a:lnTo>
                    <a:lnTo>
                      <a:pt x="25" y="2"/>
                    </a:lnTo>
                    <a:lnTo>
                      <a:pt x="19" y="6"/>
                    </a:lnTo>
                    <a:lnTo>
                      <a:pt x="11" y="11"/>
                    </a:lnTo>
                    <a:lnTo>
                      <a:pt x="7" y="18"/>
                    </a:lnTo>
                    <a:lnTo>
                      <a:pt x="3" y="25"/>
                    </a:lnTo>
                    <a:lnTo>
                      <a:pt x="2" y="32"/>
                    </a:lnTo>
                    <a:lnTo>
                      <a:pt x="0" y="41"/>
                    </a:lnTo>
                    <a:lnTo>
                      <a:pt x="2" y="48"/>
                    </a:lnTo>
                    <a:lnTo>
                      <a:pt x="3" y="56"/>
                    </a:lnTo>
                    <a:lnTo>
                      <a:pt x="7" y="63"/>
                    </a:lnTo>
                    <a:lnTo>
                      <a:pt x="11" y="69"/>
                    </a:lnTo>
                    <a:lnTo>
                      <a:pt x="19" y="73"/>
                    </a:lnTo>
                    <a:lnTo>
                      <a:pt x="25" y="77"/>
                    </a:lnTo>
                    <a:lnTo>
                      <a:pt x="33" y="79"/>
                    </a:lnTo>
                    <a:lnTo>
                      <a:pt x="41" y="82"/>
                    </a:lnTo>
                    <a:lnTo>
                      <a:pt x="49" y="79"/>
                    </a:lnTo>
                    <a:lnTo>
                      <a:pt x="56" y="77"/>
                    </a:lnTo>
                    <a:lnTo>
                      <a:pt x="64" y="73"/>
                    </a:lnTo>
                    <a:lnTo>
                      <a:pt x="70" y="69"/>
                    </a:lnTo>
                    <a:lnTo>
                      <a:pt x="75" y="63"/>
                    </a:lnTo>
                    <a:lnTo>
                      <a:pt x="78" y="56"/>
                    </a:lnTo>
                    <a:lnTo>
                      <a:pt x="80" y="48"/>
                    </a:lnTo>
                    <a:lnTo>
                      <a:pt x="81"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4602" name="Freeform 144"/>
              <p:cNvSpPr>
                <a:spLocks/>
              </p:cNvSpPr>
              <p:nvPr/>
            </p:nvSpPr>
            <p:spPr bwMode="auto">
              <a:xfrm>
                <a:off x="2783" y="3077"/>
                <a:ext cx="81" cy="82"/>
              </a:xfrm>
              <a:custGeom>
                <a:avLst/>
                <a:gdLst>
                  <a:gd name="T0" fmla="*/ 81 w 81"/>
                  <a:gd name="T1" fmla="*/ 41 h 82"/>
                  <a:gd name="T2" fmla="*/ 80 w 81"/>
                  <a:gd name="T3" fmla="*/ 32 h 82"/>
                  <a:gd name="T4" fmla="*/ 77 w 81"/>
                  <a:gd name="T5" fmla="*/ 25 h 82"/>
                  <a:gd name="T6" fmla="*/ 75 w 81"/>
                  <a:gd name="T7" fmla="*/ 18 h 82"/>
                  <a:gd name="T8" fmla="*/ 70 w 81"/>
                  <a:gd name="T9" fmla="*/ 11 h 82"/>
                  <a:gd name="T10" fmla="*/ 64 w 81"/>
                  <a:gd name="T11" fmla="*/ 6 h 82"/>
                  <a:gd name="T12" fmla="*/ 56 w 81"/>
                  <a:gd name="T13" fmla="*/ 2 h 82"/>
                  <a:gd name="T14" fmla="*/ 49 w 81"/>
                  <a:gd name="T15" fmla="*/ 1 h 82"/>
                  <a:gd name="T16" fmla="*/ 41 w 81"/>
                  <a:gd name="T17" fmla="*/ 0 h 82"/>
                  <a:gd name="T18" fmla="*/ 33 w 81"/>
                  <a:gd name="T19" fmla="*/ 1 h 82"/>
                  <a:gd name="T20" fmla="*/ 25 w 81"/>
                  <a:gd name="T21" fmla="*/ 2 h 82"/>
                  <a:gd name="T22" fmla="*/ 19 w 81"/>
                  <a:gd name="T23" fmla="*/ 6 h 82"/>
                  <a:gd name="T24" fmla="*/ 11 w 81"/>
                  <a:gd name="T25" fmla="*/ 11 h 82"/>
                  <a:gd name="T26" fmla="*/ 7 w 81"/>
                  <a:gd name="T27" fmla="*/ 18 h 82"/>
                  <a:gd name="T28" fmla="*/ 4 w 81"/>
                  <a:gd name="T29" fmla="*/ 25 h 82"/>
                  <a:gd name="T30" fmla="*/ 2 w 81"/>
                  <a:gd name="T31" fmla="*/ 32 h 82"/>
                  <a:gd name="T32" fmla="*/ 0 w 81"/>
                  <a:gd name="T33" fmla="*/ 41 h 82"/>
                  <a:gd name="T34" fmla="*/ 2 w 81"/>
                  <a:gd name="T35" fmla="*/ 48 h 82"/>
                  <a:gd name="T36" fmla="*/ 4 w 81"/>
                  <a:gd name="T37" fmla="*/ 56 h 82"/>
                  <a:gd name="T38" fmla="*/ 7 w 81"/>
                  <a:gd name="T39" fmla="*/ 63 h 82"/>
                  <a:gd name="T40" fmla="*/ 11 w 81"/>
                  <a:gd name="T41" fmla="*/ 69 h 82"/>
                  <a:gd name="T42" fmla="*/ 19 w 81"/>
                  <a:gd name="T43" fmla="*/ 74 h 82"/>
                  <a:gd name="T44" fmla="*/ 25 w 81"/>
                  <a:gd name="T45" fmla="*/ 77 h 82"/>
                  <a:gd name="T46" fmla="*/ 33 w 81"/>
                  <a:gd name="T47" fmla="*/ 79 h 82"/>
                  <a:gd name="T48" fmla="*/ 41 w 81"/>
                  <a:gd name="T49" fmla="*/ 82 h 82"/>
                  <a:gd name="T50" fmla="*/ 49 w 81"/>
                  <a:gd name="T51" fmla="*/ 79 h 82"/>
                  <a:gd name="T52" fmla="*/ 56 w 81"/>
                  <a:gd name="T53" fmla="*/ 77 h 82"/>
                  <a:gd name="T54" fmla="*/ 64 w 81"/>
                  <a:gd name="T55" fmla="*/ 74 h 82"/>
                  <a:gd name="T56" fmla="*/ 70 w 81"/>
                  <a:gd name="T57" fmla="*/ 69 h 82"/>
                  <a:gd name="T58" fmla="*/ 75 w 81"/>
                  <a:gd name="T59" fmla="*/ 63 h 82"/>
                  <a:gd name="T60" fmla="*/ 77 w 81"/>
                  <a:gd name="T61" fmla="*/ 56 h 82"/>
                  <a:gd name="T62" fmla="*/ 80 w 81"/>
                  <a:gd name="T63" fmla="*/ 48 h 82"/>
                  <a:gd name="T64" fmla="*/ 81 w 81"/>
                  <a:gd name="T65" fmla="*/ 41 h 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1"/>
                  <a:gd name="T100" fmla="*/ 0 h 82"/>
                  <a:gd name="T101" fmla="*/ 81 w 81"/>
                  <a:gd name="T102" fmla="*/ 82 h 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1" h="82">
                    <a:moveTo>
                      <a:pt x="81" y="41"/>
                    </a:moveTo>
                    <a:lnTo>
                      <a:pt x="80" y="32"/>
                    </a:lnTo>
                    <a:lnTo>
                      <a:pt x="77" y="25"/>
                    </a:lnTo>
                    <a:lnTo>
                      <a:pt x="75" y="18"/>
                    </a:lnTo>
                    <a:lnTo>
                      <a:pt x="70" y="11"/>
                    </a:lnTo>
                    <a:lnTo>
                      <a:pt x="64" y="6"/>
                    </a:lnTo>
                    <a:lnTo>
                      <a:pt x="56" y="2"/>
                    </a:lnTo>
                    <a:lnTo>
                      <a:pt x="49" y="1"/>
                    </a:lnTo>
                    <a:lnTo>
                      <a:pt x="41" y="0"/>
                    </a:lnTo>
                    <a:lnTo>
                      <a:pt x="33" y="1"/>
                    </a:lnTo>
                    <a:lnTo>
                      <a:pt x="25" y="2"/>
                    </a:lnTo>
                    <a:lnTo>
                      <a:pt x="19" y="6"/>
                    </a:lnTo>
                    <a:lnTo>
                      <a:pt x="11" y="11"/>
                    </a:lnTo>
                    <a:lnTo>
                      <a:pt x="7" y="18"/>
                    </a:lnTo>
                    <a:lnTo>
                      <a:pt x="4" y="25"/>
                    </a:lnTo>
                    <a:lnTo>
                      <a:pt x="2" y="32"/>
                    </a:lnTo>
                    <a:lnTo>
                      <a:pt x="0" y="41"/>
                    </a:lnTo>
                    <a:lnTo>
                      <a:pt x="2" y="48"/>
                    </a:lnTo>
                    <a:lnTo>
                      <a:pt x="4" y="56"/>
                    </a:lnTo>
                    <a:lnTo>
                      <a:pt x="7" y="63"/>
                    </a:lnTo>
                    <a:lnTo>
                      <a:pt x="11" y="69"/>
                    </a:lnTo>
                    <a:lnTo>
                      <a:pt x="19" y="74"/>
                    </a:lnTo>
                    <a:lnTo>
                      <a:pt x="25" y="77"/>
                    </a:lnTo>
                    <a:lnTo>
                      <a:pt x="33" y="79"/>
                    </a:lnTo>
                    <a:lnTo>
                      <a:pt x="41" y="82"/>
                    </a:lnTo>
                    <a:lnTo>
                      <a:pt x="49" y="79"/>
                    </a:lnTo>
                    <a:lnTo>
                      <a:pt x="56" y="77"/>
                    </a:lnTo>
                    <a:lnTo>
                      <a:pt x="64" y="74"/>
                    </a:lnTo>
                    <a:lnTo>
                      <a:pt x="70" y="69"/>
                    </a:lnTo>
                    <a:lnTo>
                      <a:pt x="75" y="63"/>
                    </a:lnTo>
                    <a:lnTo>
                      <a:pt x="77" y="56"/>
                    </a:lnTo>
                    <a:lnTo>
                      <a:pt x="80" y="48"/>
                    </a:lnTo>
                    <a:lnTo>
                      <a:pt x="81" y="4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54603" name="Freeform 145"/>
              <p:cNvSpPr>
                <a:spLocks/>
              </p:cNvSpPr>
              <p:nvPr/>
            </p:nvSpPr>
            <p:spPr bwMode="auto">
              <a:xfrm>
                <a:off x="2783" y="3233"/>
                <a:ext cx="81" cy="82"/>
              </a:xfrm>
              <a:custGeom>
                <a:avLst/>
                <a:gdLst>
                  <a:gd name="T0" fmla="*/ 81 w 81"/>
                  <a:gd name="T1" fmla="*/ 41 h 82"/>
                  <a:gd name="T2" fmla="*/ 80 w 81"/>
                  <a:gd name="T3" fmla="*/ 32 h 82"/>
                  <a:gd name="T4" fmla="*/ 77 w 81"/>
                  <a:gd name="T5" fmla="*/ 25 h 82"/>
                  <a:gd name="T6" fmla="*/ 75 w 81"/>
                  <a:gd name="T7" fmla="*/ 19 h 82"/>
                  <a:gd name="T8" fmla="*/ 70 w 81"/>
                  <a:gd name="T9" fmla="*/ 11 h 82"/>
                  <a:gd name="T10" fmla="*/ 64 w 81"/>
                  <a:gd name="T11" fmla="*/ 6 h 82"/>
                  <a:gd name="T12" fmla="*/ 56 w 81"/>
                  <a:gd name="T13" fmla="*/ 4 h 82"/>
                  <a:gd name="T14" fmla="*/ 49 w 81"/>
                  <a:gd name="T15" fmla="*/ 1 h 82"/>
                  <a:gd name="T16" fmla="*/ 41 w 81"/>
                  <a:gd name="T17" fmla="*/ 0 h 82"/>
                  <a:gd name="T18" fmla="*/ 33 w 81"/>
                  <a:gd name="T19" fmla="*/ 1 h 82"/>
                  <a:gd name="T20" fmla="*/ 25 w 81"/>
                  <a:gd name="T21" fmla="*/ 4 h 82"/>
                  <a:gd name="T22" fmla="*/ 19 w 81"/>
                  <a:gd name="T23" fmla="*/ 6 h 82"/>
                  <a:gd name="T24" fmla="*/ 11 w 81"/>
                  <a:gd name="T25" fmla="*/ 11 h 82"/>
                  <a:gd name="T26" fmla="*/ 8 w 81"/>
                  <a:gd name="T27" fmla="*/ 19 h 82"/>
                  <a:gd name="T28" fmla="*/ 4 w 81"/>
                  <a:gd name="T29" fmla="*/ 25 h 82"/>
                  <a:gd name="T30" fmla="*/ 2 w 81"/>
                  <a:gd name="T31" fmla="*/ 32 h 82"/>
                  <a:gd name="T32" fmla="*/ 0 w 81"/>
                  <a:gd name="T33" fmla="*/ 41 h 82"/>
                  <a:gd name="T34" fmla="*/ 2 w 81"/>
                  <a:gd name="T35" fmla="*/ 48 h 82"/>
                  <a:gd name="T36" fmla="*/ 4 w 81"/>
                  <a:gd name="T37" fmla="*/ 56 h 82"/>
                  <a:gd name="T38" fmla="*/ 8 w 81"/>
                  <a:gd name="T39" fmla="*/ 63 h 82"/>
                  <a:gd name="T40" fmla="*/ 11 w 81"/>
                  <a:gd name="T41" fmla="*/ 70 h 82"/>
                  <a:gd name="T42" fmla="*/ 19 w 81"/>
                  <a:gd name="T43" fmla="*/ 73 h 82"/>
                  <a:gd name="T44" fmla="*/ 25 w 81"/>
                  <a:gd name="T45" fmla="*/ 77 h 82"/>
                  <a:gd name="T46" fmla="*/ 33 w 81"/>
                  <a:gd name="T47" fmla="*/ 81 h 82"/>
                  <a:gd name="T48" fmla="*/ 41 w 81"/>
                  <a:gd name="T49" fmla="*/ 82 h 82"/>
                  <a:gd name="T50" fmla="*/ 49 w 81"/>
                  <a:gd name="T51" fmla="*/ 81 h 82"/>
                  <a:gd name="T52" fmla="*/ 56 w 81"/>
                  <a:gd name="T53" fmla="*/ 77 h 82"/>
                  <a:gd name="T54" fmla="*/ 64 w 81"/>
                  <a:gd name="T55" fmla="*/ 73 h 82"/>
                  <a:gd name="T56" fmla="*/ 70 w 81"/>
                  <a:gd name="T57" fmla="*/ 70 h 82"/>
                  <a:gd name="T58" fmla="*/ 75 w 81"/>
                  <a:gd name="T59" fmla="*/ 63 h 82"/>
                  <a:gd name="T60" fmla="*/ 77 w 81"/>
                  <a:gd name="T61" fmla="*/ 56 h 82"/>
                  <a:gd name="T62" fmla="*/ 80 w 81"/>
                  <a:gd name="T63" fmla="*/ 48 h 82"/>
                  <a:gd name="T64" fmla="*/ 81 w 81"/>
                  <a:gd name="T65" fmla="*/ 41 h 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1"/>
                  <a:gd name="T100" fmla="*/ 0 h 82"/>
                  <a:gd name="T101" fmla="*/ 81 w 81"/>
                  <a:gd name="T102" fmla="*/ 82 h 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1" h="82">
                    <a:moveTo>
                      <a:pt x="81" y="41"/>
                    </a:moveTo>
                    <a:lnTo>
                      <a:pt x="80" y="32"/>
                    </a:lnTo>
                    <a:lnTo>
                      <a:pt x="77" y="25"/>
                    </a:lnTo>
                    <a:lnTo>
                      <a:pt x="75" y="19"/>
                    </a:lnTo>
                    <a:lnTo>
                      <a:pt x="70" y="11"/>
                    </a:lnTo>
                    <a:lnTo>
                      <a:pt x="64" y="6"/>
                    </a:lnTo>
                    <a:lnTo>
                      <a:pt x="56" y="4"/>
                    </a:lnTo>
                    <a:lnTo>
                      <a:pt x="49" y="1"/>
                    </a:lnTo>
                    <a:lnTo>
                      <a:pt x="41" y="0"/>
                    </a:lnTo>
                    <a:lnTo>
                      <a:pt x="33" y="1"/>
                    </a:lnTo>
                    <a:lnTo>
                      <a:pt x="25" y="4"/>
                    </a:lnTo>
                    <a:lnTo>
                      <a:pt x="19" y="6"/>
                    </a:lnTo>
                    <a:lnTo>
                      <a:pt x="11" y="11"/>
                    </a:lnTo>
                    <a:lnTo>
                      <a:pt x="8" y="19"/>
                    </a:lnTo>
                    <a:lnTo>
                      <a:pt x="4" y="25"/>
                    </a:lnTo>
                    <a:lnTo>
                      <a:pt x="2" y="32"/>
                    </a:lnTo>
                    <a:lnTo>
                      <a:pt x="0" y="41"/>
                    </a:lnTo>
                    <a:lnTo>
                      <a:pt x="2" y="48"/>
                    </a:lnTo>
                    <a:lnTo>
                      <a:pt x="4" y="56"/>
                    </a:lnTo>
                    <a:lnTo>
                      <a:pt x="8" y="63"/>
                    </a:lnTo>
                    <a:lnTo>
                      <a:pt x="11" y="70"/>
                    </a:lnTo>
                    <a:lnTo>
                      <a:pt x="19" y="73"/>
                    </a:lnTo>
                    <a:lnTo>
                      <a:pt x="25" y="77"/>
                    </a:lnTo>
                    <a:lnTo>
                      <a:pt x="33" y="81"/>
                    </a:lnTo>
                    <a:lnTo>
                      <a:pt x="41" y="82"/>
                    </a:lnTo>
                    <a:lnTo>
                      <a:pt x="49" y="81"/>
                    </a:lnTo>
                    <a:lnTo>
                      <a:pt x="56" y="77"/>
                    </a:lnTo>
                    <a:lnTo>
                      <a:pt x="64" y="73"/>
                    </a:lnTo>
                    <a:lnTo>
                      <a:pt x="70" y="70"/>
                    </a:lnTo>
                    <a:lnTo>
                      <a:pt x="75" y="63"/>
                    </a:lnTo>
                    <a:lnTo>
                      <a:pt x="77" y="56"/>
                    </a:lnTo>
                    <a:lnTo>
                      <a:pt x="80" y="48"/>
                    </a:lnTo>
                    <a:lnTo>
                      <a:pt x="81" y="4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54604" name="Freeform 146"/>
              <p:cNvSpPr>
                <a:spLocks/>
              </p:cNvSpPr>
              <p:nvPr/>
            </p:nvSpPr>
            <p:spPr bwMode="auto">
              <a:xfrm>
                <a:off x="2788" y="3394"/>
                <a:ext cx="82" cy="82"/>
              </a:xfrm>
              <a:custGeom>
                <a:avLst/>
                <a:gdLst>
                  <a:gd name="T0" fmla="*/ 82 w 82"/>
                  <a:gd name="T1" fmla="*/ 41 h 82"/>
                  <a:gd name="T2" fmla="*/ 80 w 82"/>
                  <a:gd name="T3" fmla="*/ 33 h 82"/>
                  <a:gd name="T4" fmla="*/ 77 w 82"/>
                  <a:gd name="T5" fmla="*/ 25 h 82"/>
                  <a:gd name="T6" fmla="*/ 75 w 82"/>
                  <a:gd name="T7" fmla="*/ 18 h 82"/>
                  <a:gd name="T8" fmla="*/ 70 w 82"/>
                  <a:gd name="T9" fmla="*/ 13 h 82"/>
                  <a:gd name="T10" fmla="*/ 63 w 82"/>
                  <a:gd name="T11" fmla="*/ 8 h 82"/>
                  <a:gd name="T12" fmla="*/ 56 w 82"/>
                  <a:gd name="T13" fmla="*/ 3 h 82"/>
                  <a:gd name="T14" fmla="*/ 49 w 82"/>
                  <a:gd name="T15" fmla="*/ 0 h 82"/>
                  <a:gd name="T16" fmla="*/ 41 w 82"/>
                  <a:gd name="T17" fmla="*/ 0 h 82"/>
                  <a:gd name="T18" fmla="*/ 33 w 82"/>
                  <a:gd name="T19" fmla="*/ 0 h 82"/>
                  <a:gd name="T20" fmla="*/ 25 w 82"/>
                  <a:gd name="T21" fmla="*/ 3 h 82"/>
                  <a:gd name="T22" fmla="*/ 19 w 82"/>
                  <a:gd name="T23" fmla="*/ 8 h 82"/>
                  <a:gd name="T24" fmla="*/ 11 w 82"/>
                  <a:gd name="T25" fmla="*/ 13 h 82"/>
                  <a:gd name="T26" fmla="*/ 6 w 82"/>
                  <a:gd name="T27" fmla="*/ 18 h 82"/>
                  <a:gd name="T28" fmla="*/ 3 w 82"/>
                  <a:gd name="T29" fmla="*/ 25 h 82"/>
                  <a:gd name="T30" fmla="*/ 2 w 82"/>
                  <a:gd name="T31" fmla="*/ 33 h 82"/>
                  <a:gd name="T32" fmla="*/ 0 w 82"/>
                  <a:gd name="T33" fmla="*/ 41 h 82"/>
                  <a:gd name="T34" fmla="*/ 2 w 82"/>
                  <a:gd name="T35" fmla="*/ 49 h 82"/>
                  <a:gd name="T36" fmla="*/ 3 w 82"/>
                  <a:gd name="T37" fmla="*/ 57 h 82"/>
                  <a:gd name="T38" fmla="*/ 6 w 82"/>
                  <a:gd name="T39" fmla="*/ 64 h 82"/>
                  <a:gd name="T40" fmla="*/ 11 w 82"/>
                  <a:gd name="T41" fmla="*/ 69 h 82"/>
                  <a:gd name="T42" fmla="*/ 19 w 82"/>
                  <a:gd name="T43" fmla="*/ 75 h 82"/>
                  <a:gd name="T44" fmla="*/ 25 w 82"/>
                  <a:gd name="T45" fmla="*/ 78 h 82"/>
                  <a:gd name="T46" fmla="*/ 33 w 82"/>
                  <a:gd name="T47" fmla="*/ 81 h 82"/>
                  <a:gd name="T48" fmla="*/ 41 w 82"/>
                  <a:gd name="T49" fmla="*/ 82 h 82"/>
                  <a:gd name="T50" fmla="*/ 49 w 82"/>
                  <a:gd name="T51" fmla="*/ 81 h 82"/>
                  <a:gd name="T52" fmla="*/ 56 w 82"/>
                  <a:gd name="T53" fmla="*/ 78 h 82"/>
                  <a:gd name="T54" fmla="*/ 63 w 82"/>
                  <a:gd name="T55" fmla="*/ 75 h 82"/>
                  <a:gd name="T56" fmla="*/ 70 w 82"/>
                  <a:gd name="T57" fmla="*/ 69 h 82"/>
                  <a:gd name="T58" fmla="*/ 75 w 82"/>
                  <a:gd name="T59" fmla="*/ 64 h 82"/>
                  <a:gd name="T60" fmla="*/ 77 w 82"/>
                  <a:gd name="T61" fmla="*/ 57 h 82"/>
                  <a:gd name="T62" fmla="*/ 80 w 82"/>
                  <a:gd name="T63" fmla="*/ 49 h 82"/>
                  <a:gd name="T64" fmla="*/ 82 w 82"/>
                  <a:gd name="T65" fmla="*/ 41 h 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2"/>
                  <a:gd name="T100" fmla="*/ 0 h 82"/>
                  <a:gd name="T101" fmla="*/ 82 w 82"/>
                  <a:gd name="T102" fmla="*/ 82 h 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2" h="82">
                    <a:moveTo>
                      <a:pt x="82" y="41"/>
                    </a:moveTo>
                    <a:lnTo>
                      <a:pt x="80" y="33"/>
                    </a:lnTo>
                    <a:lnTo>
                      <a:pt x="77" y="25"/>
                    </a:lnTo>
                    <a:lnTo>
                      <a:pt x="75" y="18"/>
                    </a:lnTo>
                    <a:lnTo>
                      <a:pt x="70" y="13"/>
                    </a:lnTo>
                    <a:lnTo>
                      <a:pt x="63" y="8"/>
                    </a:lnTo>
                    <a:lnTo>
                      <a:pt x="56" y="3"/>
                    </a:lnTo>
                    <a:lnTo>
                      <a:pt x="49" y="0"/>
                    </a:lnTo>
                    <a:lnTo>
                      <a:pt x="41" y="0"/>
                    </a:lnTo>
                    <a:lnTo>
                      <a:pt x="33" y="0"/>
                    </a:lnTo>
                    <a:lnTo>
                      <a:pt x="25" y="3"/>
                    </a:lnTo>
                    <a:lnTo>
                      <a:pt x="19" y="8"/>
                    </a:lnTo>
                    <a:lnTo>
                      <a:pt x="11" y="13"/>
                    </a:lnTo>
                    <a:lnTo>
                      <a:pt x="6" y="18"/>
                    </a:lnTo>
                    <a:lnTo>
                      <a:pt x="3" y="25"/>
                    </a:lnTo>
                    <a:lnTo>
                      <a:pt x="2" y="33"/>
                    </a:lnTo>
                    <a:lnTo>
                      <a:pt x="0" y="41"/>
                    </a:lnTo>
                    <a:lnTo>
                      <a:pt x="2" y="49"/>
                    </a:lnTo>
                    <a:lnTo>
                      <a:pt x="3" y="57"/>
                    </a:lnTo>
                    <a:lnTo>
                      <a:pt x="6" y="64"/>
                    </a:lnTo>
                    <a:lnTo>
                      <a:pt x="11" y="69"/>
                    </a:lnTo>
                    <a:lnTo>
                      <a:pt x="19" y="75"/>
                    </a:lnTo>
                    <a:lnTo>
                      <a:pt x="25" y="78"/>
                    </a:lnTo>
                    <a:lnTo>
                      <a:pt x="33" y="81"/>
                    </a:lnTo>
                    <a:lnTo>
                      <a:pt x="41" y="82"/>
                    </a:lnTo>
                    <a:lnTo>
                      <a:pt x="49" y="81"/>
                    </a:lnTo>
                    <a:lnTo>
                      <a:pt x="56" y="78"/>
                    </a:lnTo>
                    <a:lnTo>
                      <a:pt x="63" y="75"/>
                    </a:lnTo>
                    <a:lnTo>
                      <a:pt x="70" y="69"/>
                    </a:lnTo>
                    <a:lnTo>
                      <a:pt x="75" y="64"/>
                    </a:lnTo>
                    <a:lnTo>
                      <a:pt x="77" y="57"/>
                    </a:lnTo>
                    <a:lnTo>
                      <a:pt x="80" y="49"/>
                    </a:lnTo>
                    <a:lnTo>
                      <a:pt x="82" y="4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54605" name="Freeform 147"/>
              <p:cNvSpPr>
                <a:spLocks/>
              </p:cNvSpPr>
              <p:nvPr/>
            </p:nvSpPr>
            <p:spPr bwMode="auto">
              <a:xfrm>
                <a:off x="3749" y="2588"/>
                <a:ext cx="80" cy="80"/>
              </a:xfrm>
              <a:custGeom>
                <a:avLst/>
                <a:gdLst>
                  <a:gd name="T0" fmla="*/ 80 w 80"/>
                  <a:gd name="T1" fmla="*/ 41 h 80"/>
                  <a:gd name="T2" fmla="*/ 80 w 80"/>
                  <a:gd name="T3" fmla="*/ 32 h 80"/>
                  <a:gd name="T4" fmla="*/ 77 w 80"/>
                  <a:gd name="T5" fmla="*/ 25 h 80"/>
                  <a:gd name="T6" fmla="*/ 73 w 80"/>
                  <a:gd name="T7" fmla="*/ 17 h 80"/>
                  <a:gd name="T8" fmla="*/ 68 w 80"/>
                  <a:gd name="T9" fmla="*/ 11 h 80"/>
                  <a:gd name="T10" fmla="*/ 63 w 80"/>
                  <a:gd name="T11" fmla="*/ 6 h 80"/>
                  <a:gd name="T12" fmla="*/ 57 w 80"/>
                  <a:gd name="T13" fmla="*/ 4 h 80"/>
                  <a:gd name="T14" fmla="*/ 48 w 80"/>
                  <a:gd name="T15" fmla="*/ 1 h 80"/>
                  <a:gd name="T16" fmla="*/ 41 w 80"/>
                  <a:gd name="T17" fmla="*/ 0 h 80"/>
                  <a:gd name="T18" fmla="*/ 31 w 80"/>
                  <a:gd name="T19" fmla="*/ 1 h 80"/>
                  <a:gd name="T20" fmla="*/ 23 w 80"/>
                  <a:gd name="T21" fmla="*/ 4 h 80"/>
                  <a:gd name="T22" fmla="*/ 17 w 80"/>
                  <a:gd name="T23" fmla="*/ 6 h 80"/>
                  <a:gd name="T24" fmla="*/ 12 w 80"/>
                  <a:gd name="T25" fmla="*/ 11 h 80"/>
                  <a:gd name="T26" fmla="*/ 6 w 80"/>
                  <a:gd name="T27" fmla="*/ 17 h 80"/>
                  <a:gd name="T28" fmla="*/ 2 w 80"/>
                  <a:gd name="T29" fmla="*/ 25 h 80"/>
                  <a:gd name="T30" fmla="*/ 0 w 80"/>
                  <a:gd name="T31" fmla="*/ 32 h 80"/>
                  <a:gd name="T32" fmla="*/ 0 w 80"/>
                  <a:gd name="T33" fmla="*/ 41 h 80"/>
                  <a:gd name="T34" fmla="*/ 0 w 80"/>
                  <a:gd name="T35" fmla="*/ 48 h 80"/>
                  <a:gd name="T36" fmla="*/ 2 w 80"/>
                  <a:gd name="T37" fmla="*/ 56 h 80"/>
                  <a:gd name="T38" fmla="*/ 6 w 80"/>
                  <a:gd name="T39" fmla="*/ 63 h 80"/>
                  <a:gd name="T40" fmla="*/ 12 w 80"/>
                  <a:gd name="T41" fmla="*/ 69 h 80"/>
                  <a:gd name="T42" fmla="*/ 17 w 80"/>
                  <a:gd name="T43" fmla="*/ 73 h 80"/>
                  <a:gd name="T44" fmla="*/ 23 w 80"/>
                  <a:gd name="T45" fmla="*/ 77 h 80"/>
                  <a:gd name="T46" fmla="*/ 31 w 80"/>
                  <a:gd name="T47" fmla="*/ 79 h 80"/>
                  <a:gd name="T48" fmla="*/ 41 w 80"/>
                  <a:gd name="T49" fmla="*/ 80 h 80"/>
                  <a:gd name="T50" fmla="*/ 48 w 80"/>
                  <a:gd name="T51" fmla="*/ 79 h 80"/>
                  <a:gd name="T52" fmla="*/ 57 w 80"/>
                  <a:gd name="T53" fmla="*/ 77 h 80"/>
                  <a:gd name="T54" fmla="*/ 63 w 80"/>
                  <a:gd name="T55" fmla="*/ 73 h 80"/>
                  <a:gd name="T56" fmla="*/ 68 w 80"/>
                  <a:gd name="T57" fmla="*/ 69 h 80"/>
                  <a:gd name="T58" fmla="*/ 73 w 80"/>
                  <a:gd name="T59" fmla="*/ 63 h 80"/>
                  <a:gd name="T60" fmla="*/ 77 w 80"/>
                  <a:gd name="T61" fmla="*/ 56 h 80"/>
                  <a:gd name="T62" fmla="*/ 80 w 80"/>
                  <a:gd name="T63" fmla="*/ 48 h 80"/>
                  <a:gd name="T64" fmla="*/ 80 w 80"/>
                  <a:gd name="T65" fmla="*/ 41 h 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0"/>
                  <a:gd name="T100" fmla="*/ 0 h 80"/>
                  <a:gd name="T101" fmla="*/ 80 w 80"/>
                  <a:gd name="T102" fmla="*/ 80 h 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0" h="80">
                    <a:moveTo>
                      <a:pt x="80" y="41"/>
                    </a:moveTo>
                    <a:lnTo>
                      <a:pt x="80" y="32"/>
                    </a:lnTo>
                    <a:lnTo>
                      <a:pt x="77" y="25"/>
                    </a:lnTo>
                    <a:lnTo>
                      <a:pt x="73" y="17"/>
                    </a:lnTo>
                    <a:lnTo>
                      <a:pt x="68" y="11"/>
                    </a:lnTo>
                    <a:lnTo>
                      <a:pt x="63" y="6"/>
                    </a:lnTo>
                    <a:lnTo>
                      <a:pt x="57" y="4"/>
                    </a:lnTo>
                    <a:lnTo>
                      <a:pt x="48" y="1"/>
                    </a:lnTo>
                    <a:lnTo>
                      <a:pt x="41" y="0"/>
                    </a:lnTo>
                    <a:lnTo>
                      <a:pt x="31" y="1"/>
                    </a:lnTo>
                    <a:lnTo>
                      <a:pt x="23" y="4"/>
                    </a:lnTo>
                    <a:lnTo>
                      <a:pt x="17" y="6"/>
                    </a:lnTo>
                    <a:lnTo>
                      <a:pt x="12" y="11"/>
                    </a:lnTo>
                    <a:lnTo>
                      <a:pt x="6" y="17"/>
                    </a:lnTo>
                    <a:lnTo>
                      <a:pt x="2" y="25"/>
                    </a:lnTo>
                    <a:lnTo>
                      <a:pt x="0" y="32"/>
                    </a:lnTo>
                    <a:lnTo>
                      <a:pt x="0" y="41"/>
                    </a:lnTo>
                    <a:lnTo>
                      <a:pt x="0" y="48"/>
                    </a:lnTo>
                    <a:lnTo>
                      <a:pt x="2" y="56"/>
                    </a:lnTo>
                    <a:lnTo>
                      <a:pt x="6" y="63"/>
                    </a:lnTo>
                    <a:lnTo>
                      <a:pt x="12" y="69"/>
                    </a:lnTo>
                    <a:lnTo>
                      <a:pt x="17" y="73"/>
                    </a:lnTo>
                    <a:lnTo>
                      <a:pt x="23" y="77"/>
                    </a:lnTo>
                    <a:lnTo>
                      <a:pt x="31" y="79"/>
                    </a:lnTo>
                    <a:lnTo>
                      <a:pt x="41" y="80"/>
                    </a:lnTo>
                    <a:lnTo>
                      <a:pt x="48" y="79"/>
                    </a:lnTo>
                    <a:lnTo>
                      <a:pt x="57" y="77"/>
                    </a:lnTo>
                    <a:lnTo>
                      <a:pt x="63" y="73"/>
                    </a:lnTo>
                    <a:lnTo>
                      <a:pt x="68" y="69"/>
                    </a:lnTo>
                    <a:lnTo>
                      <a:pt x="73" y="63"/>
                    </a:lnTo>
                    <a:lnTo>
                      <a:pt x="77" y="56"/>
                    </a:lnTo>
                    <a:lnTo>
                      <a:pt x="80" y="48"/>
                    </a:lnTo>
                    <a:lnTo>
                      <a:pt x="80" y="4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54606" name="Freeform 148"/>
              <p:cNvSpPr>
                <a:spLocks/>
              </p:cNvSpPr>
              <p:nvPr/>
            </p:nvSpPr>
            <p:spPr bwMode="auto">
              <a:xfrm>
                <a:off x="3749" y="2749"/>
                <a:ext cx="80" cy="81"/>
              </a:xfrm>
              <a:custGeom>
                <a:avLst/>
                <a:gdLst>
                  <a:gd name="T0" fmla="*/ 80 w 80"/>
                  <a:gd name="T1" fmla="*/ 41 h 81"/>
                  <a:gd name="T2" fmla="*/ 80 w 80"/>
                  <a:gd name="T3" fmla="*/ 32 h 81"/>
                  <a:gd name="T4" fmla="*/ 77 w 80"/>
                  <a:gd name="T5" fmla="*/ 25 h 81"/>
                  <a:gd name="T6" fmla="*/ 73 w 80"/>
                  <a:gd name="T7" fmla="*/ 17 h 81"/>
                  <a:gd name="T8" fmla="*/ 68 w 80"/>
                  <a:gd name="T9" fmla="*/ 13 h 81"/>
                  <a:gd name="T10" fmla="*/ 63 w 80"/>
                  <a:gd name="T11" fmla="*/ 6 h 81"/>
                  <a:gd name="T12" fmla="*/ 57 w 80"/>
                  <a:gd name="T13" fmla="*/ 3 h 81"/>
                  <a:gd name="T14" fmla="*/ 48 w 80"/>
                  <a:gd name="T15" fmla="*/ 0 h 81"/>
                  <a:gd name="T16" fmla="*/ 41 w 80"/>
                  <a:gd name="T17" fmla="*/ 0 h 81"/>
                  <a:gd name="T18" fmla="*/ 31 w 80"/>
                  <a:gd name="T19" fmla="*/ 0 h 81"/>
                  <a:gd name="T20" fmla="*/ 23 w 80"/>
                  <a:gd name="T21" fmla="*/ 3 h 81"/>
                  <a:gd name="T22" fmla="*/ 17 w 80"/>
                  <a:gd name="T23" fmla="*/ 6 h 81"/>
                  <a:gd name="T24" fmla="*/ 12 w 80"/>
                  <a:gd name="T25" fmla="*/ 13 h 81"/>
                  <a:gd name="T26" fmla="*/ 6 w 80"/>
                  <a:gd name="T27" fmla="*/ 17 h 81"/>
                  <a:gd name="T28" fmla="*/ 2 w 80"/>
                  <a:gd name="T29" fmla="*/ 25 h 81"/>
                  <a:gd name="T30" fmla="*/ 0 w 80"/>
                  <a:gd name="T31" fmla="*/ 32 h 81"/>
                  <a:gd name="T32" fmla="*/ 0 w 80"/>
                  <a:gd name="T33" fmla="*/ 41 h 81"/>
                  <a:gd name="T34" fmla="*/ 0 w 80"/>
                  <a:gd name="T35" fmla="*/ 49 h 81"/>
                  <a:gd name="T36" fmla="*/ 2 w 80"/>
                  <a:gd name="T37" fmla="*/ 57 h 81"/>
                  <a:gd name="T38" fmla="*/ 6 w 80"/>
                  <a:gd name="T39" fmla="*/ 63 h 81"/>
                  <a:gd name="T40" fmla="*/ 12 w 80"/>
                  <a:gd name="T41" fmla="*/ 68 h 81"/>
                  <a:gd name="T42" fmla="*/ 17 w 80"/>
                  <a:gd name="T43" fmla="*/ 73 h 81"/>
                  <a:gd name="T44" fmla="*/ 23 w 80"/>
                  <a:gd name="T45" fmla="*/ 78 h 81"/>
                  <a:gd name="T46" fmla="*/ 31 w 80"/>
                  <a:gd name="T47" fmla="*/ 81 h 81"/>
                  <a:gd name="T48" fmla="*/ 41 w 80"/>
                  <a:gd name="T49" fmla="*/ 81 h 81"/>
                  <a:gd name="T50" fmla="*/ 48 w 80"/>
                  <a:gd name="T51" fmla="*/ 81 h 81"/>
                  <a:gd name="T52" fmla="*/ 57 w 80"/>
                  <a:gd name="T53" fmla="*/ 78 h 81"/>
                  <a:gd name="T54" fmla="*/ 63 w 80"/>
                  <a:gd name="T55" fmla="*/ 73 h 81"/>
                  <a:gd name="T56" fmla="*/ 68 w 80"/>
                  <a:gd name="T57" fmla="*/ 68 h 81"/>
                  <a:gd name="T58" fmla="*/ 73 w 80"/>
                  <a:gd name="T59" fmla="*/ 63 h 81"/>
                  <a:gd name="T60" fmla="*/ 77 w 80"/>
                  <a:gd name="T61" fmla="*/ 57 h 81"/>
                  <a:gd name="T62" fmla="*/ 80 w 80"/>
                  <a:gd name="T63" fmla="*/ 49 h 81"/>
                  <a:gd name="T64" fmla="*/ 80 w 80"/>
                  <a:gd name="T65" fmla="*/ 41 h 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0"/>
                  <a:gd name="T100" fmla="*/ 0 h 81"/>
                  <a:gd name="T101" fmla="*/ 80 w 80"/>
                  <a:gd name="T102" fmla="*/ 81 h 8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0" h="81">
                    <a:moveTo>
                      <a:pt x="80" y="41"/>
                    </a:moveTo>
                    <a:lnTo>
                      <a:pt x="80" y="32"/>
                    </a:lnTo>
                    <a:lnTo>
                      <a:pt x="77" y="25"/>
                    </a:lnTo>
                    <a:lnTo>
                      <a:pt x="73" y="17"/>
                    </a:lnTo>
                    <a:lnTo>
                      <a:pt x="68" y="13"/>
                    </a:lnTo>
                    <a:lnTo>
                      <a:pt x="63" y="6"/>
                    </a:lnTo>
                    <a:lnTo>
                      <a:pt x="57" y="3"/>
                    </a:lnTo>
                    <a:lnTo>
                      <a:pt x="48" y="0"/>
                    </a:lnTo>
                    <a:lnTo>
                      <a:pt x="41" y="0"/>
                    </a:lnTo>
                    <a:lnTo>
                      <a:pt x="31" y="0"/>
                    </a:lnTo>
                    <a:lnTo>
                      <a:pt x="23" y="3"/>
                    </a:lnTo>
                    <a:lnTo>
                      <a:pt x="17" y="6"/>
                    </a:lnTo>
                    <a:lnTo>
                      <a:pt x="12" y="13"/>
                    </a:lnTo>
                    <a:lnTo>
                      <a:pt x="6" y="17"/>
                    </a:lnTo>
                    <a:lnTo>
                      <a:pt x="2" y="25"/>
                    </a:lnTo>
                    <a:lnTo>
                      <a:pt x="0" y="32"/>
                    </a:lnTo>
                    <a:lnTo>
                      <a:pt x="0" y="41"/>
                    </a:lnTo>
                    <a:lnTo>
                      <a:pt x="0" y="49"/>
                    </a:lnTo>
                    <a:lnTo>
                      <a:pt x="2" y="57"/>
                    </a:lnTo>
                    <a:lnTo>
                      <a:pt x="6" y="63"/>
                    </a:lnTo>
                    <a:lnTo>
                      <a:pt x="12" y="68"/>
                    </a:lnTo>
                    <a:lnTo>
                      <a:pt x="17" y="73"/>
                    </a:lnTo>
                    <a:lnTo>
                      <a:pt x="23" y="78"/>
                    </a:lnTo>
                    <a:lnTo>
                      <a:pt x="31" y="81"/>
                    </a:lnTo>
                    <a:lnTo>
                      <a:pt x="41" y="81"/>
                    </a:lnTo>
                    <a:lnTo>
                      <a:pt x="48" y="81"/>
                    </a:lnTo>
                    <a:lnTo>
                      <a:pt x="57" y="78"/>
                    </a:lnTo>
                    <a:lnTo>
                      <a:pt x="63" y="73"/>
                    </a:lnTo>
                    <a:lnTo>
                      <a:pt x="68" y="68"/>
                    </a:lnTo>
                    <a:lnTo>
                      <a:pt x="73" y="63"/>
                    </a:lnTo>
                    <a:lnTo>
                      <a:pt x="77" y="57"/>
                    </a:lnTo>
                    <a:lnTo>
                      <a:pt x="80" y="49"/>
                    </a:lnTo>
                    <a:lnTo>
                      <a:pt x="80" y="4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54607" name="Freeform 149"/>
              <p:cNvSpPr>
                <a:spLocks/>
              </p:cNvSpPr>
              <p:nvPr/>
            </p:nvSpPr>
            <p:spPr bwMode="auto">
              <a:xfrm>
                <a:off x="3749" y="2909"/>
                <a:ext cx="80" cy="82"/>
              </a:xfrm>
              <a:custGeom>
                <a:avLst/>
                <a:gdLst>
                  <a:gd name="T0" fmla="*/ 80 w 80"/>
                  <a:gd name="T1" fmla="*/ 41 h 82"/>
                  <a:gd name="T2" fmla="*/ 80 w 80"/>
                  <a:gd name="T3" fmla="*/ 34 h 82"/>
                  <a:gd name="T4" fmla="*/ 77 w 80"/>
                  <a:gd name="T5" fmla="*/ 25 h 82"/>
                  <a:gd name="T6" fmla="*/ 73 w 80"/>
                  <a:gd name="T7" fmla="*/ 19 h 82"/>
                  <a:gd name="T8" fmla="*/ 68 w 80"/>
                  <a:gd name="T9" fmla="*/ 14 h 82"/>
                  <a:gd name="T10" fmla="*/ 63 w 80"/>
                  <a:gd name="T11" fmla="*/ 9 h 82"/>
                  <a:gd name="T12" fmla="*/ 54 w 80"/>
                  <a:gd name="T13" fmla="*/ 4 h 82"/>
                  <a:gd name="T14" fmla="*/ 48 w 80"/>
                  <a:gd name="T15" fmla="*/ 1 h 82"/>
                  <a:gd name="T16" fmla="*/ 39 w 80"/>
                  <a:gd name="T17" fmla="*/ 0 h 82"/>
                  <a:gd name="T18" fmla="*/ 31 w 80"/>
                  <a:gd name="T19" fmla="*/ 1 h 82"/>
                  <a:gd name="T20" fmla="*/ 23 w 80"/>
                  <a:gd name="T21" fmla="*/ 4 h 82"/>
                  <a:gd name="T22" fmla="*/ 17 w 80"/>
                  <a:gd name="T23" fmla="*/ 9 h 82"/>
                  <a:gd name="T24" fmla="*/ 12 w 80"/>
                  <a:gd name="T25" fmla="*/ 14 h 82"/>
                  <a:gd name="T26" fmla="*/ 6 w 80"/>
                  <a:gd name="T27" fmla="*/ 19 h 82"/>
                  <a:gd name="T28" fmla="*/ 2 w 80"/>
                  <a:gd name="T29" fmla="*/ 25 h 82"/>
                  <a:gd name="T30" fmla="*/ 0 w 80"/>
                  <a:gd name="T31" fmla="*/ 34 h 82"/>
                  <a:gd name="T32" fmla="*/ 0 w 80"/>
                  <a:gd name="T33" fmla="*/ 41 h 82"/>
                  <a:gd name="T34" fmla="*/ 0 w 80"/>
                  <a:gd name="T35" fmla="*/ 51 h 82"/>
                  <a:gd name="T36" fmla="*/ 2 w 80"/>
                  <a:gd name="T37" fmla="*/ 57 h 82"/>
                  <a:gd name="T38" fmla="*/ 6 w 80"/>
                  <a:gd name="T39" fmla="*/ 65 h 82"/>
                  <a:gd name="T40" fmla="*/ 12 w 80"/>
                  <a:gd name="T41" fmla="*/ 70 h 82"/>
                  <a:gd name="T42" fmla="*/ 17 w 80"/>
                  <a:gd name="T43" fmla="*/ 76 h 82"/>
                  <a:gd name="T44" fmla="*/ 23 w 80"/>
                  <a:gd name="T45" fmla="*/ 80 h 82"/>
                  <a:gd name="T46" fmla="*/ 31 w 80"/>
                  <a:gd name="T47" fmla="*/ 82 h 82"/>
                  <a:gd name="T48" fmla="*/ 39 w 80"/>
                  <a:gd name="T49" fmla="*/ 82 h 82"/>
                  <a:gd name="T50" fmla="*/ 48 w 80"/>
                  <a:gd name="T51" fmla="*/ 82 h 82"/>
                  <a:gd name="T52" fmla="*/ 54 w 80"/>
                  <a:gd name="T53" fmla="*/ 80 h 82"/>
                  <a:gd name="T54" fmla="*/ 63 w 80"/>
                  <a:gd name="T55" fmla="*/ 76 h 82"/>
                  <a:gd name="T56" fmla="*/ 68 w 80"/>
                  <a:gd name="T57" fmla="*/ 70 h 82"/>
                  <a:gd name="T58" fmla="*/ 73 w 80"/>
                  <a:gd name="T59" fmla="*/ 65 h 82"/>
                  <a:gd name="T60" fmla="*/ 77 w 80"/>
                  <a:gd name="T61" fmla="*/ 57 h 82"/>
                  <a:gd name="T62" fmla="*/ 80 w 80"/>
                  <a:gd name="T63" fmla="*/ 51 h 82"/>
                  <a:gd name="T64" fmla="*/ 80 w 80"/>
                  <a:gd name="T65" fmla="*/ 41 h 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0"/>
                  <a:gd name="T100" fmla="*/ 0 h 82"/>
                  <a:gd name="T101" fmla="*/ 80 w 80"/>
                  <a:gd name="T102" fmla="*/ 82 h 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0" h="82">
                    <a:moveTo>
                      <a:pt x="80" y="41"/>
                    </a:moveTo>
                    <a:lnTo>
                      <a:pt x="80" y="34"/>
                    </a:lnTo>
                    <a:lnTo>
                      <a:pt x="77" y="25"/>
                    </a:lnTo>
                    <a:lnTo>
                      <a:pt x="73" y="19"/>
                    </a:lnTo>
                    <a:lnTo>
                      <a:pt x="68" y="14"/>
                    </a:lnTo>
                    <a:lnTo>
                      <a:pt x="63" y="9"/>
                    </a:lnTo>
                    <a:lnTo>
                      <a:pt x="54" y="4"/>
                    </a:lnTo>
                    <a:lnTo>
                      <a:pt x="48" y="1"/>
                    </a:lnTo>
                    <a:lnTo>
                      <a:pt x="39" y="0"/>
                    </a:lnTo>
                    <a:lnTo>
                      <a:pt x="31" y="1"/>
                    </a:lnTo>
                    <a:lnTo>
                      <a:pt x="23" y="4"/>
                    </a:lnTo>
                    <a:lnTo>
                      <a:pt x="17" y="9"/>
                    </a:lnTo>
                    <a:lnTo>
                      <a:pt x="12" y="14"/>
                    </a:lnTo>
                    <a:lnTo>
                      <a:pt x="6" y="19"/>
                    </a:lnTo>
                    <a:lnTo>
                      <a:pt x="2" y="25"/>
                    </a:lnTo>
                    <a:lnTo>
                      <a:pt x="0" y="34"/>
                    </a:lnTo>
                    <a:lnTo>
                      <a:pt x="0" y="41"/>
                    </a:lnTo>
                    <a:lnTo>
                      <a:pt x="0" y="51"/>
                    </a:lnTo>
                    <a:lnTo>
                      <a:pt x="2" y="57"/>
                    </a:lnTo>
                    <a:lnTo>
                      <a:pt x="6" y="65"/>
                    </a:lnTo>
                    <a:lnTo>
                      <a:pt x="12" y="70"/>
                    </a:lnTo>
                    <a:lnTo>
                      <a:pt x="17" y="76"/>
                    </a:lnTo>
                    <a:lnTo>
                      <a:pt x="23" y="80"/>
                    </a:lnTo>
                    <a:lnTo>
                      <a:pt x="31" y="82"/>
                    </a:lnTo>
                    <a:lnTo>
                      <a:pt x="39" y="82"/>
                    </a:lnTo>
                    <a:lnTo>
                      <a:pt x="48" y="82"/>
                    </a:lnTo>
                    <a:lnTo>
                      <a:pt x="54" y="80"/>
                    </a:lnTo>
                    <a:lnTo>
                      <a:pt x="63" y="76"/>
                    </a:lnTo>
                    <a:lnTo>
                      <a:pt x="68" y="70"/>
                    </a:lnTo>
                    <a:lnTo>
                      <a:pt x="73" y="65"/>
                    </a:lnTo>
                    <a:lnTo>
                      <a:pt x="77" y="57"/>
                    </a:lnTo>
                    <a:lnTo>
                      <a:pt x="80" y="51"/>
                    </a:lnTo>
                    <a:lnTo>
                      <a:pt x="80"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4608" name="Freeform 150"/>
              <p:cNvSpPr>
                <a:spLocks/>
              </p:cNvSpPr>
              <p:nvPr/>
            </p:nvSpPr>
            <p:spPr bwMode="auto">
              <a:xfrm>
                <a:off x="3749" y="2909"/>
                <a:ext cx="80" cy="82"/>
              </a:xfrm>
              <a:custGeom>
                <a:avLst/>
                <a:gdLst>
                  <a:gd name="T0" fmla="*/ 80 w 80"/>
                  <a:gd name="T1" fmla="*/ 41 h 82"/>
                  <a:gd name="T2" fmla="*/ 80 w 80"/>
                  <a:gd name="T3" fmla="*/ 34 h 82"/>
                  <a:gd name="T4" fmla="*/ 77 w 80"/>
                  <a:gd name="T5" fmla="*/ 25 h 82"/>
                  <a:gd name="T6" fmla="*/ 73 w 80"/>
                  <a:gd name="T7" fmla="*/ 19 h 82"/>
                  <a:gd name="T8" fmla="*/ 68 w 80"/>
                  <a:gd name="T9" fmla="*/ 13 h 82"/>
                  <a:gd name="T10" fmla="*/ 63 w 80"/>
                  <a:gd name="T11" fmla="*/ 9 h 82"/>
                  <a:gd name="T12" fmla="*/ 54 w 80"/>
                  <a:gd name="T13" fmla="*/ 4 h 82"/>
                  <a:gd name="T14" fmla="*/ 48 w 80"/>
                  <a:gd name="T15" fmla="*/ 1 h 82"/>
                  <a:gd name="T16" fmla="*/ 41 w 80"/>
                  <a:gd name="T17" fmla="*/ 0 h 82"/>
                  <a:gd name="T18" fmla="*/ 31 w 80"/>
                  <a:gd name="T19" fmla="*/ 1 h 82"/>
                  <a:gd name="T20" fmla="*/ 23 w 80"/>
                  <a:gd name="T21" fmla="*/ 4 h 82"/>
                  <a:gd name="T22" fmla="*/ 17 w 80"/>
                  <a:gd name="T23" fmla="*/ 9 h 82"/>
                  <a:gd name="T24" fmla="*/ 12 w 80"/>
                  <a:gd name="T25" fmla="*/ 13 h 82"/>
                  <a:gd name="T26" fmla="*/ 6 w 80"/>
                  <a:gd name="T27" fmla="*/ 19 h 82"/>
                  <a:gd name="T28" fmla="*/ 2 w 80"/>
                  <a:gd name="T29" fmla="*/ 25 h 82"/>
                  <a:gd name="T30" fmla="*/ 0 w 80"/>
                  <a:gd name="T31" fmla="*/ 34 h 82"/>
                  <a:gd name="T32" fmla="*/ 0 w 80"/>
                  <a:gd name="T33" fmla="*/ 41 h 82"/>
                  <a:gd name="T34" fmla="*/ 0 w 80"/>
                  <a:gd name="T35" fmla="*/ 51 h 82"/>
                  <a:gd name="T36" fmla="*/ 2 w 80"/>
                  <a:gd name="T37" fmla="*/ 57 h 82"/>
                  <a:gd name="T38" fmla="*/ 6 w 80"/>
                  <a:gd name="T39" fmla="*/ 65 h 82"/>
                  <a:gd name="T40" fmla="*/ 12 w 80"/>
                  <a:gd name="T41" fmla="*/ 70 h 82"/>
                  <a:gd name="T42" fmla="*/ 17 w 80"/>
                  <a:gd name="T43" fmla="*/ 76 h 82"/>
                  <a:gd name="T44" fmla="*/ 23 w 80"/>
                  <a:gd name="T45" fmla="*/ 80 h 82"/>
                  <a:gd name="T46" fmla="*/ 31 w 80"/>
                  <a:gd name="T47" fmla="*/ 82 h 82"/>
                  <a:gd name="T48" fmla="*/ 41 w 80"/>
                  <a:gd name="T49" fmla="*/ 82 h 82"/>
                  <a:gd name="T50" fmla="*/ 48 w 80"/>
                  <a:gd name="T51" fmla="*/ 82 h 82"/>
                  <a:gd name="T52" fmla="*/ 54 w 80"/>
                  <a:gd name="T53" fmla="*/ 80 h 82"/>
                  <a:gd name="T54" fmla="*/ 63 w 80"/>
                  <a:gd name="T55" fmla="*/ 76 h 82"/>
                  <a:gd name="T56" fmla="*/ 68 w 80"/>
                  <a:gd name="T57" fmla="*/ 70 h 82"/>
                  <a:gd name="T58" fmla="*/ 73 w 80"/>
                  <a:gd name="T59" fmla="*/ 65 h 82"/>
                  <a:gd name="T60" fmla="*/ 77 w 80"/>
                  <a:gd name="T61" fmla="*/ 57 h 82"/>
                  <a:gd name="T62" fmla="*/ 80 w 80"/>
                  <a:gd name="T63" fmla="*/ 51 h 82"/>
                  <a:gd name="T64" fmla="*/ 80 w 80"/>
                  <a:gd name="T65" fmla="*/ 41 h 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0"/>
                  <a:gd name="T100" fmla="*/ 0 h 82"/>
                  <a:gd name="T101" fmla="*/ 80 w 80"/>
                  <a:gd name="T102" fmla="*/ 82 h 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0" h="82">
                    <a:moveTo>
                      <a:pt x="80" y="41"/>
                    </a:moveTo>
                    <a:lnTo>
                      <a:pt x="80" y="34"/>
                    </a:lnTo>
                    <a:lnTo>
                      <a:pt x="77" y="25"/>
                    </a:lnTo>
                    <a:lnTo>
                      <a:pt x="73" y="19"/>
                    </a:lnTo>
                    <a:lnTo>
                      <a:pt x="68" y="13"/>
                    </a:lnTo>
                    <a:lnTo>
                      <a:pt x="63" y="9"/>
                    </a:lnTo>
                    <a:lnTo>
                      <a:pt x="54" y="4"/>
                    </a:lnTo>
                    <a:lnTo>
                      <a:pt x="48" y="1"/>
                    </a:lnTo>
                    <a:lnTo>
                      <a:pt x="41" y="0"/>
                    </a:lnTo>
                    <a:lnTo>
                      <a:pt x="31" y="1"/>
                    </a:lnTo>
                    <a:lnTo>
                      <a:pt x="23" y="4"/>
                    </a:lnTo>
                    <a:lnTo>
                      <a:pt x="17" y="9"/>
                    </a:lnTo>
                    <a:lnTo>
                      <a:pt x="12" y="13"/>
                    </a:lnTo>
                    <a:lnTo>
                      <a:pt x="6" y="19"/>
                    </a:lnTo>
                    <a:lnTo>
                      <a:pt x="2" y="25"/>
                    </a:lnTo>
                    <a:lnTo>
                      <a:pt x="0" y="34"/>
                    </a:lnTo>
                    <a:lnTo>
                      <a:pt x="0" y="41"/>
                    </a:lnTo>
                    <a:lnTo>
                      <a:pt x="0" y="51"/>
                    </a:lnTo>
                    <a:lnTo>
                      <a:pt x="2" y="57"/>
                    </a:lnTo>
                    <a:lnTo>
                      <a:pt x="6" y="65"/>
                    </a:lnTo>
                    <a:lnTo>
                      <a:pt x="12" y="70"/>
                    </a:lnTo>
                    <a:lnTo>
                      <a:pt x="17" y="76"/>
                    </a:lnTo>
                    <a:lnTo>
                      <a:pt x="23" y="80"/>
                    </a:lnTo>
                    <a:lnTo>
                      <a:pt x="31" y="82"/>
                    </a:lnTo>
                    <a:lnTo>
                      <a:pt x="41" y="82"/>
                    </a:lnTo>
                    <a:lnTo>
                      <a:pt x="48" y="82"/>
                    </a:lnTo>
                    <a:lnTo>
                      <a:pt x="54" y="80"/>
                    </a:lnTo>
                    <a:lnTo>
                      <a:pt x="63" y="76"/>
                    </a:lnTo>
                    <a:lnTo>
                      <a:pt x="68" y="70"/>
                    </a:lnTo>
                    <a:lnTo>
                      <a:pt x="73" y="65"/>
                    </a:lnTo>
                    <a:lnTo>
                      <a:pt x="77" y="57"/>
                    </a:lnTo>
                    <a:lnTo>
                      <a:pt x="80" y="51"/>
                    </a:lnTo>
                    <a:lnTo>
                      <a:pt x="80" y="4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54609" name="Freeform 151"/>
              <p:cNvSpPr>
                <a:spLocks/>
              </p:cNvSpPr>
              <p:nvPr/>
            </p:nvSpPr>
            <p:spPr bwMode="auto">
              <a:xfrm>
                <a:off x="3749" y="3072"/>
                <a:ext cx="80" cy="80"/>
              </a:xfrm>
              <a:custGeom>
                <a:avLst/>
                <a:gdLst>
                  <a:gd name="T0" fmla="*/ 80 w 80"/>
                  <a:gd name="T1" fmla="*/ 39 h 80"/>
                  <a:gd name="T2" fmla="*/ 80 w 80"/>
                  <a:gd name="T3" fmla="*/ 32 h 80"/>
                  <a:gd name="T4" fmla="*/ 77 w 80"/>
                  <a:gd name="T5" fmla="*/ 25 h 80"/>
                  <a:gd name="T6" fmla="*/ 73 w 80"/>
                  <a:gd name="T7" fmla="*/ 17 h 80"/>
                  <a:gd name="T8" fmla="*/ 68 w 80"/>
                  <a:gd name="T9" fmla="*/ 11 h 80"/>
                  <a:gd name="T10" fmla="*/ 63 w 80"/>
                  <a:gd name="T11" fmla="*/ 7 h 80"/>
                  <a:gd name="T12" fmla="*/ 57 w 80"/>
                  <a:gd name="T13" fmla="*/ 3 h 80"/>
                  <a:gd name="T14" fmla="*/ 48 w 80"/>
                  <a:gd name="T15" fmla="*/ 1 h 80"/>
                  <a:gd name="T16" fmla="*/ 41 w 80"/>
                  <a:gd name="T17" fmla="*/ 0 h 80"/>
                  <a:gd name="T18" fmla="*/ 31 w 80"/>
                  <a:gd name="T19" fmla="*/ 1 h 80"/>
                  <a:gd name="T20" fmla="*/ 23 w 80"/>
                  <a:gd name="T21" fmla="*/ 3 h 80"/>
                  <a:gd name="T22" fmla="*/ 17 w 80"/>
                  <a:gd name="T23" fmla="*/ 7 h 80"/>
                  <a:gd name="T24" fmla="*/ 12 w 80"/>
                  <a:gd name="T25" fmla="*/ 11 h 80"/>
                  <a:gd name="T26" fmla="*/ 6 w 80"/>
                  <a:gd name="T27" fmla="*/ 17 h 80"/>
                  <a:gd name="T28" fmla="*/ 2 w 80"/>
                  <a:gd name="T29" fmla="*/ 25 h 80"/>
                  <a:gd name="T30" fmla="*/ 0 w 80"/>
                  <a:gd name="T31" fmla="*/ 32 h 80"/>
                  <a:gd name="T32" fmla="*/ 0 w 80"/>
                  <a:gd name="T33" fmla="*/ 39 h 80"/>
                  <a:gd name="T34" fmla="*/ 0 w 80"/>
                  <a:gd name="T35" fmla="*/ 48 h 80"/>
                  <a:gd name="T36" fmla="*/ 2 w 80"/>
                  <a:gd name="T37" fmla="*/ 56 h 80"/>
                  <a:gd name="T38" fmla="*/ 6 w 80"/>
                  <a:gd name="T39" fmla="*/ 62 h 80"/>
                  <a:gd name="T40" fmla="*/ 12 w 80"/>
                  <a:gd name="T41" fmla="*/ 69 h 80"/>
                  <a:gd name="T42" fmla="*/ 17 w 80"/>
                  <a:gd name="T43" fmla="*/ 74 h 80"/>
                  <a:gd name="T44" fmla="*/ 23 w 80"/>
                  <a:gd name="T45" fmla="*/ 78 h 80"/>
                  <a:gd name="T46" fmla="*/ 31 w 80"/>
                  <a:gd name="T47" fmla="*/ 79 h 80"/>
                  <a:gd name="T48" fmla="*/ 41 w 80"/>
                  <a:gd name="T49" fmla="*/ 80 h 80"/>
                  <a:gd name="T50" fmla="*/ 48 w 80"/>
                  <a:gd name="T51" fmla="*/ 79 h 80"/>
                  <a:gd name="T52" fmla="*/ 57 w 80"/>
                  <a:gd name="T53" fmla="*/ 78 h 80"/>
                  <a:gd name="T54" fmla="*/ 63 w 80"/>
                  <a:gd name="T55" fmla="*/ 74 h 80"/>
                  <a:gd name="T56" fmla="*/ 68 w 80"/>
                  <a:gd name="T57" fmla="*/ 69 h 80"/>
                  <a:gd name="T58" fmla="*/ 73 w 80"/>
                  <a:gd name="T59" fmla="*/ 62 h 80"/>
                  <a:gd name="T60" fmla="*/ 77 w 80"/>
                  <a:gd name="T61" fmla="*/ 56 h 80"/>
                  <a:gd name="T62" fmla="*/ 80 w 80"/>
                  <a:gd name="T63" fmla="*/ 48 h 80"/>
                  <a:gd name="T64" fmla="*/ 80 w 80"/>
                  <a:gd name="T65" fmla="*/ 39 h 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0"/>
                  <a:gd name="T100" fmla="*/ 0 h 80"/>
                  <a:gd name="T101" fmla="*/ 80 w 80"/>
                  <a:gd name="T102" fmla="*/ 80 h 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0" h="80">
                    <a:moveTo>
                      <a:pt x="80" y="39"/>
                    </a:moveTo>
                    <a:lnTo>
                      <a:pt x="80" y="32"/>
                    </a:lnTo>
                    <a:lnTo>
                      <a:pt x="77" y="25"/>
                    </a:lnTo>
                    <a:lnTo>
                      <a:pt x="73" y="17"/>
                    </a:lnTo>
                    <a:lnTo>
                      <a:pt x="68" y="11"/>
                    </a:lnTo>
                    <a:lnTo>
                      <a:pt x="63" y="7"/>
                    </a:lnTo>
                    <a:lnTo>
                      <a:pt x="57" y="3"/>
                    </a:lnTo>
                    <a:lnTo>
                      <a:pt x="48" y="1"/>
                    </a:lnTo>
                    <a:lnTo>
                      <a:pt x="41" y="0"/>
                    </a:lnTo>
                    <a:lnTo>
                      <a:pt x="31" y="1"/>
                    </a:lnTo>
                    <a:lnTo>
                      <a:pt x="23" y="3"/>
                    </a:lnTo>
                    <a:lnTo>
                      <a:pt x="17" y="7"/>
                    </a:lnTo>
                    <a:lnTo>
                      <a:pt x="12" y="11"/>
                    </a:lnTo>
                    <a:lnTo>
                      <a:pt x="6" y="17"/>
                    </a:lnTo>
                    <a:lnTo>
                      <a:pt x="2" y="25"/>
                    </a:lnTo>
                    <a:lnTo>
                      <a:pt x="0" y="32"/>
                    </a:lnTo>
                    <a:lnTo>
                      <a:pt x="0" y="39"/>
                    </a:lnTo>
                    <a:lnTo>
                      <a:pt x="0" y="48"/>
                    </a:lnTo>
                    <a:lnTo>
                      <a:pt x="2" y="56"/>
                    </a:lnTo>
                    <a:lnTo>
                      <a:pt x="6" y="62"/>
                    </a:lnTo>
                    <a:lnTo>
                      <a:pt x="12" y="69"/>
                    </a:lnTo>
                    <a:lnTo>
                      <a:pt x="17" y="74"/>
                    </a:lnTo>
                    <a:lnTo>
                      <a:pt x="23" y="78"/>
                    </a:lnTo>
                    <a:lnTo>
                      <a:pt x="31" y="79"/>
                    </a:lnTo>
                    <a:lnTo>
                      <a:pt x="41" y="80"/>
                    </a:lnTo>
                    <a:lnTo>
                      <a:pt x="48" y="79"/>
                    </a:lnTo>
                    <a:lnTo>
                      <a:pt x="57" y="78"/>
                    </a:lnTo>
                    <a:lnTo>
                      <a:pt x="63" y="74"/>
                    </a:lnTo>
                    <a:lnTo>
                      <a:pt x="68" y="69"/>
                    </a:lnTo>
                    <a:lnTo>
                      <a:pt x="73" y="62"/>
                    </a:lnTo>
                    <a:lnTo>
                      <a:pt x="77" y="56"/>
                    </a:lnTo>
                    <a:lnTo>
                      <a:pt x="80" y="48"/>
                    </a:lnTo>
                    <a:lnTo>
                      <a:pt x="80" y="3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54610" name="Freeform 152"/>
              <p:cNvSpPr>
                <a:spLocks/>
              </p:cNvSpPr>
              <p:nvPr/>
            </p:nvSpPr>
            <p:spPr bwMode="auto">
              <a:xfrm>
                <a:off x="3749" y="3233"/>
                <a:ext cx="80" cy="82"/>
              </a:xfrm>
              <a:custGeom>
                <a:avLst/>
                <a:gdLst>
                  <a:gd name="T0" fmla="*/ 80 w 80"/>
                  <a:gd name="T1" fmla="*/ 41 h 82"/>
                  <a:gd name="T2" fmla="*/ 80 w 80"/>
                  <a:gd name="T3" fmla="*/ 32 h 82"/>
                  <a:gd name="T4" fmla="*/ 77 w 80"/>
                  <a:gd name="T5" fmla="*/ 25 h 82"/>
                  <a:gd name="T6" fmla="*/ 73 w 80"/>
                  <a:gd name="T7" fmla="*/ 19 h 82"/>
                  <a:gd name="T8" fmla="*/ 68 w 80"/>
                  <a:gd name="T9" fmla="*/ 11 h 82"/>
                  <a:gd name="T10" fmla="*/ 63 w 80"/>
                  <a:gd name="T11" fmla="*/ 6 h 82"/>
                  <a:gd name="T12" fmla="*/ 57 w 80"/>
                  <a:gd name="T13" fmla="*/ 4 h 82"/>
                  <a:gd name="T14" fmla="*/ 48 w 80"/>
                  <a:gd name="T15" fmla="*/ 1 h 82"/>
                  <a:gd name="T16" fmla="*/ 41 w 80"/>
                  <a:gd name="T17" fmla="*/ 0 h 82"/>
                  <a:gd name="T18" fmla="*/ 31 w 80"/>
                  <a:gd name="T19" fmla="*/ 1 h 82"/>
                  <a:gd name="T20" fmla="*/ 23 w 80"/>
                  <a:gd name="T21" fmla="*/ 4 h 82"/>
                  <a:gd name="T22" fmla="*/ 17 w 80"/>
                  <a:gd name="T23" fmla="*/ 6 h 82"/>
                  <a:gd name="T24" fmla="*/ 12 w 80"/>
                  <a:gd name="T25" fmla="*/ 11 h 82"/>
                  <a:gd name="T26" fmla="*/ 6 w 80"/>
                  <a:gd name="T27" fmla="*/ 19 h 82"/>
                  <a:gd name="T28" fmla="*/ 2 w 80"/>
                  <a:gd name="T29" fmla="*/ 25 h 82"/>
                  <a:gd name="T30" fmla="*/ 0 w 80"/>
                  <a:gd name="T31" fmla="*/ 32 h 82"/>
                  <a:gd name="T32" fmla="*/ 0 w 80"/>
                  <a:gd name="T33" fmla="*/ 41 h 82"/>
                  <a:gd name="T34" fmla="*/ 0 w 80"/>
                  <a:gd name="T35" fmla="*/ 48 h 82"/>
                  <a:gd name="T36" fmla="*/ 2 w 80"/>
                  <a:gd name="T37" fmla="*/ 56 h 82"/>
                  <a:gd name="T38" fmla="*/ 6 w 80"/>
                  <a:gd name="T39" fmla="*/ 63 h 82"/>
                  <a:gd name="T40" fmla="*/ 12 w 80"/>
                  <a:gd name="T41" fmla="*/ 70 h 82"/>
                  <a:gd name="T42" fmla="*/ 17 w 80"/>
                  <a:gd name="T43" fmla="*/ 73 h 82"/>
                  <a:gd name="T44" fmla="*/ 23 w 80"/>
                  <a:gd name="T45" fmla="*/ 77 h 82"/>
                  <a:gd name="T46" fmla="*/ 31 w 80"/>
                  <a:gd name="T47" fmla="*/ 81 h 82"/>
                  <a:gd name="T48" fmla="*/ 41 w 80"/>
                  <a:gd name="T49" fmla="*/ 82 h 82"/>
                  <a:gd name="T50" fmla="*/ 48 w 80"/>
                  <a:gd name="T51" fmla="*/ 81 h 82"/>
                  <a:gd name="T52" fmla="*/ 57 w 80"/>
                  <a:gd name="T53" fmla="*/ 77 h 82"/>
                  <a:gd name="T54" fmla="*/ 63 w 80"/>
                  <a:gd name="T55" fmla="*/ 73 h 82"/>
                  <a:gd name="T56" fmla="*/ 68 w 80"/>
                  <a:gd name="T57" fmla="*/ 70 h 82"/>
                  <a:gd name="T58" fmla="*/ 73 w 80"/>
                  <a:gd name="T59" fmla="*/ 63 h 82"/>
                  <a:gd name="T60" fmla="*/ 77 w 80"/>
                  <a:gd name="T61" fmla="*/ 56 h 82"/>
                  <a:gd name="T62" fmla="*/ 80 w 80"/>
                  <a:gd name="T63" fmla="*/ 48 h 82"/>
                  <a:gd name="T64" fmla="*/ 80 w 80"/>
                  <a:gd name="T65" fmla="*/ 41 h 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0"/>
                  <a:gd name="T100" fmla="*/ 0 h 82"/>
                  <a:gd name="T101" fmla="*/ 80 w 80"/>
                  <a:gd name="T102" fmla="*/ 82 h 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0" h="82">
                    <a:moveTo>
                      <a:pt x="80" y="41"/>
                    </a:moveTo>
                    <a:lnTo>
                      <a:pt x="80" y="32"/>
                    </a:lnTo>
                    <a:lnTo>
                      <a:pt x="77" y="25"/>
                    </a:lnTo>
                    <a:lnTo>
                      <a:pt x="73" y="19"/>
                    </a:lnTo>
                    <a:lnTo>
                      <a:pt x="68" y="11"/>
                    </a:lnTo>
                    <a:lnTo>
                      <a:pt x="63" y="6"/>
                    </a:lnTo>
                    <a:lnTo>
                      <a:pt x="57" y="4"/>
                    </a:lnTo>
                    <a:lnTo>
                      <a:pt x="48" y="1"/>
                    </a:lnTo>
                    <a:lnTo>
                      <a:pt x="41" y="0"/>
                    </a:lnTo>
                    <a:lnTo>
                      <a:pt x="31" y="1"/>
                    </a:lnTo>
                    <a:lnTo>
                      <a:pt x="23" y="4"/>
                    </a:lnTo>
                    <a:lnTo>
                      <a:pt x="17" y="6"/>
                    </a:lnTo>
                    <a:lnTo>
                      <a:pt x="12" y="11"/>
                    </a:lnTo>
                    <a:lnTo>
                      <a:pt x="6" y="19"/>
                    </a:lnTo>
                    <a:lnTo>
                      <a:pt x="2" y="25"/>
                    </a:lnTo>
                    <a:lnTo>
                      <a:pt x="0" y="32"/>
                    </a:lnTo>
                    <a:lnTo>
                      <a:pt x="0" y="41"/>
                    </a:lnTo>
                    <a:lnTo>
                      <a:pt x="0" y="48"/>
                    </a:lnTo>
                    <a:lnTo>
                      <a:pt x="2" y="56"/>
                    </a:lnTo>
                    <a:lnTo>
                      <a:pt x="6" y="63"/>
                    </a:lnTo>
                    <a:lnTo>
                      <a:pt x="12" y="70"/>
                    </a:lnTo>
                    <a:lnTo>
                      <a:pt x="17" y="73"/>
                    </a:lnTo>
                    <a:lnTo>
                      <a:pt x="23" y="77"/>
                    </a:lnTo>
                    <a:lnTo>
                      <a:pt x="31" y="81"/>
                    </a:lnTo>
                    <a:lnTo>
                      <a:pt x="41" y="82"/>
                    </a:lnTo>
                    <a:lnTo>
                      <a:pt x="48" y="81"/>
                    </a:lnTo>
                    <a:lnTo>
                      <a:pt x="57" y="77"/>
                    </a:lnTo>
                    <a:lnTo>
                      <a:pt x="63" y="73"/>
                    </a:lnTo>
                    <a:lnTo>
                      <a:pt x="68" y="70"/>
                    </a:lnTo>
                    <a:lnTo>
                      <a:pt x="73" y="63"/>
                    </a:lnTo>
                    <a:lnTo>
                      <a:pt x="77" y="56"/>
                    </a:lnTo>
                    <a:lnTo>
                      <a:pt x="80" y="48"/>
                    </a:lnTo>
                    <a:lnTo>
                      <a:pt x="80" y="4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54611" name="Freeform 153"/>
              <p:cNvSpPr>
                <a:spLocks/>
              </p:cNvSpPr>
              <p:nvPr/>
            </p:nvSpPr>
            <p:spPr bwMode="auto">
              <a:xfrm>
                <a:off x="3749" y="3394"/>
                <a:ext cx="80" cy="82"/>
              </a:xfrm>
              <a:custGeom>
                <a:avLst/>
                <a:gdLst>
                  <a:gd name="T0" fmla="*/ 80 w 80"/>
                  <a:gd name="T1" fmla="*/ 41 h 82"/>
                  <a:gd name="T2" fmla="*/ 80 w 80"/>
                  <a:gd name="T3" fmla="*/ 33 h 82"/>
                  <a:gd name="T4" fmla="*/ 77 w 80"/>
                  <a:gd name="T5" fmla="*/ 25 h 82"/>
                  <a:gd name="T6" fmla="*/ 73 w 80"/>
                  <a:gd name="T7" fmla="*/ 18 h 82"/>
                  <a:gd name="T8" fmla="*/ 68 w 80"/>
                  <a:gd name="T9" fmla="*/ 13 h 82"/>
                  <a:gd name="T10" fmla="*/ 63 w 80"/>
                  <a:gd name="T11" fmla="*/ 8 h 82"/>
                  <a:gd name="T12" fmla="*/ 57 w 80"/>
                  <a:gd name="T13" fmla="*/ 3 h 82"/>
                  <a:gd name="T14" fmla="*/ 48 w 80"/>
                  <a:gd name="T15" fmla="*/ 0 h 82"/>
                  <a:gd name="T16" fmla="*/ 41 w 80"/>
                  <a:gd name="T17" fmla="*/ 0 h 82"/>
                  <a:gd name="T18" fmla="*/ 31 w 80"/>
                  <a:gd name="T19" fmla="*/ 0 h 82"/>
                  <a:gd name="T20" fmla="*/ 23 w 80"/>
                  <a:gd name="T21" fmla="*/ 3 h 82"/>
                  <a:gd name="T22" fmla="*/ 17 w 80"/>
                  <a:gd name="T23" fmla="*/ 8 h 82"/>
                  <a:gd name="T24" fmla="*/ 12 w 80"/>
                  <a:gd name="T25" fmla="*/ 13 h 82"/>
                  <a:gd name="T26" fmla="*/ 6 w 80"/>
                  <a:gd name="T27" fmla="*/ 18 h 82"/>
                  <a:gd name="T28" fmla="*/ 2 w 80"/>
                  <a:gd name="T29" fmla="*/ 25 h 82"/>
                  <a:gd name="T30" fmla="*/ 0 w 80"/>
                  <a:gd name="T31" fmla="*/ 33 h 82"/>
                  <a:gd name="T32" fmla="*/ 0 w 80"/>
                  <a:gd name="T33" fmla="*/ 41 h 82"/>
                  <a:gd name="T34" fmla="*/ 0 w 80"/>
                  <a:gd name="T35" fmla="*/ 49 h 82"/>
                  <a:gd name="T36" fmla="*/ 2 w 80"/>
                  <a:gd name="T37" fmla="*/ 57 h 82"/>
                  <a:gd name="T38" fmla="*/ 6 w 80"/>
                  <a:gd name="T39" fmla="*/ 64 h 82"/>
                  <a:gd name="T40" fmla="*/ 12 w 80"/>
                  <a:gd name="T41" fmla="*/ 69 h 82"/>
                  <a:gd name="T42" fmla="*/ 17 w 80"/>
                  <a:gd name="T43" fmla="*/ 75 h 82"/>
                  <a:gd name="T44" fmla="*/ 23 w 80"/>
                  <a:gd name="T45" fmla="*/ 78 h 82"/>
                  <a:gd name="T46" fmla="*/ 31 w 80"/>
                  <a:gd name="T47" fmla="*/ 81 h 82"/>
                  <a:gd name="T48" fmla="*/ 41 w 80"/>
                  <a:gd name="T49" fmla="*/ 82 h 82"/>
                  <a:gd name="T50" fmla="*/ 48 w 80"/>
                  <a:gd name="T51" fmla="*/ 81 h 82"/>
                  <a:gd name="T52" fmla="*/ 57 w 80"/>
                  <a:gd name="T53" fmla="*/ 78 h 82"/>
                  <a:gd name="T54" fmla="*/ 63 w 80"/>
                  <a:gd name="T55" fmla="*/ 75 h 82"/>
                  <a:gd name="T56" fmla="*/ 68 w 80"/>
                  <a:gd name="T57" fmla="*/ 69 h 82"/>
                  <a:gd name="T58" fmla="*/ 73 w 80"/>
                  <a:gd name="T59" fmla="*/ 64 h 82"/>
                  <a:gd name="T60" fmla="*/ 77 w 80"/>
                  <a:gd name="T61" fmla="*/ 57 h 82"/>
                  <a:gd name="T62" fmla="*/ 80 w 80"/>
                  <a:gd name="T63" fmla="*/ 49 h 82"/>
                  <a:gd name="T64" fmla="*/ 80 w 80"/>
                  <a:gd name="T65" fmla="*/ 41 h 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0"/>
                  <a:gd name="T100" fmla="*/ 0 h 82"/>
                  <a:gd name="T101" fmla="*/ 80 w 80"/>
                  <a:gd name="T102" fmla="*/ 82 h 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0" h="82">
                    <a:moveTo>
                      <a:pt x="80" y="41"/>
                    </a:moveTo>
                    <a:lnTo>
                      <a:pt x="80" y="33"/>
                    </a:lnTo>
                    <a:lnTo>
                      <a:pt x="77" y="25"/>
                    </a:lnTo>
                    <a:lnTo>
                      <a:pt x="73" y="18"/>
                    </a:lnTo>
                    <a:lnTo>
                      <a:pt x="68" y="13"/>
                    </a:lnTo>
                    <a:lnTo>
                      <a:pt x="63" y="8"/>
                    </a:lnTo>
                    <a:lnTo>
                      <a:pt x="57" y="3"/>
                    </a:lnTo>
                    <a:lnTo>
                      <a:pt x="48" y="0"/>
                    </a:lnTo>
                    <a:lnTo>
                      <a:pt x="41" y="0"/>
                    </a:lnTo>
                    <a:lnTo>
                      <a:pt x="31" y="0"/>
                    </a:lnTo>
                    <a:lnTo>
                      <a:pt x="23" y="3"/>
                    </a:lnTo>
                    <a:lnTo>
                      <a:pt x="17" y="8"/>
                    </a:lnTo>
                    <a:lnTo>
                      <a:pt x="12" y="13"/>
                    </a:lnTo>
                    <a:lnTo>
                      <a:pt x="6" y="18"/>
                    </a:lnTo>
                    <a:lnTo>
                      <a:pt x="2" y="25"/>
                    </a:lnTo>
                    <a:lnTo>
                      <a:pt x="0" y="33"/>
                    </a:lnTo>
                    <a:lnTo>
                      <a:pt x="0" y="41"/>
                    </a:lnTo>
                    <a:lnTo>
                      <a:pt x="0" y="49"/>
                    </a:lnTo>
                    <a:lnTo>
                      <a:pt x="2" y="57"/>
                    </a:lnTo>
                    <a:lnTo>
                      <a:pt x="6" y="64"/>
                    </a:lnTo>
                    <a:lnTo>
                      <a:pt x="12" y="69"/>
                    </a:lnTo>
                    <a:lnTo>
                      <a:pt x="17" y="75"/>
                    </a:lnTo>
                    <a:lnTo>
                      <a:pt x="23" y="78"/>
                    </a:lnTo>
                    <a:lnTo>
                      <a:pt x="31" y="81"/>
                    </a:lnTo>
                    <a:lnTo>
                      <a:pt x="41" y="82"/>
                    </a:lnTo>
                    <a:lnTo>
                      <a:pt x="48" y="81"/>
                    </a:lnTo>
                    <a:lnTo>
                      <a:pt x="57" y="78"/>
                    </a:lnTo>
                    <a:lnTo>
                      <a:pt x="63" y="75"/>
                    </a:lnTo>
                    <a:lnTo>
                      <a:pt x="68" y="69"/>
                    </a:lnTo>
                    <a:lnTo>
                      <a:pt x="73" y="64"/>
                    </a:lnTo>
                    <a:lnTo>
                      <a:pt x="77" y="57"/>
                    </a:lnTo>
                    <a:lnTo>
                      <a:pt x="80" y="49"/>
                    </a:lnTo>
                    <a:lnTo>
                      <a:pt x="80" y="4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54612" name="Freeform 154"/>
              <p:cNvSpPr>
                <a:spLocks/>
              </p:cNvSpPr>
              <p:nvPr/>
            </p:nvSpPr>
            <p:spPr bwMode="auto">
              <a:xfrm>
                <a:off x="3106" y="2588"/>
                <a:ext cx="79" cy="80"/>
              </a:xfrm>
              <a:custGeom>
                <a:avLst/>
                <a:gdLst>
                  <a:gd name="T0" fmla="*/ 79 w 79"/>
                  <a:gd name="T1" fmla="*/ 41 h 80"/>
                  <a:gd name="T2" fmla="*/ 79 w 79"/>
                  <a:gd name="T3" fmla="*/ 32 h 80"/>
                  <a:gd name="T4" fmla="*/ 76 w 79"/>
                  <a:gd name="T5" fmla="*/ 25 h 80"/>
                  <a:gd name="T6" fmla="*/ 73 w 79"/>
                  <a:gd name="T7" fmla="*/ 17 h 80"/>
                  <a:gd name="T8" fmla="*/ 68 w 79"/>
                  <a:gd name="T9" fmla="*/ 11 h 80"/>
                  <a:gd name="T10" fmla="*/ 63 w 79"/>
                  <a:gd name="T11" fmla="*/ 6 h 80"/>
                  <a:gd name="T12" fmla="*/ 55 w 79"/>
                  <a:gd name="T13" fmla="*/ 4 h 80"/>
                  <a:gd name="T14" fmla="*/ 48 w 79"/>
                  <a:gd name="T15" fmla="*/ 1 h 80"/>
                  <a:gd name="T16" fmla="*/ 40 w 79"/>
                  <a:gd name="T17" fmla="*/ 0 h 80"/>
                  <a:gd name="T18" fmla="*/ 31 w 79"/>
                  <a:gd name="T19" fmla="*/ 1 h 80"/>
                  <a:gd name="T20" fmla="*/ 23 w 79"/>
                  <a:gd name="T21" fmla="*/ 4 h 80"/>
                  <a:gd name="T22" fmla="*/ 17 w 79"/>
                  <a:gd name="T23" fmla="*/ 6 h 80"/>
                  <a:gd name="T24" fmla="*/ 11 w 79"/>
                  <a:gd name="T25" fmla="*/ 11 h 80"/>
                  <a:gd name="T26" fmla="*/ 6 w 79"/>
                  <a:gd name="T27" fmla="*/ 17 h 80"/>
                  <a:gd name="T28" fmla="*/ 2 w 79"/>
                  <a:gd name="T29" fmla="*/ 25 h 80"/>
                  <a:gd name="T30" fmla="*/ 0 w 79"/>
                  <a:gd name="T31" fmla="*/ 32 h 80"/>
                  <a:gd name="T32" fmla="*/ 0 w 79"/>
                  <a:gd name="T33" fmla="*/ 41 h 80"/>
                  <a:gd name="T34" fmla="*/ 0 w 79"/>
                  <a:gd name="T35" fmla="*/ 48 h 80"/>
                  <a:gd name="T36" fmla="*/ 2 w 79"/>
                  <a:gd name="T37" fmla="*/ 56 h 80"/>
                  <a:gd name="T38" fmla="*/ 6 w 79"/>
                  <a:gd name="T39" fmla="*/ 63 h 80"/>
                  <a:gd name="T40" fmla="*/ 11 w 79"/>
                  <a:gd name="T41" fmla="*/ 69 h 80"/>
                  <a:gd name="T42" fmla="*/ 17 w 79"/>
                  <a:gd name="T43" fmla="*/ 73 h 80"/>
                  <a:gd name="T44" fmla="*/ 23 w 79"/>
                  <a:gd name="T45" fmla="*/ 77 h 80"/>
                  <a:gd name="T46" fmla="*/ 31 w 79"/>
                  <a:gd name="T47" fmla="*/ 79 h 80"/>
                  <a:gd name="T48" fmla="*/ 40 w 79"/>
                  <a:gd name="T49" fmla="*/ 80 h 80"/>
                  <a:gd name="T50" fmla="*/ 48 w 79"/>
                  <a:gd name="T51" fmla="*/ 79 h 80"/>
                  <a:gd name="T52" fmla="*/ 55 w 79"/>
                  <a:gd name="T53" fmla="*/ 77 h 80"/>
                  <a:gd name="T54" fmla="*/ 63 w 79"/>
                  <a:gd name="T55" fmla="*/ 73 h 80"/>
                  <a:gd name="T56" fmla="*/ 68 w 79"/>
                  <a:gd name="T57" fmla="*/ 69 h 80"/>
                  <a:gd name="T58" fmla="*/ 73 w 79"/>
                  <a:gd name="T59" fmla="*/ 63 h 80"/>
                  <a:gd name="T60" fmla="*/ 76 w 79"/>
                  <a:gd name="T61" fmla="*/ 56 h 80"/>
                  <a:gd name="T62" fmla="*/ 79 w 79"/>
                  <a:gd name="T63" fmla="*/ 48 h 80"/>
                  <a:gd name="T64" fmla="*/ 79 w 79"/>
                  <a:gd name="T65" fmla="*/ 41 h 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9"/>
                  <a:gd name="T100" fmla="*/ 0 h 80"/>
                  <a:gd name="T101" fmla="*/ 79 w 79"/>
                  <a:gd name="T102" fmla="*/ 80 h 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9" h="80">
                    <a:moveTo>
                      <a:pt x="79" y="41"/>
                    </a:moveTo>
                    <a:lnTo>
                      <a:pt x="79" y="32"/>
                    </a:lnTo>
                    <a:lnTo>
                      <a:pt x="76" y="25"/>
                    </a:lnTo>
                    <a:lnTo>
                      <a:pt x="73" y="17"/>
                    </a:lnTo>
                    <a:lnTo>
                      <a:pt x="68" y="11"/>
                    </a:lnTo>
                    <a:lnTo>
                      <a:pt x="63" y="6"/>
                    </a:lnTo>
                    <a:lnTo>
                      <a:pt x="55" y="4"/>
                    </a:lnTo>
                    <a:lnTo>
                      <a:pt x="48" y="1"/>
                    </a:lnTo>
                    <a:lnTo>
                      <a:pt x="40" y="0"/>
                    </a:lnTo>
                    <a:lnTo>
                      <a:pt x="31" y="1"/>
                    </a:lnTo>
                    <a:lnTo>
                      <a:pt x="23" y="4"/>
                    </a:lnTo>
                    <a:lnTo>
                      <a:pt x="17" y="6"/>
                    </a:lnTo>
                    <a:lnTo>
                      <a:pt x="11" y="11"/>
                    </a:lnTo>
                    <a:lnTo>
                      <a:pt x="6" y="17"/>
                    </a:lnTo>
                    <a:lnTo>
                      <a:pt x="2" y="25"/>
                    </a:lnTo>
                    <a:lnTo>
                      <a:pt x="0" y="32"/>
                    </a:lnTo>
                    <a:lnTo>
                      <a:pt x="0" y="41"/>
                    </a:lnTo>
                    <a:lnTo>
                      <a:pt x="0" y="48"/>
                    </a:lnTo>
                    <a:lnTo>
                      <a:pt x="2" y="56"/>
                    </a:lnTo>
                    <a:lnTo>
                      <a:pt x="6" y="63"/>
                    </a:lnTo>
                    <a:lnTo>
                      <a:pt x="11" y="69"/>
                    </a:lnTo>
                    <a:lnTo>
                      <a:pt x="17" y="73"/>
                    </a:lnTo>
                    <a:lnTo>
                      <a:pt x="23" y="77"/>
                    </a:lnTo>
                    <a:lnTo>
                      <a:pt x="31" y="79"/>
                    </a:lnTo>
                    <a:lnTo>
                      <a:pt x="40" y="80"/>
                    </a:lnTo>
                    <a:lnTo>
                      <a:pt x="48" y="79"/>
                    </a:lnTo>
                    <a:lnTo>
                      <a:pt x="55" y="77"/>
                    </a:lnTo>
                    <a:lnTo>
                      <a:pt x="63" y="73"/>
                    </a:lnTo>
                    <a:lnTo>
                      <a:pt x="68" y="69"/>
                    </a:lnTo>
                    <a:lnTo>
                      <a:pt x="73" y="63"/>
                    </a:lnTo>
                    <a:lnTo>
                      <a:pt x="76" y="56"/>
                    </a:lnTo>
                    <a:lnTo>
                      <a:pt x="79" y="48"/>
                    </a:lnTo>
                    <a:lnTo>
                      <a:pt x="79" y="4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54613" name="Freeform 155"/>
              <p:cNvSpPr>
                <a:spLocks/>
              </p:cNvSpPr>
              <p:nvPr/>
            </p:nvSpPr>
            <p:spPr bwMode="auto">
              <a:xfrm>
                <a:off x="3427" y="2588"/>
                <a:ext cx="81" cy="80"/>
              </a:xfrm>
              <a:custGeom>
                <a:avLst/>
                <a:gdLst>
                  <a:gd name="T0" fmla="*/ 81 w 81"/>
                  <a:gd name="T1" fmla="*/ 41 h 80"/>
                  <a:gd name="T2" fmla="*/ 79 w 81"/>
                  <a:gd name="T3" fmla="*/ 32 h 80"/>
                  <a:gd name="T4" fmla="*/ 78 w 81"/>
                  <a:gd name="T5" fmla="*/ 25 h 80"/>
                  <a:gd name="T6" fmla="*/ 74 w 81"/>
                  <a:gd name="T7" fmla="*/ 17 h 80"/>
                  <a:gd name="T8" fmla="*/ 69 w 81"/>
                  <a:gd name="T9" fmla="*/ 11 h 80"/>
                  <a:gd name="T10" fmla="*/ 63 w 81"/>
                  <a:gd name="T11" fmla="*/ 6 h 80"/>
                  <a:gd name="T12" fmla="*/ 55 w 81"/>
                  <a:gd name="T13" fmla="*/ 4 h 80"/>
                  <a:gd name="T14" fmla="*/ 48 w 81"/>
                  <a:gd name="T15" fmla="*/ 1 h 80"/>
                  <a:gd name="T16" fmla="*/ 40 w 81"/>
                  <a:gd name="T17" fmla="*/ 0 h 80"/>
                  <a:gd name="T18" fmla="*/ 32 w 81"/>
                  <a:gd name="T19" fmla="*/ 1 h 80"/>
                  <a:gd name="T20" fmla="*/ 24 w 81"/>
                  <a:gd name="T21" fmla="*/ 4 h 80"/>
                  <a:gd name="T22" fmla="*/ 18 w 81"/>
                  <a:gd name="T23" fmla="*/ 6 h 80"/>
                  <a:gd name="T24" fmla="*/ 11 w 81"/>
                  <a:gd name="T25" fmla="*/ 11 h 80"/>
                  <a:gd name="T26" fmla="*/ 6 w 81"/>
                  <a:gd name="T27" fmla="*/ 17 h 80"/>
                  <a:gd name="T28" fmla="*/ 3 w 81"/>
                  <a:gd name="T29" fmla="*/ 25 h 80"/>
                  <a:gd name="T30" fmla="*/ 1 w 81"/>
                  <a:gd name="T31" fmla="*/ 32 h 80"/>
                  <a:gd name="T32" fmla="*/ 0 w 81"/>
                  <a:gd name="T33" fmla="*/ 41 h 80"/>
                  <a:gd name="T34" fmla="*/ 1 w 81"/>
                  <a:gd name="T35" fmla="*/ 48 h 80"/>
                  <a:gd name="T36" fmla="*/ 3 w 81"/>
                  <a:gd name="T37" fmla="*/ 56 h 80"/>
                  <a:gd name="T38" fmla="*/ 6 w 81"/>
                  <a:gd name="T39" fmla="*/ 63 h 80"/>
                  <a:gd name="T40" fmla="*/ 11 w 81"/>
                  <a:gd name="T41" fmla="*/ 69 h 80"/>
                  <a:gd name="T42" fmla="*/ 18 w 81"/>
                  <a:gd name="T43" fmla="*/ 73 h 80"/>
                  <a:gd name="T44" fmla="*/ 24 w 81"/>
                  <a:gd name="T45" fmla="*/ 77 h 80"/>
                  <a:gd name="T46" fmla="*/ 32 w 81"/>
                  <a:gd name="T47" fmla="*/ 79 h 80"/>
                  <a:gd name="T48" fmla="*/ 40 w 81"/>
                  <a:gd name="T49" fmla="*/ 80 h 80"/>
                  <a:gd name="T50" fmla="*/ 48 w 81"/>
                  <a:gd name="T51" fmla="*/ 79 h 80"/>
                  <a:gd name="T52" fmla="*/ 55 w 81"/>
                  <a:gd name="T53" fmla="*/ 77 h 80"/>
                  <a:gd name="T54" fmla="*/ 63 w 81"/>
                  <a:gd name="T55" fmla="*/ 73 h 80"/>
                  <a:gd name="T56" fmla="*/ 69 w 81"/>
                  <a:gd name="T57" fmla="*/ 69 h 80"/>
                  <a:gd name="T58" fmla="*/ 74 w 81"/>
                  <a:gd name="T59" fmla="*/ 63 h 80"/>
                  <a:gd name="T60" fmla="*/ 78 w 81"/>
                  <a:gd name="T61" fmla="*/ 56 h 80"/>
                  <a:gd name="T62" fmla="*/ 79 w 81"/>
                  <a:gd name="T63" fmla="*/ 48 h 80"/>
                  <a:gd name="T64" fmla="*/ 81 w 81"/>
                  <a:gd name="T65" fmla="*/ 41 h 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1"/>
                  <a:gd name="T100" fmla="*/ 0 h 80"/>
                  <a:gd name="T101" fmla="*/ 81 w 81"/>
                  <a:gd name="T102" fmla="*/ 80 h 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1" h="80">
                    <a:moveTo>
                      <a:pt x="81" y="41"/>
                    </a:moveTo>
                    <a:lnTo>
                      <a:pt x="79" y="32"/>
                    </a:lnTo>
                    <a:lnTo>
                      <a:pt x="78" y="25"/>
                    </a:lnTo>
                    <a:lnTo>
                      <a:pt x="74" y="17"/>
                    </a:lnTo>
                    <a:lnTo>
                      <a:pt x="69" y="11"/>
                    </a:lnTo>
                    <a:lnTo>
                      <a:pt x="63" y="6"/>
                    </a:lnTo>
                    <a:lnTo>
                      <a:pt x="55" y="4"/>
                    </a:lnTo>
                    <a:lnTo>
                      <a:pt x="48" y="1"/>
                    </a:lnTo>
                    <a:lnTo>
                      <a:pt x="40" y="0"/>
                    </a:lnTo>
                    <a:lnTo>
                      <a:pt x="32" y="1"/>
                    </a:lnTo>
                    <a:lnTo>
                      <a:pt x="24" y="4"/>
                    </a:lnTo>
                    <a:lnTo>
                      <a:pt x="18" y="6"/>
                    </a:lnTo>
                    <a:lnTo>
                      <a:pt x="11" y="11"/>
                    </a:lnTo>
                    <a:lnTo>
                      <a:pt x="6" y="17"/>
                    </a:lnTo>
                    <a:lnTo>
                      <a:pt x="3" y="25"/>
                    </a:lnTo>
                    <a:lnTo>
                      <a:pt x="1" y="32"/>
                    </a:lnTo>
                    <a:lnTo>
                      <a:pt x="0" y="41"/>
                    </a:lnTo>
                    <a:lnTo>
                      <a:pt x="1" y="48"/>
                    </a:lnTo>
                    <a:lnTo>
                      <a:pt x="3" y="56"/>
                    </a:lnTo>
                    <a:lnTo>
                      <a:pt x="6" y="63"/>
                    </a:lnTo>
                    <a:lnTo>
                      <a:pt x="11" y="69"/>
                    </a:lnTo>
                    <a:lnTo>
                      <a:pt x="18" y="73"/>
                    </a:lnTo>
                    <a:lnTo>
                      <a:pt x="24" y="77"/>
                    </a:lnTo>
                    <a:lnTo>
                      <a:pt x="32" y="79"/>
                    </a:lnTo>
                    <a:lnTo>
                      <a:pt x="40" y="80"/>
                    </a:lnTo>
                    <a:lnTo>
                      <a:pt x="48" y="79"/>
                    </a:lnTo>
                    <a:lnTo>
                      <a:pt x="55" y="77"/>
                    </a:lnTo>
                    <a:lnTo>
                      <a:pt x="63" y="73"/>
                    </a:lnTo>
                    <a:lnTo>
                      <a:pt x="69" y="69"/>
                    </a:lnTo>
                    <a:lnTo>
                      <a:pt x="74" y="63"/>
                    </a:lnTo>
                    <a:lnTo>
                      <a:pt x="78" y="56"/>
                    </a:lnTo>
                    <a:lnTo>
                      <a:pt x="79" y="48"/>
                    </a:lnTo>
                    <a:lnTo>
                      <a:pt x="81" y="4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54614" name="Freeform 156"/>
              <p:cNvSpPr>
                <a:spLocks/>
              </p:cNvSpPr>
              <p:nvPr/>
            </p:nvSpPr>
            <p:spPr bwMode="auto">
              <a:xfrm>
                <a:off x="3106" y="2749"/>
                <a:ext cx="79" cy="81"/>
              </a:xfrm>
              <a:custGeom>
                <a:avLst/>
                <a:gdLst>
                  <a:gd name="T0" fmla="*/ 79 w 79"/>
                  <a:gd name="T1" fmla="*/ 41 h 81"/>
                  <a:gd name="T2" fmla="*/ 79 w 79"/>
                  <a:gd name="T3" fmla="*/ 32 h 81"/>
                  <a:gd name="T4" fmla="*/ 76 w 79"/>
                  <a:gd name="T5" fmla="*/ 25 h 81"/>
                  <a:gd name="T6" fmla="*/ 73 w 79"/>
                  <a:gd name="T7" fmla="*/ 17 h 81"/>
                  <a:gd name="T8" fmla="*/ 68 w 79"/>
                  <a:gd name="T9" fmla="*/ 13 h 81"/>
                  <a:gd name="T10" fmla="*/ 63 w 79"/>
                  <a:gd name="T11" fmla="*/ 6 h 81"/>
                  <a:gd name="T12" fmla="*/ 55 w 79"/>
                  <a:gd name="T13" fmla="*/ 3 h 81"/>
                  <a:gd name="T14" fmla="*/ 48 w 79"/>
                  <a:gd name="T15" fmla="*/ 0 h 81"/>
                  <a:gd name="T16" fmla="*/ 40 w 79"/>
                  <a:gd name="T17" fmla="*/ 0 h 81"/>
                  <a:gd name="T18" fmla="*/ 31 w 79"/>
                  <a:gd name="T19" fmla="*/ 0 h 81"/>
                  <a:gd name="T20" fmla="*/ 23 w 79"/>
                  <a:gd name="T21" fmla="*/ 3 h 81"/>
                  <a:gd name="T22" fmla="*/ 17 w 79"/>
                  <a:gd name="T23" fmla="*/ 6 h 81"/>
                  <a:gd name="T24" fmla="*/ 11 w 79"/>
                  <a:gd name="T25" fmla="*/ 13 h 81"/>
                  <a:gd name="T26" fmla="*/ 6 w 79"/>
                  <a:gd name="T27" fmla="*/ 17 h 81"/>
                  <a:gd name="T28" fmla="*/ 2 w 79"/>
                  <a:gd name="T29" fmla="*/ 25 h 81"/>
                  <a:gd name="T30" fmla="*/ 0 w 79"/>
                  <a:gd name="T31" fmla="*/ 32 h 81"/>
                  <a:gd name="T32" fmla="*/ 0 w 79"/>
                  <a:gd name="T33" fmla="*/ 41 h 81"/>
                  <a:gd name="T34" fmla="*/ 0 w 79"/>
                  <a:gd name="T35" fmla="*/ 49 h 81"/>
                  <a:gd name="T36" fmla="*/ 2 w 79"/>
                  <a:gd name="T37" fmla="*/ 57 h 81"/>
                  <a:gd name="T38" fmla="*/ 6 w 79"/>
                  <a:gd name="T39" fmla="*/ 63 h 81"/>
                  <a:gd name="T40" fmla="*/ 11 w 79"/>
                  <a:gd name="T41" fmla="*/ 68 h 81"/>
                  <a:gd name="T42" fmla="*/ 17 w 79"/>
                  <a:gd name="T43" fmla="*/ 73 h 81"/>
                  <a:gd name="T44" fmla="*/ 23 w 79"/>
                  <a:gd name="T45" fmla="*/ 78 h 81"/>
                  <a:gd name="T46" fmla="*/ 31 w 79"/>
                  <a:gd name="T47" fmla="*/ 81 h 81"/>
                  <a:gd name="T48" fmla="*/ 40 w 79"/>
                  <a:gd name="T49" fmla="*/ 81 h 81"/>
                  <a:gd name="T50" fmla="*/ 48 w 79"/>
                  <a:gd name="T51" fmla="*/ 81 h 81"/>
                  <a:gd name="T52" fmla="*/ 55 w 79"/>
                  <a:gd name="T53" fmla="*/ 78 h 81"/>
                  <a:gd name="T54" fmla="*/ 63 w 79"/>
                  <a:gd name="T55" fmla="*/ 73 h 81"/>
                  <a:gd name="T56" fmla="*/ 68 w 79"/>
                  <a:gd name="T57" fmla="*/ 68 h 81"/>
                  <a:gd name="T58" fmla="*/ 73 w 79"/>
                  <a:gd name="T59" fmla="*/ 63 h 81"/>
                  <a:gd name="T60" fmla="*/ 76 w 79"/>
                  <a:gd name="T61" fmla="*/ 57 h 81"/>
                  <a:gd name="T62" fmla="*/ 79 w 79"/>
                  <a:gd name="T63" fmla="*/ 49 h 81"/>
                  <a:gd name="T64" fmla="*/ 79 w 79"/>
                  <a:gd name="T65" fmla="*/ 41 h 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9"/>
                  <a:gd name="T100" fmla="*/ 0 h 81"/>
                  <a:gd name="T101" fmla="*/ 79 w 79"/>
                  <a:gd name="T102" fmla="*/ 81 h 8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9" h="81">
                    <a:moveTo>
                      <a:pt x="79" y="41"/>
                    </a:moveTo>
                    <a:lnTo>
                      <a:pt x="79" y="32"/>
                    </a:lnTo>
                    <a:lnTo>
                      <a:pt x="76" y="25"/>
                    </a:lnTo>
                    <a:lnTo>
                      <a:pt x="73" y="17"/>
                    </a:lnTo>
                    <a:lnTo>
                      <a:pt x="68" y="13"/>
                    </a:lnTo>
                    <a:lnTo>
                      <a:pt x="63" y="6"/>
                    </a:lnTo>
                    <a:lnTo>
                      <a:pt x="55" y="3"/>
                    </a:lnTo>
                    <a:lnTo>
                      <a:pt x="48" y="0"/>
                    </a:lnTo>
                    <a:lnTo>
                      <a:pt x="40" y="0"/>
                    </a:lnTo>
                    <a:lnTo>
                      <a:pt x="31" y="0"/>
                    </a:lnTo>
                    <a:lnTo>
                      <a:pt x="23" y="3"/>
                    </a:lnTo>
                    <a:lnTo>
                      <a:pt x="17" y="6"/>
                    </a:lnTo>
                    <a:lnTo>
                      <a:pt x="11" y="13"/>
                    </a:lnTo>
                    <a:lnTo>
                      <a:pt x="6" y="17"/>
                    </a:lnTo>
                    <a:lnTo>
                      <a:pt x="2" y="25"/>
                    </a:lnTo>
                    <a:lnTo>
                      <a:pt x="0" y="32"/>
                    </a:lnTo>
                    <a:lnTo>
                      <a:pt x="0" y="41"/>
                    </a:lnTo>
                    <a:lnTo>
                      <a:pt x="0" y="49"/>
                    </a:lnTo>
                    <a:lnTo>
                      <a:pt x="2" y="57"/>
                    </a:lnTo>
                    <a:lnTo>
                      <a:pt x="6" y="63"/>
                    </a:lnTo>
                    <a:lnTo>
                      <a:pt x="11" y="68"/>
                    </a:lnTo>
                    <a:lnTo>
                      <a:pt x="17" y="73"/>
                    </a:lnTo>
                    <a:lnTo>
                      <a:pt x="23" y="78"/>
                    </a:lnTo>
                    <a:lnTo>
                      <a:pt x="31" y="81"/>
                    </a:lnTo>
                    <a:lnTo>
                      <a:pt x="40" y="81"/>
                    </a:lnTo>
                    <a:lnTo>
                      <a:pt x="48" y="81"/>
                    </a:lnTo>
                    <a:lnTo>
                      <a:pt x="55" y="78"/>
                    </a:lnTo>
                    <a:lnTo>
                      <a:pt x="63" y="73"/>
                    </a:lnTo>
                    <a:lnTo>
                      <a:pt x="68" y="68"/>
                    </a:lnTo>
                    <a:lnTo>
                      <a:pt x="73" y="63"/>
                    </a:lnTo>
                    <a:lnTo>
                      <a:pt x="76" y="57"/>
                    </a:lnTo>
                    <a:lnTo>
                      <a:pt x="79" y="49"/>
                    </a:lnTo>
                    <a:lnTo>
                      <a:pt x="79" y="4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54615" name="Freeform 157"/>
              <p:cNvSpPr>
                <a:spLocks/>
              </p:cNvSpPr>
              <p:nvPr/>
            </p:nvSpPr>
            <p:spPr bwMode="auto">
              <a:xfrm>
                <a:off x="3106" y="2910"/>
                <a:ext cx="79" cy="81"/>
              </a:xfrm>
              <a:custGeom>
                <a:avLst/>
                <a:gdLst>
                  <a:gd name="T0" fmla="*/ 79 w 79"/>
                  <a:gd name="T1" fmla="*/ 40 h 81"/>
                  <a:gd name="T2" fmla="*/ 79 w 79"/>
                  <a:gd name="T3" fmla="*/ 33 h 81"/>
                  <a:gd name="T4" fmla="*/ 76 w 79"/>
                  <a:gd name="T5" fmla="*/ 24 h 81"/>
                  <a:gd name="T6" fmla="*/ 73 w 79"/>
                  <a:gd name="T7" fmla="*/ 18 h 81"/>
                  <a:gd name="T8" fmla="*/ 68 w 79"/>
                  <a:gd name="T9" fmla="*/ 13 h 81"/>
                  <a:gd name="T10" fmla="*/ 63 w 79"/>
                  <a:gd name="T11" fmla="*/ 8 h 81"/>
                  <a:gd name="T12" fmla="*/ 55 w 79"/>
                  <a:gd name="T13" fmla="*/ 3 h 81"/>
                  <a:gd name="T14" fmla="*/ 48 w 79"/>
                  <a:gd name="T15" fmla="*/ 0 h 81"/>
                  <a:gd name="T16" fmla="*/ 40 w 79"/>
                  <a:gd name="T17" fmla="*/ 0 h 81"/>
                  <a:gd name="T18" fmla="*/ 31 w 79"/>
                  <a:gd name="T19" fmla="*/ 0 h 81"/>
                  <a:gd name="T20" fmla="*/ 23 w 79"/>
                  <a:gd name="T21" fmla="*/ 3 h 81"/>
                  <a:gd name="T22" fmla="*/ 17 w 79"/>
                  <a:gd name="T23" fmla="*/ 8 h 81"/>
                  <a:gd name="T24" fmla="*/ 11 w 79"/>
                  <a:gd name="T25" fmla="*/ 13 h 81"/>
                  <a:gd name="T26" fmla="*/ 6 w 79"/>
                  <a:gd name="T27" fmla="*/ 18 h 81"/>
                  <a:gd name="T28" fmla="*/ 2 w 79"/>
                  <a:gd name="T29" fmla="*/ 24 h 81"/>
                  <a:gd name="T30" fmla="*/ 0 w 79"/>
                  <a:gd name="T31" fmla="*/ 33 h 81"/>
                  <a:gd name="T32" fmla="*/ 0 w 79"/>
                  <a:gd name="T33" fmla="*/ 40 h 81"/>
                  <a:gd name="T34" fmla="*/ 0 w 79"/>
                  <a:gd name="T35" fmla="*/ 50 h 81"/>
                  <a:gd name="T36" fmla="*/ 2 w 79"/>
                  <a:gd name="T37" fmla="*/ 56 h 81"/>
                  <a:gd name="T38" fmla="*/ 6 w 79"/>
                  <a:gd name="T39" fmla="*/ 64 h 81"/>
                  <a:gd name="T40" fmla="*/ 11 w 79"/>
                  <a:gd name="T41" fmla="*/ 69 h 81"/>
                  <a:gd name="T42" fmla="*/ 17 w 79"/>
                  <a:gd name="T43" fmla="*/ 75 h 81"/>
                  <a:gd name="T44" fmla="*/ 23 w 79"/>
                  <a:gd name="T45" fmla="*/ 79 h 81"/>
                  <a:gd name="T46" fmla="*/ 31 w 79"/>
                  <a:gd name="T47" fmla="*/ 81 h 81"/>
                  <a:gd name="T48" fmla="*/ 40 w 79"/>
                  <a:gd name="T49" fmla="*/ 81 h 81"/>
                  <a:gd name="T50" fmla="*/ 48 w 79"/>
                  <a:gd name="T51" fmla="*/ 81 h 81"/>
                  <a:gd name="T52" fmla="*/ 55 w 79"/>
                  <a:gd name="T53" fmla="*/ 79 h 81"/>
                  <a:gd name="T54" fmla="*/ 63 w 79"/>
                  <a:gd name="T55" fmla="*/ 75 h 81"/>
                  <a:gd name="T56" fmla="*/ 68 w 79"/>
                  <a:gd name="T57" fmla="*/ 69 h 81"/>
                  <a:gd name="T58" fmla="*/ 73 w 79"/>
                  <a:gd name="T59" fmla="*/ 64 h 81"/>
                  <a:gd name="T60" fmla="*/ 76 w 79"/>
                  <a:gd name="T61" fmla="*/ 56 h 81"/>
                  <a:gd name="T62" fmla="*/ 79 w 79"/>
                  <a:gd name="T63" fmla="*/ 50 h 81"/>
                  <a:gd name="T64" fmla="*/ 79 w 79"/>
                  <a:gd name="T65" fmla="*/ 40 h 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9"/>
                  <a:gd name="T100" fmla="*/ 0 h 81"/>
                  <a:gd name="T101" fmla="*/ 79 w 79"/>
                  <a:gd name="T102" fmla="*/ 81 h 8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9" h="81">
                    <a:moveTo>
                      <a:pt x="79" y="40"/>
                    </a:moveTo>
                    <a:lnTo>
                      <a:pt x="79" y="33"/>
                    </a:lnTo>
                    <a:lnTo>
                      <a:pt x="76" y="24"/>
                    </a:lnTo>
                    <a:lnTo>
                      <a:pt x="73" y="18"/>
                    </a:lnTo>
                    <a:lnTo>
                      <a:pt x="68" y="13"/>
                    </a:lnTo>
                    <a:lnTo>
                      <a:pt x="63" y="8"/>
                    </a:lnTo>
                    <a:lnTo>
                      <a:pt x="55" y="3"/>
                    </a:lnTo>
                    <a:lnTo>
                      <a:pt x="48" y="0"/>
                    </a:lnTo>
                    <a:lnTo>
                      <a:pt x="40" y="0"/>
                    </a:lnTo>
                    <a:lnTo>
                      <a:pt x="31" y="0"/>
                    </a:lnTo>
                    <a:lnTo>
                      <a:pt x="23" y="3"/>
                    </a:lnTo>
                    <a:lnTo>
                      <a:pt x="17" y="8"/>
                    </a:lnTo>
                    <a:lnTo>
                      <a:pt x="11" y="13"/>
                    </a:lnTo>
                    <a:lnTo>
                      <a:pt x="6" y="18"/>
                    </a:lnTo>
                    <a:lnTo>
                      <a:pt x="2" y="24"/>
                    </a:lnTo>
                    <a:lnTo>
                      <a:pt x="0" y="33"/>
                    </a:lnTo>
                    <a:lnTo>
                      <a:pt x="0" y="40"/>
                    </a:lnTo>
                    <a:lnTo>
                      <a:pt x="0" y="50"/>
                    </a:lnTo>
                    <a:lnTo>
                      <a:pt x="2" y="56"/>
                    </a:lnTo>
                    <a:lnTo>
                      <a:pt x="6" y="64"/>
                    </a:lnTo>
                    <a:lnTo>
                      <a:pt x="11" y="69"/>
                    </a:lnTo>
                    <a:lnTo>
                      <a:pt x="17" y="75"/>
                    </a:lnTo>
                    <a:lnTo>
                      <a:pt x="23" y="79"/>
                    </a:lnTo>
                    <a:lnTo>
                      <a:pt x="31" y="81"/>
                    </a:lnTo>
                    <a:lnTo>
                      <a:pt x="40" y="81"/>
                    </a:lnTo>
                    <a:lnTo>
                      <a:pt x="48" y="81"/>
                    </a:lnTo>
                    <a:lnTo>
                      <a:pt x="55" y="79"/>
                    </a:lnTo>
                    <a:lnTo>
                      <a:pt x="63" y="75"/>
                    </a:lnTo>
                    <a:lnTo>
                      <a:pt x="68" y="69"/>
                    </a:lnTo>
                    <a:lnTo>
                      <a:pt x="73" y="64"/>
                    </a:lnTo>
                    <a:lnTo>
                      <a:pt x="76" y="56"/>
                    </a:lnTo>
                    <a:lnTo>
                      <a:pt x="79" y="50"/>
                    </a:lnTo>
                    <a:lnTo>
                      <a:pt x="79" y="4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54616" name="Freeform 158"/>
              <p:cNvSpPr>
                <a:spLocks/>
              </p:cNvSpPr>
              <p:nvPr/>
            </p:nvSpPr>
            <p:spPr bwMode="auto">
              <a:xfrm>
                <a:off x="3106" y="3072"/>
                <a:ext cx="79" cy="80"/>
              </a:xfrm>
              <a:custGeom>
                <a:avLst/>
                <a:gdLst>
                  <a:gd name="T0" fmla="*/ 79 w 79"/>
                  <a:gd name="T1" fmla="*/ 39 h 80"/>
                  <a:gd name="T2" fmla="*/ 79 w 79"/>
                  <a:gd name="T3" fmla="*/ 32 h 80"/>
                  <a:gd name="T4" fmla="*/ 76 w 79"/>
                  <a:gd name="T5" fmla="*/ 25 h 80"/>
                  <a:gd name="T6" fmla="*/ 73 w 79"/>
                  <a:gd name="T7" fmla="*/ 17 h 80"/>
                  <a:gd name="T8" fmla="*/ 68 w 79"/>
                  <a:gd name="T9" fmla="*/ 11 h 80"/>
                  <a:gd name="T10" fmla="*/ 63 w 79"/>
                  <a:gd name="T11" fmla="*/ 7 h 80"/>
                  <a:gd name="T12" fmla="*/ 55 w 79"/>
                  <a:gd name="T13" fmla="*/ 3 h 80"/>
                  <a:gd name="T14" fmla="*/ 48 w 79"/>
                  <a:gd name="T15" fmla="*/ 1 h 80"/>
                  <a:gd name="T16" fmla="*/ 40 w 79"/>
                  <a:gd name="T17" fmla="*/ 0 h 80"/>
                  <a:gd name="T18" fmla="*/ 31 w 79"/>
                  <a:gd name="T19" fmla="*/ 1 h 80"/>
                  <a:gd name="T20" fmla="*/ 23 w 79"/>
                  <a:gd name="T21" fmla="*/ 3 h 80"/>
                  <a:gd name="T22" fmla="*/ 17 w 79"/>
                  <a:gd name="T23" fmla="*/ 7 h 80"/>
                  <a:gd name="T24" fmla="*/ 11 w 79"/>
                  <a:gd name="T25" fmla="*/ 11 h 80"/>
                  <a:gd name="T26" fmla="*/ 6 w 79"/>
                  <a:gd name="T27" fmla="*/ 17 h 80"/>
                  <a:gd name="T28" fmla="*/ 2 w 79"/>
                  <a:gd name="T29" fmla="*/ 25 h 80"/>
                  <a:gd name="T30" fmla="*/ 0 w 79"/>
                  <a:gd name="T31" fmla="*/ 32 h 80"/>
                  <a:gd name="T32" fmla="*/ 0 w 79"/>
                  <a:gd name="T33" fmla="*/ 39 h 80"/>
                  <a:gd name="T34" fmla="*/ 0 w 79"/>
                  <a:gd name="T35" fmla="*/ 48 h 80"/>
                  <a:gd name="T36" fmla="*/ 2 w 79"/>
                  <a:gd name="T37" fmla="*/ 56 h 80"/>
                  <a:gd name="T38" fmla="*/ 6 w 79"/>
                  <a:gd name="T39" fmla="*/ 62 h 80"/>
                  <a:gd name="T40" fmla="*/ 11 w 79"/>
                  <a:gd name="T41" fmla="*/ 69 h 80"/>
                  <a:gd name="T42" fmla="*/ 17 w 79"/>
                  <a:gd name="T43" fmla="*/ 74 h 80"/>
                  <a:gd name="T44" fmla="*/ 23 w 79"/>
                  <a:gd name="T45" fmla="*/ 78 h 80"/>
                  <a:gd name="T46" fmla="*/ 31 w 79"/>
                  <a:gd name="T47" fmla="*/ 79 h 80"/>
                  <a:gd name="T48" fmla="*/ 40 w 79"/>
                  <a:gd name="T49" fmla="*/ 80 h 80"/>
                  <a:gd name="T50" fmla="*/ 48 w 79"/>
                  <a:gd name="T51" fmla="*/ 79 h 80"/>
                  <a:gd name="T52" fmla="*/ 55 w 79"/>
                  <a:gd name="T53" fmla="*/ 78 h 80"/>
                  <a:gd name="T54" fmla="*/ 63 w 79"/>
                  <a:gd name="T55" fmla="*/ 74 h 80"/>
                  <a:gd name="T56" fmla="*/ 68 w 79"/>
                  <a:gd name="T57" fmla="*/ 69 h 80"/>
                  <a:gd name="T58" fmla="*/ 73 w 79"/>
                  <a:gd name="T59" fmla="*/ 62 h 80"/>
                  <a:gd name="T60" fmla="*/ 76 w 79"/>
                  <a:gd name="T61" fmla="*/ 56 h 80"/>
                  <a:gd name="T62" fmla="*/ 79 w 79"/>
                  <a:gd name="T63" fmla="*/ 48 h 80"/>
                  <a:gd name="T64" fmla="*/ 79 w 79"/>
                  <a:gd name="T65" fmla="*/ 39 h 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9"/>
                  <a:gd name="T100" fmla="*/ 0 h 80"/>
                  <a:gd name="T101" fmla="*/ 79 w 79"/>
                  <a:gd name="T102" fmla="*/ 80 h 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9" h="80">
                    <a:moveTo>
                      <a:pt x="79" y="39"/>
                    </a:moveTo>
                    <a:lnTo>
                      <a:pt x="79" y="32"/>
                    </a:lnTo>
                    <a:lnTo>
                      <a:pt x="76" y="25"/>
                    </a:lnTo>
                    <a:lnTo>
                      <a:pt x="73" y="17"/>
                    </a:lnTo>
                    <a:lnTo>
                      <a:pt x="68" y="11"/>
                    </a:lnTo>
                    <a:lnTo>
                      <a:pt x="63" y="7"/>
                    </a:lnTo>
                    <a:lnTo>
                      <a:pt x="55" y="3"/>
                    </a:lnTo>
                    <a:lnTo>
                      <a:pt x="48" y="1"/>
                    </a:lnTo>
                    <a:lnTo>
                      <a:pt x="40" y="0"/>
                    </a:lnTo>
                    <a:lnTo>
                      <a:pt x="31" y="1"/>
                    </a:lnTo>
                    <a:lnTo>
                      <a:pt x="23" y="3"/>
                    </a:lnTo>
                    <a:lnTo>
                      <a:pt x="17" y="7"/>
                    </a:lnTo>
                    <a:lnTo>
                      <a:pt x="11" y="11"/>
                    </a:lnTo>
                    <a:lnTo>
                      <a:pt x="6" y="17"/>
                    </a:lnTo>
                    <a:lnTo>
                      <a:pt x="2" y="25"/>
                    </a:lnTo>
                    <a:lnTo>
                      <a:pt x="0" y="32"/>
                    </a:lnTo>
                    <a:lnTo>
                      <a:pt x="0" y="39"/>
                    </a:lnTo>
                    <a:lnTo>
                      <a:pt x="0" y="48"/>
                    </a:lnTo>
                    <a:lnTo>
                      <a:pt x="2" y="56"/>
                    </a:lnTo>
                    <a:lnTo>
                      <a:pt x="6" y="62"/>
                    </a:lnTo>
                    <a:lnTo>
                      <a:pt x="11" y="69"/>
                    </a:lnTo>
                    <a:lnTo>
                      <a:pt x="17" y="74"/>
                    </a:lnTo>
                    <a:lnTo>
                      <a:pt x="23" y="78"/>
                    </a:lnTo>
                    <a:lnTo>
                      <a:pt x="31" y="79"/>
                    </a:lnTo>
                    <a:lnTo>
                      <a:pt x="40" y="80"/>
                    </a:lnTo>
                    <a:lnTo>
                      <a:pt x="48" y="79"/>
                    </a:lnTo>
                    <a:lnTo>
                      <a:pt x="55" y="78"/>
                    </a:lnTo>
                    <a:lnTo>
                      <a:pt x="63" y="74"/>
                    </a:lnTo>
                    <a:lnTo>
                      <a:pt x="68" y="69"/>
                    </a:lnTo>
                    <a:lnTo>
                      <a:pt x="73" y="62"/>
                    </a:lnTo>
                    <a:lnTo>
                      <a:pt x="76" y="56"/>
                    </a:lnTo>
                    <a:lnTo>
                      <a:pt x="79" y="48"/>
                    </a:lnTo>
                    <a:lnTo>
                      <a:pt x="79" y="3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54617" name="Freeform 159"/>
              <p:cNvSpPr>
                <a:spLocks/>
              </p:cNvSpPr>
              <p:nvPr/>
            </p:nvSpPr>
            <p:spPr bwMode="auto">
              <a:xfrm>
                <a:off x="3106" y="3233"/>
                <a:ext cx="79" cy="82"/>
              </a:xfrm>
              <a:custGeom>
                <a:avLst/>
                <a:gdLst>
                  <a:gd name="T0" fmla="*/ 79 w 79"/>
                  <a:gd name="T1" fmla="*/ 41 h 82"/>
                  <a:gd name="T2" fmla="*/ 79 w 79"/>
                  <a:gd name="T3" fmla="*/ 32 h 82"/>
                  <a:gd name="T4" fmla="*/ 76 w 79"/>
                  <a:gd name="T5" fmla="*/ 25 h 82"/>
                  <a:gd name="T6" fmla="*/ 73 w 79"/>
                  <a:gd name="T7" fmla="*/ 19 h 82"/>
                  <a:gd name="T8" fmla="*/ 68 w 79"/>
                  <a:gd name="T9" fmla="*/ 11 h 82"/>
                  <a:gd name="T10" fmla="*/ 63 w 79"/>
                  <a:gd name="T11" fmla="*/ 6 h 82"/>
                  <a:gd name="T12" fmla="*/ 55 w 79"/>
                  <a:gd name="T13" fmla="*/ 4 h 82"/>
                  <a:gd name="T14" fmla="*/ 48 w 79"/>
                  <a:gd name="T15" fmla="*/ 1 h 82"/>
                  <a:gd name="T16" fmla="*/ 40 w 79"/>
                  <a:gd name="T17" fmla="*/ 0 h 82"/>
                  <a:gd name="T18" fmla="*/ 31 w 79"/>
                  <a:gd name="T19" fmla="*/ 1 h 82"/>
                  <a:gd name="T20" fmla="*/ 23 w 79"/>
                  <a:gd name="T21" fmla="*/ 4 h 82"/>
                  <a:gd name="T22" fmla="*/ 17 w 79"/>
                  <a:gd name="T23" fmla="*/ 6 h 82"/>
                  <a:gd name="T24" fmla="*/ 11 w 79"/>
                  <a:gd name="T25" fmla="*/ 11 h 82"/>
                  <a:gd name="T26" fmla="*/ 6 w 79"/>
                  <a:gd name="T27" fmla="*/ 19 h 82"/>
                  <a:gd name="T28" fmla="*/ 2 w 79"/>
                  <a:gd name="T29" fmla="*/ 25 h 82"/>
                  <a:gd name="T30" fmla="*/ 0 w 79"/>
                  <a:gd name="T31" fmla="*/ 32 h 82"/>
                  <a:gd name="T32" fmla="*/ 0 w 79"/>
                  <a:gd name="T33" fmla="*/ 41 h 82"/>
                  <a:gd name="T34" fmla="*/ 0 w 79"/>
                  <a:gd name="T35" fmla="*/ 48 h 82"/>
                  <a:gd name="T36" fmla="*/ 2 w 79"/>
                  <a:gd name="T37" fmla="*/ 56 h 82"/>
                  <a:gd name="T38" fmla="*/ 6 w 79"/>
                  <a:gd name="T39" fmla="*/ 63 h 82"/>
                  <a:gd name="T40" fmla="*/ 11 w 79"/>
                  <a:gd name="T41" fmla="*/ 70 h 82"/>
                  <a:gd name="T42" fmla="*/ 17 w 79"/>
                  <a:gd name="T43" fmla="*/ 73 h 82"/>
                  <a:gd name="T44" fmla="*/ 23 w 79"/>
                  <a:gd name="T45" fmla="*/ 77 h 82"/>
                  <a:gd name="T46" fmla="*/ 31 w 79"/>
                  <a:gd name="T47" fmla="*/ 81 h 82"/>
                  <a:gd name="T48" fmla="*/ 40 w 79"/>
                  <a:gd name="T49" fmla="*/ 82 h 82"/>
                  <a:gd name="T50" fmla="*/ 48 w 79"/>
                  <a:gd name="T51" fmla="*/ 81 h 82"/>
                  <a:gd name="T52" fmla="*/ 55 w 79"/>
                  <a:gd name="T53" fmla="*/ 77 h 82"/>
                  <a:gd name="T54" fmla="*/ 63 w 79"/>
                  <a:gd name="T55" fmla="*/ 73 h 82"/>
                  <a:gd name="T56" fmla="*/ 68 w 79"/>
                  <a:gd name="T57" fmla="*/ 70 h 82"/>
                  <a:gd name="T58" fmla="*/ 73 w 79"/>
                  <a:gd name="T59" fmla="*/ 63 h 82"/>
                  <a:gd name="T60" fmla="*/ 76 w 79"/>
                  <a:gd name="T61" fmla="*/ 56 h 82"/>
                  <a:gd name="T62" fmla="*/ 79 w 79"/>
                  <a:gd name="T63" fmla="*/ 48 h 82"/>
                  <a:gd name="T64" fmla="*/ 79 w 79"/>
                  <a:gd name="T65" fmla="*/ 41 h 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9"/>
                  <a:gd name="T100" fmla="*/ 0 h 82"/>
                  <a:gd name="T101" fmla="*/ 79 w 79"/>
                  <a:gd name="T102" fmla="*/ 82 h 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9" h="82">
                    <a:moveTo>
                      <a:pt x="79" y="41"/>
                    </a:moveTo>
                    <a:lnTo>
                      <a:pt x="79" y="32"/>
                    </a:lnTo>
                    <a:lnTo>
                      <a:pt x="76" y="25"/>
                    </a:lnTo>
                    <a:lnTo>
                      <a:pt x="73" y="19"/>
                    </a:lnTo>
                    <a:lnTo>
                      <a:pt x="68" y="11"/>
                    </a:lnTo>
                    <a:lnTo>
                      <a:pt x="63" y="6"/>
                    </a:lnTo>
                    <a:lnTo>
                      <a:pt x="55" y="4"/>
                    </a:lnTo>
                    <a:lnTo>
                      <a:pt x="48" y="1"/>
                    </a:lnTo>
                    <a:lnTo>
                      <a:pt x="40" y="0"/>
                    </a:lnTo>
                    <a:lnTo>
                      <a:pt x="31" y="1"/>
                    </a:lnTo>
                    <a:lnTo>
                      <a:pt x="23" y="4"/>
                    </a:lnTo>
                    <a:lnTo>
                      <a:pt x="17" y="6"/>
                    </a:lnTo>
                    <a:lnTo>
                      <a:pt x="11" y="11"/>
                    </a:lnTo>
                    <a:lnTo>
                      <a:pt x="6" y="19"/>
                    </a:lnTo>
                    <a:lnTo>
                      <a:pt x="2" y="25"/>
                    </a:lnTo>
                    <a:lnTo>
                      <a:pt x="0" y="32"/>
                    </a:lnTo>
                    <a:lnTo>
                      <a:pt x="0" y="41"/>
                    </a:lnTo>
                    <a:lnTo>
                      <a:pt x="0" y="48"/>
                    </a:lnTo>
                    <a:lnTo>
                      <a:pt x="2" y="56"/>
                    </a:lnTo>
                    <a:lnTo>
                      <a:pt x="6" y="63"/>
                    </a:lnTo>
                    <a:lnTo>
                      <a:pt x="11" y="70"/>
                    </a:lnTo>
                    <a:lnTo>
                      <a:pt x="17" y="73"/>
                    </a:lnTo>
                    <a:lnTo>
                      <a:pt x="23" y="77"/>
                    </a:lnTo>
                    <a:lnTo>
                      <a:pt x="31" y="81"/>
                    </a:lnTo>
                    <a:lnTo>
                      <a:pt x="40" y="82"/>
                    </a:lnTo>
                    <a:lnTo>
                      <a:pt x="48" y="81"/>
                    </a:lnTo>
                    <a:lnTo>
                      <a:pt x="55" y="77"/>
                    </a:lnTo>
                    <a:lnTo>
                      <a:pt x="63" y="73"/>
                    </a:lnTo>
                    <a:lnTo>
                      <a:pt x="68" y="70"/>
                    </a:lnTo>
                    <a:lnTo>
                      <a:pt x="73" y="63"/>
                    </a:lnTo>
                    <a:lnTo>
                      <a:pt x="76" y="56"/>
                    </a:lnTo>
                    <a:lnTo>
                      <a:pt x="79" y="48"/>
                    </a:lnTo>
                    <a:lnTo>
                      <a:pt x="79" y="4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54618" name="Freeform 160"/>
              <p:cNvSpPr>
                <a:spLocks/>
              </p:cNvSpPr>
              <p:nvPr/>
            </p:nvSpPr>
            <p:spPr bwMode="auto">
              <a:xfrm>
                <a:off x="3106" y="3394"/>
                <a:ext cx="79" cy="82"/>
              </a:xfrm>
              <a:custGeom>
                <a:avLst/>
                <a:gdLst>
                  <a:gd name="T0" fmla="*/ 79 w 79"/>
                  <a:gd name="T1" fmla="*/ 41 h 82"/>
                  <a:gd name="T2" fmla="*/ 79 w 79"/>
                  <a:gd name="T3" fmla="*/ 33 h 82"/>
                  <a:gd name="T4" fmla="*/ 76 w 79"/>
                  <a:gd name="T5" fmla="*/ 25 h 82"/>
                  <a:gd name="T6" fmla="*/ 73 w 79"/>
                  <a:gd name="T7" fmla="*/ 18 h 82"/>
                  <a:gd name="T8" fmla="*/ 68 w 79"/>
                  <a:gd name="T9" fmla="*/ 13 h 82"/>
                  <a:gd name="T10" fmla="*/ 63 w 79"/>
                  <a:gd name="T11" fmla="*/ 8 h 82"/>
                  <a:gd name="T12" fmla="*/ 55 w 79"/>
                  <a:gd name="T13" fmla="*/ 3 h 82"/>
                  <a:gd name="T14" fmla="*/ 48 w 79"/>
                  <a:gd name="T15" fmla="*/ 0 h 82"/>
                  <a:gd name="T16" fmla="*/ 40 w 79"/>
                  <a:gd name="T17" fmla="*/ 0 h 82"/>
                  <a:gd name="T18" fmla="*/ 31 w 79"/>
                  <a:gd name="T19" fmla="*/ 0 h 82"/>
                  <a:gd name="T20" fmla="*/ 24 w 79"/>
                  <a:gd name="T21" fmla="*/ 3 h 82"/>
                  <a:gd name="T22" fmla="*/ 17 w 79"/>
                  <a:gd name="T23" fmla="*/ 8 h 82"/>
                  <a:gd name="T24" fmla="*/ 11 w 79"/>
                  <a:gd name="T25" fmla="*/ 13 h 82"/>
                  <a:gd name="T26" fmla="*/ 6 w 79"/>
                  <a:gd name="T27" fmla="*/ 18 h 82"/>
                  <a:gd name="T28" fmla="*/ 2 w 79"/>
                  <a:gd name="T29" fmla="*/ 25 h 82"/>
                  <a:gd name="T30" fmla="*/ 0 w 79"/>
                  <a:gd name="T31" fmla="*/ 33 h 82"/>
                  <a:gd name="T32" fmla="*/ 0 w 79"/>
                  <a:gd name="T33" fmla="*/ 41 h 82"/>
                  <a:gd name="T34" fmla="*/ 0 w 79"/>
                  <a:gd name="T35" fmla="*/ 49 h 82"/>
                  <a:gd name="T36" fmla="*/ 2 w 79"/>
                  <a:gd name="T37" fmla="*/ 57 h 82"/>
                  <a:gd name="T38" fmla="*/ 6 w 79"/>
                  <a:gd name="T39" fmla="*/ 64 h 82"/>
                  <a:gd name="T40" fmla="*/ 11 w 79"/>
                  <a:gd name="T41" fmla="*/ 70 h 82"/>
                  <a:gd name="T42" fmla="*/ 17 w 79"/>
                  <a:gd name="T43" fmla="*/ 75 h 82"/>
                  <a:gd name="T44" fmla="*/ 24 w 79"/>
                  <a:gd name="T45" fmla="*/ 78 h 82"/>
                  <a:gd name="T46" fmla="*/ 31 w 79"/>
                  <a:gd name="T47" fmla="*/ 81 h 82"/>
                  <a:gd name="T48" fmla="*/ 40 w 79"/>
                  <a:gd name="T49" fmla="*/ 82 h 82"/>
                  <a:gd name="T50" fmla="*/ 48 w 79"/>
                  <a:gd name="T51" fmla="*/ 81 h 82"/>
                  <a:gd name="T52" fmla="*/ 55 w 79"/>
                  <a:gd name="T53" fmla="*/ 78 h 82"/>
                  <a:gd name="T54" fmla="*/ 63 w 79"/>
                  <a:gd name="T55" fmla="*/ 75 h 82"/>
                  <a:gd name="T56" fmla="*/ 68 w 79"/>
                  <a:gd name="T57" fmla="*/ 70 h 82"/>
                  <a:gd name="T58" fmla="*/ 73 w 79"/>
                  <a:gd name="T59" fmla="*/ 64 h 82"/>
                  <a:gd name="T60" fmla="*/ 76 w 79"/>
                  <a:gd name="T61" fmla="*/ 57 h 82"/>
                  <a:gd name="T62" fmla="*/ 79 w 79"/>
                  <a:gd name="T63" fmla="*/ 49 h 82"/>
                  <a:gd name="T64" fmla="*/ 79 w 79"/>
                  <a:gd name="T65" fmla="*/ 41 h 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9"/>
                  <a:gd name="T100" fmla="*/ 0 h 82"/>
                  <a:gd name="T101" fmla="*/ 79 w 79"/>
                  <a:gd name="T102" fmla="*/ 82 h 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9" h="82">
                    <a:moveTo>
                      <a:pt x="79" y="41"/>
                    </a:moveTo>
                    <a:lnTo>
                      <a:pt x="79" y="33"/>
                    </a:lnTo>
                    <a:lnTo>
                      <a:pt x="76" y="25"/>
                    </a:lnTo>
                    <a:lnTo>
                      <a:pt x="73" y="18"/>
                    </a:lnTo>
                    <a:lnTo>
                      <a:pt x="68" y="13"/>
                    </a:lnTo>
                    <a:lnTo>
                      <a:pt x="63" y="8"/>
                    </a:lnTo>
                    <a:lnTo>
                      <a:pt x="55" y="3"/>
                    </a:lnTo>
                    <a:lnTo>
                      <a:pt x="48" y="0"/>
                    </a:lnTo>
                    <a:lnTo>
                      <a:pt x="40" y="0"/>
                    </a:lnTo>
                    <a:lnTo>
                      <a:pt x="31" y="0"/>
                    </a:lnTo>
                    <a:lnTo>
                      <a:pt x="24" y="3"/>
                    </a:lnTo>
                    <a:lnTo>
                      <a:pt x="17" y="8"/>
                    </a:lnTo>
                    <a:lnTo>
                      <a:pt x="11" y="13"/>
                    </a:lnTo>
                    <a:lnTo>
                      <a:pt x="6" y="18"/>
                    </a:lnTo>
                    <a:lnTo>
                      <a:pt x="2" y="25"/>
                    </a:lnTo>
                    <a:lnTo>
                      <a:pt x="0" y="33"/>
                    </a:lnTo>
                    <a:lnTo>
                      <a:pt x="0" y="41"/>
                    </a:lnTo>
                    <a:lnTo>
                      <a:pt x="0" y="49"/>
                    </a:lnTo>
                    <a:lnTo>
                      <a:pt x="2" y="57"/>
                    </a:lnTo>
                    <a:lnTo>
                      <a:pt x="6" y="64"/>
                    </a:lnTo>
                    <a:lnTo>
                      <a:pt x="11" y="70"/>
                    </a:lnTo>
                    <a:lnTo>
                      <a:pt x="17" y="75"/>
                    </a:lnTo>
                    <a:lnTo>
                      <a:pt x="24" y="78"/>
                    </a:lnTo>
                    <a:lnTo>
                      <a:pt x="31" y="81"/>
                    </a:lnTo>
                    <a:lnTo>
                      <a:pt x="40" y="82"/>
                    </a:lnTo>
                    <a:lnTo>
                      <a:pt x="48" y="81"/>
                    </a:lnTo>
                    <a:lnTo>
                      <a:pt x="55" y="78"/>
                    </a:lnTo>
                    <a:lnTo>
                      <a:pt x="63" y="75"/>
                    </a:lnTo>
                    <a:lnTo>
                      <a:pt x="68" y="70"/>
                    </a:lnTo>
                    <a:lnTo>
                      <a:pt x="73" y="64"/>
                    </a:lnTo>
                    <a:lnTo>
                      <a:pt x="76" y="57"/>
                    </a:lnTo>
                    <a:lnTo>
                      <a:pt x="79" y="49"/>
                    </a:lnTo>
                    <a:lnTo>
                      <a:pt x="79"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4619" name="Freeform 161"/>
              <p:cNvSpPr>
                <a:spLocks/>
              </p:cNvSpPr>
              <p:nvPr/>
            </p:nvSpPr>
            <p:spPr bwMode="auto">
              <a:xfrm>
                <a:off x="3106" y="3394"/>
                <a:ext cx="79" cy="82"/>
              </a:xfrm>
              <a:custGeom>
                <a:avLst/>
                <a:gdLst>
                  <a:gd name="T0" fmla="*/ 79 w 79"/>
                  <a:gd name="T1" fmla="*/ 41 h 82"/>
                  <a:gd name="T2" fmla="*/ 79 w 79"/>
                  <a:gd name="T3" fmla="*/ 33 h 82"/>
                  <a:gd name="T4" fmla="*/ 76 w 79"/>
                  <a:gd name="T5" fmla="*/ 25 h 82"/>
                  <a:gd name="T6" fmla="*/ 73 w 79"/>
                  <a:gd name="T7" fmla="*/ 18 h 82"/>
                  <a:gd name="T8" fmla="*/ 68 w 79"/>
                  <a:gd name="T9" fmla="*/ 13 h 82"/>
                  <a:gd name="T10" fmla="*/ 63 w 79"/>
                  <a:gd name="T11" fmla="*/ 8 h 82"/>
                  <a:gd name="T12" fmla="*/ 55 w 79"/>
                  <a:gd name="T13" fmla="*/ 3 h 82"/>
                  <a:gd name="T14" fmla="*/ 48 w 79"/>
                  <a:gd name="T15" fmla="*/ 0 h 82"/>
                  <a:gd name="T16" fmla="*/ 40 w 79"/>
                  <a:gd name="T17" fmla="*/ 0 h 82"/>
                  <a:gd name="T18" fmla="*/ 31 w 79"/>
                  <a:gd name="T19" fmla="*/ 0 h 82"/>
                  <a:gd name="T20" fmla="*/ 23 w 79"/>
                  <a:gd name="T21" fmla="*/ 3 h 82"/>
                  <a:gd name="T22" fmla="*/ 17 w 79"/>
                  <a:gd name="T23" fmla="*/ 8 h 82"/>
                  <a:gd name="T24" fmla="*/ 11 w 79"/>
                  <a:gd name="T25" fmla="*/ 13 h 82"/>
                  <a:gd name="T26" fmla="*/ 6 w 79"/>
                  <a:gd name="T27" fmla="*/ 18 h 82"/>
                  <a:gd name="T28" fmla="*/ 2 w 79"/>
                  <a:gd name="T29" fmla="*/ 25 h 82"/>
                  <a:gd name="T30" fmla="*/ 0 w 79"/>
                  <a:gd name="T31" fmla="*/ 33 h 82"/>
                  <a:gd name="T32" fmla="*/ 0 w 79"/>
                  <a:gd name="T33" fmla="*/ 41 h 82"/>
                  <a:gd name="T34" fmla="*/ 0 w 79"/>
                  <a:gd name="T35" fmla="*/ 49 h 82"/>
                  <a:gd name="T36" fmla="*/ 2 w 79"/>
                  <a:gd name="T37" fmla="*/ 57 h 82"/>
                  <a:gd name="T38" fmla="*/ 6 w 79"/>
                  <a:gd name="T39" fmla="*/ 64 h 82"/>
                  <a:gd name="T40" fmla="*/ 11 w 79"/>
                  <a:gd name="T41" fmla="*/ 69 h 82"/>
                  <a:gd name="T42" fmla="*/ 17 w 79"/>
                  <a:gd name="T43" fmla="*/ 75 h 82"/>
                  <a:gd name="T44" fmla="*/ 23 w 79"/>
                  <a:gd name="T45" fmla="*/ 78 h 82"/>
                  <a:gd name="T46" fmla="*/ 31 w 79"/>
                  <a:gd name="T47" fmla="*/ 81 h 82"/>
                  <a:gd name="T48" fmla="*/ 40 w 79"/>
                  <a:gd name="T49" fmla="*/ 82 h 82"/>
                  <a:gd name="T50" fmla="*/ 48 w 79"/>
                  <a:gd name="T51" fmla="*/ 81 h 82"/>
                  <a:gd name="T52" fmla="*/ 55 w 79"/>
                  <a:gd name="T53" fmla="*/ 78 h 82"/>
                  <a:gd name="T54" fmla="*/ 63 w 79"/>
                  <a:gd name="T55" fmla="*/ 75 h 82"/>
                  <a:gd name="T56" fmla="*/ 68 w 79"/>
                  <a:gd name="T57" fmla="*/ 69 h 82"/>
                  <a:gd name="T58" fmla="*/ 73 w 79"/>
                  <a:gd name="T59" fmla="*/ 64 h 82"/>
                  <a:gd name="T60" fmla="*/ 76 w 79"/>
                  <a:gd name="T61" fmla="*/ 57 h 82"/>
                  <a:gd name="T62" fmla="*/ 79 w 79"/>
                  <a:gd name="T63" fmla="*/ 49 h 82"/>
                  <a:gd name="T64" fmla="*/ 79 w 79"/>
                  <a:gd name="T65" fmla="*/ 41 h 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9"/>
                  <a:gd name="T100" fmla="*/ 0 h 82"/>
                  <a:gd name="T101" fmla="*/ 79 w 79"/>
                  <a:gd name="T102" fmla="*/ 82 h 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9" h="82">
                    <a:moveTo>
                      <a:pt x="79" y="41"/>
                    </a:moveTo>
                    <a:lnTo>
                      <a:pt x="79" y="33"/>
                    </a:lnTo>
                    <a:lnTo>
                      <a:pt x="76" y="25"/>
                    </a:lnTo>
                    <a:lnTo>
                      <a:pt x="73" y="18"/>
                    </a:lnTo>
                    <a:lnTo>
                      <a:pt x="68" y="13"/>
                    </a:lnTo>
                    <a:lnTo>
                      <a:pt x="63" y="8"/>
                    </a:lnTo>
                    <a:lnTo>
                      <a:pt x="55" y="3"/>
                    </a:lnTo>
                    <a:lnTo>
                      <a:pt x="48" y="0"/>
                    </a:lnTo>
                    <a:lnTo>
                      <a:pt x="40" y="0"/>
                    </a:lnTo>
                    <a:lnTo>
                      <a:pt x="31" y="0"/>
                    </a:lnTo>
                    <a:lnTo>
                      <a:pt x="23" y="3"/>
                    </a:lnTo>
                    <a:lnTo>
                      <a:pt x="17" y="8"/>
                    </a:lnTo>
                    <a:lnTo>
                      <a:pt x="11" y="13"/>
                    </a:lnTo>
                    <a:lnTo>
                      <a:pt x="6" y="18"/>
                    </a:lnTo>
                    <a:lnTo>
                      <a:pt x="2" y="25"/>
                    </a:lnTo>
                    <a:lnTo>
                      <a:pt x="0" y="33"/>
                    </a:lnTo>
                    <a:lnTo>
                      <a:pt x="0" y="41"/>
                    </a:lnTo>
                    <a:lnTo>
                      <a:pt x="0" y="49"/>
                    </a:lnTo>
                    <a:lnTo>
                      <a:pt x="2" y="57"/>
                    </a:lnTo>
                    <a:lnTo>
                      <a:pt x="6" y="64"/>
                    </a:lnTo>
                    <a:lnTo>
                      <a:pt x="11" y="69"/>
                    </a:lnTo>
                    <a:lnTo>
                      <a:pt x="17" y="75"/>
                    </a:lnTo>
                    <a:lnTo>
                      <a:pt x="23" y="78"/>
                    </a:lnTo>
                    <a:lnTo>
                      <a:pt x="31" y="81"/>
                    </a:lnTo>
                    <a:lnTo>
                      <a:pt x="40" y="82"/>
                    </a:lnTo>
                    <a:lnTo>
                      <a:pt x="48" y="81"/>
                    </a:lnTo>
                    <a:lnTo>
                      <a:pt x="55" y="78"/>
                    </a:lnTo>
                    <a:lnTo>
                      <a:pt x="63" y="75"/>
                    </a:lnTo>
                    <a:lnTo>
                      <a:pt x="68" y="69"/>
                    </a:lnTo>
                    <a:lnTo>
                      <a:pt x="73" y="64"/>
                    </a:lnTo>
                    <a:lnTo>
                      <a:pt x="76" y="57"/>
                    </a:lnTo>
                    <a:lnTo>
                      <a:pt x="79" y="49"/>
                    </a:lnTo>
                    <a:lnTo>
                      <a:pt x="79" y="4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54620" name="Freeform 162"/>
              <p:cNvSpPr>
                <a:spLocks/>
              </p:cNvSpPr>
              <p:nvPr/>
            </p:nvSpPr>
            <p:spPr bwMode="auto">
              <a:xfrm>
                <a:off x="3427" y="2754"/>
                <a:ext cx="81" cy="81"/>
              </a:xfrm>
              <a:custGeom>
                <a:avLst/>
                <a:gdLst>
                  <a:gd name="T0" fmla="*/ 81 w 81"/>
                  <a:gd name="T1" fmla="*/ 40 h 81"/>
                  <a:gd name="T2" fmla="*/ 79 w 81"/>
                  <a:gd name="T3" fmla="*/ 32 h 81"/>
                  <a:gd name="T4" fmla="*/ 78 w 81"/>
                  <a:gd name="T5" fmla="*/ 25 h 81"/>
                  <a:gd name="T6" fmla="*/ 74 w 81"/>
                  <a:gd name="T7" fmla="*/ 17 h 81"/>
                  <a:gd name="T8" fmla="*/ 69 w 81"/>
                  <a:gd name="T9" fmla="*/ 12 h 81"/>
                  <a:gd name="T10" fmla="*/ 63 w 81"/>
                  <a:gd name="T11" fmla="*/ 8 h 81"/>
                  <a:gd name="T12" fmla="*/ 55 w 81"/>
                  <a:gd name="T13" fmla="*/ 3 h 81"/>
                  <a:gd name="T14" fmla="*/ 48 w 81"/>
                  <a:gd name="T15" fmla="*/ 0 h 81"/>
                  <a:gd name="T16" fmla="*/ 40 w 81"/>
                  <a:gd name="T17" fmla="*/ 0 h 81"/>
                  <a:gd name="T18" fmla="*/ 32 w 81"/>
                  <a:gd name="T19" fmla="*/ 0 h 81"/>
                  <a:gd name="T20" fmla="*/ 24 w 81"/>
                  <a:gd name="T21" fmla="*/ 3 h 81"/>
                  <a:gd name="T22" fmla="*/ 18 w 81"/>
                  <a:gd name="T23" fmla="*/ 8 h 81"/>
                  <a:gd name="T24" fmla="*/ 11 w 81"/>
                  <a:gd name="T25" fmla="*/ 12 h 81"/>
                  <a:gd name="T26" fmla="*/ 6 w 81"/>
                  <a:gd name="T27" fmla="*/ 17 h 81"/>
                  <a:gd name="T28" fmla="*/ 3 w 81"/>
                  <a:gd name="T29" fmla="*/ 25 h 81"/>
                  <a:gd name="T30" fmla="*/ 1 w 81"/>
                  <a:gd name="T31" fmla="*/ 32 h 81"/>
                  <a:gd name="T32" fmla="*/ 0 w 81"/>
                  <a:gd name="T33" fmla="*/ 40 h 81"/>
                  <a:gd name="T34" fmla="*/ 1 w 81"/>
                  <a:gd name="T35" fmla="*/ 48 h 81"/>
                  <a:gd name="T36" fmla="*/ 3 w 81"/>
                  <a:gd name="T37" fmla="*/ 56 h 81"/>
                  <a:gd name="T38" fmla="*/ 6 w 81"/>
                  <a:gd name="T39" fmla="*/ 63 h 81"/>
                  <a:gd name="T40" fmla="*/ 11 w 81"/>
                  <a:gd name="T41" fmla="*/ 68 h 81"/>
                  <a:gd name="T42" fmla="*/ 18 w 81"/>
                  <a:gd name="T43" fmla="*/ 75 h 81"/>
                  <a:gd name="T44" fmla="*/ 24 w 81"/>
                  <a:gd name="T45" fmla="*/ 78 h 81"/>
                  <a:gd name="T46" fmla="*/ 32 w 81"/>
                  <a:gd name="T47" fmla="*/ 81 h 81"/>
                  <a:gd name="T48" fmla="*/ 40 w 81"/>
                  <a:gd name="T49" fmla="*/ 81 h 81"/>
                  <a:gd name="T50" fmla="*/ 48 w 81"/>
                  <a:gd name="T51" fmla="*/ 81 h 81"/>
                  <a:gd name="T52" fmla="*/ 55 w 81"/>
                  <a:gd name="T53" fmla="*/ 78 h 81"/>
                  <a:gd name="T54" fmla="*/ 63 w 81"/>
                  <a:gd name="T55" fmla="*/ 75 h 81"/>
                  <a:gd name="T56" fmla="*/ 69 w 81"/>
                  <a:gd name="T57" fmla="*/ 68 h 81"/>
                  <a:gd name="T58" fmla="*/ 74 w 81"/>
                  <a:gd name="T59" fmla="*/ 63 h 81"/>
                  <a:gd name="T60" fmla="*/ 78 w 81"/>
                  <a:gd name="T61" fmla="*/ 56 h 81"/>
                  <a:gd name="T62" fmla="*/ 79 w 81"/>
                  <a:gd name="T63" fmla="*/ 48 h 81"/>
                  <a:gd name="T64" fmla="*/ 81 w 81"/>
                  <a:gd name="T65" fmla="*/ 40 h 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1"/>
                  <a:gd name="T100" fmla="*/ 0 h 81"/>
                  <a:gd name="T101" fmla="*/ 81 w 81"/>
                  <a:gd name="T102" fmla="*/ 81 h 8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1" h="81">
                    <a:moveTo>
                      <a:pt x="81" y="40"/>
                    </a:moveTo>
                    <a:lnTo>
                      <a:pt x="79" y="32"/>
                    </a:lnTo>
                    <a:lnTo>
                      <a:pt x="78" y="25"/>
                    </a:lnTo>
                    <a:lnTo>
                      <a:pt x="74" y="17"/>
                    </a:lnTo>
                    <a:lnTo>
                      <a:pt x="69" y="12"/>
                    </a:lnTo>
                    <a:lnTo>
                      <a:pt x="63" y="8"/>
                    </a:lnTo>
                    <a:lnTo>
                      <a:pt x="55" y="3"/>
                    </a:lnTo>
                    <a:lnTo>
                      <a:pt x="48" y="0"/>
                    </a:lnTo>
                    <a:lnTo>
                      <a:pt x="40" y="0"/>
                    </a:lnTo>
                    <a:lnTo>
                      <a:pt x="32" y="0"/>
                    </a:lnTo>
                    <a:lnTo>
                      <a:pt x="24" y="3"/>
                    </a:lnTo>
                    <a:lnTo>
                      <a:pt x="18" y="8"/>
                    </a:lnTo>
                    <a:lnTo>
                      <a:pt x="11" y="12"/>
                    </a:lnTo>
                    <a:lnTo>
                      <a:pt x="6" y="17"/>
                    </a:lnTo>
                    <a:lnTo>
                      <a:pt x="3" y="25"/>
                    </a:lnTo>
                    <a:lnTo>
                      <a:pt x="1" y="32"/>
                    </a:lnTo>
                    <a:lnTo>
                      <a:pt x="0" y="40"/>
                    </a:lnTo>
                    <a:lnTo>
                      <a:pt x="1" y="48"/>
                    </a:lnTo>
                    <a:lnTo>
                      <a:pt x="3" y="56"/>
                    </a:lnTo>
                    <a:lnTo>
                      <a:pt x="6" y="63"/>
                    </a:lnTo>
                    <a:lnTo>
                      <a:pt x="11" y="68"/>
                    </a:lnTo>
                    <a:lnTo>
                      <a:pt x="18" y="75"/>
                    </a:lnTo>
                    <a:lnTo>
                      <a:pt x="24" y="78"/>
                    </a:lnTo>
                    <a:lnTo>
                      <a:pt x="32" y="81"/>
                    </a:lnTo>
                    <a:lnTo>
                      <a:pt x="40" y="81"/>
                    </a:lnTo>
                    <a:lnTo>
                      <a:pt x="48" y="81"/>
                    </a:lnTo>
                    <a:lnTo>
                      <a:pt x="55" y="78"/>
                    </a:lnTo>
                    <a:lnTo>
                      <a:pt x="63" y="75"/>
                    </a:lnTo>
                    <a:lnTo>
                      <a:pt x="69" y="68"/>
                    </a:lnTo>
                    <a:lnTo>
                      <a:pt x="74" y="63"/>
                    </a:lnTo>
                    <a:lnTo>
                      <a:pt x="78" y="56"/>
                    </a:lnTo>
                    <a:lnTo>
                      <a:pt x="79" y="48"/>
                    </a:lnTo>
                    <a:lnTo>
                      <a:pt x="81" y="4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54621" name="Freeform 163"/>
              <p:cNvSpPr>
                <a:spLocks/>
              </p:cNvSpPr>
              <p:nvPr/>
            </p:nvSpPr>
            <p:spPr bwMode="auto">
              <a:xfrm>
                <a:off x="3432" y="2910"/>
                <a:ext cx="81" cy="81"/>
              </a:xfrm>
              <a:custGeom>
                <a:avLst/>
                <a:gdLst>
                  <a:gd name="T0" fmla="*/ 81 w 81"/>
                  <a:gd name="T1" fmla="*/ 40 h 81"/>
                  <a:gd name="T2" fmla="*/ 80 w 81"/>
                  <a:gd name="T3" fmla="*/ 33 h 81"/>
                  <a:gd name="T4" fmla="*/ 78 w 81"/>
                  <a:gd name="T5" fmla="*/ 24 h 81"/>
                  <a:gd name="T6" fmla="*/ 74 w 81"/>
                  <a:gd name="T7" fmla="*/ 18 h 81"/>
                  <a:gd name="T8" fmla="*/ 69 w 81"/>
                  <a:gd name="T9" fmla="*/ 13 h 81"/>
                  <a:gd name="T10" fmla="*/ 63 w 81"/>
                  <a:gd name="T11" fmla="*/ 8 h 81"/>
                  <a:gd name="T12" fmla="*/ 57 w 81"/>
                  <a:gd name="T13" fmla="*/ 3 h 81"/>
                  <a:gd name="T14" fmla="*/ 48 w 81"/>
                  <a:gd name="T15" fmla="*/ 0 h 81"/>
                  <a:gd name="T16" fmla="*/ 40 w 81"/>
                  <a:gd name="T17" fmla="*/ 0 h 81"/>
                  <a:gd name="T18" fmla="*/ 33 w 81"/>
                  <a:gd name="T19" fmla="*/ 0 h 81"/>
                  <a:gd name="T20" fmla="*/ 24 w 81"/>
                  <a:gd name="T21" fmla="*/ 3 h 81"/>
                  <a:gd name="T22" fmla="*/ 18 w 81"/>
                  <a:gd name="T23" fmla="*/ 8 h 81"/>
                  <a:gd name="T24" fmla="*/ 12 w 81"/>
                  <a:gd name="T25" fmla="*/ 13 h 81"/>
                  <a:gd name="T26" fmla="*/ 6 w 81"/>
                  <a:gd name="T27" fmla="*/ 18 h 81"/>
                  <a:gd name="T28" fmla="*/ 2 w 81"/>
                  <a:gd name="T29" fmla="*/ 24 h 81"/>
                  <a:gd name="T30" fmla="*/ 1 w 81"/>
                  <a:gd name="T31" fmla="*/ 33 h 81"/>
                  <a:gd name="T32" fmla="*/ 0 w 81"/>
                  <a:gd name="T33" fmla="*/ 40 h 81"/>
                  <a:gd name="T34" fmla="*/ 1 w 81"/>
                  <a:gd name="T35" fmla="*/ 50 h 81"/>
                  <a:gd name="T36" fmla="*/ 2 w 81"/>
                  <a:gd name="T37" fmla="*/ 56 h 81"/>
                  <a:gd name="T38" fmla="*/ 6 w 81"/>
                  <a:gd name="T39" fmla="*/ 64 h 81"/>
                  <a:gd name="T40" fmla="*/ 12 w 81"/>
                  <a:gd name="T41" fmla="*/ 69 h 81"/>
                  <a:gd name="T42" fmla="*/ 18 w 81"/>
                  <a:gd name="T43" fmla="*/ 75 h 81"/>
                  <a:gd name="T44" fmla="*/ 24 w 81"/>
                  <a:gd name="T45" fmla="*/ 79 h 81"/>
                  <a:gd name="T46" fmla="*/ 33 w 81"/>
                  <a:gd name="T47" fmla="*/ 81 h 81"/>
                  <a:gd name="T48" fmla="*/ 40 w 81"/>
                  <a:gd name="T49" fmla="*/ 81 h 81"/>
                  <a:gd name="T50" fmla="*/ 48 w 81"/>
                  <a:gd name="T51" fmla="*/ 81 h 81"/>
                  <a:gd name="T52" fmla="*/ 57 w 81"/>
                  <a:gd name="T53" fmla="*/ 79 h 81"/>
                  <a:gd name="T54" fmla="*/ 63 w 81"/>
                  <a:gd name="T55" fmla="*/ 75 h 81"/>
                  <a:gd name="T56" fmla="*/ 69 w 81"/>
                  <a:gd name="T57" fmla="*/ 69 h 81"/>
                  <a:gd name="T58" fmla="*/ 74 w 81"/>
                  <a:gd name="T59" fmla="*/ 64 h 81"/>
                  <a:gd name="T60" fmla="*/ 78 w 81"/>
                  <a:gd name="T61" fmla="*/ 56 h 81"/>
                  <a:gd name="T62" fmla="*/ 80 w 81"/>
                  <a:gd name="T63" fmla="*/ 50 h 81"/>
                  <a:gd name="T64" fmla="*/ 81 w 81"/>
                  <a:gd name="T65" fmla="*/ 40 h 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1"/>
                  <a:gd name="T100" fmla="*/ 0 h 81"/>
                  <a:gd name="T101" fmla="*/ 81 w 81"/>
                  <a:gd name="T102" fmla="*/ 81 h 8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1" h="81">
                    <a:moveTo>
                      <a:pt x="81" y="40"/>
                    </a:moveTo>
                    <a:lnTo>
                      <a:pt x="80" y="33"/>
                    </a:lnTo>
                    <a:lnTo>
                      <a:pt x="78" y="24"/>
                    </a:lnTo>
                    <a:lnTo>
                      <a:pt x="74" y="18"/>
                    </a:lnTo>
                    <a:lnTo>
                      <a:pt x="69" y="13"/>
                    </a:lnTo>
                    <a:lnTo>
                      <a:pt x="63" y="8"/>
                    </a:lnTo>
                    <a:lnTo>
                      <a:pt x="57" y="3"/>
                    </a:lnTo>
                    <a:lnTo>
                      <a:pt x="48" y="0"/>
                    </a:lnTo>
                    <a:lnTo>
                      <a:pt x="40" y="0"/>
                    </a:lnTo>
                    <a:lnTo>
                      <a:pt x="33" y="0"/>
                    </a:lnTo>
                    <a:lnTo>
                      <a:pt x="24" y="3"/>
                    </a:lnTo>
                    <a:lnTo>
                      <a:pt x="18" y="8"/>
                    </a:lnTo>
                    <a:lnTo>
                      <a:pt x="12" y="13"/>
                    </a:lnTo>
                    <a:lnTo>
                      <a:pt x="6" y="18"/>
                    </a:lnTo>
                    <a:lnTo>
                      <a:pt x="2" y="24"/>
                    </a:lnTo>
                    <a:lnTo>
                      <a:pt x="1" y="33"/>
                    </a:lnTo>
                    <a:lnTo>
                      <a:pt x="0" y="40"/>
                    </a:lnTo>
                    <a:lnTo>
                      <a:pt x="1" y="50"/>
                    </a:lnTo>
                    <a:lnTo>
                      <a:pt x="2" y="56"/>
                    </a:lnTo>
                    <a:lnTo>
                      <a:pt x="6" y="64"/>
                    </a:lnTo>
                    <a:lnTo>
                      <a:pt x="12" y="69"/>
                    </a:lnTo>
                    <a:lnTo>
                      <a:pt x="18" y="75"/>
                    </a:lnTo>
                    <a:lnTo>
                      <a:pt x="24" y="79"/>
                    </a:lnTo>
                    <a:lnTo>
                      <a:pt x="33" y="81"/>
                    </a:lnTo>
                    <a:lnTo>
                      <a:pt x="40" y="81"/>
                    </a:lnTo>
                    <a:lnTo>
                      <a:pt x="48" y="81"/>
                    </a:lnTo>
                    <a:lnTo>
                      <a:pt x="57" y="79"/>
                    </a:lnTo>
                    <a:lnTo>
                      <a:pt x="63" y="75"/>
                    </a:lnTo>
                    <a:lnTo>
                      <a:pt x="69" y="69"/>
                    </a:lnTo>
                    <a:lnTo>
                      <a:pt x="74" y="64"/>
                    </a:lnTo>
                    <a:lnTo>
                      <a:pt x="78" y="56"/>
                    </a:lnTo>
                    <a:lnTo>
                      <a:pt x="80" y="50"/>
                    </a:lnTo>
                    <a:lnTo>
                      <a:pt x="81" y="4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54622" name="Freeform 164"/>
              <p:cNvSpPr>
                <a:spLocks/>
              </p:cNvSpPr>
              <p:nvPr/>
            </p:nvSpPr>
            <p:spPr bwMode="auto">
              <a:xfrm>
                <a:off x="3427" y="3077"/>
                <a:ext cx="81" cy="82"/>
              </a:xfrm>
              <a:custGeom>
                <a:avLst/>
                <a:gdLst>
                  <a:gd name="T0" fmla="*/ 81 w 81"/>
                  <a:gd name="T1" fmla="*/ 41 h 82"/>
                  <a:gd name="T2" fmla="*/ 79 w 81"/>
                  <a:gd name="T3" fmla="*/ 32 h 82"/>
                  <a:gd name="T4" fmla="*/ 78 w 81"/>
                  <a:gd name="T5" fmla="*/ 25 h 82"/>
                  <a:gd name="T6" fmla="*/ 74 w 81"/>
                  <a:gd name="T7" fmla="*/ 18 h 82"/>
                  <a:gd name="T8" fmla="*/ 69 w 81"/>
                  <a:gd name="T9" fmla="*/ 11 h 82"/>
                  <a:gd name="T10" fmla="*/ 63 w 81"/>
                  <a:gd name="T11" fmla="*/ 6 h 82"/>
                  <a:gd name="T12" fmla="*/ 55 w 81"/>
                  <a:gd name="T13" fmla="*/ 2 h 82"/>
                  <a:gd name="T14" fmla="*/ 48 w 81"/>
                  <a:gd name="T15" fmla="*/ 1 h 82"/>
                  <a:gd name="T16" fmla="*/ 40 w 81"/>
                  <a:gd name="T17" fmla="*/ 0 h 82"/>
                  <a:gd name="T18" fmla="*/ 32 w 81"/>
                  <a:gd name="T19" fmla="*/ 1 h 82"/>
                  <a:gd name="T20" fmla="*/ 24 w 81"/>
                  <a:gd name="T21" fmla="*/ 2 h 82"/>
                  <a:gd name="T22" fmla="*/ 18 w 81"/>
                  <a:gd name="T23" fmla="*/ 6 h 82"/>
                  <a:gd name="T24" fmla="*/ 11 w 81"/>
                  <a:gd name="T25" fmla="*/ 11 h 82"/>
                  <a:gd name="T26" fmla="*/ 6 w 81"/>
                  <a:gd name="T27" fmla="*/ 18 h 82"/>
                  <a:gd name="T28" fmla="*/ 3 w 81"/>
                  <a:gd name="T29" fmla="*/ 25 h 82"/>
                  <a:gd name="T30" fmla="*/ 1 w 81"/>
                  <a:gd name="T31" fmla="*/ 32 h 82"/>
                  <a:gd name="T32" fmla="*/ 0 w 81"/>
                  <a:gd name="T33" fmla="*/ 41 h 82"/>
                  <a:gd name="T34" fmla="*/ 1 w 81"/>
                  <a:gd name="T35" fmla="*/ 48 h 82"/>
                  <a:gd name="T36" fmla="*/ 3 w 81"/>
                  <a:gd name="T37" fmla="*/ 56 h 82"/>
                  <a:gd name="T38" fmla="*/ 6 w 81"/>
                  <a:gd name="T39" fmla="*/ 63 h 82"/>
                  <a:gd name="T40" fmla="*/ 11 w 81"/>
                  <a:gd name="T41" fmla="*/ 69 h 82"/>
                  <a:gd name="T42" fmla="*/ 18 w 81"/>
                  <a:gd name="T43" fmla="*/ 74 h 82"/>
                  <a:gd name="T44" fmla="*/ 24 w 81"/>
                  <a:gd name="T45" fmla="*/ 77 h 82"/>
                  <a:gd name="T46" fmla="*/ 32 w 81"/>
                  <a:gd name="T47" fmla="*/ 79 h 82"/>
                  <a:gd name="T48" fmla="*/ 40 w 81"/>
                  <a:gd name="T49" fmla="*/ 82 h 82"/>
                  <a:gd name="T50" fmla="*/ 48 w 81"/>
                  <a:gd name="T51" fmla="*/ 79 h 82"/>
                  <a:gd name="T52" fmla="*/ 55 w 81"/>
                  <a:gd name="T53" fmla="*/ 77 h 82"/>
                  <a:gd name="T54" fmla="*/ 63 w 81"/>
                  <a:gd name="T55" fmla="*/ 74 h 82"/>
                  <a:gd name="T56" fmla="*/ 69 w 81"/>
                  <a:gd name="T57" fmla="*/ 69 h 82"/>
                  <a:gd name="T58" fmla="*/ 74 w 81"/>
                  <a:gd name="T59" fmla="*/ 63 h 82"/>
                  <a:gd name="T60" fmla="*/ 78 w 81"/>
                  <a:gd name="T61" fmla="*/ 56 h 82"/>
                  <a:gd name="T62" fmla="*/ 79 w 81"/>
                  <a:gd name="T63" fmla="*/ 48 h 82"/>
                  <a:gd name="T64" fmla="*/ 81 w 81"/>
                  <a:gd name="T65" fmla="*/ 41 h 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1"/>
                  <a:gd name="T100" fmla="*/ 0 h 82"/>
                  <a:gd name="T101" fmla="*/ 81 w 81"/>
                  <a:gd name="T102" fmla="*/ 82 h 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1" h="82">
                    <a:moveTo>
                      <a:pt x="81" y="41"/>
                    </a:moveTo>
                    <a:lnTo>
                      <a:pt x="79" y="32"/>
                    </a:lnTo>
                    <a:lnTo>
                      <a:pt x="78" y="25"/>
                    </a:lnTo>
                    <a:lnTo>
                      <a:pt x="74" y="18"/>
                    </a:lnTo>
                    <a:lnTo>
                      <a:pt x="69" y="11"/>
                    </a:lnTo>
                    <a:lnTo>
                      <a:pt x="63" y="6"/>
                    </a:lnTo>
                    <a:lnTo>
                      <a:pt x="55" y="2"/>
                    </a:lnTo>
                    <a:lnTo>
                      <a:pt x="48" y="1"/>
                    </a:lnTo>
                    <a:lnTo>
                      <a:pt x="40" y="0"/>
                    </a:lnTo>
                    <a:lnTo>
                      <a:pt x="32" y="1"/>
                    </a:lnTo>
                    <a:lnTo>
                      <a:pt x="24" y="2"/>
                    </a:lnTo>
                    <a:lnTo>
                      <a:pt x="18" y="6"/>
                    </a:lnTo>
                    <a:lnTo>
                      <a:pt x="11" y="11"/>
                    </a:lnTo>
                    <a:lnTo>
                      <a:pt x="6" y="18"/>
                    </a:lnTo>
                    <a:lnTo>
                      <a:pt x="3" y="25"/>
                    </a:lnTo>
                    <a:lnTo>
                      <a:pt x="1" y="32"/>
                    </a:lnTo>
                    <a:lnTo>
                      <a:pt x="0" y="41"/>
                    </a:lnTo>
                    <a:lnTo>
                      <a:pt x="1" y="48"/>
                    </a:lnTo>
                    <a:lnTo>
                      <a:pt x="3" y="56"/>
                    </a:lnTo>
                    <a:lnTo>
                      <a:pt x="6" y="63"/>
                    </a:lnTo>
                    <a:lnTo>
                      <a:pt x="11" y="69"/>
                    </a:lnTo>
                    <a:lnTo>
                      <a:pt x="18" y="74"/>
                    </a:lnTo>
                    <a:lnTo>
                      <a:pt x="24" y="77"/>
                    </a:lnTo>
                    <a:lnTo>
                      <a:pt x="32" y="79"/>
                    </a:lnTo>
                    <a:lnTo>
                      <a:pt x="40" y="82"/>
                    </a:lnTo>
                    <a:lnTo>
                      <a:pt x="48" y="79"/>
                    </a:lnTo>
                    <a:lnTo>
                      <a:pt x="55" y="77"/>
                    </a:lnTo>
                    <a:lnTo>
                      <a:pt x="63" y="74"/>
                    </a:lnTo>
                    <a:lnTo>
                      <a:pt x="69" y="69"/>
                    </a:lnTo>
                    <a:lnTo>
                      <a:pt x="74" y="63"/>
                    </a:lnTo>
                    <a:lnTo>
                      <a:pt x="78" y="56"/>
                    </a:lnTo>
                    <a:lnTo>
                      <a:pt x="79" y="48"/>
                    </a:lnTo>
                    <a:lnTo>
                      <a:pt x="81" y="4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54623" name="Freeform 165"/>
              <p:cNvSpPr>
                <a:spLocks/>
              </p:cNvSpPr>
              <p:nvPr/>
            </p:nvSpPr>
            <p:spPr bwMode="auto">
              <a:xfrm>
                <a:off x="3427" y="3238"/>
                <a:ext cx="81" cy="82"/>
              </a:xfrm>
              <a:custGeom>
                <a:avLst/>
                <a:gdLst>
                  <a:gd name="T0" fmla="*/ 81 w 81"/>
                  <a:gd name="T1" fmla="*/ 41 h 82"/>
                  <a:gd name="T2" fmla="*/ 79 w 81"/>
                  <a:gd name="T3" fmla="*/ 32 h 82"/>
                  <a:gd name="T4" fmla="*/ 76 w 81"/>
                  <a:gd name="T5" fmla="*/ 25 h 82"/>
                  <a:gd name="T6" fmla="*/ 74 w 81"/>
                  <a:gd name="T7" fmla="*/ 17 h 82"/>
                  <a:gd name="T8" fmla="*/ 69 w 81"/>
                  <a:gd name="T9" fmla="*/ 12 h 82"/>
                  <a:gd name="T10" fmla="*/ 63 w 81"/>
                  <a:gd name="T11" fmla="*/ 6 h 82"/>
                  <a:gd name="T12" fmla="*/ 55 w 81"/>
                  <a:gd name="T13" fmla="*/ 2 h 82"/>
                  <a:gd name="T14" fmla="*/ 48 w 81"/>
                  <a:gd name="T15" fmla="*/ 0 h 82"/>
                  <a:gd name="T16" fmla="*/ 40 w 81"/>
                  <a:gd name="T17" fmla="*/ 0 h 82"/>
                  <a:gd name="T18" fmla="*/ 32 w 81"/>
                  <a:gd name="T19" fmla="*/ 0 h 82"/>
                  <a:gd name="T20" fmla="*/ 24 w 81"/>
                  <a:gd name="T21" fmla="*/ 2 h 82"/>
                  <a:gd name="T22" fmla="*/ 18 w 81"/>
                  <a:gd name="T23" fmla="*/ 6 h 82"/>
                  <a:gd name="T24" fmla="*/ 11 w 81"/>
                  <a:gd name="T25" fmla="*/ 12 h 82"/>
                  <a:gd name="T26" fmla="*/ 6 w 81"/>
                  <a:gd name="T27" fmla="*/ 17 h 82"/>
                  <a:gd name="T28" fmla="*/ 3 w 81"/>
                  <a:gd name="T29" fmla="*/ 25 h 82"/>
                  <a:gd name="T30" fmla="*/ 1 w 81"/>
                  <a:gd name="T31" fmla="*/ 32 h 82"/>
                  <a:gd name="T32" fmla="*/ 0 w 81"/>
                  <a:gd name="T33" fmla="*/ 41 h 82"/>
                  <a:gd name="T34" fmla="*/ 1 w 81"/>
                  <a:gd name="T35" fmla="*/ 48 h 82"/>
                  <a:gd name="T36" fmla="*/ 3 w 81"/>
                  <a:gd name="T37" fmla="*/ 57 h 82"/>
                  <a:gd name="T38" fmla="*/ 6 w 81"/>
                  <a:gd name="T39" fmla="*/ 63 h 82"/>
                  <a:gd name="T40" fmla="*/ 11 w 81"/>
                  <a:gd name="T41" fmla="*/ 68 h 82"/>
                  <a:gd name="T42" fmla="*/ 18 w 81"/>
                  <a:gd name="T43" fmla="*/ 73 h 82"/>
                  <a:gd name="T44" fmla="*/ 24 w 81"/>
                  <a:gd name="T45" fmla="*/ 78 h 82"/>
                  <a:gd name="T46" fmla="*/ 32 w 81"/>
                  <a:gd name="T47" fmla="*/ 81 h 82"/>
                  <a:gd name="T48" fmla="*/ 40 w 81"/>
                  <a:gd name="T49" fmla="*/ 82 h 82"/>
                  <a:gd name="T50" fmla="*/ 48 w 81"/>
                  <a:gd name="T51" fmla="*/ 81 h 82"/>
                  <a:gd name="T52" fmla="*/ 55 w 81"/>
                  <a:gd name="T53" fmla="*/ 78 h 82"/>
                  <a:gd name="T54" fmla="*/ 63 w 81"/>
                  <a:gd name="T55" fmla="*/ 73 h 82"/>
                  <a:gd name="T56" fmla="*/ 69 w 81"/>
                  <a:gd name="T57" fmla="*/ 68 h 82"/>
                  <a:gd name="T58" fmla="*/ 74 w 81"/>
                  <a:gd name="T59" fmla="*/ 63 h 82"/>
                  <a:gd name="T60" fmla="*/ 76 w 81"/>
                  <a:gd name="T61" fmla="*/ 57 h 82"/>
                  <a:gd name="T62" fmla="*/ 79 w 81"/>
                  <a:gd name="T63" fmla="*/ 48 h 82"/>
                  <a:gd name="T64" fmla="*/ 81 w 81"/>
                  <a:gd name="T65" fmla="*/ 41 h 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1"/>
                  <a:gd name="T100" fmla="*/ 0 h 82"/>
                  <a:gd name="T101" fmla="*/ 81 w 81"/>
                  <a:gd name="T102" fmla="*/ 82 h 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1" h="82">
                    <a:moveTo>
                      <a:pt x="81" y="41"/>
                    </a:moveTo>
                    <a:lnTo>
                      <a:pt x="79" y="32"/>
                    </a:lnTo>
                    <a:lnTo>
                      <a:pt x="76" y="25"/>
                    </a:lnTo>
                    <a:lnTo>
                      <a:pt x="74" y="17"/>
                    </a:lnTo>
                    <a:lnTo>
                      <a:pt x="69" y="12"/>
                    </a:lnTo>
                    <a:lnTo>
                      <a:pt x="63" y="6"/>
                    </a:lnTo>
                    <a:lnTo>
                      <a:pt x="55" y="2"/>
                    </a:lnTo>
                    <a:lnTo>
                      <a:pt x="48" y="0"/>
                    </a:lnTo>
                    <a:lnTo>
                      <a:pt x="40" y="0"/>
                    </a:lnTo>
                    <a:lnTo>
                      <a:pt x="32" y="0"/>
                    </a:lnTo>
                    <a:lnTo>
                      <a:pt x="24" y="2"/>
                    </a:lnTo>
                    <a:lnTo>
                      <a:pt x="18" y="6"/>
                    </a:lnTo>
                    <a:lnTo>
                      <a:pt x="11" y="12"/>
                    </a:lnTo>
                    <a:lnTo>
                      <a:pt x="6" y="17"/>
                    </a:lnTo>
                    <a:lnTo>
                      <a:pt x="3" y="25"/>
                    </a:lnTo>
                    <a:lnTo>
                      <a:pt x="1" y="32"/>
                    </a:lnTo>
                    <a:lnTo>
                      <a:pt x="0" y="41"/>
                    </a:lnTo>
                    <a:lnTo>
                      <a:pt x="1" y="48"/>
                    </a:lnTo>
                    <a:lnTo>
                      <a:pt x="3" y="57"/>
                    </a:lnTo>
                    <a:lnTo>
                      <a:pt x="6" y="63"/>
                    </a:lnTo>
                    <a:lnTo>
                      <a:pt x="11" y="68"/>
                    </a:lnTo>
                    <a:lnTo>
                      <a:pt x="18" y="73"/>
                    </a:lnTo>
                    <a:lnTo>
                      <a:pt x="24" y="78"/>
                    </a:lnTo>
                    <a:lnTo>
                      <a:pt x="32" y="81"/>
                    </a:lnTo>
                    <a:lnTo>
                      <a:pt x="40" y="82"/>
                    </a:lnTo>
                    <a:lnTo>
                      <a:pt x="48" y="81"/>
                    </a:lnTo>
                    <a:lnTo>
                      <a:pt x="55" y="78"/>
                    </a:lnTo>
                    <a:lnTo>
                      <a:pt x="63" y="73"/>
                    </a:lnTo>
                    <a:lnTo>
                      <a:pt x="69" y="68"/>
                    </a:lnTo>
                    <a:lnTo>
                      <a:pt x="74" y="63"/>
                    </a:lnTo>
                    <a:lnTo>
                      <a:pt x="76" y="57"/>
                    </a:lnTo>
                    <a:lnTo>
                      <a:pt x="79" y="48"/>
                    </a:lnTo>
                    <a:lnTo>
                      <a:pt x="81"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4624" name="Freeform 166"/>
              <p:cNvSpPr>
                <a:spLocks/>
              </p:cNvSpPr>
              <p:nvPr/>
            </p:nvSpPr>
            <p:spPr bwMode="auto">
              <a:xfrm>
                <a:off x="3427" y="3238"/>
                <a:ext cx="81" cy="82"/>
              </a:xfrm>
              <a:custGeom>
                <a:avLst/>
                <a:gdLst>
                  <a:gd name="T0" fmla="*/ 81 w 81"/>
                  <a:gd name="T1" fmla="*/ 41 h 82"/>
                  <a:gd name="T2" fmla="*/ 79 w 81"/>
                  <a:gd name="T3" fmla="*/ 32 h 82"/>
                  <a:gd name="T4" fmla="*/ 76 w 81"/>
                  <a:gd name="T5" fmla="*/ 25 h 82"/>
                  <a:gd name="T6" fmla="*/ 73 w 81"/>
                  <a:gd name="T7" fmla="*/ 17 h 82"/>
                  <a:gd name="T8" fmla="*/ 69 w 81"/>
                  <a:gd name="T9" fmla="*/ 12 h 82"/>
                  <a:gd name="T10" fmla="*/ 63 w 81"/>
                  <a:gd name="T11" fmla="*/ 6 h 82"/>
                  <a:gd name="T12" fmla="*/ 55 w 81"/>
                  <a:gd name="T13" fmla="*/ 2 h 82"/>
                  <a:gd name="T14" fmla="*/ 48 w 81"/>
                  <a:gd name="T15" fmla="*/ 0 h 82"/>
                  <a:gd name="T16" fmla="*/ 40 w 81"/>
                  <a:gd name="T17" fmla="*/ 0 h 82"/>
                  <a:gd name="T18" fmla="*/ 32 w 81"/>
                  <a:gd name="T19" fmla="*/ 0 h 82"/>
                  <a:gd name="T20" fmla="*/ 24 w 81"/>
                  <a:gd name="T21" fmla="*/ 2 h 82"/>
                  <a:gd name="T22" fmla="*/ 18 w 81"/>
                  <a:gd name="T23" fmla="*/ 6 h 82"/>
                  <a:gd name="T24" fmla="*/ 11 w 81"/>
                  <a:gd name="T25" fmla="*/ 12 h 82"/>
                  <a:gd name="T26" fmla="*/ 6 w 81"/>
                  <a:gd name="T27" fmla="*/ 17 h 82"/>
                  <a:gd name="T28" fmla="*/ 3 w 81"/>
                  <a:gd name="T29" fmla="*/ 25 h 82"/>
                  <a:gd name="T30" fmla="*/ 1 w 81"/>
                  <a:gd name="T31" fmla="*/ 32 h 82"/>
                  <a:gd name="T32" fmla="*/ 0 w 81"/>
                  <a:gd name="T33" fmla="*/ 41 h 82"/>
                  <a:gd name="T34" fmla="*/ 1 w 81"/>
                  <a:gd name="T35" fmla="*/ 48 h 82"/>
                  <a:gd name="T36" fmla="*/ 3 w 81"/>
                  <a:gd name="T37" fmla="*/ 57 h 82"/>
                  <a:gd name="T38" fmla="*/ 6 w 81"/>
                  <a:gd name="T39" fmla="*/ 63 h 82"/>
                  <a:gd name="T40" fmla="*/ 11 w 81"/>
                  <a:gd name="T41" fmla="*/ 69 h 82"/>
                  <a:gd name="T42" fmla="*/ 18 w 81"/>
                  <a:gd name="T43" fmla="*/ 73 h 82"/>
                  <a:gd name="T44" fmla="*/ 24 w 81"/>
                  <a:gd name="T45" fmla="*/ 78 h 82"/>
                  <a:gd name="T46" fmla="*/ 32 w 81"/>
                  <a:gd name="T47" fmla="*/ 81 h 82"/>
                  <a:gd name="T48" fmla="*/ 40 w 81"/>
                  <a:gd name="T49" fmla="*/ 82 h 82"/>
                  <a:gd name="T50" fmla="*/ 48 w 81"/>
                  <a:gd name="T51" fmla="*/ 81 h 82"/>
                  <a:gd name="T52" fmla="*/ 55 w 81"/>
                  <a:gd name="T53" fmla="*/ 78 h 82"/>
                  <a:gd name="T54" fmla="*/ 63 w 81"/>
                  <a:gd name="T55" fmla="*/ 73 h 82"/>
                  <a:gd name="T56" fmla="*/ 69 w 81"/>
                  <a:gd name="T57" fmla="*/ 69 h 82"/>
                  <a:gd name="T58" fmla="*/ 73 w 81"/>
                  <a:gd name="T59" fmla="*/ 63 h 82"/>
                  <a:gd name="T60" fmla="*/ 76 w 81"/>
                  <a:gd name="T61" fmla="*/ 57 h 82"/>
                  <a:gd name="T62" fmla="*/ 79 w 81"/>
                  <a:gd name="T63" fmla="*/ 48 h 82"/>
                  <a:gd name="T64" fmla="*/ 81 w 81"/>
                  <a:gd name="T65" fmla="*/ 41 h 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1"/>
                  <a:gd name="T100" fmla="*/ 0 h 82"/>
                  <a:gd name="T101" fmla="*/ 81 w 81"/>
                  <a:gd name="T102" fmla="*/ 82 h 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1" h="82">
                    <a:moveTo>
                      <a:pt x="81" y="41"/>
                    </a:moveTo>
                    <a:lnTo>
                      <a:pt x="79" y="32"/>
                    </a:lnTo>
                    <a:lnTo>
                      <a:pt x="76" y="25"/>
                    </a:lnTo>
                    <a:lnTo>
                      <a:pt x="73" y="17"/>
                    </a:lnTo>
                    <a:lnTo>
                      <a:pt x="69" y="12"/>
                    </a:lnTo>
                    <a:lnTo>
                      <a:pt x="63" y="6"/>
                    </a:lnTo>
                    <a:lnTo>
                      <a:pt x="55" y="2"/>
                    </a:lnTo>
                    <a:lnTo>
                      <a:pt x="48" y="0"/>
                    </a:lnTo>
                    <a:lnTo>
                      <a:pt x="40" y="0"/>
                    </a:lnTo>
                    <a:lnTo>
                      <a:pt x="32" y="0"/>
                    </a:lnTo>
                    <a:lnTo>
                      <a:pt x="24" y="2"/>
                    </a:lnTo>
                    <a:lnTo>
                      <a:pt x="18" y="6"/>
                    </a:lnTo>
                    <a:lnTo>
                      <a:pt x="11" y="12"/>
                    </a:lnTo>
                    <a:lnTo>
                      <a:pt x="6" y="17"/>
                    </a:lnTo>
                    <a:lnTo>
                      <a:pt x="3" y="25"/>
                    </a:lnTo>
                    <a:lnTo>
                      <a:pt x="1" y="32"/>
                    </a:lnTo>
                    <a:lnTo>
                      <a:pt x="0" y="41"/>
                    </a:lnTo>
                    <a:lnTo>
                      <a:pt x="1" y="48"/>
                    </a:lnTo>
                    <a:lnTo>
                      <a:pt x="3" y="57"/>
                    </a:lnTo>
                    <a:lnTo>
                      <a:pt x="6" y="63"/>
                    </a:lnTo>
                    <a:lnTo>
                      <a:pt x="11" y="69"/>
                    </a:lnTo>
                    <a:lnTo>
                      <a:pt x="18" y="73"/>
                    </a:lnTo>
                    <a:lnTo>
                      <a:pt x="24" y="78"/>
                    </a:lnTo>
                    <a:lnTo>
                      <a:pt x="32" y="81"/>
                    </a:lnTo>
                    <a:lnTo>
                      <a:pt x="40" y="82"/>
                    </a:lnTo>
                    <a:lnTo>
                      <a:pt x="48" y="81"/>
                    </a:lnTo>
                    <a:lnTo>
                      <a:pt x="55" y="78"/>
                    </a:lnTo>
                    <a:lnTo>
                      <a:pt x="63" y="73"/>
                    </a:lnTo>
                    <a:lnTo>
                      <a:pt x="69" y="69"/>
                    </a:lnTo>
                    <a:lnTo>
                      <a:pt x="73" y="63"/>
                    </a:lnTo>
                    <a:lnTo>
                      <a:pt x="76" y="57"/>
                    </a:lnTo>
                    <a:lnTo>
                      <a:pt x="79" y="48"/>
                    </a:lnTo>
                    <a:lnTo>
                      <a:pt x="81" y="4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54625" name="Freeform 167"/>
              <p:cNvSpPr>
                <a:spLocks/>
              </p:cNvSpPr>
              <p:nvPr/>
            </p:nvSpPr>
            <p:spPr bwMode="auto">
              <a:xfrm>
                <a:off x="3427" y="3399"/>
                <a:ext cx="81" cy="81"/>
              </a:xfrm>
              <a:custGeom>
                <a:avLst/>
                <a:gdLst>
                  <a:gd name="T0" fmla="*/ 81 w 81"/>
                  <a:gd name="T1" fmla="*/ 41 h 81"/>
                  <a:gd name="T2" fmla="*/ 79 w 81"/>
                  <a:gd name="T3" fmla="*/ 33 h 81"/>
                  <a:gd name="T4" fmla="*/ 78 w 81"/>
                  <a:gd name="T5" fmla="*/ 25 h 81"/>
                  <a:gd name="T6" fmla="*/ 74 w 81"/>
                  <a:gd name="T7" fmla="*/ 18 h 81"/>
                  <a:gd name="T8" fmla="*/ 69 w 81"/>
                  <a:gd name="T9" fmla="*/ 13 h 81"/>
                  <a:gd name="T10" fmla="*/ 63 w 81"/>
                  <a:gd name="T11" fmla="*/ 8 h 81"/>
                  <a:gd name="T12" fmla="*/ 55 w 81"/>
                  <a:gd name="T13" fmla="*/ 4 h 81"/>
                  <a:gd name="T14" fmla="*/ 48 w 81"/>
                  <a:gd name="T15" fmla="*/ 0 h 81"/>
                  <a:gd name="T16" fmla="*/ 40 w 81"/>
                  <a:gd name="T17" fmla="*/ 0 h 81"/>
                  <a:gd name="T18" fmla="*/ 32 w 81"/>
                  <a:gd name="T19" fmla="*/ 0 h 81"/>
                  <a:gd name="T20" fmla="*/ 24 w 81"/>
                  <a:gd name="T21" fmla="*/ 4 h 81"/>
                  <a:gd name="T22" fmla="*/ 18 w 81"/>
                  <a:gd name="T23" fmla="*/ 8 h 81"/>
                  <a:gd name="T24" fmla="*/ 11 w 81"/>
                  <a:gd name="T25" fmla="*/ 13 h 81"/>
                  <a:gd name="T26" fmla="*/ 6 w 81"/>
                  <a:gd name="T27" fmla="*/ 18 h 81"/>
                  <a:gd name="T28" fmla="*/ 3 w 81"/>
                  <a:gd name="T29" fmla="*/ 25 h 81"/>
                  <a:gd name="T30" fmla="*/ 1 w 81"/>
                  <a:gd name="T31" fmla="*/ 33 h 81"/>
                  <a:gd name="T32" fmla="*/ 0 w 81"/>
                  <a:gd name="T33" fmla="*/ 41 h 81"/>
                  <a:gd name="T34" fmla="*/ 1 w 81"/>
                  <a:gd name="T35" fmla="*/ 50 h 81"/>
                  <a:gd name="T36" fmla="*/ 3 w 81"/>
                  <a:gd name="T37" fmla="*/ 57 h 81"/>
                  <a:gd name="T38" fmla="*/ 6 w 81"/>
                  <a:gd name="T39" fmla="*/ 64 h 81"/>
                  <a:gd name="T40" fmla="*/ 11 w 81"/>
                  <a:gd name="T41" fmla="*/ 70 h 81"/>
                  <a:gd name="T42" fmla="*/ 18 w 81"/>
                  <a:gd name="T43" fmla="*/ 75 h 81"/>
                  <a:gd name="T44" fmla="*/ 24 w 81"/>
                  <a:gd name="T45" fmla="*/ 78 h 81"/>
                  <a:gd name="T46" fmla="*/ 32 w 81"/>
                  <a:gd name="T47" fmla="*/ 81 h 81"/>
                  <a:gd name="T48" fmla="*/ 40 w 81"/>
                  <a:gd name="T49" fmla="*/ 81 h 81"/>
                  <a:gd name="T50" fmla="*/ 48 w 81"/>
                  <a:gd name="T51" fmla="*/ 81 h 81"/>
                  <a:gd name="T52" fmla="*/ 55 w 81"/>
                  <a:gd name="T53" fmla="*/ 78 h 81"/>
                  <a:gd name="T54" fmla="*/ 63 w 81"/>
                  <a:gd name="T55" fmla="*/ 75 h 81"/>
                  <a:gd name="T56" fmla="*/ 69 w 81"/>
                  <a:gd name="T57" fmla="*/ 70 h 81"/>
                  <a:gd name="T58" fmla="*/ 74 w 81"/>
                  <a:gd name="T59" fmla="*/ 64 h 81"/>
                  <a:gd name="T60" fmla="*/ 78 w 81"/>
                  <a:gd name="T61" fmla="*/ 57 h 81"/>
                  <a:gd name="T62" fmla="*/ 79 w 81"/>
                  <a:gd name="T63" fmla="*/ 50 h 81"/>
                  <a:gd name="T64" fmla="*/ 81 w 81"/>
                  <a:gd name="T65" fmla="*/ 41 h 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1"/>
                  <a:gd name="T100" fmla="*/ 0 h 81"/>
                  <a:gd name="T101" fmla="*/ 81 w 81"/>
                  <a:gd name="T102" fmla="*/ 81 h 8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1" h="81">
                    <a:moveTo>
                      <a:pt x="81" y="41"/>
                    </a:moveTo>
                    <a:lnTo>
                      <a:pt x="79" y="33"/>
                    </a:lnTo>
                    <a:lnTo>
                      <a:pt x="78" y="25"/>
                    </a:lnTo>
                    <a:lnTo>
                      <a:pt x="74" y="18"/>
                    </a:lnTo>
                    <a:lnTo>
                      <a:pt x="69" y="13"/>
                    </a:lnTo>
                    <a:lnTo>
                      <a:pt x="63" y="8"/>
                    </a:lnTo>
                    <a:lnTo>
                      <a:pt x="55" y="4"/>
                    </a:lnTo>
                    <a:lnTo>
                      <a:pt x="48" y="0"/>
                    </a:lnTo>
                    <a:lnTo>
                      <a:pt x="40" y="0"/>
                    </a:lnTo>
                    <a:lnTo>
                      <a:pt x="32" y="0"/>
                    </a:lnTo>
                    <a:lnTo>
                      <a:pt x="24" y="4"/>
                    </a:lnTo>
                    <a:lnTo>
                      <a:pt x="18" y="8"/>
                    </a:lnTo>
                    <a:lnTo>
                      <a:pt x="11" y="13"/>
                    </a:lnTo>
                    <a:lnTo>
                      <a:pt x="6" y="18"/>
                    </a:lnTo>
                    <a:lnTo>
                      <a:pt x="3" y="25"/>
                    </a:lnTo>
                    <a:lnTo>
                      <a:pt x="1" y="33"/>
                    </a:lnTo>
                    <a:lnTo>
                      <a:pt x="0" y="41"/>
                    </a:lnTo>
                    <a:lnTo>
                      <a:pt x="1" y="50"/>
                    </a:lnTo>
                    <a:lnTo>
                      <a:pt x="3" y="57"/>
                    </a:lnTo>
                    <a:lnTo>
                      <a:pt x="6" y="64"/>
                    </a:lnTo>
                    <a:lnTo>
                      <a:pt x="11" y="70"/>
                    </a:lnTo>
                    <a:lnTo>
                      <a:pt x="18" y="75"/>
                    </a:lnTo>
                    <a:lnTo>
                      <a:pt x="24" y="78"/>
                    </a:lnTo>
                    <a:lnTo>
                      <a:pt x="32" y="81"/>
                    </a:lnTo>
                    <a:lnTo>
                      <a:pt x="40" y="81"/>
                    </a:lnTo>
                    <a:lnTo>
                      <a:pt x="48" y="81"/>
                    </a:lnTo>
                    <a:lnTo>
                      <a:pt x="55" y="78"/>
                    </a:lnTo>
                    <a:lnTo>
                      <a:pt x="63" y="75"/>
                    </a:lnTo>
                    <a:lnTo>
                      <a:pt x="69" y="70"/>
                    </a:lnTo>
                    <a:lnTo>
                      <a:pt x="74" y="64"/>
                    </a:lnTo>
                    <a:lnTo>
                      <a:pt x="78" y="57"/>
                    </a:lnTo>
                    <a:lnTo>
                      <a:pt x="79" y="50"/>
                    </a:lnTo>
                    <a:lnTo>
                      <a:pt x="81" y="4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54626" name="Freeform 168"/>
              <p:cNvSpPr>
                <a:spLocks/>
              </p:cNvSpPr>
              <p:nvPr/>
            </p:nvSpPr>
            <p:spPr bwMode="auto">
              <a:xfrm>
                <a:off x="4070" y="2588"/>
                <a:ext cx="82" cy="80"/>
              </a:xfrm>
              <a:custGeom>
                <a:avLst/>
                <a:gdLst>
                  <a:gd name="T0" fmla="*/ 82 w 82"/>
                  <a:gd name="T1" fmla="*/ 41 h 80"/>
                  <a:gd name="T2" fmla="*/ 80 w 82"/>
                  <a:gd name="T3" fmla="*/ 32 h 80"/>
                  <a:gd name="T4" fmla="*/ 78 w 82"/>
                  <a:gd name="T5" fmla="*/ 25 h 80"/>
                  <a:gd name="T6" fmla="*/ 73 w 82"/>
                  <a:gd name="T7" fmla="*/ 17 h 80"/>
                  <a:gd name="T8" fmla="*/ 69 w 82"/>
                  <a:gd name="T9" fmla="*/ 11 h 80"/>
                  <a:gd name="T10" fmla="*/ 63 w 82"/>
                  <a:gd name="T11" fmla="*/ 6 h 80"/>
                  <a:gd name="T12" fmla="*/ 57 w 82"/>
                  <a:gd name="T13" fmla="*/ 4 h 80"/>
                  <a:gd name="T14" fmla="*/ 48 w 82"/>
                  <a:gd name="T15" fmla="*/ 1 h 80"/>
                  <a:gd name="T16" fmla="*/ 41 w 82"/>
                  <a:gd name="T17" fmla="*/ 0 h 80"/>
                  <a:gd name="T18" fmla="*/ 33 w 82"/>
                  <a:gd name="T19" fmla="*/ 1 h 80"/>
                  <a:gd name="T20" fmla="*/ 25 w 82"/>
                  <a:gd name="T21" fmla="*/ 4 h 80"/>
                  <a:gd name="T22" fmla="*/ 18 w 82"/>
                  <a:gd name="T23" fmla="*/ 6 h 80"/>
                  <a:gd name="T24" fmla="*/ 12 w 82"/>
                  <a:gd name="T25" fmla="*/ 11 h 80"/>
                  <a:gd name="T26" fmla="*/ 6 w 82"/>
                  <a:gd name="T27" fmla="*/ 17 h 80"/>
                  <a:gd name="T28" fmla="*/ 3 w 82"/>
                  <a:gd name="T29" fmla="*/ 25 h 80"/>
                  <a:gd name="T30" fmla="*/ 1 w 82"/>
                  <a:gd name="T31" fmla="*/ 32 h 80"/>
                  <a:gd name="T32" fmla="*/ 0 w 82"/>
                  <a:gd name="T33" fmla="*/ 41 h 80"/>
                  <a:gd name="T34" fmla="*/ 1 w 82"/>
                  <a:gd name="T35" fmla="*/ 48 h 80"/>
                  <a:gd name="T36" fmla="*/ 3 w 82"/>
                  <a:gd name="T37" fmla="*/ 56 h 80"/>
                  <a:gd name="T38" fmla="*/ 6 w 82"/>
                  <a:gd name="T39" fmla="*/ 63 h 80"/>
                  <a:gd name="T40" fmla="*/ 12 w 82"/>
                  <a:gd name="T41" fmla="*/ 69 h 80"/>
                  <a:gd name="T42" fmla="*/ 18 w 82"/>
                  <a:gd name="T43" fmla="*/ 73 h 80"/>
                  <a:gd name="T44" fmla="*/ 25 w 82"/>
                  <a:gd name="T45" fmla="*/ 77 h 80"/>
                  <a:gd name="T46" fmla="*/ 33 w 82"/>
                  <a:gd name="T47" fmla="*/ 79 h 80"/>
                  <a:gd name="T48" fmla="*/ 41 w 82"/>
                  <a:gd name="T49" fmla="*/ 80 h 80"/>
                  <a:gd name="T50" fmla="*/ 48 w 82"/>
                  <a:gd name="T51" fmla="*/ 79 h 80"/>
                  <a:gd name="T52" fmla="*/ 57 w 82"/>
                  <a:gd name="T53" fmla="*/ 77 h 80"/>
                  <a:gd name="T54" fmla="*/ 63 w 82"/>
                  <a:gd name="T55" fmla="*/ 73 h 80"/>
                  <a:gd name="T56" fmla="*/ 69 w 82"/>
                  <a:gd name="T57" fmla="*/ 69 h 80"/>
                  <a:gd name="T58" fmla="*/ 73 w 82"/>
                  <a:gd name="T59" fmla="*/ 63 h 80"/>
                  <a:gd name="T60" fmla="*/ 78 w 82"/>
                  <a:gd name="T61" fmla="*/ 56 h 80"/>
                  <a:gd name="T62" fmla="*/ 80 w 82"/>
                  <a:gd name="T63" fmla="*/ 48 h 80"/>
                  <a:gd name="T64" fmla="*/ 82 w 82"/>
                  <a:gd name="T65" fmla="*/ 41 h 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2"/>
                  <a:gd name="T100" fmla="*/ 0 h 80"/>
                  <a:gd name="T101" fmla="*/ 82 w 82"/>
                  <a:gd name="T102" fmla="*/ 80 h 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2" h="80">
                    <a:moveTo>
                      <a:pt x="82" y="41"/>
                    </a:moveTo>
                    <a:lnTo>
                      <a:pt x="80" y="32"/>
                    </a:lnTo>
                    <a:lnTo>
                      <a:pt x="78" y="25"/>
                    </a:lnTo>
                    <a:lnTo>
                      <a:pt x="73" y="17"/>
                    </a:lnTo>
                    <a:lnTo>
                      <a:pt x="69" y="11"/>
                    </a:lnTo>
                    <a:lnTo>
                      <a:pt x="63" y="6"/>
                    </a:lnTo>
                    <a:lnTo>
                      <a:pt x="57" y="4"/>
                    </a:lnTo>
                    <a:lnTo>
                      <a:pt x="48" y="1"/>
                    </a:lnTo>
                    <a:lnTo>
                      <a:pt x="41" y="0"/>
                    </a:lnTo>
                    <a:lnTo>
                      <a:pt x="33" y="1"/>
                    </a:lnTo>
                    <a:lnTo>
                      <a:pt x="25" y="4"/>
                    </a:lnTo>
                    <a:lnTo>
                      <a:pt x="18" y="6"/>
                    </a:lnTo>
                    <a:lnTo>
                      <a:pt x="12" y="11"/>
                    </a:lnTo>
                    <a:lnTo>
                      <a:pt x="6" y="17"/>
                    </a:lnTo>
                    <a:lnTo>
                      <a:pt x="3" y="25"/>
                    </a:lnTo>
                    <a:lnTo>
                      <a:pt x="1" y="32"/>
                    </a:lnTo>
                    <a:lnTo>
                      <a:pt x="0" y="41"/>
                    </a:lnTo>
                    <a:lnTo>
                      <a:pt x="1" y="48"/>
                    </a:lnTo>
                    <a:lnTo>
                      <a:pt x="3" y="56"/>
                    </a:lnTo>
                    <a:lnTo>
                      <a:pt x="6" y="63"/>
                    </a:lnTo>
                    <a:lnTo>
                      <a:pt x="12" y="69"/>
                    </a:lnTo>
                    <a:lnTo>
                      <a:pt x="18" y="73"/>
                    </a:lnTo>
                    <a:lnTo>
                      <a:pt x="25" y="77"/>
                    </a:lnTo>
                    <a:lnTo>
                      <a:pt x="33" y="79"/>
                    </a:lnTo>
                    <a:lnTo>
                      <a:pt x="41" y="80"/>
                    </a:lnTo>
                    <a:lnTo>
                      <a:pt x="48" y="79"/>
                    </a:lnTo>
                    <a:lnTo>
                      <a:pt x="57" y="77"/>
                    </a:lnTo>
                    <a:lnTo>
                      <a:pt x="63" y="73"/>
                    </a:lnTo>
                    <a:lnTo>
                      <a:pt x="69" y="69"/>
                    </a:lnTo>
                    <a:lnTo>
                      <a:pt x="73" y="63"/>
                    </a:lnTo>
                    <a:lnTo>
                      <a:pt x="78" y="56"/>
                    </a:lnTo>
                    <a:lnTo>
                      <a:pt x="80" y="48"/>
                    </a:lnTo>
                    <a:lnTo>
                      <a:pt x="82" y="4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54627" name="Freeform 169"/>
              <p:cNvSpPr>
                <a:spLocks/>
              </p:cNvSpPr>
              <p:nvPr/>
            </p:nvSpPr>
            <p:spPr bwMode="auto">
              <a:xfrm>
                <a:off x="4070" y="2749"/>
                <a:ext cx="82" cy="81"/>
              </a:xfrm>
              <a:custGeom>
                <a:avLst/>
                <a:gdLst>
                  <a:gd name="T0" fmla="*/ 82 w 82"/>
                  <a:gd name="T1" fmla="*/ 41 h 81"/>
                  <a:gd name="T2" fmla="*/ 80 w 82"/>
                  <a:gd name="T3" fmla="*/ 32 h 81"/>
                  <a:gd name="T4" fmla="*/ 78 w 82"/>
                  <a:gd name="T5" fmla="*/ 25 h 81"/>
                  <a:gd name="T6" fmla="*/ 73 w 82"/>
                  <a:gd name="T7" fmla="*/ 17 h 81"/>
                  <a:gd name="T8" fmla="*/ 69 w 82"/>
                  <a:gd name="T9" fmla="*/ 13 h 81"/>
                  <a:gd name="T10" fmla="*/ 63 w 82"/>
                  <a:gd name="T11" fmla="*/ 6 h 81"/>
                  <a:gd name="T12" fmla="*/ 57 w 82"/>
                  <a:gd name="T13" fmla="*/ 3 h 81"/>
                  <a:gd name="T14" fmla="*/ 48 w 82"/>
                  <a:gd name="T15" fmla="*/ 0 h 81"/>
                  <a:gd name="T16" fmla="*/ 41 w 82"/>
                  <a:gd name="T17" fmla="*/ 0 h 81"/>
                  <a:gd name="T18" fmla="*/ 33 w 82"/>
                  <a:gd name="T19" fmla="*/ 0 h 81"/>
                  <a:gd name="T20" fmla="*/ 25 w 82"/>
                  <a:gd name="T21" fmla="*/ 3 h 81"/>
                  <a:gd name="T22" fmla="*/ 18 w 82"/>
                  <a:gd name="T23" fmla="*/ 6 h 81"/>
                  <a:gd name="T24" fmla="*/ 12 w 82"/>
                  <a:gd name="T25" fmla="*/ 13 h 81"/>
                  <a:gd name="T26" fmla="*/ 6 w 82"/>
                  <a:gd name="T27" fmla="*/ 17 h 81"/>
                  <a:gd name="T28" fmla="*/ 3 w 82"/>
                  <a:gd name="T29" fmla="*/ 25 h 81"/>
                  <a:gd name="T30" fmla="*/ 1 w 82"/>
                  <a:gd name="T31" fmla="*/ 32 h 81"/>
                  <a:gd name="T32" fmla="*/ 0 w 82"/>
                  <a:gd name="T33" fmla="*/ 41 h 81"/>
                  <a:gd name="T34" fmla="*/ 1 w 82"/>
                  <a:gd name="T35" fmla="*/ 49 h 81"/>
                  <a:gd name="T36" fmla="*/ 3 w 82"/>
                  <a:gd name="T37" fmla="*/ 57 h 81"/>
                  <a:gd name="T38" fmla="*/ 6 w 82"/>
                  <a:gd name="T39" fmla="*/ 63 h 81"/>
                  <a:gd name="T40" fmla="*/ 12 w 82"/>
                  <a:gd name="T41" fmla="*/ 68 h 81"/>
                  <a:gd name="T42" fmla="*/ 18 w 82"/>
                  <a:gd name="T43" fmla="*/ 73 h 81"/>
                  <a:gd name="T44" fmla="*/ 25 w 82"/>
                  <a:gd name="T45" fmla="*/ 78 h 81"/>
                  <a:gd name="T46" fmla="*/ 33 w 82"/>
                  <a:gd name="T47" fmla="*/ 81 h 81"/>
                  <a:gd name="T48" fmla="*/ 41 w 82"/>
                  <a:gd name="T49" fmla="*/ 81 h 81"/>
                  <a:gd name="T50" fmla="*/ 48 w 82"/>
                  <a:gd name="T51" fmla="*/ 81 h 81"/>
                  <a:gd name="T52" fmla="*/ 57 w 82"/>
                  <a:gd name="T53" fmla="*/ 78 h 81"/>
                  <a:gd name="T54" fmla="*/ 63 w 82"/>
                  <a:gd name="T55" fmla="*/ 73 h 81"/>
                  <a:gd name="T56" fmla="*/ 69 w 82"/>
                  <a:gd name="T57" fmla="*/ 68 h 81"/>
                  <a:gd name="T58" fmla="*/ 73 w 82"/>
                  <a:gd name="T59" fmla="*/ 63 h 81"/>
                  <a:gd name="T60" fmla="*/ 78 w 82"/>
                  <a:gd name="T61" fmla="*/ 57 h 81"/>
                  <a:gd name="T62" fmla="*/ 80 w 82"/>
                  <a:gd name="T63" fmla="*/ 49 h 81"/>
                  <a:gd name="T64" fmla="*/ 82 w 82"/>
                  <a:gd name="T65" fmla="*/ 41 h 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2"/>
                  <a:gd name="T100" fmla="*/ 0 h 81"/>
                  <a:gd name="T101" fmla="*/ 82 w 82"/>
                  <a:gd name="T102" fmla="*/ 81 h 8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2" h="81">
                    <a:moveTo>
                      <a:pt x="82" y="41"/>
                    </a:moveTo>
                    <a:lnTo>
                      <a:pt x="80" y="32"/>
                    </a:lnTo>
                    <a:lnTo>
                      <a:pt x="78" y="25"/>
                    </a:lnTo>
                    <a:lnTo>
                      <a:pt x="73" y="17"/>
                    </a:lnTo>
                    <a:lnTo>
                      <a:pt x="69" y="13"/>
                    </a:lnTo>
                    <a:lnTo>
                      <a:pt x="63" y="6"/>
                    </a:lnTo>
                    <a:lnTo>
                      <a:pt x="57" y="3"/>
                    </a:lnTo>
                    <a:lnTo>
                      <a:pt x="48" y="0"/>
                    </a:lnTo>
                    <a:lnTo>
                      <a:pt x="41" y="0"/>
                    </a:lnTo>
                    <a:lnTo>
                      <a:pt x="33" y="0"/>
                    </a:lnTo>
                    <a:lnTo>
                      <a:pt x="25" y="3"/>
                    </a:lnTo>
                    <a:lnTo>
                      <a:pt x="18" y="6"/>
                    </a:lnTo>
                    <a:lnTo>
                      <a:pt x="12" y="13"/>
                    </a:lnTo>
                    <a:lnTo>
                      <a:pt x="6" y="17"/>
                    </a:lnTo>
                    <a:lnTo>
                      <a:pt x="3" y="25"/>
                    </a:lnTo>
                    <a:lnTo>
                      <a:pt x="1" y="32"/>
                    </a:lnTo>
                    <a:lnTo>
                      <a:pt x="0" y="41"/>
                    </a:lnTo>
                    <a:lnTo>
                      <a:pt x="1" y="49"/>
                    </a:lnTo>
                    <a:lnTo>
                      <a:pt x="3" y="57"/>
                    </a:lnTo>
                    <a:lnTo>
                      <a:pt x="6" y="63"/>
                    </a:lnTo>
                    <a:lnTo>
                      <a:pt x="12" y="68"/>
                    </a:lnTo>
                    <a:lnTo>
                      <a:pt x="18" y="73"/>
                    </a:lnTo>
                    <a:lnTo>
                      <a:pt x="25" y="78"/>
                    </a:lnTo>
                    <a:lnTo>
                      <a:pt x="33" y="81"/>
                    </a:lnTo>
                    <a:lnTo>
                      <a:pt x="41" y="81"/>
                    </a:lnTo>
                    <a:lnTo>
                      <a:pt x="48" y="81"/>
                    </a:lnTo>
                    <a:lnTo>
                      <a:pt x="57" y="78"/>
                    </a:lnTo>
                    <a:lnTo>
                      <a:pt x="63" y="73"/>
                    </a:lnTo>
                    <a:lnTo>
                      <a:pt x="69" y="68"/>
                    </a:lnTo>
                    <a:lnTo>
                      <a:pt x="73" y="63"/>
                    </a:lnTo>
                    <a:lnTo>
                      <a:pt x="78" y="57"/>
                    </a:lnTo>
                    <a:lnTo>
                      <a:pt x="80" y="49"/>
                    </a:lnTo>
                    <a:lnTo>
                      <a:pt x="82" y="4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54628" name="Freeform 170"/>
              <p:cNvSpPr>
                <a:spLocks/>
              </p:cNvSpPr>
              <p:nvPr/>
            </p:nvSpPr>
            <p:spPr bwMode="auto">
              <a:xfrm>
                <a:off x="4070" y="2910"/>
                <a:ext cx="82" cy="81"/>
              </a:xfrm>
              <a:custGeom>
                <a:avLst/>
                <a:gdLst>
                  <a:gd name="T0" fmla="*/ 82 w 82"/>
                  <a:gd name="T1" fmla="*/ 40 h 81"/>
                  <a:gd name="T2" fmla="*/ 80 w 82"/>
                  <a:gd name="T3" fmla="*/ 33 h 81"/>
                  <a:gd name="T4" fmla="*/ 78 w 82"/>
                  <a:gd name="T5" fmla="*/ 24 h 81"/>
                  <a:gd name="T6" fmla="*/ 73 w 82"/>
                  <a:gd name="T7" fmla="*/ 18 h 81"/>
                  <a:gd name="T8" fmla="*/ 69 w 82"/>
                  <a:gd name="T9" fmla="*/ 13 h 81"/>
                  <a:gd name="T10" fmla="*/ 63 w 82"/>
                  <a:gd name="T11" fmla="*/ 8 h 81"/>
                  <a:gd name="T12" fmla="*/ 57 w 82"/>
                  <a:gd name="T13" fmla="*/ 3 h 81"/>
                  <a:gd name="T14" fmla="*/ 48 w 82"/>
                  <a:gd name="T15" fmla="*/ 0 h 81"/>
                  <a:gd name="T16" fmla="*/ 41 w 82"/>
                  <a:gd name="T17" fmla="*/ 0 h 81"/>
                  <a:gd name="T18" fmla="*/ 33 w 82"/>
                  <a:gd name="T19" fmla="*/ 0 h 81"/>
                  <a:gd name="T20" fmla="*/ 25 w 82"/>
                  <a:gd name="T21" fmla="*/ 3 h 81"/>
                  <a:gd name="T22" fmla="*/ 18 w 82"/>
                  <a:gd name="T23" fmla="*/ 8 h 81"/>
                  <a:gd name="T24" fmla="*/ 12 w 82"/>
                  <a:gd name="T25" fmla="*/ 13 h 81"/>
                  <a:gd name="T26" fmla="*/ 6 w 82"/>
                  <a:gd name="T27" fmla="*/ 18 h 81"/>
                  <a:gd name="T28" fmla="*/ 3 w 82"/>
                  <a:gd name="T29" fmla="*/ 24 h 81"/>
                  <a:gd name="T30" fmla="*/ 1 w 82"/>
                  <a:gd name="T31" fmla="*/ 33 h 81"/>
                  <a:gd name="T32" fmla="*/ 0 w 82"/>
                  <a:gd name="T33" fmla="*/ 40 h 81"/>
                  <a:gd name="T34" fmla="*/ 1 w 82"/>
                  <a:gd name="T35" fmla="*/ 50 h 81"/>
                  <a:gd name="T36" fmla="*/ 3 w 82"/>
                  <a:gd name="T37" fmla="*/ 56 h 81"/>
                  <a:gd name="T38" fmla="*/ 6 w 82"/>
                  <a:gd name="T39" fmla="*/ 64 h 81"/>
                  <a:gd name="T40" fmla="*/ 12 w 82"/>
                  <a:gd name="T41" fmla="*/ 69 h 81"/>
                  <a:gd name="T42" fmla="*/ 18 w 82"/>
                  <a:gd name="T43" fmla="*/ 75 h 81"/>
                  <a:gd name="T44" fmla="*/ 25 w 82"/>
                  <a:gd name="T45" fmla="*/ 79 h 81"/>
                  <a:gd name="T46" fmla="*/ 33 w 82"/>
                  <a:gd name="T47" fmla="*/ 81 h 81"/>
                  <a:gd name="T48" fmla="*/ 41 w 82"/>
                  <a:gd name="T49" fmla="*/ 81 h 81"/>
                  <a:gd name="T50" fmla="*/ 48 w 82"/>
                  <a:gd name="T51" fmla="*/ 81 h 81"/>
                  <a:gd name="T52" fmla="*/ 57 w 82"/>
                  <a:gd name="T53" fmla="*/ 79 h 81"/>
                  <a:gd name="T54" fmla="*/ 63 w 82"/>
                  <a:gd name="T55" fmla="*/ 75 h 81"/>
                  <a:gd name="T56" fmla="*/ 69 w 82"/>
                  <a:gd name="T57" fmla="*/ 69 h 81"/>
                  <a:gd name="T58" fmla="*/ 73 w 82"/>
                  <a:gd name="T59" fmla="*/ 64 h 81"/>
                  <a:gd name="T60" fmla="*/ 78 w 82"/>
                  <a:gd name="T61" fmla="*/ 56 h 81"/>
                  <a:gd name="T62" fmla="*/ 80 w 82"/>
                  <a:gd name="T63" fmla="*/ 50 h 81"/>
                  <a:gd name="T64" fmla="*/ 82 w 82"/>
                  <a:gd name="T65" fmla="*/ 40 h 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2"/>
                  <a:gd name="T100" fmla="*/ 0 h 81"/>
                  <a:gd name="T101" fmla="*/ 82 w 82"/>
                  <a:gd name="T102" fmla="*/ 81 h 8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2" h="81">
                    <a:moveTo>
                      <a:pt x="82" y="40"/>
                    </a:moveTo>
                    <a:lnTo>
                      <a:pt x="80" y="33"/>
                    </a:lnTo>
                    <a:lnTo>
                      <a:pt x="78" y="24"/>
                    </a:lnTo>
                    <a:lnTo>
                      <a:pt x="73" y="18"/>
                    </a:lnTo>
                    <a:lnTo>
                      <a:pt x="69" y="13"/>
                    </a:lnTo>
                    <a:lnTo>
                      <a:pt x="63" y="8"/>
                    </a:lnTo>
                    <a:lnTo>
                      <a:pt x="57" y="3"/>
                    </a:lnTo>
                    <a:lnTo>
                      <a:pt x="48" y="0"/>
                    </a:lnTo>
                    <a:lnTo>
                      <a:pt x="41" y="0"/>
                    </a:lnTo>
                    <a:lnTo>
                      <a:pt x="33" y="0"/>
                    </a:lnTo>
                    <a:lnTo>
                      <a:pt x="25" y="3"/>
                    </a:lnTo>
                    <a:lnTo>
                      <a:pt x="18" y="8"/>
                    </a:lnTo>
                    <a:lnTo>
                      <a:pt x="12" y="13"/>
                    </a:lnTo>
                    <a:lnTo>
                      <a:pt x="6" y="18"/>
                    </a:lnTo>
                    <a:lnTo>
                      <a:pt x="3" y="24"/>
                    </a:lnTo>
                    <a:lnTo>
                      <a:pt x="1" y="33"/>
                    </a:lnTo>
                    <a:lnTo>
                      <a:pt x="0" y="40"/>
                    </a:lnTo>
                    <a:lnTo>
                      <a:pt x="1" y="50"/>
                    </a:lnTo>
                    <a:lnTo>
                      <a:pt x="3" y="56"/>
                    </a:lnTo>
                    <a:lnTo>
                      <a:pt x="6" y="64"/>
                    </a:lnTo>
                    <a:lnTo>
                      <a:pt x="12" y="69"/>
                    </a:lnTo>
                    <a:lnTo>
                      <a:pt x="18" y="75"/>
                    </a:lnTo>
                    <a:lnTo>
                      <a:pt x="25" y="79"/>
                    </a:lnTo>
                    <a:lnTo>
                      <a:pt x="33" y="81"/>
                    </a:lnTo>
                    <a:lnTo>
                      <a:pt x="41" y="81"/>
                    </a:lnTo>
                    <a:lnTo>
                      <a:pt x="48" y="81"/>
                    </a:lnTo>
                    <a:lnTo>
                      <a:pt x="57" y="79"/>
                    </a:lnTo>
                    <a:lnTo>
                      <a:pt x="63" y="75"/>
                    </a:lnTo>
                    <a:lnTo>
                      <a:pt x="69" y="69"/>
                    </a:lnTo>
                    <a:lnTo>
                      <a:pt x="73" y="64"/>
                    </a:lnTo>
                    <a:lnTo>
                      <a:pt x="78" y="56"/>
                    </a:lnTo>
                    <a:lnTo>
                      <a:pt x="80" y="50"/>
                    </a:lnTo>
                    <a:lnTo>
                      <a:pt x="82" y="4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54629" name="Freeform 171"/>
              <p:cNvSpPr>
                <a:spLocks/>
              </p:cNvSpPr>
              <p:nvPr/>
            </p:nvSpPr>
            <p:spPr bwMode="auto">
              <a:xfrm>
                <a:off x="4070" y="3077"/>
                <a:ext cx="82" cy="82"/>
              </a:xfrm>
              <a:custGeom>
                <a:avLst/>
                <a:gdLst>
                  <a:gd name="T0" fmla="*/ 82 w 82"/>
                  <a:gd name="T1" fmla="*/ 41 h 82"/>
                  <a:gd name="T2" fmla="*/ 80 w 82"/>
                  <a:gd name="T3" fmla="*/ 32 h 82"/>
                  <a:gd name="T4" fmla="*/ 78 w 82"/>
                  <a:gd name="T5" fmla="*/ 25 h 82"/>
                  <a:gd name="T6" fmla="*/ 73 w 82"/>
                  <a:gd name="T7" fmla="*/ 18 h 82"/>
                  <a:gd name="T8" fmla="*/ 69 w 82"/>
                  <a:gd name="T9" fmla="*/ 11 h 82"/>
                  <a:gd name="T10" fmla="*/ 63 w 82"/>
                  <a:gd name="T11" fmla="*/ 6 h 82"/>
                  <a:gd name="T12" fmla="*/ 57 w 82"/>
                  <a:gd name="T13" fmla="*/ 2 h 82"/>
                  <a:gd name="T14" fmla="*/ 48 w 82"/>
                  <a:gd name="T15" fmla="*/ 1 h 82"/>
                  <a:gd name="T16" fmla="*/ 41 w 82"/>
                  <a:gd name="T17" fmla="*/ 0 h 82"/>
                  <a:gd name="T18" fmla="*/ 33 w 82"/>
                  <a:gd name="T19" fmla="*/ 1 h 82"/>
                  <a:gd name="T20" fmla="*/ 25 w 82"/>
                  <a:gd name="T21" fmla="*/ 2 h 82"/>
                  <a:gd name="T22" fmla="*/ 18 w 82"/>
                  <a:gd name="T23" fmla="*/ 6 h 82"/>
                  <a:gd name="T24" fmla="*/ 12 w 82"/>
                  <a:gd name="T25" fmla="*/ 11 h 82"/>
                  <a:gd name="T26" fmla="*/ 6 w 82"/>
                  <a:gd name="T27" fmla="*/ 18 h 82"/>
                  <a:gd name="T28" fmla="*/ 3 w 82"/>
                  <a:gd name="T29" fmla="*/ 25 h 82"/>
                  <a:gd name="T30" fmla="*/ 1 w 82"/>
                  <a:gd name="T31" fmla="*/ 32 h 82"/>
                  <a:gd name="T32" fmla="*/ 0 w 82"/>
                  <a:gd name="T33" fmla="*/ 41 h 82"/>
                  <a:gd name="T34" fmla="*/ 1 w 82"/>
                  <a:gd name="T35" fmla="*/ 48 h 82"/>
                  <a:gd name="T36" fmla="*/ 3 w 82"/>
                  <a:gd name="T37" fmla="*/ 56 h 82"/>
                  <a:gd name="T38" fmla="*/ 6 w 82"/>
                  <a:gd name="T39" fmla="*/ 63 h 82"/>
                  <a:gd name="T40" fmla="*/ 12 w 82"/>
                  <a:gd name="T41" fmla="*/ 69 h 82"/>
                  <a:gd name="T42" fmla="*/ 18 w 82"/>
                  <a:gd name="T43" fmla="*/ 74 h 82"/>
                  <a:gd name="T44" fmla="*/ 25 w 82"/>
                  <a:gd name="T45" fmla="*/ 77 h 82"/>
                  <a:gd name="T46" fmla="*/ 33 w 82"/>
                  <a:gd name="T47" fmla="*/ 79 h 82"/>
                  <a:gd name="T48" fmla="*/ 41 w 82"/>
                  <a:gd name="T49" fmla="*/ 82 h 82"/>
                  <a:gd name="T50" fmla="*/ 48 w 82"/>
                  <a:gd name="T51" fmla="*/ 79 h 82"/>
                  <a:gd name="T52" fmla="*/ 57 w 82"/>
                  <a:gd name="T53" fmla="*/ 77 h 82"/>
                  <a:gd name="T54" fmla="*/ 63 w 82"/>
                  <a:gd name="T55" fmla="*/ 74 h 82"/>
                  <a:gd name="T56" fmla="*/ 69 w 82"/>
                  <a:gd name="T57" fmla="*/ 69 h 82"/>
                  <a:gd name="T58" fmla="*/ 73 w 82"/>
                  <a:gd name="T59" fmla="*/ 63 h 82"/>
                  <a:gd name="T60" fmla="*/ 78 w 82"/>
                  <a:gd name="T61" fmla="*/ 56 h 82"/>
                  <a:gd name="T62" fmla="*/ 80 w 82"/>
                  <a:gd name="T63" fmla="*/ 48 h 82"/>
                  <a:gd name="T64" fmla="*/ 82 w 82"/>
                  <a:gd name="T65" fmla="*/ 41 h 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2"/>
                  <a:gd name="T100" fmla="*/ 0 h 82"/>
                  <a:gd name="T101" fmla="*/ 82 w 82"/>
                  <a:gd name="T102" fmla="*/ 82 h 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2" h="82">
                    <a:moveTo>
                      <a:pt x="82" y="41"/>
                    </a:moveTo>
                    <a:lnTo>
                      <a:pt x="80" y="32"/>
                    </a:lnTo>
                    <a:lnTo>
                      <a:pt x="78" y="25"/>
                    </a:lnTo>
                    <a:lnTo>
                      <a:pt x="73" y="18"/>
                    </a:lnTo>
                    <a:lnTo>
                      <a:pt x="69" y="11"/>
                    </a:lnTo>
                    <a:lnTo>
                      <a:pt x="63" y="6"/>
                    </a:lnTo>
                    <a:lnTo>
                      <a:pt x="57" y="2"/>
                    </a:lnTo>
                    <a:lnTo>
                      <a:pt x="48" y="1"/>
                    </a:lnTo>
                    <a:lnTo>
                      <a:pt x="41" y="0"/>
                    </a:lnTo>
                    <a:lnTo>
                      <a:pt x="33" y="1"/>
                    </a:lnTo>
                    <a:lnTo>
                      <a:pt x="25" y="2"/>
                    </a:lnTo>
                    <a:lnTo>
                      <a:pt x="18" y="6"/>
                    </a:lnTo>
                    <a:lnTo>
                      <a:pt x="12" y="11"/>
                    </a:lnTo>
                    <a:lnTo>
                      <a:pt x="6" y="18"/>
                    </a:lnTo>
                    <a:lnTo>
                      <a:pt x="3" y="25"/>
                    </a:lnTo>
                    <a:lnTo>
                      <a:pt x="1" y="32"/>
                    </a:lnTo>
                    <a:lnTo>
                      <a:pt x="0" y="41"/>
                    </a:lnTo>
                    <a:lnTo>
                      <a:pt x="1" y="48"/>
                    </a:lnTo>
                    <a:lnTo>
                      <a:pt x="3" y="56"/>
                    </a:lnTo>
                    <a:lnTo>
                      <a:pt x="6" y="63"/>
                    </a:lnTo>
                    <a:lnTo>
                      <a:pt x="12" y="69"/>
                    </a:lnTo>
                    <a:lnTo>
                      <a:pt x="18" y="74"/>
                    </a:lnTo>
                    <a:lnTo>
                      <a:pt x="25" y="77"/>
                    </a:lnTo>
                    <a:lnTo>
                      <a:pt x="33" y="79"/>
                    </a:lnTo>
                    <a:lnTo>
                      <a:pt x="41" y="82"/>
                    </a:lnTo>
                    <a:lnTo>
                      <a:pt x="48" y="79"/>
                    </a:lnTo>
                    <a:lnTo>
                      <a:pt x="57" y="77"/>
                    </a:lnTo>
                    <a:lnTo>
                      <a:pt x="63" y="74"/>
                    </a:lnTo>
                    <a:lnTo>
                      <a:pt x="69" y="69"/>
                    </a:lnTo>
                    <a:lnTo>
                      <a:pt x="73" y="63"/>
                    </a:lnTo>
                    <a:lnTo>
                      <a:pt x="78" y="56"/>
                    </a:lnTo>
                    <a:lnTo>
                      <a:pt x="80" y="48"/>
                    </a:lnTo>
                    <a:lnTo>
                      <a:pt x="82" y="4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54630" name="Freeform 172"/>
              <p:cNvSpPr>
                <a:spLocks/>
              </p:cNvSpPr>
              <p:nvPr/>
            </p:nvSpPr>
            <p:spPr bwMode="auto">
              <a:xfrm>
                <a:off x="4070" y="3233"/>
                <a:ext cx="82" cy="82"/>
              </a:xfrm>
              <a:custGeom>
                <a:avLst/>
                <a:gdLst>
                  <a:gd name="T0" fmla="*/ 82 w 82"/>
                  <a:gd name="T1" fmla="*/ 41 h 82"/>
                  <a:gd name="T2" fmla="*/ 80 w 82"/>
                  <a:gd name="T3" fmla="*/ 32 h 82"/>
                  <a:gd name="T4" fmla="*/ 78 w 82"/>
                  <a:gd name="T5" fmla="*/ 25 h 82"/>
                  <a:gd name="T6" fmla="*/ 73 w 82"/>
                  <a:gd name="T7" fmla="*/ 19 h 82"/>
                  <a:gd name="T8" fmla="*/ 69 w 82"/>
                  <a:gd name="T9" fmla="*/ 11 h 82"/>
                  <a:gd name="T10" fmla="*/ 63 w 82"/>
                  <a:gd name="T11" fmla="*/ 6 h 82"/>
                  <a:gd name="T12" fmla="*/ 57 w 82"/>
                  <a:gd name="T13" fmla="*/ 4 h 82"/>
                  <a:gd name="T14" fmla="*/ 48 w 82"/>
                  <a:gd name="T15" fmla="*/ 1 h 82"/>
                  <a:gd name="T16" fmla="*/ 41 w 82"/>
                  <a:gd name="T17" fmla="*/ 0 h 82"/>
                  <a:gd name="T18" fmla="*/ 33 w 82"/>
                  <a:gd name="T19" fmla="*/ 1 h 82"/>
                  <a:gd name="T20" fmla="*/ 25 w 82"/>
                  <a:gd name="T21" fmla="*/ 4 h 82"/>
                  <a:gd name="T22" fmla="*/ 18 w 82"/>
                  <a:gd name="T23" fmla="*/ 6 h 82"/>
                  <a:gd name="T24" fmla="*/ 12 w 82"/>
                  <a:gd name="T25" fmla="*/ 11 h 82"/>
                  <a:gd name="T26" fmla="*/ 6 w 82"/>
                  <a:gd name="T27" fmla="*/ 19 h 82"/>
                  <a:gd name="T28" fmla="*/ 3 w 82"/>
                  <a:gd name="T29" fmla="*/ 25 h 82"/>
                  <a:gd name="T30" fmla="*/ 1 w 82"/>
                  <a:gd name="T31" fmla="*/ 32 h 82"/>
                  <a:gd name="T32" fmla="*/ 0 w 82"/>
                  <a:gd name="T33" fmla="*/ 41 h 82"/>
                  <a:gd name="T34" fmla="*/ 1 w 82"/>
                  <a:gd name="T35" fmla="*/ 48 h 82"/>
                  <a:gd name="T36" fmla="*/ 3 w 82"/>
                  <a:gd name="T37" fmla="*/ 56 h 82"/>
                  <a:gd name="T38" fmla="*/ 6 w 82"/>
                  <a:gd name="T39" fmla="*/ 63 h 82"/>
                  <a:gd name="T40" fmla="*/ 12 w 82"/>
                  <a:gd name="T41" fmla="*/ 70 h 82"/>
                  <a:gd name="T42" fmla="*/ 18 w 82"/>
                  <a:gd name="T43" fmla="*/ 73 h 82"/>
                  <a:gd name="T44" fmla="*/ 25 w 82"/>
                  <a:gd name="T45" fmla="*/ 77 h 82"/>
                  <a:gd name="T46" fmla="*/ 33 w 82"/>
                  <a:gd name="T47" fmla="*/ 81 h 82"/>
                  <a:gd name="T48" fmla="*/ 41 w 82"/>
                  <a:gd name="T49" fmla="*/ 82 h 82"/>
                  <a:gd name="T50" fmla="*/ 48 w 82"/>
                  <a:gd name="T51" fmla="*/ 81 h 82"/>
                  <a:gd name="T52" fmla="*/ 57 w 82"/>
                  <a:gd name="T53" fmla="*/ 77 h 82"/>
                  <a:gd name="T54" fmla="*/ 63 w 82"/>
                  <a:gd name="T55" fmla="*/ 73 h 82"/>
                  <a:gd name="T56" fmla="*/ 69 w 82"/>
                  <a:gd name="T57" fmla="*/ 70 h 82"/>
                  <a:gd name="T58" fmla="*/ 73 w 82"/>
                  <a:gd name="T59" fmla="*/ 63 h 82"/>
                  <a:gd name="T60" fmla="*/ 78 w 82"/>
                  <a:gd name="T61" fmla="*/ 56 h 82"/>
                  <a:gd name="T62" fmla="*/ 80 w 82"/>
                  <a:gd name="T63" fmla="*/ 48 h 82"/>
                  <a:gd name="T64" fmla="*/ 82 w 82"/>
                  <a:gd name="T65" fmla="*/ 41 h 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2"/>
                  <a:gd name="T100" fmla="*/ 0 h 82"/>
                  <a:gd name="T101" fmla="*/ 82 w 82"/>
                  <a:gd name="T102" fmla="*/ 82 h 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2" h="82">
                    <a:moveTo>
                      <a:pt x="82" y="41"/>
                    </a:moveTo>
                    <a:lnTo>
                      <a:pt x="80" y="32"/>
                    </a:lnTo>
                    <a:lnTo>
                      <a:pt x="78" y="25"/>
                    </a:lnTo>
                    <a:lnTo>
                      <a:pt x="73" y="19"/>
                    </a:lnTo>
                    <a:lnTo>
                      <a:pt x="69" y="11"/>
                    </a:lnTo>
                    <a:lnTo>
                      <a:pt x="63" y="6"/>
                    </a:lnTo>
                    <a:lnTo>
                      <a:pt x="57" y="4"/>
                    </a:lnTo>
                    <a:lnTo>
                      <a:pt x="48" y="1"/>
                    </a:lnTo>
                    <a:lnTo>
                      <a:pt x="41" y="0"/>
                    </a:lnTo>
                    <a:lnTo>
                      <a:pt x="33" y="1"/>
                    </a:lnTo>
                    <a:lnTo>
                      <a:pt x="25" y="4"/>
                    </a:lnTo>
                    <a:lnTo>
                      <a:pt x="18" y="6"/>
                    </a:lnTo>
                    <a:lnTo>
                      <a:pt x="12" y="11"/>
                    </a:lnTo>
                    <a:lnTo>
                      <a:pt x="6" y="19"/>
                    </a:lnTo>
                    <a:lnTo>
                      <a:pt x="3" y="25"/>
                    </a:lnTo>
                    <a:lnTo>
                      <a:pt x="1" y="32"/>
                    </a:lnTo>
                    <a:lnTo>
                      <a:pt x="0" y="41"/>
                    </a:lnTo>
                    <a:lnTo>
                      <a:pt x="1" y="48"/>
                    </a:lnTo>
                    <a:lnTo>
                      <a:pt x="3" y="56"/>
                    </a:lnTo>
                    <a:lnTo>
                      <a:pt x="6" y="63"/>
                    </a:lnTo>
                    <a:lnTo>
                      <a:pt x="12" y="70"/>
                    </a:lnTo>
                    <a:lnTo>
                      <a:pt x="18" y="73"/>
                    </a:lnTo>
                    <a:lnTo>
                      <a:pt x="25" y="77"/>
                    </a:lnTo>
                    <a:lnTo>
                      <a:pt x="33" y="81"/>
                    </a:lnTo>
                    <a:lnTo>
                      <a:pt x="41" y="82"/>
                    </a:lnTo>
                    <a:lnTo>
                      <a:pt x="48" y="81"/>
                    </a:lnTo>
                    <a:lnTo>
                      <a:pt x="57" y="77"/>
                    </a:lnTo>
                    <a:lnTo>
                      <a:pt x="63" y="73"/>
                    </a:lnTo>
                    <a:lnTo>
                      <a:pt x="69" y="70"/>
                    </a:lnTo>
                    <a:lnTo>
                      <a:pt x="73" y="63"/>
                    </a:lnTo>
                    <a:lnTo>
                      <a:pt x="78" y="56"/>
                    </a:lnTo>
                    <a:lnTo>
                      <a:pt x="80" y="48"/>
                    </a:lnTo>
                    <a:lnTo>
                      <a:pt x="82" y="4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54631" name="Freeform 173"/>
              <p:cNvSpPr>
                <a:spLocks/>
              </p:cNvSpPr>
              <p:nvPr/>
            </p:nvSpPr>
            <p:spPr bwMode="auto">
              <a:xfrm>
                <a:off x="4070" y="3389"/>
                <a:ext cx="82" cy="82"/>
              </a:xfrm>
              <a:custGeom>
                <a:avLst/>
                <a:gdLst>
                  <a:gd name="T0" fmla="*/ 82 w 82"/>
                  <a:gd name="T1" fmla="*/ 41 h 82"/>
                  <a:gd name="T2" fmla="*/ 80 w 82"/>
                  <a:gd name="T3" fmla="*/ 33 h 82"/>
                  <a:gd name="T4" fmla="*/ 78 w 82"/>
                  <a:gd name="T5" fmla="*/ 25 h 82"/>
                  <a:gd name="T6" fmla="*/ 74 w 82"/>
                  <a:gd name="T7" fmla="*/ 19 h 82"/>
                  <a:gd name="T8" fmla="*/ 69 w 82"/>
                  <a:gd name="T9" fmla="*/ 13 h 82"/>
                  <a:gd name="T10" fmla="*/ 63 w 82"/>
                  <a:gd name="T11" fmla="*/ 7 h 82"/>
                  <a:gd name="T12" fmla="*/ 57 w 82"/>
                  <a:gd name="T13" fmla="*/ 3 h 82"/>
                  <a:gd name="T14" fmla="*/ 48 w 82"/>
                  <a:gd name="T15" fmla="*/ 2 h 82"/>
                  <a:gd name="T16" fmla="*/ 41 w 82"/>
                  <a:gd name="T17" fmla="*/ 0 h 82"/>
                  <a:gd name="T18" fmla="*/ 33 w 82"/>
                  <a:gd name="T19" fmla="*/ 2 h 82"/>
                  <a:gd name="T20" fmla="*/ 25 w 82"/>
                  <a:gd name="T21" fmla="*/ 3 h 82"/>
                  <a:gd name="T22" fmla="*/ 18 w 82"/>
                  <a:gd name="T23" fmla="*/ 7 h 82"/>
                  <a:gd name="T24" fmla="*/ 12 w 82"/>
                  <a:gd name="T25" fmla="*/ 13 h 82"/>
                  <a:gd name="T26" fmla="*/ 6 w 82"/>
                  <a:gd name="T27" fmla="*/ 19 h 82"/>
                  <a:gd name="T28" fmla="*/ 3 w 82"/>
                  <a:gd name="T29" fmla="*/ 25 h 82"/>
                  <a:gd name="T30" fmla="*/ 1 w 82"/>
                  <a:gd name="T31" fmla="*/ 33 h 82"/>
                  <a:gd name="T32" fmla="*/ 0 w 82"/>
                  <a:gd name="T33" fmla="*/ 41 h 82"/>
                  <a:gd name="T34" fmla="*/ 1 w 82"/>
                  <a:gd name="T35" fmla="*/ 49 h 82"/>
                  <a:gd name="T36" fmla="*/ 3 w 82"/>
                  <a:gd name="T37" fmla="*/ 57 h 82"/>
                  <a:gd name="T38" fmla="*/ 6 w 82"/>
                  <a:gd name="T39" fmla="*/ 64 h 82"/>
                  <a:gd name="T40" fmla="*/ 12 w 82"/>
                  <a:gd name="T41" fmla="*/ 70 h 82"/>
                  <a:gd name="T42" fmla="*/ 18 w 82"/>
                  <a:gd name="T43" fmla="*/ 75 h 82"/>
                  <a:gd name="T44" fmla="*/ 25 w 82"/>
                  <a:gd name="T45" fmla="*/ 79 h 82"/>
                  <a:gd name="T46" fmla="*/ 33 w 82"/>
                  <a:gd name="T47" fmla="*/ 81 h 82"/>
                  <a:gd name="T48" fmla="*/ 41 w 82"/>
                  <a:gd name="T49" fmla="*/ 82 h 82"/>
                  <a:gd name="T50" fmla="*/ 48 w 82"/>
                  <a:gd name="T51" fmla="*/ 81 h 82"/>
                  <a:gd name="T52" fmla="*/ 57 w 82"/>
                  <a:gd name="T53" fmla="*/ 79 h 82"/>
                  <a:gd name="T54" fmla="*/ 63 w 82"/>
                  <a:gd name="T55" fmla="*/ 75 h 82"/>
                  <a:gd name="T56" fmla="*/ 69 w 82"/>
                  <a:gd name="T57" fmla="*/ 70 h 82"/>
                  <a:gd name="T58" fmla="*/ 74 w 82"/>
                  <a:gd name="T59" fmla="*/ 64 h 82"/>
                  <a:gd name="T60" fmla="*/ 78 w 82"/>
                  <a:gd name="T61" fmla="*/ 57 h 82"/>
                  <a:gd name="T62" fmla="*/ 80 w 82"/>
                  <a:gd name="T63" fmla="*/ 49 h 82"/>
                  <a:gd name="T64" fmla="*/ 82 w 82"/>
                  <a:gd name="T65" fmla="*/ 41 h 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2"/>
                  <a:gd name="T100" fmla="*/ 0 h 82"/>
                  <a:gd name="T101" fmla="*/ 82 w 82"/>
                  <a:gd name="T102" fmla="*/ 82 h 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2" h="82">
                    <a:moveTo>
                      <a:pt x="82" y="41"/>
                    </a:moveTo>
                    <a:lnTo>
                      <a:pt x="80" y="33"/>
                    </a:lnTo>
                    <a:lnTo>
                      <a:pt x="78" y="25"/>
                    </a:lnTo>
                    <a:lnTo>
                      <a:pt x="74" y="19"/>
                    </a:lnTo>
                    <a:lnTo>
                      <a:pt x="69" y="13"/>
                    </a:lnTo>
                    <a:lnTo>
                      <a:pt x="63" y="7"/>
                    </a:lnTo>
                    <a:lnTo>
                      <a:pt x="57" y="3"/>
                    </a:lnTo>
                    <a:lnTo>
                      <a:pt x="48" y="2"/>
                    </a:lnTo>
                    <a:lnTo>
                      <a:pt x="41" y="0"/>
                    </a:lnTo>
                    <a:lnTo>
                      <a:pt x="33" y="2"/>
                    </a:lnTo>
                    <a:lnTo>
                      <a:pt x="25" y="3"/>
                    </a:lnTo>
                    <a:lnTo>
                      <a:pt x="18" y="7"/>
                    </a:lnTo>
                    <a:lnTo>
                      <a:pt x="12" y="13"/>
                    </a:lnTo>
                    <a:lnTo>
                      <a:pt x="6" y="19"/>
                    </a:lnTo>
                    <a:lnTo>
                      <a:pt x="3" y="25"/>
                    </a:lnTo>
                    <a:lnTo>
                      <a:pt x="1" y="33"/>
                    </a:lnTo>
                    <a:lnTo>
                      <a:pt x="0" y="41"/>
                    </a:lnTo>
                    <a:lnTo>
                      <a:pt x="1" y="49"/>
                    </a:lnTo>
                    <a:lnTo>
                      <a:pt x="3" y="57"/>
                    </a:lnTo>
                    <a:lnTo>
                      <a:pt x="6" y="64"/>
                    </a:lnTo>
                    <a:lnTo>
                      <a:pt x="12" y="70"/>
                    </a:lnTo>
                    <a:lnTo>
                      <a:pt x="18" y="75"/>
                    </a:lnTo>
                    <a:lnTo>
                      <a:pt x="25" y="79"/>
                    </a:lnTo>
                    <a:lnTo>
                      <a:pt x="33" y="81"/>
                    </a:lnTo>
                    <a:lnTo>
                      <a:pt x="41" y="82"/>
                    </a:lnTo>
                    <a:lnTo>
                      <a:pt x="48" y="81"/>
                    </a:lnTo>
                    <a:lnTo>
                      <a:pt x="57" y="79"/>
                    </a:lnTo>
                    <a:lnTo>
                      <a:pt x="63" y="75"/>
                    </a:lnTo>
                    <a:lnTo>
                      <a:pt x="69" y="70"/>
                    </a:lnTo>
                    <a:lnTo>
                      <a:pt x="74" y="64"/>
                    </a:lnTo>
                    <a:lnTo>
                      <a:pt x="78" y="57"/>
                    </a:lnTo>
                    <a:lnTo>
                      <a:pt x="80" y="49"/>
                    </a:lnTo>
                    <a:lnTo>
                      <a:pt x="82"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4632" name="Freeform 174"/>
              <p:cNvSpPr>
                <a:spLocks/>
              </p:cNvSpPr>
              <p:nvPr/>
            </p:nvSpPr>
            <p:spPr bwMode="auto">
              <a:xfrm>
                <a:off x="4070" y="3389"/>
                <a:ext cx="82" cy="82"/>
              </a:xfrm>
              <a:custGeom>
                <a:avLst/>
                <a:gdLst>
                  <a:gd name="T0" fmla="*/ 82 w 82"/>
                  <a:gd name="T1" fmla="*/ 41 h 82"/>
                  <a:gd name="T2" fmla="*/ 80 w 82"/>
                  <a:gd name="T3" fmla="*/ 33 h 82"/>
                  <a:gd name="T4" fmla="*/ 78 w 82"/>
                  <a:gd name="T5" fmla="*/ 25 h 82"/>
                  <a:gd name="T6" fmla="*/ 73 w 82"/>
                  <a:gd name="T7" fmla="*/ 19 h 82"/>
                  <a:gd name="T8" fmla="*/ 69 w 82"/>
                  <a:gd name="T9" fmla="*/ 13 h 82"/>
                  <a:gd name="T10" fmla="*/ 63 w 82"/>
                  <a:gd name="T11" fmla="*/ 7 h 82"/>
                  <a:gd name="T12" fmla="*/ 57 w 82"/>
                  <a:gd name="T13" fmla="*/ 4 h 82"/>
                  <a:gd name="T14" fmla="*/ 48 w 82"/>
                  <a:gd name="T15" fmla="*/ 2 h 82"/>
                  <a:gd name="T16" fmla="*/ 41 w 82"/>
                  <a:gd name="T17" fmla="*/ 0 h 82"/>
                  <a:gd name="T18" fmla="*/ 33 w 82"/>
                  <a:gd name="T19" fmla="*/ 2 h 82"/>
                  <a:gd name="T20" fmla="*/ 25 w 82"/>
                  <a:gd name="T21" fmla="*/ 4 h 82"/>
                  <a:gd name="T22" fmla="*/ 18 w 82"/>
                  <a:gd name="T23" fmla="*/ 7 h 82"/>
                  <a:gd name="T24" fmla="*/ 12 w 82"/>
                  <a:gd name="T25" fmla="*/ 13 h 82"/>
                  <a:gd name="T26" fmla="*/ 6 w 82"/>
                  <a:gd name="T27" fmla="*/ 19 h 82"/>
                  <a:gd name="T28" fmla="*/ 3 w 82"/>
                  <a:gd name="T29" fmla="*/ 25 h 82"/>
                  <a:gd name="T30" fmla="*/ 1 w 82"/>
                  <a:gd name="T31" fmla="*/ 33 h 82"/>
                  <a:gd name="T32" fmla="*/ 0 w 82"/>
                  <a:gd name="T33" fmla="*/ 41 h 82"/>
                  <a:gd name="T34" fmla="*/ 1 w 82"/>
                  <a:gd name="T35" fmla="*/ 49 h 82"/>
                  <a:gd name="T36" fmla="*/ 3 w 82"/>
                  <a:gd name="T37" fmla="*/ 57 h 82"/>
                  <a:gd name="T38" fmla="*/ 6 w 82"/>
                  <a:gd name="T39" fmla="*/ 64 h 82"/>
                  <a:gd name="T40" fmla="*/ 12 w 82"/>
                  <a:gd name="T41" fmla="*/ 70 h 82"/>
                  <a:gd name="T42" fmla="*/ 18 w 82"/>
                  <a:gd name="T43" fmla="*/ 74 h 82"/>
                  <a:gd name="T44" fmla="*/ 25 w 82"/>
                  <a:gd name="T45" fmla="*/ 79 h 82"/>
                  <a:gd name="T46" fmla="*/ 33 w 82"/>
                  <a:gd name="T47" fmla="*/ 81 h 82"/>
                  <a:gd name="T48" fmla="*/ 41 w 82"/>
                  <a:gd name="T49" fmla="*/ 82 h 82"/>
                  <a:gd name="T50" fmla="*/ 48 w 82"/>
                  <a:gd name="T51" fmla="*/ 81 h 82"/>
                  <a:gd name="T52" fmla="*/ 57 w 82"/>
                  <a:gd name="T53" fmla="*/ 79 h 82"/>
                  <a:gd name="T54" fmla="*/ 63 w 82"/>
                  <a:gd name="T55" fmla="*/ 74 h 82"/>
                  <a:gd name="T56" fmla="*/ 69 w 82"/>
                  <a:gd name="T57" fmla="*/ 70 h 82"/>
                  <a:gd name="T58" fmla="*/ 73 w 82"/>
                  <a:gd name="T59" fmla="*/ 64 h 82"/>
                  <a:gd name="T60" fmla="*/ 78 w 82"/>
                  <a:gd name="T61" fmla="*/ 57 h 82"/>
                  <a:gd name="T62" fmla="*/ 80 w 82"/>
                  <a:gd name="T63" fmla="*/ 49 h 82"/>
                  <a:gd name="T64" fmla="*/ 82 w 82"/>
                  <a:gd name="T65" fmla="*/ 41 h 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2"/>
                  <a:gd name="T100" fmla="*/ 0 h 82"/>
                  <a:gd name="T101" fmla="*/ 82 w 82"/>
                  <a:gd name="T102" fmla="*/ 82 h 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2" h="82">
                    <a:moveTo>
                      <a:pt x="82" y="41"/>
                    </a:moveTo>
                    <a:lnTo>
                      <a:pt x="80" y="33"/>
                    </a:lnTo>
                    <a:lnTo>
                      <a:pt x="78" y="25"/>
                    </a:lnTo>
                    <a:lnTo>
                      <a:pt x="73" y="19"/>
                    </a:lnTo>
                    <a:lnTo>
                      <a:pt x="69" y="13"/>
                    </a:lnTo>
                    <a:lnTo>
                      <a:pt x="63" y="7"/>
                    </a:lnTo>
                    <a:lnTo>
                      <a:pt x="57" y="4"/>
                    </a:lnTo>
                    <a:lnTo>
                      <a:pt x="48" y="2"/>
                    </a:lnTo>
                    <a:lnTo>
                      <a:pt x="41" y="0"/>
                    </a:lnTo>
                    <a:lnTo>
                      <a:pt x="33" y="2"/>
                    </a:lnTo>
                    <a:lnTo>
                      <a:pt x="25" y="4"/>
                    </a:lnTo>
                    <a:lnTo>
                      <a:pt x="18" y="7"/>
                    </a:lnTo>
                    <a:lnTo>
                      <a:pt x="12" y="13"/>
                    </a:lnTo>
                    <a:lnTo>
                      <a:pt x="6" y="19"/>
                    </a:lnTo>
                    <a:lnTo>
                      <a:pt x="3" y="25"/>
                    </a:lnTo>
                    <a:lnTo>
                      <a:pt x="1" y="33"/>
                    </a:lnTo>
                    <a:lnTo>
                      <a:pt x="0" y="41"/>
                    </a:lnTo>
                    <a:lnTo>
                      <a:pt x="1" y="49"/>
                    </a:lnTo>
                    <a:lnTo>
                      <a:pt x="3" y="57"/>
                    </a:lnTo>
                    <a:lnTo>
                      <a:pt x="6" y="64"/>
                    </a:lnTo>
                    <a:lnTo>
                      <a:pt x="12" y="70"/>
                    </a:lnTo>
                    <a:lnTo>
                      <a:pt x="18" y="74"/>
                    </a:lnTo>
                    <a:lnTo>
                      <a:pt x="25" y="79"/>
                    </a:lnTo>
                    <a:lnTo>
                      <a:pt x="33" y="81"/>
                    </a:lnTo>
                    <a:lnTo>
                      <a:pt x="41" y="82"/>
                    </a:lnTo>
                    <a:lnTo>
                      <a:pt x="48" y="81"/>
                    </a:lnTo>
                    <a:lnTo>
                      <a:pt x="57" y="79"/>
                    </a:lnTo>
                    <a:lnTo>
                      <a:pt x="63" y="74"/>
                    </a:lnTo>
                    <a:lnTo>
                      <a:pt x="69" y="70"/>
                    </a:lnTo>
                    <a:lnTo>
                      <a:pt x="73" y="64"/>
                    </a:lnTo>
                    <a:lnTo>
                      <a:pt x="78" y="57"/>
                    </a:lnTo>
                    <a:lnTo>
                      <a:pt x="80" y="49"/>
                    </a:lnTo>
                    <a:lnTo>
                      <a:pt x="82" y="4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54633" name="Freeform 175"/>
              <p:cNvSpPr>
                <a:spLocks/>
              </p:cNvSpPr>
              <p:nvPr/>
            </p:nvSpPr>
            <p:spPr bwMode="auto">
              <a:xfrm>
                <a:off x="4392" y="2588"/>
                <a:ext cx="81" cy="80"/>
              </a:xfrm>
              <a:custGeom>
                <a:avLst/>
                <a:gdLst>
                  <a:gd name="T0" fmla="*/ 81 w 81"/>
                  <a:gd name="T1" fmla="*/ 41 h 80"/>
                  <a:gd name="T2" fmla="*/ 81 w 81"/>
                  <a:gd name="T3" fmla="*/ 32 h 80"/>
                  <a:gd name="T4" fmla="*/ 78 w 81"/>
                  <a:gd name="T5" fmla="*/ 25 h 80"/>
                  <a:gd name="T6" fmla="*/ 73 w 81"/>
                  <a:gd name="T7" fmla="*/ 17 h 80"/>
                  <a:gd name="T8" fmla="*/ 68 w 81"/>
                  <a:gd name="T9" fmla="*/ 11 h 80"/>
                  <a:gd name="T10" fmla="*/ 63 w 81"/>
                  <a:gd name="T11" fmla="*/ 6 h 80"/>
                  <a:gd name="T12" fmla="*/ 56 w 81"/>
                  <a:gd name="T13" fmla="*/ 4 h 80"/>
                  <a:gd name="T14" fmla="*/ 47 w 81"/>
                  <a:gd name="T15" fmla="*/ 1 h 80"/>
                  <a:gd name="T16" fmla="*/ 40 w 81"/>
                  <a:gd name="T17" fmla="*/ 0 h 80"/>
                  <a:gd name="T18" fmla="*/ 32 w 81"/>
                  <a:gd name="T19" fmla="*/ 1 h 80"/>
                  <a:gd name="T20" fmla="*/ 24 w 81"/>
                  <a:gd name="T21" fmla="*/ 4 h 80"/>
                  <a:gd name="T22" fmla="*/ 17 w 81"/>
                  <a:gd name="T23" fmla="*/ 6 h 80"/>
                  <a:gd name="T24" fmla="*/ 12 w 81"/>
                  <a:gd name="T25" fmla="*/ 11 h 80"/>
                  <a:gd name="T26" fmla="*/ 7 w 81"/>
                  <a:gd name="T27" fmla="*/ 17 h 80"/>
                  <a:gd name="T28" fmla="*/ 2 w 81"/>
                  <a:gd name="T29" fmla="*/ 25 h 80"/>
                  <a:gd name="T30" fmla="*/ 0 w 81"/>
                  <a:gd name="T31" fmla="*/ 32 h 80"/>
                  <a:gd name="T32" fmla="*/ 0 w 81"/>
                  <a:gd name="T33" fmla="*/ 41 h 80"/>
                  <a:gd name="T34" fmla="*/ 0 w 81"/>
                  <a:gd name="T35" fmla="*/ 48 h 80"/>
                  <a:gd name="T36" fmla="*/ 2 w 81"/>
                  <a:gd name="T37" fmla="*/ 56 h 80"/>
                  <a:gd name="T38" fmla="*/ 7 w 81"/>
                  <a:gd name="T39" fmla="*/ 63 h 80"/>
                  <a:gd name="T40" fmla="*/ 12 w 81"/>
                  <a:gd name="T41" fmla="*/ 69 h 80"/>
                  <a:gd name="T42" fmla="*/ 17 w 81"/>
                  <a:gd name="T43" fmla="*/ 73 h 80"/>
                  <a:gd name="T44" fmla="*/ 24 w 81"/>
                  <a:gd name="T45" fmla="*/ 77 h 80"/>
                  <a:gd name="T46" fmla="*/ 32 w 81"/>
                  <a:gd name="T47" fmla="*/ 79 h 80"/>
                  <a:gd name="T48" fmla="*/ 40 w 81"/>
                  <a:gd name="T49" fmla="*/ 80 h 80"/>
                  <a:gd name="T50" fmla="*/ 47 w 81"/>
                  <a:gd name="T51" fmla="*/ 79 h 80"/>
                  <a:gd name="T52" fmla="*/ 56 w 81"/>
                  <a:gd name="T53" fmla="*/ 77 h 80"/>
                  <a:gd name="T54" fmla="*/ 63 w 81"/>
                  <a:gd name="T55" fmla="*/ 73 h 80"/>
                  <a:gd name="T56" fmla="*/ 68 w 81"/>
                  <a:gd name="T57" fmla="*/ 69 h 80"/>
                  <a:gd name="T58" fmla="*/ 73 w 81"/>
                  <a:gd name="T59" fmla="*/ 63 h 80"/>
                  <a:gd name="T60" fmla="*/ 78 w 81"/>
                  <a:gd name="T61" fmla="*/ 56 h 80"/>
                  <a:gd name="T62" fmla="*/ 81 w 81"/>
                  <a:gd name="T63" fmla="*/ 48 h 80"/>
                  <a:gd name="T64" fmla="*/ 81 w 81"/>
                  <a:gd name="T65" fmla="*/ 41 h 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1"/>
                  <a:gd name="T100" fmla="*/ 0 h 80"/>
                  <a:gd name="T101" fmla="*/ 81 w 81"/>
                  <a:gd name="T102" fmla="*/ 80 h 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1" h="80">
                    <a:moveTo>
                      <a:pt x="81" y="41"/>
                    </a:moveTo>
                    <a:lnTo>
                      <a:pt x="81" y="32"/>
                    </a:lnTo>
                    <a:lnTo>
                      <a:pt x="78" y="25"/>
                    </a:lnTo>
                    <a:lnTo>
                      <a:pt x="73" y="17"/>
                    </a:lnTo>
                    <a:lnTo>
                      <a:pt x="68" y="11"/>
                    </a:lnTo>
                    <a:lnTo>
                      <a:pt x="63" y="6"/>
                    </a:lnTo>
                    <a:lnTo>
                      <a:pt x="56" y="4"/>
                    </a:lnTo>
                    <a:lnTo>
                      <a:pt x="47" y="1"/>
                    </a:lnTo>
                    <a:lnTo>
                      <a:pt x="40" y="0"/>
                    </a:lnTo>
                    <a:lnTo>
                      <a:pt x="32" y="1"/>
                    </a:lnTo>
                    <a:lnTo>
                      <a:pt x="24" y="4"/>
                    </a:lnTo>
                    <a:lnTo>
                      <a:pt x="17" y="6"/>
                    </a:lnTo>
                    <a:lnTo>
                      <a:pt x="12" y="11"/>
                    </a:lnTo>
                    <a:lnTo>
                      <a:pt x="7" y="17"/>
                    </a:lnTo>
                    <a:lnTo>
                      <a:pt x="2" y="25"/>
                    </a:lnTo>
                    <a:lnTo>
                      <a:pt x="0" y="32"/>
                    </a:lnTo>
                    <a:lnTo>
                      <a:pt x="0" y="41"/>
                    </a:lnTo>
                    <a:lnTo>
                      <a:pt x="0" y="48"/>
                    </a:lnTo>
                    <a:lnTo>
                      <a:pt x="2" y="56"/>
                    </a:lnTo>
                    <a:lnTo>
                      <a:pt x="7" y="63"/>
                    </a:lnTo>
                    <a:lnTo>
                      <a:pt x="12" y="69"/>
                    </a:lnTo>
                    <a:lnTo>
                      <a:pt x="17" y="73"/>
                    </a:lnTo>
                    <a:lnTo>
                      <a:pt x="24" y="77"/>
                    </a:lnTo>
                    <a:lnTo>
                      <a:pt x="32" y="79"/>
                    </a:lnTo>
                    <a:lnTo>
                      <a:pt x="40" y="80"/>
                    </a:lnTo>
                    <a:lnTo>
                      <a:pt x="47" y="79"/>
                    </a:lnTo>
                    <a:lnTo>
                      <a:pt x="56" y="77"/>
                    </a:lnTo>
                    <a:lnTo>
                      <a:pt x="63" y="73"/>
                    </a:lnTo>
                    <a:lnTo>
                      <a:pt x="68" y="69"/>
                    </a:lnTo>
                    <a:lnTo>
                      <a:pt x="73" y="63"/>
                    </a:lnTo>
                    <a:lnTo>
                      <a:pt x="78" y="56"/>
                    </a:lnTo>
                    <a:lnTo>
                      <a:pt x="81" y="48"/>
                    </a:lnTo>
                    <a:lnTo>
                      <a:pt x="81" y="4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54634" name="Freeform 176"/>
              <p:cNvSpPr>
                <a:spLocks/>
              </p:cNvSpPr>
              <p:nvPr/>
            </p:nvSpPr>
            <p:spPr bwMode="auto">
              <a:xfrm>
                <a:off x="4392" y="2749"/>
                <a:ext cx="81" cy="81"/>
              </a:xfrm>
              <a:custGeom>
                <a:avLst/>
                <a:gdLst>
                  <a:gd name="T0" fmla="*/ 81 w 81"/>
                  <a:gd name="T1" fmla="*/ 41 h 81"/>
                  <a:gd name="T2" fmla="*/ 81 w 81"/>
                  <a:gd name="T3" fmla="*/ 32 h 81"/>
                  <a:gd name="T4" fmla="*/ 78 w 81"/>
                  <a:gd name="T5" fmla="*/ 25 h 81"/>
                  <a:gd name="T6" fmla="*/ 73 w 81"/>
                  <a:gd name="T7" fmla="*/ 17 h 81"/>
                  <a:gd name="T8" fmla="*/ 68 w 81"/>
                  <a:gd name="T9" fmla="*/ 13 h 81"/>
                  <a:gd name="T10" fmla="*/ 63 w 81"/>
                  <a:gd name="T11" fmla="*/ 6 h 81"/>
                  <a:gd name="T12" fmla="*/ 56 w 81"/>
                  <a:gd name="T13" fmla="*/ 3 h 81"/>
                  <a:gd name="T14" fmla="*/ 47 w 81"/>
                  <a:gd name="T15" fmla="*/ 0 h 81"/>
                  <a:gd name="T16" fmla="*/ 40 w 81"/>
                  <a:gd name="T17" fmla="*/ 0 h 81"/>
                  <a:gd name="T18" fmla="*/ 32 w 81"/>
                  <a:gd name="T19" fmla="*/ 0 h 81"/>
                  <a:gd name="T20" fmla="*/ 24 w 81"/>
                  <a:gd name="T21" fmla="*/ 3 h 81"/>
                  <a:gd name="T22" fmla="*/ 17 w 81"/>
                  <a:gd name="T23" fmla="*/ 6 h 81"/>
                  <a:gd name="T24" fmla="*/ 12 w 81"/>
                  <a:gd name="T25" fmla="*/ 13 h 81"/>
                  <a:gd name="T26" fmla="*/ 7 w 81"/>
                  <a:gd name="T27" fmla="*/ 17 h 81"/>
                  <a:gd name="T28" fmla="*/ 2 w 81"/>
                  <a:gd name="T29" fmla="*/ 25 h 81"/>
                  <a:gd name="T30" fmla="*/ 0 w 81"/>
                  <a:gd name="T31" fmla="*/ 32 h 81"/>
                  <a:gd name="T32" fmla="*/ 0 w 81"/>
                  <a:gd name="T33" fmla="*/ 41 h 81"/>
                  <a:gd name="T34" fmla="*/ 0 w 81"/>
                  <a:gd name="T35" fmla="*/ 49 h 81"/>
                  <a:gd name="T36" fmla="*/ 2 w 81"/>
                  <a:gd name="T37" fmla="*/ 57 h 81"/>
                  <a:gd name="T38" fmla="*/ 7 w 81"/>
                  <a:gd name="T39" fmla="*/ 63 h 81"/>
                  <a:gd name="T40" fmla="*/ 12 w 81"/>
                  <a:gd name="T41" fmla="*/ 68 h 81"/>
                  <a:gd name="T42" fmla="*/ 17 w 81"/>
                  <a:gd name="T43" fmla="*/ 73 h 81"/>
                  <a:gd name="T44" fmla="*/ 24 w 81"/>
                  <a:gd name="T45" fmla="*/ 78 h 81"/>
                  <a:gd name="T46" fmla="*/ 32 w 81"/>
                  <a:gd name="T47" fmla="*/ 81 h 81"/>
                  <a:gd name="T48" fmla="*/ 40 w 81"/>
                  <a:gd name="T49" fmla="*/ 81 h 81"/>
                  <a:gd name="T50" fmla="*/ 47 w 81"/>
                  <a:gd name="T51" fmla="*/ 81 h 81"/>
                  <a:gd name="T52" fmla="*/ 56 w 81"/>
                  <a:gd name="T53" fmla="*/ 78 h 81"/>
                  <a:gd name="T54" fmla="*/ 63 w 81"/>
                  <a:gd name="T55" fmla="*/ 73 h 81"/>
                  <a:gd name="T56" fmla="*/ 68 w 81"/>
                  <a:gd name="T57" fmla="*/ 68 h 81"/>
                  <a:gd name="T58" fmla="*/ 73 w 81"/>
                  <a:gd name="T59" fmla="*/ 63 h 81"/>
                  <a:gd name="T60" fmla="*/ 78 w 81"/>
                  <a:gd name="T61" fmla="*/ 57 h 81"/>
                  <a:gd name="T62" fmla="*/ 81 w 81"/>
                  <a:gd name="T63" fmla="*/ 49 h 81"/>
                  <a:gd name="T64" fmla="*/ 81 w 81"/>
                  <a:gd name="T65" fmla="*/ 41 h 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1"/>
                  <a:gd name="T100" fmla="*/ 0 h 81"/>
                  <a:gd name="T101" fmla="*/ 81 w 81"/>
                  <a:gd name="T102" fmla="*/ 81 h 8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1" h="81">
                    <a:moveTo>
                      <a:pt x="81" y="41"/>
                    </a:moveTo>
                    <a:lnTo>
                      <a:pt x="81" y="32"/>
                    </a:lnTo>
                    <a:lnTo>
                      <a:pt x="78" y="25"/>
                    </a:lnTo>
                    <a:lnTo>
                      <a:pt x="73" y="17"/>
                    </a:lnTo>
                    <a:lnTo>
                      <a:pt x="68" y="13"/>
                    </a:lnTo>
                    <a:lnTo>
                      <a:pt x="63" y="6"/>
                    </a:lnTo>
                    <a:lnTo>
                      <a:pt x="56" y="3"/>
                    </a:lnTo>
                    <a:lnTo>
                      <a:pt x="47" y="0"/>
                    </a:lnTo>
                    <a:lnTo>
                      <a:pt x="40" y="0"/>
                    </a:lnTo>
                    <a:lnTo>
                      <a:pt x="32" y="0"/>
                    </a:lnTo>
                    <a:lnTo>
                      <a:pt x="24" y="3"/>
                    </a:lnTo>
                    <a:lnTo>
                      <a:pt x="17" y="6"/>
                    </a:lnTo>
                    <a:lnTo>
                      <a:pt x="12" y="13"/>
                    </a:lnTo>
                    <a:lnTo>
                      <a:pt x="7" y="17"/>
                    </a:lnTo>
                    <a:lnTo>
                      <a:pt x="2" y="25"/>
                    </a:lnTo>
                    <a:lnTo>
                      <a:pt x="0" y="32"/>
                    </a:lnTo>
                    <a:lnTo>
                      <a:pt x="0" y="41"/>
                    </a:lnTo>
                    <a:lnTo>
                      <a:pt x="0" y="49"/>
                    </a:lnTo>
                    <a:lnTo>
                      <a:pt x="2" y="57"/>
                    </a:lnTo>
                    <a:lnTo>
                      <a:pt x="7" y="63"/>
                    </a:lnTo>
                    <a:lnTo>
                      <a:pt x="12" y="68"/>
                    </a:lnTo>
                    <a:lnTo>
                      <a:pt x="17" y="73"/>
                    </a:lnTo>
                    <a:lnTo>
                      <a:pt x="24" y="78"/>
                    </a:lnTo>
                    <a:lnTo>
                      <a:pt x="32" y="81"/>
                    </a:lnTo>
                    <a:lnTo>
                      <a:pt x="40" y="81"/>
                    </a:lnTo>
                    <a:lnTo>
                      <a:pt x="47" y="81"/>
                    </a:lnTo>
                    <a:lnTo>
                      <a:pt x="56" y="78"/>
                    </a:lnTo>
                    <a:lnTo>
                      <a:pt x="63" y="73"/>
                    </a:lnTo>
                    <a:lnTo>
                      <a:pt x="68" y="68"/>
                    </a:lnTo>
                    <a:lnTo>
                      <a:pt x="73" y="63"/>
                    </a:lnTo>
                    <a:lnTo>
                      <a:pt x="78" y="57"/>
                    </a:lnTo>
                    <a:lnTo>
                      <a:pt x="81" y="49"/>
                    </a:lnTo>
                    <a:lnTo>
                      <a:pt x="81" y="4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54635" name="Freeform 177"/>
              <p:cNvSpPr>
                <a:spLocks/>
              </p:cNvSpPr>
              <p:nvPr/>
            </p:nvSpPr>
            <p:spPr bwMode="auto">
              <a:xfrm>
                <a:off x="4392" y="2910"/>
                <a:ext cx="81" cy="81"/>
              </a:xfrm>
              <a:custGeom>
                <a:avLst/>
                <a:gdLst>
                  <a:gd name="T0" fmla="*/ 81 w 81"/>
                  <a:gd name="T1" fmla="*/ 40 h 81"/>
                  <a:gd name="T2" fmla="*/ 81 w 81"/>
                  <a:gd name="T3" fmla="*/ 33 h 81"/>
                  <a:gd name="T4" fmla="*/ 78 w 81"/>
                  <a:gd name="T5" fmla="*/ 24 h 81"/>
                  <a:gd name="T6" fmla="*/ 73 w 81"/>
                  <a:gd name="T7" fmla="*/ 18 h 81"/>
                  <a:gd name="T8" fmla="*/ 68 w 81"/>
                  <a:gd name="T9" fmla="*/ 13 h 81"/>
                  <a:gd name="T10" fmla="*/ 63 w 81"/>
                  <a:gd name="T11" fmla="*/ 8 h 81"/>
                  <a:gd name="T12" fmla="*/ 56 w 81"/>
                  <a:gd name="T13" fmla="*/ 3 h 81"/>
                  <a:gd name="T14" fmla="*/ 47 w 81"/>
                  <a:gd name="T15" fmla="*/ 0 h 81"/>
                  <a:gd name="T16" fmla="*/ 40 w 81"/>
                  <a:gd name="T17" fmla="*/ 0 h 81"/>
                  <a:gd name="T18" fmla="*/ 32 w 81"/>
                  <a:gd name="T19" fmla="*/ 0 h 81"/>
                  <a:gd name="T20" fmla="*/ 24 w 81"/>
                  <a:gd name="T21" fmla="*/ 3 h 81"/>
                  <a:gd name="T22" fmla="*/ 17 w 81"/>
                  <a:gd name="T23" fmla="*/ 8 h 81"/>
                  <a:gd name="T24" fmla="*/ 12 w 81"/>
                  <a:gd name="T25" fmla="*/ 13 h 81"/>
                  <a:gd name="T26" fmla="*/ 7 w 81"/>
                  <a:gd name="T27" fmla="*/ 18 h 81"/>
                  <a:gd name="T28" fmla="*/ 2 w 81"/>
                  <a:gd name="T29" fmla="*/ 24 h 81"/>
                  <a:gd name="T30" fmla="*/ 0 w 81"/>
                  <a:gd name="T31" fmla="*/ 33 h 81"/>
                  <a:gd name="T32" fmla="*/ 0 w 81"/>
                  <a:gd name="T33" fmla="*/ 40 h 81"/>
                  <a:gd name="T34" fmla="*/ 0 w 81"/>
                  <a:gd name="T35" fmla="*/ 50 h 81"/>
                  <a:gd name="T36" fmla="*/ 2 w 81"/>
                  <a:gd name="T37" fmla="*/ 56 h 81"/>
                  <a:gd name="T38" fmla="*/ 7 w 81"/>
                  <a:gd name="T39" fmla="*/ 64 h 81"/>
                  <a:gd name="T40" fmla="*/ 12 w 81"/>
                  <a:gd name="T41" fmla="*/ 69 h 81"/>
                  <a:gd name="T42" fmla="*/ 17 w 81"/>
                  <a:gd name="T43" fmla="*/ 75 h 81"/>
                  <a:gd name="T44" fmla="*/ 24 w 81"/>
                  <a:gd name="T45" fmla="*/ 79 h 81"/>
                  <a:gd name="T46" fmla="*/ 32 w 81"/>
                  <a:gd name="T47" fmla="*/ 81 h 81"/>
                  <a:gd name="T48" fmla="*/ 40 w 81"/>
                  <a:gd name="T49" fmla="*/ 81 h 81"/>
                  <a:gd name="T50" fmla="*/ 47 w 81"/>
                  <a:gd name="T51" fmla="*/ 81 h 81"/>
                  <a:gd name="T52" fmla="*/ 56 w 81"/>
                  <a:gd name="T53" fmla="*/ 79 h 81"/>
                  <a:gd name="T54" fmla="*/ 63 w 81"/>
                  <a:gd name="T55" fmla="*/ 75 h 81"/>
                  <a:gd name="T56" fmla="*/ 68 w 81"/>
                  <a:gd name="T57" fmla="*/ 69 h 81"/>
                  <a:gd name="T58" fmla="*/ 73 w 81"/>
                  <a:gd name="T59" fmla="*/ 64 h 81"/>
                  <a:gd name="T60" fmla="*/ 78 w 81"/>
                  <a:gd name="T61" fmla="*/ 56 h 81"/>
                  <a:gd name="T62" fmla="*/ 81 w 81"/>
                  <a:gd name="T63" fmla="*/ 50 h 81"/>
                  <a:gd name="T64" fmla="*/ 81 w 81"/>
                  <a:gd name="T65" fmla="*/ 40 h 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1"/>
                  <a:gd name="T100" fmla="*/ 0 h 81"/>
                  <a:gd name="T101" fmla="*/ 81 w 81"/>
                  <a:gd name="T102" fmla="*/ 81 h 8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1" h="81">
                    <a:moveTo>
                      <a:pt x="81" y="40"/>
                    </a:moveTo>
                    <a:lnTo>
                      <a:pt x="81" y="33"/>
                    </a:lnTo>
                    <a:lnTo>
                      <a:pt x="78" y="24"/>
                    </a:lnTo>
                    <a:lnTo>
                      <a:pt x="73" y="18"/>
                    </a:lnTo>
                    <a:lnTo>
                      <a:pt x="68" y="13"/>
                    </a:lnTo>
                    <a:lnTo>
                      <a:pt x="63" y="8"/>
                    </a:lnTo>
                    <a:lnTo>
                      <a:pt x="56" y="3"/>
                    </a:lnTo>
                    <a:lnTo>
                      <a:pt x="47" y="0"/>
                    </a:lnTo>
                    <a:lnTo>
                      <a:pt x="40" y="0"/>
                    </a:lnTo>
                    <a:lnTo>
                      <a:pt x="32" y="0"/>
                    </a:lnTo>
                    <a:lnTo>
                      <a:pt x="24" y="3"/>
                    </a:lnTo>
                    <a:lnTo>
                      <a:pt x="17" y="8"/>
                    </a:lnTo>
                    <a:lnTo>
                      <a:pt x="12" y="13"/>
                    </a:lnTo>
                    <a:lnTo>
                      <a:pt x="7" y="18"/>
                    </a:lnTo>
                    <a:lnTo>
                      <a:pt x="2" y="24"/>
                    </a:lnTo>
                    <a:lnTo>
                      <a:pt x="0" y="33"/>
                    </a:lnTo>
                    <a:lnTo>
                      <a:pt x="0" y="40"/>
                    </a:lnTo>
                    <a:lnTo>
                      <a:pt x="0" y="50"/>
                    </a:lnTo>
                    <a:lnTo>
                      <a:pt x="2" y="56"/>
                    </a:lnTo>
                    <a:lnTo>
                      <a:pt x="7" y="64"/>
                    </a:lnTo>
                    <a:lnTo>
                      <a:pt x="12" y="69"/>
                    </a:lnTo>
                    <a:lnTo>
                      <a:pt x="17" y="75"/>
                    </a:lnTo>
                    <a:lnTo>
                      <a:pt x="24" y="79"/>
                    </a:lnTo>
                    <a:lnTo>
                      <a:pt x="32" y="81"/>
                    </a:lnTo>
                    <a:lnTo>
                      <a:pt x="40" y="81"/>
                    </a:lnTo>
                    <a:lnTo>
                      <a:pt x="47" y="81"/>
                    </a:lnTo>
                    <a:lnTo>
                      <a:pt x="56" y="79"/>
                    </a:lnTo>
                    <a:lnTo>
                      <a:pt x="63" y="75"/>
                    </a:lnTo>
                    <a:lnTo>
                      <a:pt x="68" y="69"/>
                    </a:lnTo>
                    <a:lnTo>
                      <a:pt x="73" y="64"/>
                    </a:lnTo>
                    <a:lnTo>
                      <a:pt x="78" y="56"/>
                    </a:lnTo>
                    <a:lnTo>
                      <a:pt x="81" y="50"/>
                    </a:lnTo>
                    <a:lnTo>
                      <a:pt x="81" y="4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54636" name="Freeform 178"/>
              <p:cNvSpPr>
                <a:spLocks/>
              </p:cNvSpPr>
              <p:nvPr/>
            </p:nvSpPr>
            <p:spPr bwMode="auto">
              <a:xfrm>
                <a:off x="4392" y="3072"/>
                <a:ext cx="81" cy="80"/>
              </a:xfrm>
              <a:custGeom>
                <a:avLst/>
                <a:gdLst>
                  <a:gd name="T0" fmla="*/ 81 w 81"/>
                  <a:gd name="T1" fmla="*/ 39 h 80"/>
                  <a:gd name="T2" fmla="*/ 81 w 81"/>
                  <a:gd name="T3" fmla="*/ 32 h 80"/>
                  <a:gd name="T4" fmla="*/ 78 w 81"/>
                  <a:gd name="T5" fmla="*/ 25 h 80"/>
                  <a:gd name="T6" fmla="*/ 73 w 81"/>
                  <a:gd name="T7" fmla="*/ 17 h 80"/>
                  <a:gd name="T8" fmla="*/ 68 w 81"/>
                  <a:gd name="T9" fmla="*/ 11 h 80"/>
                  <a:gd name="T10" fmla="*/ 63 w 81"/>
                  <a:gd name="T11" fmla="*/ 7 h 80"/>
                  <a:gd name="T12" fmla="*/ 56 w 81"/>
                  <a:gd name="T13" fmla="*/ 3 h 80"/>
                  <a:gd name="T14" fmla="*/ 47 w 81"/>
                  <a:gd name="T15" fmla="*/ 1 h 80"/>
                  <a:gd name="T16" fmla="*/ 40 w 81"/>
                  <a:gd name="T17" fmla="*/ 0 h 80"/>
                  <a:gd name="T18" fmla="*/ 32 w 81"/>
                  <a:gd name="T19" fmla="*/ 1 h 80"/>
                  <a:gd name="T20" fmla="*/ 24 w 81"/>
                  <a:gd name="T21" fmla="*/ 3 h 80"/>
                  <a:gd name="T22" fmla="*/ 17 w 81"/>
                  <a:gd name="T23" fmla="*/ 7 h 80"/>
                  <a:gd name="T24" fmla="*/ 12 w 81"/>
                  <a:gd name="T25" fmla="*/ 11 h 80"/>
                  <a:gd name="T26" fmla="*/ 7 w 81"/>
                  <a:gd name="T27" fmla="*/ 17 h 80"/>
                  <a:gd name="T28" fmla="*/ 2 w 81"/>
                  <a:gd name="T29" fmla="*/ 25 h 80"/>
                  <a:gd name="T30" fmla="*/ 0 w 81"/>
                  <a:gd name="T31" fmla="*/ 32 h 80"/>
                  <a:gd name="T32" fmla="*/ 0 w 81"/>
                  <a:gd name="T33" fmla="*/ 39 h 80"/>
                  <a:gd name="T34" fmla="*/ 0 w 81"/>
                  <a:gd name="T35" fmla="*/ 48 h 80"/>
                  <a:gd name="T36" fmla="*/ 2 w 81"/>
                  <a:gd name="T37" fmla="*/ 56 h 80"/>
                  <a:gd name="T38" fmla="*/ 7 w 81"/>
                  <a:gd name="T39" fmla="*/ 62 h 80"/>
                  <a:gd name="T40" fmla="*/ 12 w 81"/>
                  <a:gd name="T41" fmla="*/ 69 h 80"/>
                  <a:gd name="T42" fmla="*/ 17 w 81"/>
                  <a:gd name="T43" fmla="*/ 74 h 80"/>
                  <a:gd name="T44" fmla="*/ 24 w 81"/>
                  <a:gd name="T45" fmla="*/ 78 h 80"/>
                  <a:gd name="T46" fmla="*/ 32 w 81"/>
                  <a:gd name="T47" fmla="*/ 79 h 80"/>
                  <a:gd name="T48" fmla="*/ 40 w 81"/>
                  <a:gd name="T49" fmla="*/ 80 h 80"/>
                  <a:gd name="T50" fmla="*/ 47 w 81"/>
                  <a:gd name="T51" fmla="*/ 79 h 80"/>
                  <a:gd name="T52" fmla="*/ 56 w 81"/>
                  <a:gd name="T53" fmla="*/ 78 h 80"/>
                  <a:gd name="T54" fmla="*/ 63 w 81"/>
                  <a:gd name="T55" fmla="*/ 74 h 80"/>
                  <a:gd name="T56" fmla="*/ 68 w 81"/>
                  <a:gd name="T57" fmla="*/ 69 h 80"/>
                  <a:gd name="T58" fmla="*/ 73 w 81"/>
                  <a:gd name="T59" fmla="*/ 62 h 80"/>
                  <a:gd name="T60" fmla="*/ 78 w 81"/>
                  <a:gd name="T61" fmla="*/ 56 h 80"/>
                  <a:gd name="T62" fmla="*/ 81 w 81"/>
                  <a:gd name="T63" fmla="*/ 48 h 80"/>
                  <a:gd name="T64" fmla="*/ 81 w 81"/>
                  <a:gd name="T65" fmla="*/ 39 h 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1"/>
                  <a:gd name="T100" fmla="*/ 0 h 80"/>
                  <a:gd name="T101" fmla="*/ 81 w 81"/>
                  <a:gd name="T102" fmla="*/ 80 h 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1" h="80">
                    <a:moveTo>
                      <a:pt x="81" y="39"/>
                    </a:moveTo>
                    <a:lnTo>
                      <a:pt x="81" y="32"/>
                    </a:lnTo>
                    <a:lnTo>
                      <a:pt x="78" y="25"/>
                    </a:lnTo>
                    <a:lnTo>
                      <a:pt x="73" y="17"/>
                    </a:lnTo>
                    <a:lnTo>
                      <a:pt x="68" y="11"/>
                    </a:lnTo>
                    <a:lnTo>
                      <a:pt x="63" y="7"/>
                    </a:lnTo>
                    <a:lnTo>
                      <a:pt x="56" y="3"/>
                    </a:lnTo>
                    <a:lnTo>
                      <a:pt x="47" y="1"/>
                    </a:lnTo>
                    <a:lnTo>
                      <a:pt x="40" y="0"/>
                    </a:lnTo>
                    <a:lnTo>
                      <a:pt x="32" y="1"/>
                    </a:lnTo>
                    <a:lnTo>
                      <a:pt x="24" y="3"/>
                    </a:lnTo>
                    <a:lnTo>
                      <a:pt x="17" y="7"/>
                    </a:lnTo>
                    <a:lnTo>
                      <a:pt x="12" y="11"/>
                    </a:lnTo>
                    <a:lnTo>
                      <a:pt x="7" y="17"/>
                    </a:lnTo>
                    <a:lnTo>
                      <a:pt x="2" y="25"/>
                    </a:lnTo>
                    <a:lnTo>
                      <a:pt x="0" y="32"/>
                    </a:lnTo>
                    <a:lnTo>
                      <a:pt x="0" y="39"/>
                    </a:lnTo>
                    <a:lnTo>
                      <a:pt x="0" y="48"/>
                    </a:lnTo>
                    <a:lnTo>
                      <a:pt x="2" y="56"/>
                    </a:lnTo>
                    <a:lnTo>
                      <a:pt x="7" y="62"/>
                    </a:lnTo>
                    <a:lnTo>
                      <a:pt x="12" y="69"/>
                    </a:lnTo>
                    <a:lnTo>
                      <a:pt x="17" y="74"/>
                    </a:lnTo>
                    <a:lnTo>
                      <a:pt x="24" y="78"/>
                    </a:lnTo>
                    <a:lnTo>
                      <a:pt x="32" y="79"/>
                    </a:lnTo>
                    <a:lnTo>
                      <a:pt x="40" y="80"/>
                    </a:lnTo>
                    <a:lnTo>
                      <a:pt x="47" y="79"/>
                    </a:lnTo>
                    <a:lnTo>
                      <a:pt x="56" y="78"/>
                    </a:lnTo>
                    <a:lnTo>
                      <a:pt x="63" y="74"/>
                    </a:lnTo>
                    <a:lnTo>
                      <a:pt x="68" y="69"/>
                    </a:lnTo>
                    <a:lnTo>
                      <a:pt x="73" y="62"/>
                    </a:lnTo>
                    <a:lnTo>
                      <a:pt x="78" y="56"/>
                    </a:lnTo>
                    <a:lnTo>
                      <a:pt x="81" y="48"/>
                    </a:lnTo>
                    <a:lnTo>
                      <a:pt x="81" y="3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54637" name="Freeform 179"/>
              <p:cNvSpPr>
                <a:spLocks/>
              </p:cNvSpPr>
              <p:nvPr/>
            </p:nvSpPr>
            <p:spPr bwMode="auto">
              <a:xfrm>
                <a:off x="4391" y="3238"/>
                <a:ext cx="82" cy="82"/>
              </a:xfrm>
              <a:custGeom>
                <a:avLst/>
                <a:gdLst>
                  <a:gd name="T0" fmla="*/ 82 w 82"/>
                  <a:gd name="T1" fmla="*/ 41 h 82"/>
                  <a:gd name="T2" fmla="*/ 82 w 82"/>
                  <a:gd name="T3" fmla="*/ 32 h 82"/>
                  <a:gd name="T4" fmla="*/ 79 w 82"/>
                  <a:gd name="T5" fmla="*/ 25 h 82"/>
                  <a:gd name="T6" fmla="*/ 74 w 82"/>
                  <a:gd name="T7" fmla="*/ 17 h 82"/>
                  <a:gd name="T8" fmla="*/ 69 w 82"/>
                  <a:gd name="T9" fmla="*/ 12 h 82"/>
                  <a:gd name="T10" fmla="*/ 64 w 82"/>
                  <a:gd name="T11" fmla="*/ 6 h 82"/>
                  <a:gd name="T12" fmla="*/ 57 w 82"/>
                  <a:gd name="T13" fmla="*/ 2 h 82"/>
                  <a:gd name="T14" fmla="*/ 49 w 82"/>
                  <a:gd name="T15" fmla="*/ 0 h 82"/>
                  <a:gd name="T16" fmla="*/ 41 w 82"/>
                  <a:gd name="T17" fmla="*/ 0 h 82"/>
                  <a:gd name="T18" fmla="*/ 33 w 82"/>
                  <a:gd name="T19" fmla="*/ 0 h 82"/>
                  <a:gd name="T20" fmla="*/ 25 w 82"/>
                  <a:gd name="T21" fmla="*/ 2 h 82"/>
                  <a:gd name="T22" fmla="*/ 18 w 82"/>
                  <a:gd name="T23" fmla="*/ 6 h 82"/>
                  <a:gd name="T24" fmla="*/ 12 w 82"/>
                  <a:gd name="T25" fmla="*/ 12 h 82"/>
                  <a:gd name="T26" fmla="*/ 8 w 82"/>
                  <a:gd name="T27" fmla="*/ 17 h 82"/>
                  <a:gd name="T28" fmla="*/ 3 w 82"/>
                  <a:gd name="T29" fmla="*/ 25 h 82"/>
                  <a:gd name="T30" fmla="*/ 1 w 82"/>
                  <a:gd name="T31" fmla="*/ 32 h 82"/>
                  <a:gd name="T32" fmla="*/ 0 w 82"/>
                  <a:gd name="T33" fmla="*/ 41 h 82"/>
                  <a:gd name="T34" fmla="*/ 1 w 82"/>
                  <a:gd name="T35" fmla="*/ 48 h 82"/>
                  <a:gd name="T36" fmla="*/ 3 w 82"/>
                  <a:gd name="T37" fmla="*/ 57 h 82"/>
                  <a:gd name="T38" fmla="*/ 8 w 82"/>
                  <a:gd name="T39" fmla="*/ 63 h 82"/>
                  <a:gd name="T40" fmla="*/ 12 w 82"/>
                  <a:gd name="T41" fmla="*/ 68 h 82"/>
                  <a:gd name="T42" fmla="*/ 18 w 82"/>
                  <a:gd name="T43" fmla="*/ 73 h 82"/>
                  <a:gd name="T44" fmla="*/ 25 w 82"/>
                  <a:gd name="T45" fmla="*/ 78 h 82"/>
                  <a:gd name="T46" fmla="*/ 33 w 82"/>
                  <a:gd name="T47" fmla="*/ 81 h 82"/>
                  <a:gd name="T48" fmla="*/ 41 w 82"/>
                  <a:gd name="T49" fmla="*/ 82 h 82"/>
                  <a:gd name="T50" fmla="*/ 49 w 82"/>
                  <a:gd name="T51" fmla="*/ 81 h 82"/>
                  <a:gd name="T52" fmla="*/ 57 w 82"/>
                  <a:gd name="T53" fmla="*/ 78 h 82"/>
                  <a:gd name="T54" fmla="*/ 64 w 82"/>
                  <a:gd name="T55" fmla="*/ 73 h 82"/>
                  <a:gd name="T56" fmla="*/ 69 w 82"/>
                  <a:gd name="T57" fmla="*/ 68 h 82"/>
                  <a:gd name="T58" fmla="*/ 74 w 82"/>
                  <a:gd name="T59" fmla="*/ 63 h 82"/>
                  <a:gd name="T60" fmla="*/ 79 w 82"/>
                  <a:gd name="T61" fmla="*/ 57 h 82"/>
                  <a:gd name="T62" fmla="*/ 82 w 82"/>
                  <a:gd name="T63" fmla="*/ 48 h 82"/>
                  <a:gd name="T64" fmla="*/ 82 w 82"/>
                  <a:gd name="T65" fmla="*/ 41 h 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2"/>
                  <a:gd name="T100" fmla="*/ 0 h 82"/>
                  <a:gd name="T101" fmla="*/ 82 w 82"/>
                  <a:gd name="T102" fmla="*/ 82 h 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2" h="82">
                    <a:moveTo>
                      <a:pt x="82" y="41"/>
                    </a:moveTo>
                    <a:lnTo>
                      <a:pt x="82" y="32"/>
                    </a:lnTo>
                    <a:lnTo>
                      <a:pt x="79" y="25"/>
                    </a:lnTo>
                    <a:lnTo>
                      <a:pt x="74" y="17"/>
                    </a:lnTo>
                    <a:lnTo>
                      <a:pt x="69" y="12"/>
                    </a:lnTo>
                    <a:lnTo>
                      <a:pt x="64" y="6"/>
                    </a:lnTo>
                    <a:lnTo>
                      <a:pt x="57" y="2"/>
                    </a:lnTo>
                    <a:lnTo>
                      <a:pt x="49" y="0"/>
                    </a:lnTo>
                    <a:lnTo>
                      <a:pt x="41" y="0"/>
                    </a:lnTo>
                    <a:lnTo>
                      <a:pt x="33" y="0"/>
                    </a:lnTo>
                    <a:lnTo>
                      <a:pt x="25" y="2"/>
                    </a:lnTo>
                    <a:lnTo>
                      <a:pt x="18" y="6"/>
                    </a:lnTo>
                    <a:lnTo>
                      <a:pt x="12" y="12"/>
                    </a:lnTo>
                    <a:lnTo>
                      <a:pt x="8" y="17"/>
                    </a:lnTo>
                    <a:lnTo>
                      <a:pt x="3" y="25"/>
                    </a:lnTo>
                    <a:lnTo>
                      <a:pt x="1" y="32"/>
                    </a:lnTo>
                    <a:lnTo>
                      <a:pt x="0" y="41"/>
                    </a:lnTo>
                    <a:lnTo>
                      <a:pt x="1" y="48"/>
                    </a:lnTo>
                    <a:lnTo>
                      <a:pt x="3" y="57"/>
                    </a:lnTo>
                    <a:lnTo>
                      <a:pt x="8" y="63"/>
                    </a:lnTo>
                    <a:lnTo>
                      <a:pt x="12" y="68"/>
                    </a:lnTo>
                    <a:lnTo>
                      <a:pt x="18" y="73"/>
                    </a:lnTo>
                    <a:lnTo>
                      <a:pt x="25" y="78"/>
                    </a:lnTo>
                    <a:lnTo>
                      <a:pt x="33" y="81"/>
                    </a:lnTo>
                    <a:lnTo>
                      <a:pt x="41" y="82"/>
                    </a:lnTo>
                    <a:lnTo>
                      <a:pt x="49" y="81"/>
                    </a:lnTo>
                    <a:lnTo>
                      <a:pt x="57" y="78"/>
                    </a:lnTo>
                    <a:lnTo>
                      <a:pt x="64" y="73"/>
                    </a:lnTo>
                    <a:lnTo>
                      <a:pt x="69" y="68"/>
                    </a:lnTo>
                    <a:lnTo>
                      <a:pt x="74" y="63"/>
                    </a:lnTo>
                    <a:lnTo>
                      <a:pt x="79" y="57"/>
                    </a:lnTo>
                    <a:lnTo>
                      <a:pt x="82" y="48"/>
                    </a:lnTo>
                    <a:lnTo>
                      <a:pt x="82"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4638" name="Freeform 180"/>
              <p:cNvSpPr>
                <a:spLocks/>
              </p:cNvSpPr>
              <p:nvPr/>
            </p:nvSpPr>
            <p:spPr bwMode="auto">
              <a:xfrm>
                <a:off x="4391" y="3238"/>
                <a:ext cx="82" cy="82"/>
              </a:xfrm>
              <a:custGeom>
                <a:avLst/>
                <a:gdLst>
                  <a:gd name="T0" fmla="*/ 82 w 82"/>
                  <a:gd name="T1" fmla="*/ 41 h 82"/>
                  <a:gd name="T2" fmla="*/ 82 w 82"/>
                  <a:gd name="T3" fmla="*/ 32 h 82"/>
                  <a:gd name="T4" fmla="*/ 79 w 82"/>
                  <a:gd name="T5" fmla="*/ 25 h 82"/>
                  <a:gd name="T6" fmla="*/ 74 w 82"/>
                  <a:gd name="T7" fmla="*/ 17 h 82"/>
                  <a:gd name="T8" fmla="*/ 69 w 82"/>
                  <a:gd name="T9" fmla="*/ 12 h 82"/>
                  <a:gd name="T10" fmla="*/ 64 w 82"/>
                  <a:gd name="T11" fmla="*/ 6 h 82"/>
                  <a:gd name="T12" fmla="*/ 57 w 82"/>
                  <a:gd name="T13" fmla="*/ 2 h 82"/>
                  <a:gd name="T14" fmla="*/ 48 w 82"/>
                  <a:gd name="T15" fmla="*/ 0 h 82"/>
                  <a:gd name="T16" fmla="*/ 41 w 82"/>
                  <a:gd name="T17" fmla="*/ 0 h 82"/>
                  <a:gd name="T18" fmla="*/ 33 w 82"/>
                  <a:gd name="T19" fmla="*/ 0 h 82"/>
                  <a:gd name="T20" fmla="*/ 25 w 82"/>
                  <a:gd name="T21" fmla="*/ 2 h 82"/>
                  <a:gd name="T22" fmla="*/ 18 w 82"/>
                  <a:gd name="T23" fmla="*/ 6 h 82"/>
                  <a:gd name="T24" fmla="*/ 12 w 82"/>
                  <a:gd name="T25" fmla="*/ 12 h 82"/>
                  <a:gd name="T26" fmla="*/ 8 w 82"/>
                  <a:gd name="T27" fmla="*/ 17 h 82"/>
                  <a:gd name="T28" fmla="*/ 3 w 82"/>
                  <a:gd name="T29" fmla="*/ 25 h 82"/>
                  <a:gd name="T30" fmla="*/ 1 w 82"/>
                  <a:gd name="T31" fmla="*/ 32 h 82"/>
                  <a:gd name="T32" fmla="*/ 0 w 82"/>
                  <a:gd name="T33" fmla="*/ 41 h 82"/>
                  <a:gd name="T34" fmla="*/ 1 w 82"/>
                  <a:gd name="T35" fmla="*/ 48 h 82"/>
                  <a:gd name="T36" fmla="*/ 3 w 82"/>
                  <a:gd name="T37" fmla="*/ 57 h 82"/>
                  <a:gd name="T38" fmla="*/ 8 w 82"/>
                  <a:gd name="T39" fmla="*/ 63 h 82"/>
                  <a:gd name="T40" fmla="*/ 12 w 82"/>
                  <a:gd name="T41" fmla="*/ 69 h 82"/>
                  <a:gd name="T42" fmla="*/ 18 w 82"/>
                  <a:gd name="T43" fmla="*/ 73 h 82"/>
                  <a:gd name="T44" fmla="*/ 25 w 82"/>
                  <a:gd name="T45" fmla="*/ 78 h 82"/>
                  <a:gd name="T46" fmla="*/ 33 w 82"/>
                  <a:gd name="T47" fmla="*/ 81 h 82"/>
                  <a:gd name="T48" fmla="*/ 41 w 82"/>
                  <a:gd name="T49" fmla="*/ 82 h 82"/>
                  <a:gd name="T50" fmla="*/ 48 w 82"/>
                  <a:gd name="T51" fmla="*/ 81 h 82"/>
                  <a:gd name="T52" fmla="*/ 57 w 82"/>
                  <a:gd name="T53" fmla="*/ 78 h 82"/>
                  <a:gd name="T54" fmla="*/ 64 w 82"/>
                  <a:gd name="T55" fmla="*/ 73 h 82"/>
                  <a:gd name="T56" fmla="*/ 69 w 82"/>
                  <a:gd name="T57" fmla="*/ 69 h 82"/>
                  <a:gd name="T58" fmla="*/ 74 w 82"/>
                  <a:gd name="T59" fmla="*/ 63 h 82"/>
                  <a:gd name="T60" fmla="*/ 79 w 82"/>
                  <a:gd name="T61" fmla="*/ 57 h 82"/>
                  <a:gd name="T62" fmla="*/ 82 w 82"/>
                  <a:gd name="T63" fmla="*/ 48 h 82"/>
                  <a:gd name="T64" fmla="*/ 82 w 82"/>
                  <a:gd name="T65" fmla="*/ 41 h 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2"/>
                  <a:gd name="T100" fmla="*/ 0 h 82"/>
                  <a:gd name="T101" fmla="*/ 82 w 82"/>
                  <a:gd name="T102" fmla="*/ 82 h 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2" h="82">
                    <a:moveTo>
                      <a:pt x="82" y="41"/>
                    </a:moveTo>
                    <a:lnTo>
                      <a:pt x="82" y="32"/>
                    </a:lnTo>
                    <a:lnTo>
                      <a:pt x="79" y="25"/>
                    </a:lnTo>
                    <a:lnTo>
                      <a:pt x="74" y="17"/>
                    </a:lnTo>
                    <a:lnTo>
                      <a:pt x="69" y="12"/>
                    </a:lnTo>
                    <a:lnTo>
                      <a:pt x="64" y="6"/>
                    </a:lnTo>
                    <a:lnTo>
                      <a:pt x="57" y="2"/>
                    </a:lnTo>
                    <a:lnTo>
                      <a:pt x="48" y="0"/>
                    </a:lnTo>
                    <a:lnTo>
                      <a:pt x="41" y="0"/>
                    </a:lnTo>
                    <a:lnTo>
                      <a:pt x="33" y="0"/>
                    </a:lnTo>
                    <a:lnTo>
                      <a:pt x="25" y="2"/>
                    </a:lnTo>
                    <a:lnTo>
                      <a:pt x="18" y="6"/>
                    </a:lnTo>
                    <a:lnTo>
                      <a:pt x="12" y="12"/>
                    </a:lnTo>
                    <a:lnTo>
                      <a:pt x="8" y="17"/>
                    </a:lnTo>
                    <a:lnTo>
                      <a:pt x="3" y="25"/>
                    </a:lnTo>
                    <a:lnTo>
                      <a:pt x="1" y="32"/>
                    </a:lnTo>
                    <a:lnTo>
                      <a:pt x="0" y="41"/>
                    </a:lnTo>
                    <a:lnTo>
                      <a:pt x="1" y="48"/>
                    </a:lnTo>
                    <a:lnTo>
                      <a:pt x="3" y="57"/>
                    </a:lnTo>
                    <a:lnTo>
                      <a:pt x="8" y="63"/>
                    </a:lnTo>
                    <a:lnTo>
                      <a:pt x="12" y="69"/>
                    </a:lnTo>
                    <a:lnTo>
                      <a:pt x="18" y="73"/>
                    </a:lnTo>
                    <a:lnTo>
                      <a:pt x="25" y="78"/>
                    </a:lnTo>
                    <a:lnTo>
                      <a:pt x="33" y="81"/>
                    </a:lnTo>
                    <a:lnTo>
                      <a:pt x="41" y="82"/>
                    </a:lnTo>
                    <a:lnTo>
                      <a:pt x="48" y="81"/>
                    </a:lnTo>
                    <a:lnTo>
                      <a:pt x="57" y="78"/>
                    </a:lnTo>
                    <a:lnTo>
                      <a:pt x="64" y="73"/>
                    </a:lnTo>
                    <a:lnTo>
                      <a:pt x="69" y="69"/>
                    </a:lnTo>
                    <a:lnTo>
                      <a:pt x="74" y="63"/>
                    </a:lnTo>
                    <a:lnTo>
                      <a:pt x="79" y="57"/>
                    </a:lnTo>
                    <a:lnTo>
                      <a:pt x="82" y="48"/>
                    </a:lnTo>
                    <a:lnTo>
                      <a:pt x="82" y="4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54639" name="Freeform 181"/>
              <p:cNvSpPr>
                <a:spLocks/>
              </p:cNvSpPr>
              <p:nvPr/>
            </p:nvSpPr>
            <p:spPr bwMode="auto">
              <a:xfrm>
                <a:off x="4392" y="3394"/>
                <a:ext cx="81" cy="82"/>
              </a:xfrm>
              <a:custGeom>
                <a:avLst/>
                <a:gdLst>
                  <a:gd name="T0" fmla="*/ 81 w 81"/>
                  <a:gd name="T1" fmla="*/ 41 h 82"/>
                  <a:gd name="T2" fmla="*/ 81 w 81"/>
                  <a:gd name="T3" fmla="*/ 33 h 82"/>
                  <a:gd name="T4" fmla="*/ 78 w 81"/>
                  <a:gd name="T5" fmla="*/ 25 h 82"/>
                  <a:gd name="T6" fmla="*/ 73 w 81"/>
                  <a:gd name="T7" fmla="*/ 18 h 82"/>
                  <a:gd name="T8" fmla="*/ 68 w 81"/>
                  <a:gd name="T9" fmla="*/ 13 h 82"/>
                  <a:gd name="T10" fmla="*/ 63 w 81"/>
                  <a:gd name="T11" fmla="*/ 8 h 82"/>
                  <a:gd name="T12" fmla="*/ 56 w 81"/>
                  <a:gd name="T13" fmla="*/ 3 h 82"/>
                  <a:gd name="T14" fmla="*/ 47 w 81"/>
                  <a:gd name="T15" fmla="*/ 0 h 82"/>
                  <a:gd name="T16" fmla="*/ 40 w 81"/>
                  <a:gd name="T17" fmla="*/ 0 h 82"/>
                  <a:gd name="T18" fmla="*/ 32 w 81"/>
                  <a:gd name="T19" fmla="*/ 0 h 82"/>
                  <a:gd name="T20" fmla="*/ 24 w 81"/>
                  <a:gd name="T21" fmla="*/ 3 h 82"/>
                  <a:gd name="T22" fmla="*/ 17 w 81"/>
                  <a:gd name="T23" fmla="*/ 8 h 82"/>
                  <a:gd name="T24" fmla="*/ 12 w 81"/>
                  <a:gd name="T25" fmla="*/ 13 h 82"/>
                  <a:gd name="T26" fmla="*/ 7 w 81"/>
                  <a:gd name="T27" fmla="*/ 18 h 82"/>
                  <a:gd name="T28" fmla="*/ 2 w 81"/>
                  <a:gd name="T29" fmla="*/ 25 h 82"/>
                  <a:gd name="T30" fmla="*/ 0 w 81"/>
                  <a:gd name="T31" fmla="*/ 33 h 82"/>
                  <a:gd name="T32" fmla="*/ 0 w 81"/>
                  <a:gd name="T33" fmla="*/ 41 h 82"/>
                  <a:gd name="T34" fmla="*/ 0 w 81"/>
                  <a:gd name="T35" fmla="*/ 49 h 82"/>
                  <a:gd name="T36" fmla="*/ 2 w 81"/>
                  <a:gd name="T37" fmla="*/ 57 h 82"/>
                  <a:gd name="T38" fmla="*/ 7 w 81"/>
                  <a:gd name="T39" fmla="*/ 64 h 82"/>
                  <a:gd name="T40" fmla="*/ 12 w 81"/>
                  <a:gd name="T41" fmla="*/ 69 h 82"/>
                  <a:gd name="T42" fmla="*/ 17 w 81"/>
                  <a:gd name="T43" fmla="*/ 75 h 82"/>
                  <a:gd name="T44" fmla="*/ 24 w 81"/>
                  <a:gd name="T45" fmla="*/ 78 h 82"/>
                  <a:gd name="T46" fmla="*/ 32 w 81"/>
                  <a:gd name="T47" fmla="*/ 81 h 82"/>
                  <a:gd name="T48" fmla="*/ 40 w 81"/>
                  <a:gd name="T49" fmla="*/ 82 h 82"/>
                  <a:gd name="T50" fmla="*/ 47 w 81"/>
                  <a:gd name="T51" fmla="*/ 81 h 82"/>
                  <a:gd name="T52" fmla="*/ 56 w 81"/>
                  <a:gd name="T53" fmla="*/ 78 h 82"/>
                  <a:gd name="T54" fmla="*/ 63 w 81"/>
                  <a:gd name="T55" fmla="*/ 75 h 82"/>
                  <a:gd name="T56" fmla="*/ 68 w 81"/>
                  <a:gd name="T57" fmla="*/ 69 h 82"/>
                  <a:gd name="T58" fmla="*/ 73 w 81"/>
                  <a:gd name="T59" fmla="*/ 64 h 82"/>
                  <a:gd name="T60" fmla="*/ 78 w 81"/>
                  <a:gd name="T61" fmla="*/ 57 h 82"/>
                  <a:gd name="T62" fmla="*/ 81 w 81"/>
                  <a:gd name="T63" fmla="*/ 49 h 82"/>
                  <a:gd name="T64" fmla="*/ 81 w 81"/>
                  <a:gd name="T65" fmla="*/ 41 h 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1"/>
                  <a:gd name="T100" fmla="*/ 0 h 82"/>
                  <a:gd name="T101" fmla="*/ 81 w 81"/>
                  <a:gd name="T102" fmla="*/ 82 h 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1" h="82">
                    <a:moveTo>
                      <a:pt x="81" y="41"/>
                    </a:moveTo>
                    <a:lnTo>
                      <a:pt x="81" y="33"/>
                    </a:lnTo>
                    <a:lnTo>
                      <a:pt x="78" y="25"/>
                    </a:lnTo>
                    <a:lnTo>
                      <a:pt x="73" y="18"/>
                    </a:lnTo>
                    <a:lnTo>
                      <a:pt x="68" y="13"/>
                    </a:lnTo>
                    <a:lnTo>
                      <a:pt x="63" y="8"/>
                    </a:lnTo>
                    <a:lnTo>
                      <a:pt x="56" y="3"/>
                    </a:lnTo>
                    <a:lnTo>
                      <a:pt x="47" y="0"/>
                    </a:lnTo>
                    <a:lnTo>
                      <a:pt x="40" y="0"/>
                    </a:lnTo>
                    <a:lnTo>
                      <a:pt x="32" y="0"/>
                    </a:lnTo>
                    <a:lnTo>
                      <a:pt x="24" y="3"/>
                    </a:lnTo>
                    <a:lnTo>
                      <a:pt x="17" y="8"/>
                    </a:lnTo>
                    <a:lnTo>
                      <a:pt x="12" y="13"/>
                    </a:lnTo>
                    <a:lnTo>
                      <a:pt x="7" y="18"/>
                    </a:lnTo>
                    <a:lnTo>
                      <a:pt x="2" y="25"/>
                    </a:lnTo>
                    <a:lnTo>
                      <a:pt x="0" y="33"/>
                    </a:lnTo>
                    <a:lnTo>
                      <a:pt x="0" y="41"/>
                    </a:lnTo>
                    <a:lnTo>
                      <a:pt x="0" y="49"/>
                    </a:lnTo>
                    <a:lnTo>
                      <a:pt x="2" y="57"/>
                    </a:lnTo>
                    <a:lnTo>
                      <a:pt x="7" y="64"/>
                    </a:lnTo>
                    <a:lnTo>
                      <a:pt x="12" y="69"/>
                    </a:lnTo>
                    <a:lnTo>
                      <a:pt x="17" y="75"/>
                    </a:lnTo>
                    <a:lnTo>
                      <a:pt x="24" y="78"/>
                    </a:lnTo>
                    <a:lnTo>
                      <a:pt x="32" y="81"/>
                    </a:lnTo>
                    <a:lnTo>
                      <a:pt x="40" y="82"/>
                    </a:lnTo>
                    <a:lnTo>
                      <a:pt x="47" y="81"/>
                    </a:lnTo>
                    <a:lnTo>
                      <a:pt x="56" y="78"/>
                    </a:lnTo>
                    <a:lnTo>
                      <a:pt x="63" y="75"/>
                    </a:lnTo>
                    <a:lnTo>
                      <a:pt x="68" y="69"/>
                    </a:lnTo>
                    <a:lnTo>
                      <a:pt x="73" y="64"/>
                    </a:lnTo>
                    <a:lnTo>
                      <a:pt x="78" y="57"/>
                    </a:lnTo>
                    <a:lnTo>
                      <a:pt x="81" y="49"/>
                    </a:lnTo>
                    <a:lnTo>
                      <a:pt x="81" y="4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54640" name="Freeform 182"/>
              <p:cNvSpPr>
                <a:spLocks/>
              </p:cNvSpPr>
              <p:nvPr/>
            </p:nvSpPr>
            <p:spPr bwMode="auto">
              <a:xfrm>
                <a:off x="4713" y="2588"/>
                <a:ext cx="82" cy="80"/>
              </a:xfrm>
              <a:custGeom>
                <a:avLst/>
                <a:gdLst>
                  <a:gd name="T0" fmla="*/ 82 w 82"/>
                  <a:gd name="T1" fmla="*/ 41 h 80"/>
                  <a:gd name="T2" fmla="*/ 81 w 82"/>
                  <a:gd name="T3" fmla="*/ 32 h 80"/>
                  <a:gd name="T4" fmla="*/ 78 w 82"/>
                  <a:gd name="T5" fmla="*/ 25 h 80"/>
                  <a:gd name="T6" fmla="*/ 74 w 82"/>
                  <a:gd name="T7" fmla="*/ 17 h 80"/>
                  <a:gd name="T8" fmla="*/ 69 w 82"/>
                  <a:gd name="T9" fmla="*/ 11 h 80"/>
                  <a:gd name="T10" fmla="*/ 63 w 82"/>
                  <a:gd name="T11" fmla="*/ 6 h 80"/>
                  <a:gd name="T12" fmla="*/ 57 w 82"/>
                  <a:gd name="T13" fmla="*/ 2 h 80"/>
                  <a:gd name="T14" fmla="*/ 48 w 82"/>
                  <a:gd name="T15" fmla="*/ 1 h 80"/>
                  <a:gd name="T16" fmla="*/ 41 w 82"/>
                  <a:gd name="T17" fmla="*/ 0 h 80"/>
                  <a:gd name="T18" fmla="*/ 32 w 82"/>
                  <a:gd name="T19" fmla="*/ 1 h 80"/>
                  <a:gd name="T20" fmla="*/ 25 w 82"/>
                  <a:gd name="T21" fmla="*/ 2 h 80"/>
                  <a:gd name="T22" fmla="*/ 19 w 82"/>
                  <a:gd name="T23" fmla="*/ 6 h 80"/>
                  <a:gd name="T24" fmla="*/ 12 w 82"/>
                  <a:gd name="T25" fmla="*/ 11 h 80"/>
                  <a:gd name="T26" fmla="*/ 7 w 82"/>
                  <a:gd name="T27" fmla="*/ 17 h 80"/>
                  <a:gd name="T28" fmla="*/ 2 w 82"/>
                  <a:gd name="T29" fmla="*/ 25 h 80"/>
                  <a:gd name="T30" fmla="*/ 0 w 82"/>
                  <a:gd name="T31" fmla="*/ 32 h 80"/>
                  <a:gd name="T32" fmla="*/ 0 w 82"/>
                  <a:gd name="T33" fmla="*/ 41 h 80"/>
                  <a:gd name="T34" fmla="*/ 0 w 82"/>
                  <a:gd name="T35" fmla="*/ 48 h 80"/>
                  <a:gd name="T36" fmla="*/ 2 w 82"/>
                  <a:gd name="T37" fmla="*/ 56 h 80"/>
                  <a:gd name="T38" fmla="*/ 7 w 82"/>
                  <a:gd name="T39" fmla="*/ 63 h 80"/>
                  <a:gd name="T40" fmla="*/ 12 w 82"/>
                  <a:gd name="T41" fmla="*/ 69 h 80"/>
                  <a:gd name="T42" fmla="*/ 19 w 82"/>
                  <a:gd name="T43" fmla="*/ 74 h 80"/>
                  <a:gd name="T44" fmla="*/ 25 w 82"/>
                  <a:gd name="T45" fmla="*/ 77 h 80"/>
                  <a:gd name="T46" fmla="*/ 32 w 82"/>
                  <a:gd name="T47" fmla="*/ 79 h 80"/>
                  <a:gd name="T48" fmla="*/ 41 w 82"/>
                  <a:gd name="T49" fmla="*/ 80 h 80"/>
                  <a:gd name="T50" fmla="*/ 48 w 82"/>
                  <a:gd name="T51" fmla="*/ 79 h 80"/>
                  <a:gd name="T52" fmla="*/ 57 w 82"/>
                  <a:gd name="T53" fmla="*/ 77 h 80"/>
                  <a:gd name="T54" fmla="*/ 63 w 82"/>
                  <a:gd name="T55" fmla="*/ 74 h 80"/>
                  <a:gd name="T56" fmla="*/ 69 w 82"/>
                  <a:gd name="T57" fmla="*/ 69 h 80"/>
                  <a:gd name="T58" fmla="*/ 74 w 82"/>
                  <a:gd name="T59" fmla="*/ 63 h 80"/>
                  <a:gd name="T60" fmla="*/ 78 w 82"/>
                  <a:gd name="T61" fmla="*/ 56 h 80"/>
                  <a:gd name="T62" fmla="*/ 81 w 82"/>
                  <a:gd name="T63" fmla="*/ 48 h 80"/>
                  <a:gd name="T64" fmla="*/ 82 w 82"/>
                  <a:gd name="T65" fmla="*/ 41 h 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2"/>
                  <a:gd name="T100" fmla="*/ 0 h 80"/>
                  <a:gd name="T101" fmla="*/ 82 w 82"/>
                  <a:gd name="T102" fmla="*/ 80 h 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2" h="80">
                    <a:moveTo>
                      <a:pt x="82" y="41"/>
                    </a:moveTo>
                    <a:lnTo>
                      <a:pt x="81" y="32"/>
                    </a:lnTo>
                    <a:lnTo>
                      <a:pt x="78" y="25"/>
                    </a:lnTo>
                    <a:lnTo>
                      <a:pt x="74" y="17"/>
                    </a:lnTo>
                    <a:lnTo>
                      <a:pt x="69" y="11"/>
                    </a:lnTo>
                    <a:lnTo>
                      <a:pt x="63" y="6"/>
                    </a:lnTo>
                    <a:lnTo>
                      <a:pt x="57" y="2"/>
                    </a:lnTo>
                    <a:lnTo>
                      <a:pt x="48" y="1"/>
                    </a:lnTo>
                    <a:lnTo>
                      <a:pt x="41" y="0"/>
                    </a:lnTo>
                    <a:lnTo>
                      <a:pt x="32" y="1"/>
                    </a:lnTo>
                    <a:lnTo>
                      <a:pt x="25" y="2"/>
                    </a:lnTo>
                    <a:lnTo>
                      <a:pt x="19" y="6"/>
                    </a:lnTo>
                    <a:lnTo>
                      <a:pt x="12" y="11"/>
                    </a:lnTo>
                    <a:lnTo>
                      <a:pt x="7" y="17"/>
                    </a:lnTo>
                    <a:lnTo>
                      <a:pt x="2" y="25"/>
                    </a:lnTo>
                    <a:lnTo>
                      <a:pt x="0" y="32"/>
                    </a:lnTo>
                    <a:lnTo>
                      <a:pt x="0" y="41"/>
                    </a:lnTo>
                    <a:lnTo>
                      <a:pt x="0" y="48"/>
                    </a:lnTo>
                    <a:lnTo>
                      <a:pt x="2" y="56"/>
                    </a:lnTo>
                    <a:lnTo>
                      <a:pt x="7" y="63"/>
                    </a:lnTo>
                    <a:lnTo>
                      <a:pt x="12" y="69"/>
                    </a:lnTo>
                    <a:lnTo>
                      <a:pt x="19" y="74"/>
                    </a:lnTo>
                    <a:lnTo>
                      <a:pt x="25" y="77"/>
                    </a:lnTo>
                    <a:lnTo>
                      <a:pt x="32" y="79"/>
                    </a:lnTo>
                    <a:lnTo>
                      <a:pt x="41" y="80"/>
                    </a:lnTo>
                    <a:lnTo>
                      <a:pt x="48" y="79"/>
                    </a:lnTo>
                    <a:lnTo>
                      <a:pt x="57" y="77"/>
                    </a:lnTo>
                    <a:lnTo>
                      <a:pt x="63" y="74"/>
                    </a:lnTo>
                    <a:lnTo>
                      <a:pt x="69" y="69"/>
                    </a:lnTo>
                    <a:lnTo>
                      <a:pt x="74" y="63"/>
                    </a:lnTo>
                    <a:lnTo>
                      <a:pt x="78" y="56"/>
                    </a:lnTo>
                    <a:lnTo>
                      <a:pt x="81" y="48"/>
                    </a:lnTo>
                    <a:lnTo>
                      <a:pt x="82"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4641" name="Freeform 183"/>
              <p:cNvSpPr>
                <a:spLocks/>
              </p:cNvSpPr>
              <p:nvPr/>
            </p:nvSpPr>
            <p:spPr bwMode="auto">
              <a:xfrm>
                <a:off x="4713" y="2588"/>
                <a:ext cx="82" cy="80"/>
              </a:xfrm>
              <a:custGeom>
                <a:avLst/>
                <a:gdLst>
                  <a:gd name="T0" fmla="*/ 82 w 82"/>
                  <a:gd name="T1" fmla="*/ 41 h 80"/>
                  <a:gd name="T2" fmla="*/ 81 w 82"/>
                  <a:gd name="T3" fmla="*/ 32 h 80"/>
                  <a:gd name="T4" fmla="*/ 78 w 82"/>
                  <a:gd name="T5" fmla="*/ 25 h 80"/>
                  <a:gd name="T6" fmla="*/ 74 w 82"/>
                  <a:gd name="T7" fmla="*/ 17 h 80"/>
                  <a:gd name="T8" fmla="*/ 69 w 82"/>
                  <a:gd name="T9" fmla="*/ 11 h 80"/>
                  <a:gd name="T10" fmla="*/ 63 w 82"/>
                  <a:gd name="T11" fmla="*/ 6 h 80"/>
                  <a:gd name="T12" fmla="*/ 57 w 82"/>
                  <a:gd name="T13" fmla="*/ 4 h 80"/>
                  <a:gd name="T14" fmla="*/ 48 w 82"/>
                  <a:gd name="T15" fmla="*/ 1 h 80"/>
                  <a:gd name="T16" fmla="*/ 41 w 82"/>
                  <a:gd name="T17" fmla="*/ 0 h 80"/>
                  <a:gd name="T18" fmla="*/ 33 w 82"/>
                  <a:gd name="T19" fmla="*/ 1 h 80"/>
                  <a:gd name="T20" fmla="*/ 25 w 82"/>
                  <a:gd name="T21" fmla="*/ 4 h 80"/>
                  <a:gd name="T22" fmla="*/ 17 w 82"/>
                  <a:gd name="T23" fmla="*/ 6 h 80"/>
                  <a:gd name="T24" fmla="*/ 12 w 82"/>
                  <a:gd name="T25" fmla="*/ 11 h 80"/>
                  <a:gd name="T26" fmla="*/ 7 w 82"/>
                  <a:gd name="T27" fmla="*/ 17 h 80"/>
                  <a:gd name="T28" fmla="*/ 2 w 82"/>
                  <a:gd name="T29" fmla="*/ 25 h 80"/>
                  <a:gd name="T30" fmla="*/ 0 w 82"/>
                  <a:gd name="T31" fmla="*/ 32 h 80"/>
                  <a:gd name="T32" fmla="*/ 0 w 82"/>
                  <a:gd name="T33" fmla="*/ 41 h 80"/>
                  <a:gd name="T34" fmla="*/ 0 w 82"/>
                  <a:gd name="T35" fmla="*/ 48 h 80"/>
                  <a:gd name="T36" fmla="*/ 2 w 82"/>
                  <a:gd name="T37" fmla="*/ 56 h 80"/>
                  <a:gd name="T38" fmla="*/ 7 w 82"/>
                  <a:gd name="T39" fmla="*/ 63 h 80"/>
                  <a:gd name="T40" fmla="*/ 12 w 82"/>
                  <a:gd name="T41" fmla="*/ 69 h 80"/>
                  <a:gd name="T42" fmla="*/ 17 w 82"/>
                  <a:gd name="T43" fmla="*/ 73 h 80"/>
                  <a:gd name="T44" fmla="*/ 25 w 82"/>
                  <a:gd name="T45" fmla="*/ 77 h 80"/>
                  <a:gd name="T46" fmla="*/ 33 w 82"/>
                  <a:gd name="T47" fmla="*/ 79 h 80"/>
                  <a:gd name="T48" fmla="*/ 41 w 82"/>
                  <a:gd name="T49" fmla="*/ 80 h 80"/>
                  <a:gd name="T50" fmla="*/ 48 w 82"/>
                  <a:gd name="T51" fmla="*/ 79 h 80"/>
                  <a:gd name="T52" fmla="*/ 57 w 82"/>
                  <a:gd name="T53" fmla="*/ 77 h 80"/>
                  <a:gd name="T54" fmla="*/ 63 w 82"/>
                  <a:gd name="T55" fmla="*/ 73 h 80"/>
                  <a:gd name="T56" fmla="*/ 69 w 82"/>
                  <a:gd name="T57" fmla="*/ 69 h 80"/>
                  <a:gd name="T58" fmla="*/ 74 w 82"/>
                  <a:gd name="T59" fmla="*/ 63 h 80"/>
                  <a:gd name="T60" fmla="*/ 78 w 82"/>
                  <a:gd name="T61" fmla="*/ 56 h 80"/>
                  <a:gd name="T62" fmla="*/ 81 w 82"/>
                  <a:gd name="T63" fmla="*/ 48 h 80"/>
                  <a:gd name="T64" fmla="*/ 82 w 82"/>
                  <a:gd name="T65" fmla="*/ 41 h 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2"/>
                  <a:gd name="T100" fmla="*/ 0 h 80"/>
                  <a:gd name="T101" fmla="*/ 82 w 82"/>
                  <a:gd name="T102" fmla="*/ 80 h 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2" h="80">
                    <a:moveTo>
                      <a:pt x="82" y="41"/>
                    </a:moveTo>
                    <a:lnTo>
                      <a:pt x="81" y="32"/>
                    </a:lnTo>
                    <a:lnTo>
                      <a:pt x="78" y="25"/>
                    </a:lnTo>
                    <a:lnTo>
                      <a:pt x="74" y="17"/>
                    </a:lnTo>
                    <a:lnTo>
                      <a:pt x="69" y="11"/>
                    </a:lnTo>
                    <a:lnTo>
                      <a:pt x="63" y="6"/>
                    </a:lnTo>
                    <a:lnTo>
                      <a:pt x="57" y="4"/>
                    </a:lnTo>
                    <a:lnTo>
                      <a:pt x="48" y="1"/>
                    </a:lnTo>
                    <a:lnTo>
                      <a:pt x="41" y="0"/>
                    </a:lnTo>
                    <a:lnTo>
                      <a:pt x="33" y="1"/>
                    </a:lnTo>
                    <a:lnTo>
                      <a:pt x="25" y="4"/>
                    </a:lnTo>
                    <a:lnTo>
                      <a:pt x="17" y="6"/>
                    </a:lnTo>
                    <a:lnTo>
                      <a:pt x="12" y="11"/>
                    </a:lnTo>
                    <a:lnTo>
                      <a:pt x="7" y="17"/>
                    </a:lnTo>
                    <a:lnTo>
                      <a:pt x="2" y="25"/>
                    </a:lnTo>
                    <a:lnTo>
                      <a:pt x="0" y="32"/>
                    </a:lnTo>
                    <a:lnTo>
                      <a:pt x="0" y="41"/>
                    </a:lnTo>
                    <a:lnTo>
                      <a:pt x="0" y="48"/>
                    </a:lnTo>
                    <a:lnTo>
                      <a:pt x="2" y="56"/>
                    </a:lnTo>
                    <a:lnTo>
                      <a:pt x="7" y="63"/>
                    </a:lnTo>
                    <a:lnTo>
                      <a:pt x="12" y="69"/>
                    </a:lnTo>
                    <a:lnTo>
                      <a:pt x="17" y="73"/>
                    </a:lnTo>
                    <a:lnTo>
                      <a:pt x="25" y="77"/>
                    </a:lnTo>
                    <a:lnTo>
                      <a:pt x="33" y="79"/>
                    </a:lnTo>
                    <a:lnTo>
                      <a:pt x="41" y="80"/>
                    </a:lnTo>
                    <a:lnTo>
                      <a:pt x="48" y="79"/>
                    </a:lnTo>
                    <a:lnTo>
                      <a:pt x="57" y="77"/>
                    </a:lnTo>
                    <a:lnTo>
                      <a:pt x="63" y="73"/>
                    </a:lnTo>
                    <a:lnTo>
                      <a:pt x="69" y="69"/>
                    </a:lnTo>
                    <a:lnTo>
                      <a:pt x="74" y="63"/>
                    </a:lnTo>
                    <a:lnTo>
                      <a:pt x="78" y="56"/>
                    </a:lnTo>
                    <a:lnTo>
                      <a:pt x="81" y="48"/>
                    </a:lnTo>
                    <a:lnTo>
                      <a:pt x="82" y="4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54642" name="Freeform 184"/>
              <p:cNvSpPr>
                <a:spLocks/>
              </p:cNvSpPr>
              <p:nvPr/>
            </p:nvSpPr>
            <p:spPr bwMode="auto">
              <a:xfrm>
                <a:off x="4713" y="2749"/>
                <a:ext cx="82" cy="81"/>
              </a:xfrm>
              <a:custGeom>
                <a:avLst/>
                <a:gdLst>
                  <a:gd name="T0" fmla="*/ 82 w 82"/>
                  <a:gd name="T1" fmla="*/ 41 h 81"/>
                  <a:gd name="T2" fmla="*/ 81 w 82"/>
                  <a:gd name="T3" fmla="*/ 32 h 81"/>
                  <a:gd name="T4" fmla="*/ 78 w 82"/>
                  <a:gd name="T5" fmla="*/ 25 h 81"/>
                  <a:gd name="T6" fmla="*/ 74 w 82"/>
                  <a:gd name="T7" fmla="*/ 17 h 81"/>
                  <a:gd name="T8" fmla="*/ 69 w 82"/>
                  <a:gd name="T9" fmla="*/ 13 h 81"/>
                  <a:gd name="T10" fmla="*/ 63 w 82"/>
                  <a:gd name="T11" fmla="*/ 6 h 81"/>
                  <a:gd name="T12" fmla="*/ 57 w 82"/>
                  <a:gd name="T13" fmla="*/ 3 h 81"/>
                  <a:gd name="T14" fmla="*/ 48 w 82"/>
                  <a:gd name="T15" fmla="*/ 0 h 81"/>
                  <a:gd name="T16" fmla="*/ 41 w 82"/>
                  <a:gd name="T17" fmla="*/ 0 h 81"/>
                  <a:gd name="T18" fmla="*/ 33 w 82"/>
                  <a:gd name="T19" fmla="*/ 0 h 81"/>
                  <a:gd name="T20" fmla="*/ 25 w 82"/>
                  <a:gd name="T21" fmla="*/ 3 h 81"/>
                  <a:gd name="T22" fmla="*/ 17 w 82"/>
                  <a:gd name="T23" fmla="*/ 6 h 81"/>
                  <a:gd name="T24" fmla="*/ 12 w 82"/>
                  <a:gd name="T25" fmla="*/ 13 h 81"/>
                  <a:gd name="T26" fmla="*/ 7 w 82"/>
                  <a:gd name="T27" fmla="*/ 17 h 81"/>
                  <a:gd name="T28" fmla="*/ 2 w 82"/>
                  <a:gd name="T29" fmla="*/ 25 h 81"/>
                  <a:gd name="T30" fmla="*/ 0 w 82"/>
                  <a:gd name="T31" fmla="*/ 32 h 81"/>
                  <a:gd name="T32" fmla="*/ 0 w 82"/>
                  <a:gd name="T33" fmla="*/ 41 h 81"/>
                  <a:gd name="T34" fmla="*/ 0 w 82"/>
                  <a:gd name="T35" fmla="*/ 49 h 81"/>
                  <a:gd name="T36" fmla="*/ 2 w 82"/>
                  <a:gd name="T37" fmla="*/ 57 h 81"/>
                  <a:gd name="T38" fmla="*/ 7 w 82"/>
                  <a:gd name="T39" fmla="*/ 63 h 81"/>
                  <a:gd name="T40" fmla="*/ 12 w 82"/>
                  <a:gd name="T41" fmla="*/ 68 h 81"/>
                  <a:gd name="T42" fmla="*/ 17 w 82"/>
                  <a:gd name="T43" fmla="*/ 73 h 81"/>
                  <a:gd name="T44" fmla="*/ 25 w 82"/>
                  <a:gd name="T45" fmla="*/ 78 h 81"/>
                  <a:gd name="T46" fmla="*/ 33 w 82"/>
                  <a:gd name="T47" fmla="*/ 81 h 81"/>
                  <a:gd name="T48" fmla="*/ 41 w 82"/>
                  <a:gd name="T49" fmla="*/ 81 h 81"/>
                  <a:gd name="T50" fmla="*/ 48 w 82"/>
                  <a:gd name="T51" fmla="*/ 81 h 81"/>
                  <a:gd name="T52" fmla="*/ 57 w 82"/>
                  <a:gd name="T53" fmla="*/ 78 h 81"/>
                  <a:gd name="T54" fmla="*/ 63 w 82"/>
                  <a:gd name="T55" fmla="*/ 73 h 81"/>
                  <a:gd name="T56" fmla="*/ 69 w 82"/>
                  <a:gd name="T57" fmla="*/ 68 h 81"/>
                  <a:gd name="T58" fmla="*/ 74 w 82"/>
                  <a:gd name="T59" fmla="*/ 63 h 81"/>
                  <a:gd name="T60" fmla="*/ 78 w 82"/>
                  <a:gd name="T61" fmla="*/ 57 h 81"/>
                  <a:gd name="T62" fmla="*/ 81 w 82"/>
                  <a:gd name="T63" fmla="*/ 49 h 81"/>
                  <a:gd name="T64" fmla="*/ 82 w 82"/>
                  <a:gd name="T65" fmla="*/ 41 h 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2"/>
                  <a:gd name="T100" fmla="*/ 0 h 81"/>
                  <a:gd name="T101" fmla="*/ 82 w 82"/>
                  <a:gd name="T102" fmla="*/ 81 h 8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2" h="81">
                    <a:moveTo>
                      <a:pt x="82" y="41"/>
                    </a:moveTo>
                    <a:lnTo>
                      <a:pt x="81" y="32"/>
                    </a:lnTo>
                    <a:lnTo>
                      <a:pt x="78" y="25"/>
                    </a:lnTo>
                    <a:lnTo>
                      <a:pt x="74" y="17"/>
                    </a:lnTo>
                    <a:lnTo>
                      <a:pt x="69" y="13"/>
                    </a:lnTo>
                    <a:lnTo>
                      <a:pt x="63" y="6"/>
                    </a:lnTo>
                    <a:lnTo>
                      <a:pt x="57" y="3"/>
                    </a:lnTo>
                    <a:lnTo>
                      <a:pt x="48" y="0"/>
                    </a:lnTo>
                    <a:lnTo>
                      <a:pt x="41" y="0"/>
                    </a:lnTo>
                    <a:lnTo>
                      <a:pt x="33" y="0"/>
                    </a:lnTo>
                    <a:lnTo>
                      <a:pt x="25" y="3"/>
                    </a:lnTo>
                    <a:lnTo>
                      <a:pt x="17" y="6"/>
                    </a:lnTo>
                    <a:lnTo>
                      <a:pt x="12" y="13"/>
                    </a:lnTo>
                    <a:lnTo>
                      <a:pt x="7" y="17"/>
                    </a:lnTo>
                    <a:lnTo>
                      <a:pt x="2" y="25"/>
                    </a:lnTo>
                    <a:lnTo>
                      <a:pt x="0" y="32"/>
                    </a:lnTo>
                    <a:lnTo>
                      <a:pt x="0" y="41"/>
                    </a:lnTo>
                    <a:lnTo>
                      <a:pt x="0" y="49"/>
                    </a:lnTo>
                    <a:lnTo>
                      <a:pt x="2" y="57"/>
                    </a:lnTo>
                    <a:lnTo>
                      <a:pt x="7" y="63"/>
                    </a:lnTo>
                    <a:lnTo>
                      <a:pt x="12" y="68"/>
                    </a:lnTo>
                    <a:lnTo>
                      <a:pt x="17" y="73"/>
                    </a:lnTo>
                    <a:lnTo>
                      <a:pt x="25" y="78"/>
                    </a:lnTo>
                    <a:lnTo>
                      <a:pt x="33" y="81"/>
                    </a:lnTo>
                    <a:lnTo>
                      <a:pt x="41" y="81"/>
                    </a:lnTo>
                    <a:lnTo>
                      <a:pt x="48" y="81"/>
                    </a:lnTo>
                    <a:lnTo>
                      <a:pt x="57" y="78"/>
                    </a:lnTo>
                    <a:lnTo>
                      <a:pt x="63" y="73"/>
                    </a:lnTo>
                    <a:lnTo>
                      <a:pt x="69" y="68"/>
                    </a:lnTo>
                    <a:lnTo>
                      <a:pt x="74" y="63"/>
                    </a:lnTo>
                    <a:lnTo>
                      <a:pt x="78" y="57"/>
                    </a:lnTo>
                    <a:lnTo>
                      <a:pt x="81" y="49"/>
                    </a:lnTo>
                    <a:lnTo>
                      <a:pt x="82" y="4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54643" name="Freeform 185"/>
              <p:cNvSpPr>
                <a:spLocks/>
              </p:cNvSpPr>
              <p:nvPr/>
            </p:nvSpPr>
            <p:spPr bwMode="auto">
              <a:xfrm>
                <a:off x="4713" y="2910"/>
                <a:ext cx="82" cy="81"/>
              </a:xfrm>
              <a:custGeom>
                <a:avLst/>
                <a:gdLst>
                  <a:gd name="T0" fmla="*/ 82 w 82"/>
                  <a:gd name="T1" fmla="*/ 40 h 81"/>
                  <a:gd name="T2" fmla="*/ 81 w 82"/>
                  <a:gd name="T3" fmla="*/ 33 h 81"/>
                  <a:gd name="T4" fmla="*/ 78 w 82"/>
                  <a:gd name="T5" fmla="*/ 24 h 81"/>
                  <a:gd name="T6" fmla="*/ 74 w 82"/>
                  <a:gd name="T7" fmla="*/ 18 h 81"/>
                  <a:gd name="T8" fmla="*/ 69 w 82"/>
                  <a:gd name="T9" fmla="*/ 13 h 81"/>
                  <a:gd name="T10" fmla="*/ 63 w 82"/>
                  <a:gd name="T11" fmla="*/ 8 h 81"/>
                  <a:gd name="T12" fmla="*/ 57 w 82"/>
                  <a:gd name="T13" fmla="*/ 3 h 81"/>
                  <a:gd name="T14" fmla="*/ 48 w 82"/>
                  <a:gd name="T15" fmla="*/ 0 h 81"/>
                  <a:gd name="T16" fmla="*/ 41 w 82"/>
                  <a:gd name="T17" fmla="*/ 0 h 81"/>
                  <a:gd name="T18" fmla="*/ 33 w 82"/>
                  <a:gd name="T19" fmla="*/ 0 h 81"/>
                  <a:gd name="T20" fmla="*/ 25 w 82"/>
                  <a:gd name="T21" fmla="*/ 3 h 81"/>
                  <a:gd name="T22" fmla="*/ 17 w 82"/>
                  <a:gd name="T23" fmla="*/ 8 h 81"/>
                  <a:gd name="T24" fmla="*/ 12 w 82"/>
                  <a:gd name="T25" fmla="*/ 13 h 81"/>
                  <a:gd name="T26" fmla="*/ 7 w 82"/>
                  <a:gd name="T27" fmla="*/ 18 h 81"/>
                  <a:gd name="T28" fmla="*/ 2 w 82"/>
                  <a:gd name="T29" fmla="*/ 24 h 81"/>
                  <a:gd name="T30" fmla="*/ 0 w 82"/>
                  <a:gd name="T31" fmla="*/ 33 h 81"/>
                  <a:gd name="T32" fmla="*/ 0 w 82"/>
                  <a:gd name="T33" fmla="*/ 40 h 81"/>
                  <a:gd name="T34" fmla="*/ 0 w 82"/>
                  <a:gd name="T35" fmla="*/ 50 h 81"/>
                  <a:gd name="T36" fmla="*/ 2 w 82"/>
                  <a:gd name="T37" fmla="*/ 56 h 81"/>
                  <a:gd name="T38" fmla="*/ 7 w 82"/>
                  <a:gd name="T39" fmla="*/ 64 h 81"/>
                  <a:gd name="T40" fmla="*/ 12 w 82"/>
                  <a:gd name="T41" fmla="*/ 69 h 81"/>
                  <a:gd name="T42" fmla="*/ 17 w 82"/>
                  <a:gd name="T43" fmla="*/ 75 h 81"/>
                  <a:gd name="T44" fmla="*/ 25 w 82"/>
                  <a:gd name="T45" fmla="*/ 79 h 81"/>
                  <a:gd name="T46" fmla="*/ 33 w 82"/>
                  <a:gd name="T47" fmla="*/ 81 h 81"/>
                  <a:gd name="T48" fmla="*/ 41 w 82"/>
                  <a:gd name="T49" fmla="*/ 81 h 81"/>
                  <a:gd name="T50" fmla="*/ 48 w 82"/>
                  <a:gd name="T51" fmla="*/ 81 h 81"/>
                  <a:gd name="T52" fmla="*/ 57 w 82"/>
                  <a:gd name="T53" fmla="*/ 79 h 81"/>
                  <a:gd name="T54" fmla="*/ 63 w 82"/>
                  <a:gd name="T55" fmla="*/ 75 h 81"/>
                  <a:gd name="T56" fmla="*/ 69 w 82"/>
                  <a:gd name="T57" fmla="*/ 69 h 81"/>
                  <a:gd name="T58" fmla="*/ 74 w 82"/>
                  <a:gd name="T59" fmla="*/ 64 h 81"/>
                  <a:gd name="T60" fmla="*/ 78 w 82"/>
                  <a:gd name="T61" fmla="*/ 56 h 81"/>
                  <a:gd name="T62" fmla="*/ 81 w 82"/>
                  <a:gd name="T63" fmla="*/ 50 h 81"/>
                  <a:gd name="T64" fmla="*/ 82 w 82"/>
                  <a:gd name="T65" fmla="*/ 40 h 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2"/>
                  <a:gd name="T100" fmla="*/ 0 h 81"/>
                  <a:gd name="T101" fmla="*/ 82 w 82"/>
                  <a:gd name="T102" fmla="*/ 81 h 8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2" h="81">
                    <a:moveTo>
                      <a:pt x="82" y="40"/>
                    </a:moveTo>
                    <a:lnTo>
                      <a:pt x="81" y="33"/>
                    </a:lnTo>
                    <a:lnTo>
                      <a:pt x="78" y="24"/>
                    </a:lnTo>
                    <a:lnTo>
                      <a:pt x="74" y="18"/>
                    </a:lnTo>
                    <a:lnTo>
                      <a:pt x="69" y="13"/>
                    </a:lnTo>
                    <a:lnTo>
                      <a:pt x="63" y="8"/>
                    </a:lnTo>
                    <a:lnTo>
                      <a:pt x="57" y="3"/>
                    </a:lnTo>
                    <a:lnTo>
                      <a:pt x="48" y="0"/>
                    </a:lnTo>
                    <a:lnTo>
                      <a:pt x="41" y="0"/>
                    </a:lnTo>
                    <a:lnTo>
                      <a:pt x="33" y="0"/>
                    </a:lnTo>
                    <a:lnTo>
                      <a:pt x="25" y="3"/>
                    </a:lnTo>
                    <a:lnTo>
                      <a:pt x="17" y="8"/>
                    </a:lnTo>
                    <a:lnTo>
                      <a:pt x="12" y="13"/>
                    </a:lnTo>
                    <a:lnTo>
                      <a:pt x="7" y="18"/>
                    </a:lnTo>
                    <a:lnTo>
                      <a:pt x="2" y="24"/>
                    </a:lnTo>
                    <a:lnTo>
                      <a:pt x="0" y="33"/>
                    </a:lnTo>
                    <a:lnTo>
                      <a:pt x="0" y="40"/>
                    </a:lnTo>
                    <a:lnTo>
                      <a:pt x="0" y="50"/>
                    </a:lnTo>
                    <a:lnTo>
                      <a:pt x="2" y="56"/>
                    </a:lnTo>
                    <a:lnTo>
                      <a:pt x="7" y="64"/>
                    </a:lnTo>
                    <a:lnTo>
                      <a:pt x="12" y="69"/>
                    </a:lnTo>
                    <a:lnTo>
                      <a:pt x="17" y="75"/>
                    </a:lnTo>
                    <a:lnTo>
                      <a:pt x="25" y="79"/>
                    </a:lnTo>
                    <a:lnTo>
                      <a:pt x="33" y="81"/>
                    </a:lnTo>
                    <a:lnTo>
                      <a:pt x="41" y="81"/>
                    </a:lnTo>
                    <a:lnTo>
                      <a:pt x="48" y="81"/>
                    </a:lnTo>
                    <a:lnTo>
                      <a:pt x="57" y="79"/>
                    </a:lnTo>
                    <a:lnTo>
                      <a:pt x="63" y="75"/>
                    </a:lnTo>
                    <a:lnTo>
                      <a:pt x="69" y="69"/>
                    </a:lnTo>
                    <a:lnTo>
                      <a:pt x="74" y="64"/>
                    </a:lnTo>
                    <a:lnTo>
                      <a:pt x="78" y="56"/>
                    </a:lnTo>
                    <a:lnTo>
                      <a:pt x="81" y="50"/>
                    </a:lnTo>
                    <a:lnTo>
                      <a:pt x="82" y="4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54644" name="Freeform 186"/>
              <p:cNvSpPr>
                <a:spLocks/>
              </p:cNvSpPr>
              <p:nvPr/>
            </p:nvSpPr>
            <p:spPr bwMode="auto">
              <a:xfrm>
                <a:off x="4713" y="3072"/>
                <a:ext cx="82" cy="80"/>
              </a:xfrm>
              <a:custGeom>
                <a:avLst/>
                <a:gdLst>
                  <a:gd name="T0" fmla="*/ 82 w 82"/>
                  <a:gd name="T1" fmla="*/ 39 h 80"/>
                  <a:gd name="T2" fmla="*/ 81 w 82"/>
                  <a:gd name="T3" fmla="*/ 32 h 80"/>
                  <a:gd name="T4" fmla="*/ 78 w 82"/>
                  <a:gd name="T5" fmla="*/ 25 h 80"/>
                  <a:gd name="T6" fmla="*/ 74 w 82"/>
                  <a:gd name="T7" fmla="*/ 17 h 80"/>
                  <a:gd name="T8" fmla="*/ 69 w 82"/>
                  <a:gd name="T9" fmla="*/ 11 h 80"/>
                  <a:gd name="T10" fmla="*/ 63 w 82"/>
                  <a:gd name="T11" fmla="*/ 7 h 80"/>
                  <a:gd name="T12" fmla="*/ 57 w 82"/>
                  <a:gd name="T13" fmla="*/ 3 h 80"/>
                  <a:gd name="T14" fmla="*/ 48 w 82"/>
                  <a:gd name="T15" fmla="*/ 1 h 80"/>
                  <a:gd name="T16" fmla="*/ 41 w 82"/>
                  <a:gd name="T17" fmla="*/ 0 h 80"/>
                  <a:gd name="T18" fmla="*/ 33 w 82"/>
                  <a:gd name="T19" fmla="*/ 1 h 80"/>
                  <a:gd name="T20" fmla="*/ 25 w 82"/>
                  <a:gd name="T21" fmla="*/ 3 h 80"/>
                  <a:gd name="T22" fmla="*/ 17 w 82"/>
                  <a:gd name="T23" fmla="*/ 7 h 80"/>
                  <a:gd name="T24" fmla="*/ 12 w 82"/>
                  <a:gd name="T25" fmla="*/ 11 h 80"/>
                  <a:gd name="T26" fmla="*/ 7 w 82"/>
                  <a:gd name="T27" fmla="*/ 17 h 80"/>
                  <a:gd name="T28" fmla="*/ 2 w 82"/>
                  <a:gd name="T29" fmla="*/ 25 h 80"/>
                  <a:gd name="T30" fmla="*/ 0 w 82"/>
                  <a:gd name="T31" fmla="*/ 32 h 80"/>
                  <a:gd name="T32" fmla="*/ 0 w 82"/>
                  <a:gd name="T33" fmla="*/ 39 h 80"/>
                  <a:gd name="T34" fmla="*/ 0 w 82"/>
                  <a:gd name="T35" fmla="*/ 48 h 80"/>
                  <a:gd name="T36" fmla="*/ 2 w 82"/>
                  <a:gd name="T37" fmla="*/ 56 h 80"/>
                  <a:gd name="T38" fmla="*/ 7 w 82"/>
                  <a:gd name="T39" fmla="*/ 62 h 80"/>
                  <a:gd name="T40" fmla="*/ 12 w 82"/>
                  <a:gd name="T41" fmla="*/ 69 h 80"/>
                  <a:gd name="T42" fmla="*/ 17 w 82"/>
                  <a:gd name="T43" fmla="*/ 74 h 80"/>
                  <a:gd name="T44" fmla="*/ 25 w 82"/>
                  <a:gd name="T45" fmla="*/ 78 h 80"/>
                  <a:gd name="T46" fmla="*/ 33 w 82"/>
                  <a:gd name="T47" fmla="*/ 79 h 80"/>
                  <a:gd name="T48" fmla="*/ 41 w 82"/>
                  <a:gd name="T49" fmla="*/ 80 h 80"/>
                  <a:gd name="T50" fmla="*/ 48 w 82"/>
                  <a:gd name="T51" fmla="*/ 79 h 80"/>
                  <a:gd name="T52" fmla="*/ 57 w 82"/>
                  <a:gd name="T53" fmla="*/ 78 h 80"/>
                  <a:gd name="T54" fmla="*/ 63 w 82"/>
                  <a:gd name="T55" fmla="*/ 74 h 80"/>
                  <a:gd name="T56" fmla="*/ 69 w 82"/>
                  <a:gd name="T57" fmla="*/ 69 h 80"/>
                  <a:gd name="T58" fmla="*/ 74 w 82"/>
                  <a:gd name="T59" fmla="*/ 62 h 80"/>
                  <a:gd name="T60" fmla="*/ 78 w 82"/>
                  <a:gd name="T61" fmla="*/ 56 h 80"/>
                  <a:gd name="T62" fmla="*/ 81 w 82"/>
                  <a:gd name="T63" fmla="*/ 48 h 80"/>
                  <a:gd name="T64" fmla="*/ 82 w 82"/>
                  <a:gd name="T65" fmla="*/ 39 h 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2"/>
                  <a:gd name="T100" fmla="*/ 0 h 80"/>
                  <a:gd name="T101" fmla="*/ 82 w 82"/>
                  <a:gd name="T102" fmla="*/ 80 h 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2" h="80">
                    <a:moveTo>
                      <a:pt x="82" y="39"/>
                    </a:moveTo>
                    <a:lnTo>
                      <a:pt x="81" y="32"/>
                    </a:lnTo>
                    <a:lnTo>
                      <a:pt x="78" y="25"/>
                    </a:lnTo>
                    <a:lnTo>
                      <a:pt x="74" y="17"/>
                    </a:lnTo>
                    <a:lnTo>
                      <a:pt x="69" y="11"/>
                    </a:lnTo>
                    <a:lnTo>
                      <a:pt x="63" y="7"/>
                    </a:lnTo>
                    <a:lnTo>
                      <a:pt x="57" y="3"/>
                    </a:lnTo>
                    <a:lnTo>
                      <a:pt x="48" y="1"/>
                    </a:lnTo>
                    <a:lnTo>
                      <a:pt x="41" y="0"/>
                    </a:lnTo>
                    <a:lnTo>
                      <a:pt x="33" y="1"/>
                    </a:lnTo>
                    <a:lnTo>
                      <a:pt x="25" y="3"/>
                    </a:lnTo>
                    <a:lnTo>
                      <a:pt x="17" y="7"/>
                    </a:lnTo>
                    <a:lnTo>
                      <a:pt x="12" y="11"/>
                    </a:lnTo>
                    <a:lnTo>
                      <a:pt x="7" y="17"/>
                    </a:lnTo>
                    <a:lnTo>
                      <a:pt x="2" y="25"/>
                    </a:lnTo>
                    <a:lnTo>
                      <a:pt x="0" y="32"/>
                    </a:lnTo>
                    <a:lnTo>
                      <a:pt x="0" y="39"/>
                    </a:lnTo>
                    <a:lnTo>
                      <a:pt x="0" y="48"/>
                    </a:lnTo>
                    <a:lnTo>
                      <a:pt x="2" y="56"/>
                    </a:lnTo>
                    <a:lnTo>
                      <a:pt x="7" y="62"/>
                    </a:lnTo>
                    <a:lnTo>
                      <a:pt x="12" y="69"/>
                    </a:lnTo>
                    <a:lnTo>
                      <a:pt x="17" y="74"/>
                    </a:lnTo>
                    <a:lnTo>
                      <a:pt x="25" y="78"/>
                    </a:lnTo>
                    <a:lnTo>
                      <a:pt x="33" y="79"/>
                    </a:lnTo>
                    <a:lnTo>
                      <a:pt x="41" y="80"/>
                    </a:lnTo>
                    <a:lnTo>
                      <a:pt x="48" y="79"/>
                    </a:lnTo>
                    <a:lnTo>
                      <a:pt x="57" y="78"/>
                    </a:lnTo>
                    <a:lnTo>
                      <a:pt x="63" y="74"/>
                    </a:lnTo>
                    <a:lnTo>
                      <a:pt x="69" y="69"/>
                    </a:lnTo>
                    <a:lnTo>
                      <a:pt x="74" y="62"/>
                    </a:lnTo>
                    <a:lnTo>
                      <a:pt x="78" y="56"/>
                    </a:lnTo>
                    <a:lnTo>
                      <a:pt x="81" y="48"/>
                    </a:lnTo>
                    <a:lnTo>
                      <a:pt x="82" y="3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54645" name="Freeform 187"/>
              <p:cNvSpPr>
                <a:spLocks/>
              </p:cNvSpPr>
              <p:nvPr/>
            </p:nvSpPr>
            <p:spPr bwMode="auto">
              <a:xfrm>
                <a:off x="4713" y="3233"/>
                <a:ext cx="82" cy="82"/>
              </a:xfrm>
              <a:custGeom>
                <a:avLst/>
                <a:gdLst>
                  <a:gd name="T0" fmla="*/ 82 w 82"/>
                  <a:gd name="T1" fmla="*/ 41 h 82"/>
                  <a:gd name="T2" fmla="*/ 81 w 82"/>
                  <a:gd name="T3" fmla="*/ 32 h 82"/>
                  <a:gd name="T4" fmla="*/ 78 w 82"/>
                  <a:gd name="T5" fmla="*/ 25 h 82"/>
                  <a:gd name="T6" fmla="*/ 74 w 82"/>
                  <a:gd name="T7" fmla="*/ 19 h 82"/>
                  <a:gd name="T8" fmla="*/ 69 w 82"/>
                  <a:gd name="T9" fmla="*/ 11 h 82"/>
                  <a:gd name="T10" fmla="*/ 63 w 82"/>
                  <a:gd name="T11" fmla="*/ 6 h 82"/>
                  <a:gd name="T12" fmla="*/ 57 w 82"/>
                  <a:gd name="T13" fmla="*/ 4 h 82"/>
                  <a:gd name="T14" fmla="*/ 48 w 82"/>
                  <a:gd name="T15" fmla="*/ 1 h 82"/>
                  <a:gd name="T16" fmla="*/ 41 w 82"/>
                  <a:gd name="T17" fmla="*/ 0 h 82"/>
                  <a:gd name="T18" fmla="*/ 33 w 82"/>
                  <a:gd name="T19" fmla="*/ 1 h 82"/>
                  <a:gd name="T20" fmla="*/ 25 w 82"/>
                  <a:gd name="T21" fmla="*/ 4 h 82"/>
                  <a:gd name="T22" fmla="*/ 17 w 82"/>
                  <a:gd name="T23" fmla="*/ 6 h 82"/>
                  <a:gd name="T24" fmla="*/ 12 w 82"/>
                  <a:gd name="T25" fmla="*/ 11 h 82"/>
                  <a:gd name="T26" fmla="*/ 7 w 82"/>
                  <a:gd name="T27" fmla="*/ 19 h 82"/>
                  <a:gd name="T28" fmla="*/ 2 w 82"/>
                  <a:gd name="T29" fmla="*/ 25 h 82"/>
                  <a:gd name="T30" fmla="*/ 0 w 82"/>
                  <a:gd name="T31" fmla="*/ 32 h 82"/>
                  <a:gd name="T32" fmla="*/ 0 w 82"/>
                  <a:gd name="T33" fmla="*/ 41 h 82"/>
                  <a:gd name="T34" fmla="*/ 0 w 82"/>
                  <a:gd name="T35" fmla="*/ 48 h 82"/>
                  <a:gd name="T36" fmla="*/ 2 w 82"/>
                  <a:gd name="T37" fmla="*/ 56 h 82"/>
                  <a:gd name="T38" fmla="*/ 7 w 82"/>
                  <a:gd name="T39" fmla="*/ 63 h 82"/>
                  <a:gd name="T40" fmla="*/ 12 w 82"/>
                  <a:gd name="T41" fmla="*/ 70 h 82"/>
                  <a:gd name="T42" fmla="*/ 17 w 82"/>
                  <a:gd name="T43" fmla="*/ 73 h 82"/>
                  <a:gd name="T44" fmla="*/ 25 w 82"/>
                  <a:gd name="T45" fmla="*/ 77 h 82"/>
                  <a:gd name="T46" fmla="*/ 33 w 82"/>
                  <a:gd name="T47" fmla="*/ 81 h 82"/>
                  <a:gd name="T48" fmla="*/ 41 w 82"/>
                  <a:gd name="T49" fmla="*/ 82 h 82"/>
                  <a:gd name="T50" fmla="*/ 48 w 82"/>
                  <a:gd name="T51" fmla="*/ 81 h 82"/>
                  <a:gd name="T52" fmla="*/ 57 w 82"/>
                  <a:gd name="T53" fmla="*/ 77 h 82"/>
                  <a:gd name="T54" fmla="*/ 63 w 82"/>
                  <a:gd name="T55" fmla="*/ 73 h 82"/>
                  <a:gd name="T56" fmla="*/ 69 w 82"/>
                  <a:gd name="T57" fmla="*/ 70 h 82"/>
                  <a:gd name="T58" fmla="*/ 74 w 82"/>
                  <a:gd name="T59" fmla="*/ 63 h 82"/>
                  <a:gd name="T60" fmla="*/ 78 w 82"/>
                  <a:gd name="T61" fmla="*/ 56 h 82"/>
                  <a:gd name="T62" fmla="*/ 81 w 82"/>
                  <a:gd name="T63" fmla="*/ 48 h 82"/>
                  <a:gd name="T64" fmla="*/ 82 w 82"/>
                  <a:gd name="T65" fmla="*/ 41 h 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2"/>
                  <a:gd name="T100" fmla="*/ 0 h 82"/>
                  <a:gd name="T101" fmla="*/ 82 w 82"/>
                  <a:gd name="T102" fmla="*/ 82 h 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2" h="82">
                    <a:moveTo>
                      <a:pt x="82" y="41"/>
                    </a:moveTo>
                    <a:lnTo>
                      <a:pt x="81" y="32"/>
                    </a:lnTo>
                    <a:lnTo>
                      <a:pt x="78" y="25"/>
                    </a:lnTo>
                    <a:lnTo>
                      <a:pt x="74" y="19"/>
                    </a:lnTo>
                    <a:lnTo>
                      <a:pt x="69" y="11"/>
                    </a:lnTo>
                    <a:lnTo>
                      <a:pt x="63" y="6"/>
                    </a:lnTo>
                    <a:lnTo>
                      <a:pt x="57" y="4"/>
                    </a:lnTo>
                    <a:lnTo>
                      <a:pt x="48" y="1"/>
                    </a:lnTo>
                    <a:lnTo>
                      <a:pt x="41" y="0"/>
                    </a:lnTo>
                    <a:lnTo>
                      <a:pt x="33" y="1"/>
                    </a:lnTo>
                    <a:lnTo>
                      <a:pt x="25" y="4"/>
                    </a:lnTo>
                    <a:lnTo>
                      <a:pt x="17" y="6"/>
                    </a:lnTo>
                    <a:lnTo>
                      <a:pt x="12" y="11"/>
                    </a:lnTo>
                    <a:lnTo>
                      <a:pt x="7" y="19"/>
                    </a:lnTo>
                    <a:lnTo>
                      <a:pt x="2" y="25"/>
                    </a:lnTo>
                    <a:lnTo>
                      <a:pt x="0" y="32"/>
                    </a:lnTo>
                    <a:lnTo>
                      <a:pt x="0" y="41"/>
                    </a:lnTo>
                    <a:lnTo>
                      <a:pt x="0" y="48"/>
                    </a:lnTo>
                    <a:lnTo>
                      <a:pt x="2" y="56"/>
                    </a:lnTo>
                    <a:lnTo>
                      <a:pt x="7" y="63"/>
                    </a:lnTo>
                    <a:lnTo>
                      <a:pt x="12" y="70"/>
                    </a:lnTo>
                    <a:lnTo>
                      <a:pt x="17" y="73"/>
                    </a:lnTo>
                    <a:lnTo>
                      <a:pt x="25" y="77"/>
                    </a:lnTo>
                    <a:lnTo>
                      <a:pt x="33" y="81"/>
                    </a:lnTo>
                    <a:lnTo>
                      <a:pt x="41" y="82"/>
                    </a:lnTo>
                    <a:lnTo>
                      <a:pt x="48" y="81"/>
                    </a:lnTo>
                    <a:lnTo>
                      <a:pt x="57" y="77"/>
                    </a:lnTo>
                    <a:lnTo>
                      <a:pt x="63" y="73"/>
                    </a:lnTo>
                    <a:lnTo>
                      <a:pt x="69" y="70"/>
                    </a:lnTo>
                    <a:lnTo>
                      <a:pt x="74" y="63"/>
                    </a:lnTo>
                    <a:lnTo>
                      <a:pt x="78" y="56"/>
                    </a:lnTo>
                    <a:lnTo>
                      <a:pt x="81" y="48"/>
                    </a:lnTo>
                    <a:lnTo>
                      <a:pt x="82" y="4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54646" name="Freeform 188"/>
              <p:cNvSpPr>
                <a:spLocks/>
              </p:cNvSpPr>
              <p:nvPr/>
            </p:nvSpPr>
            <p:spPr bwMode="auto">
              <a:xfrm>
                <a:off x="4713" y="3394"/>
                <a:ext cx="82" cy="82"/>
              </a:xfrm>
              <a:custGeom>
                <a:avLst/>
                <a:gdLst>
                  <a:gd name="T0" fmla="*/ 82 w 82"/>
                  <a:gd name="T1" fmla="*/ 41 h 82"/>
                  <a:gd name="T2" fmla="*/ 81 w 82"/>
                  <a:gd name="T3" fmla="*/ 33 h 82"/>
                  <a:gd name="T4" fmla="*/ 78 w 82"/>
                  <a:gd name="T5" fmla="*/ 25 h 82"/>
                  <a:gd name="T6" fmla="*/ 74 w 82"/>
                  <a:gd name="T7" fmla="*/ 18 h 82"/>
                  <a:gd name="T8" fmla="*/ 69 w 82"/>
                  <a:gd name="T9" fmla="*/ 13 h 82"/>
                  <a:gd name="T10" fmla="*/ 63 w 82"/>
                  <a:gd name="T11" fmla="*/ 8 h 82"/>
                  <a:gd name="T12" fmla="*/ 57 w 82"/>
                  <a:gd name="T13" fmla="*/ 3 h 82"/>
                  <a:gd name="T14" fmla="*/ 48 w 82"/>
                  <a:gd name="T15" fmla="*/ 0 h 82"/>
                  <a:gd name="T16" fmla="*/ 41 w 82"/>
                  <a:gd name="T17" fmla="*/ 0 h 82"/>
                  <a:gd name="T18" fmla="*/ 33 w 82"/>
                  <a:gd name="T19" fmla="*/ 0 h 82"/>
                  <a:gd name="T20" fmla="*/ 25 w 82"/>
                  <a:gd name="T21" fmla="*/ 3 h 82"/>
                  <a:gd name="T22" fmla="*/ 17 w 82"/>
                  <a:gd name="T23" fmla="*/ 8 h 82"/>
                  <a:gd name="T24" fmla="*/ 12 w 82"/>
                  <a:gd name="T25" fmla="*/ 13 h 82"/>
                  <a:gd name="T26" fmla="*/ 7 w 82"/>
                  <a:gd name="T27" fmla="*/ 18 h 82"/>
                  <a:gd name="T28" fmla="*/ 2 w 82"/>
                  <a:gd name="T29" fmla="*/ 25 h 82"/>
                  <a:gd name="T30" fmla="*/ 0 w 82"/>
                  <a:gd name="T31" fmla="*/ 33 h 82"/>
                  <a:gd name="T32" fmla="*/ 0 w 82"/>
                  <a:gd name="T33" fmla="*/ 41 h 82"/>
                  <a:gd name="T34" fmla="*/ 0 w 82"/>
                  <a:gd name="T35" fmla="*/ 49 h 82"/>
                  <a:gd name="T36" fmla="*/ 2 w 82"/>
                  <a:gd name="T37" fmla="*/ 57 h 82"/>
                  <a:gd name="T38" fmla="*/ 7 w 82"/>
                  <a:gd name="T39" fmla="*/ 64 h 82"/>
                  <a:gd name="T40" fmla="*/ 12 w 82"/>
                  <a:gd name="T41" fmla="*/ 69 h 82"/>
                  <a:gd name="T42" fmla="*/ 17 w 82"/>
                  <a:gd name="T43" fmla="*/ 75 h 82"/>
                  <a:gd name="T44" fmla="*/ 25 w 82"/>
                  <a:gd name="T45" fmla="*/ 78 h 82"/>
                  <a:gd name="T46" fmla="*/ 33 w 82"/>
                  <a:gd name="T47" fmla="*/ 81 h 82"/>
                  <a:gd name="T48" fmla="*/ 41 w 82"/>
                  <a:gd name="T49" fmla="*/ 82 h 82"/>
                  <a:gd name="T50" fmla="*/ 48 w 82"/>
                  <a:gd name="T51" fmla="*/ 81 h 82"/>
                  <a:gd name="T52" fmla="*/ 57 w 82"/>
                  <a:gd name="T53" fmla="*/ 78 h 82"/>
                  <a:gd name="T54" fmla="*/ 63 w 82"/>
                  <a:gd name="T55" fmla="*/ 75 h 82"/>
                  <a:gd name="T56" fmla="*/ 69 w 82"/>
                  <a:gd name="T57" fmla="*/ 69 h 82"/>
                  <a:gd name="T58" fmla="*/ 74 w 82"/>
                  <a:gd name="T59" fmla="*/ 64 h 82"/>
                  <a:gd name="T60" fmla="*/ 78 w 82"/>
                  <a:gd name="T61" fmla="*/ 57 h 82"/>
                  <a:gd name="T62" fmla="*/ 81 w 82"/>
                  <a:gd name="T63" fmla="*/ 49 h 82"/>
                  <a:gd name="T64" fmla="*/ 82 w 82"/>
                  <a:gd name="T65" fmla="*/ 41 h 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2"/>
                  <a:gd name="T100" fmla="*/ 0 h 82"/>
                  <a:gd name="T101" fmla="*/ 82 w 82"/>
                  <a:gd name="T102" fmla="*/ 82 h 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2" h="82">
                    <a:moveTo>
                      <a:pt x="82" y="41"/>
                    </a:moveTo>
                    <a:lnTo>
                      <a:pt x="81" y="33"/>
                    </a:lnTo>
                    <a:lnTo>
                      <a:pt x="78" y="25"/>
                    </a:lnTo>
                    <a:lnTo>
                      <a:pt x="74" y="18"/>
                    </a:lnTo>
                    <a:lnTo>
                      <a:pt x="69" y="13"/>
                    </a:lnTo>
                    <a:lnTo>
                      <a:pt x="63" y="8"/>
                    </a:lnTo>
                    <a:lnTo>
                      <a:pt x="57" y="3"/>
                    </a:lnTo>
                    <a:lnTo>
                      <a:pt x="48" y="0"/>
                    </a:lnTo>
                    <a:lnTo>
                      <a:pt x="41" y="0"/>
                    </a:lnTo>
                    <a:lnTo>
                      <a:pt x="33" y="0"/>
                    </a:lnTo>
                    <a:lnTo>
                      <a:pt x="25" y="3"/>
                    </a:lnTo>
                    <a:lnTo>
                      <a:pt x="17" y="8"/>
                    </a:lnTo>
                    <a:lnTo>
                      <a:pt x="12" y="13"/>
                    </a:lnTo>
                    <a:lnTo>
                      <a:pt x="7" y="18"/>
                    </a:lnTo>
                    <a:lnTo>
                      <a:pt x="2" y="25"/>
                    </a:lnTo>
                    <a:lnTo>
                      <a:pt x="0" y="33"/>
                    </a:lnTo>
                    <a:lnTo>
                      <a:pt x="0" y="41"/>
                    </a:lnTo>
                    <a:lnTo>
                      <a:pt x="0" y="49"/>
                    </a:lnTo>
                    <a:lnTo>
                      <a:pt x="2" y="57"/>
                    </a:lnTo>
                    <a:lnTo>
                      <a:pt x="7" y="64"/>
                    </a:lnTo>
                    <a:lnTo>
                      <a:pt x="12" y="69"/>
                    </a:lnTo>
                    <a:lnTo>
                      <a:pt x="17" y="75"/>
                    </a:lnTo>
                    <a:lnTo>
                      <a:pt x="25" y="78"/>
                    </a:lnTo>
                    <a:lnTo>
                      <a:pt x="33" y="81"/>
                    </a:lnTo>
                    <a:lnTo>
                      <a:pt x="41" y="82"/>
                    </a:lnTo>
                    <a:lnTo>
                      <a:pt x="48" y="81"/>
                    </a:lnTo>
                    <a:lnTo>
                      <a:pt x="57" y="78"/>
                    </a:lnTo>
                    <a:lnTo>
                      <a:pt x="63" y="75"/>
                    </a:lnTo>
                    <a:lnTo>
                      <a:pt x="69" y="69"/>
                    </a:lnTo>
                    <a:lnTo>
                      <a:pt x="74" y="64"/>
                    </a:lnTo>
                    <a:lnTo>
                      <a:pt x="78" y="57"/>
                    </a:lnTo>
                    <a:lnTo>
                      <a:pt x="81" y="49"/>
                    </a:lnTo>
                    <a:lnTo>
                      <a:pt x="82" y="4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54647" name="Rectangle 189"/>
              <p:cNvSpPr>
                <a:spLocks noChangeArrowheads="1"/>
              </p:cNvSpPr>
              <p:nvPr/>
            </p:nvSpPr>
            <p:spPr bwMode="auto">
              <a:xfrm>
                <a:off x="4930" y="2552"/>
                <a:ext cx="225" cy="105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54648" name="Rectangle 190"/>
              <p:cNvSpPr>
                <a:spLocks noChangeArrowheads="1"/>
              </p:cNvSpPr>
              <p:nvPr/>
            </p:nvSpPr>
            <p:spPr bwMode="auto">
              <a:xfrm>
                <a:off x="5018" y="2567"/>
                <a:ext cx="50"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latin typeface="Times New Roman" pitchFamily="18" charset="0"/>
                  </a:rPr>
                  <a:t>a</a:t>
                </a:r>
                <a:endParaRPr lang="en-US"/>
              </a:p>
            </p:txBody>
          </p:sp>
          <p:sp>
            <p:nvSpPr>
              <p:cNvPr id="54649" name="Rectangle 191"/>
              <p:cNvSpPr>
                <a:spLocks noChangeArrowheads="1"/>
              </p:cNvSpPr>
              <p:nvPr/>
            </p:nvSpPr>
            <p:spPr bwMode="auto">
              <a:xfrm>
                <a:off x="5000" y="2687"/>
                <a:ext cx="28"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latin typeface="Times New Roman" pitchFamily="18" charset="0"/>
                  </a:rPr>
                  <a:t>.</a:t>
                </a:r>
                <a:endParaRPr lang="en-US"/>
              </a:p>
            </p:txBody>
          </p:sp>
          <p:sp>
            <p:nvSpPr>
              <p:cNvPr id="54650" name="Rectangle 192"/>
              <p:cNvSpPr>
                <a:spLocks noChangeArrowheads="1"/>
              </p:cNvSpPr>
              <p:nvPr/>
            </p:nvSpPr>
            <p:spPr bwMode="auto">
              <a:xfrm>
                <a:off x="5028" y="2687"/>
                <a:ext cx="28"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latin typeface="Times New Roman" pitchFamily="18" charset="0"/>
                  </a:rPr>
                  <a:t>.</a:t>
                </a:r>
                <a:endParaRPr lang="en-US"/>
              </a:p>
            </p:txBody>
          </p:sp>
          <p:sp>
            <p:nvSpPr>
              <p:cNvPr id="54651" name="Rectangle 193"/>
              <p:cNvSpPr>
                <a:spLocks noChangeArrowheads="1"/>
              </p:cNvSpPr>
              <p:nvPr/>
            </p:nvSpPr>
            <p:spPr bwMode="auto">
              <a:xfrm>
                <a:off x="5056" y="2687"/>
                <a:ext cx="28"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latin typeface="Times New Roman" pitchFamily="18" charset="0"/>
                  </a:rPr>
                  <a:t>.</a:t>
                </a:r>
                <a:endParaRPr lang="en-US"/>
              </a:p>
            </p:txBody>
          </p:sp>
          <p:sp>
            <p:nvSpPr>
              <p:cNvPr id="54652" name="Rectangle 194"/>
              <p:cNvSpPr>
                <a:spLocks noChangeArrowheads="1"/>
              </p:cNvSpPr>
              <p:nvPr/>
            </p:nvSpPr>
            <p:spPr bwMode="auto">
              <a:xfrm>
                <a:off x="5018" y="2888"/>
                <a:ext cx="50"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latin typeface="Times New Roman" pitchFamily="18" charset="0"/>
                  </a:rPr>
                  <a:t>e</a:t>
                </a:r>
                <a:endParaRPr lang="en-US"/>
              </a:p>
            </p:txBody>
          </p:sp>
          <p:sp>
            <p:nvSpPr>
              <p:cNvPr id="54653" name="Rectangle 195"/>
              <p:cNvSpPr>
                <a:spLocks noChangeArrowheads="1"/>
              </p:cNvSpPr>
              <p:nvPr/>
            </p:nvSpPr>
            <p:spPr bwMode="auto">
              <a:xfrm>
                <a:off x="5000" y="2970"/>
                <a:ext cx="28"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latin typeface="Times New Roman" pitchFamily="18" charset="0"/>
                  </a:rPr>
                  <a:t>.</a:t>
                </a:r>
                <a:endParaRPr lang="en-US"/>
              </a:p>
            </p:txBody>
          </p:sp>
          <p:sp>
            <p:nvSpPr>
              <p:cNvPr id="54654" name="Rectangle 196"/>
              <p:cNvSpPr>
                <a:spLocks noChangeArrowheads="1"/>
              </p:cNvSpPr>
              <p:nvPr/>
            </p:nvSpPr>
            <p:spPr bwMode="auto">
              <a:xfrm>
                <a:off x="5028" y="2970"/>
                <a:ext cx="28"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latin typeface="Times New Roman" pitchFamily="18" charset="0"/>
                  </a:rPr>
                  <a:t>.</a:t>
                </a:r>
                <a:endParaRPr lang="en-US"/>
              </a:p>
            </p:txBody>
          </p:sp>
          <p:sp>
            <p:nvSpPr>
              <p:cNvPr id="54655" name="Rectangle 197"/>
              <p:cNvSpPr>
                <a:spLocks noChangeArrowheads="1"/>
              </p:cNvSpPr>
              <p:nvPr/>
            </p:nvSpPr>
            <p:spPr bwMode="auto">
              <a:xfrm>
                <a:off x="5056" y="2970"/>
                <a:ext cx="28"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latin typeface="Times New Roman" pitchFamily="18" charset="0"/>
                  </a:rPr>
                  <a:t>.</a:t>
                </a:r>
                <a:endParaRPr lang="en-US"/>
              </a:p>
            </p:txBody>
          </p:sp>
          <p:sp>
            <p:nvSpPr>
              <p:cNvPr id="54656" name="Rectangle 198"/>
              <p:cNvSpPr>
                <a:spLocks noChangeArrowheads="1"/>
              </p:cNvSpPr>
              <p:nvPr/>
            </p:nvSpPr>
            <p:spPr bwMode="auto">
              <a:xfrm>
                <a:off x="5014" y="3051"/>
                <a:ext cx="56"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latin typeface="Times New Roman" pitchFamily="18" charset="0"/>
                  </a:rPr>
                  <a:t>n</a:t>
                </a:r>
                <a:endParaRPr lang="en-US"/>
              </a:p>
            </p:txBody>
          </p:sp>
          <p:sp>
            <p:nvSpPr>
              <p:cNvPr id="54657" name="Rectangle 199"/>
              <p:cNvSpPr>
                <a:spLocks noChangeArrowheads="1"/>
              </p:cNvSpPr>
              <p:nvPr/>
            </p:nvSpPr>
            <p:spPr bwMode="auto">
              <a:xfrm>
                <a:off x="5000" y="3133"/>
                <a:ext cx="28"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latin typeface="Times New Roman" pitchFamily="18" charset="0"/>
                  </a:rPr>
                  <a:t>.</a:t>
                </a:r>
                <a:endParaRPr lang="en-US"/>
              </a:p>
            </p:txBody>
          </p:sp>
          <p:sp>
            <p:nvSpPr>
              <p:cNvPr id="54658" name="Rectangle 200"/>
              <p:cNvSpPr>
                <a:spLocks noChangeArrowheads="1"/>
              </p:cNvSpPr>
              <p:nvPr/>
            </p:nvSpPr>
            <p:spPr bwMode="auto">
              <a:xfrm>
                <a:off x="5028" y="3133"/>
                <a:ext cx="28"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latin typeface="Times New Roman" pitchFamily="18" charset="0"/>
                  </a:rPr>
                  <a:t>.</a:t>
                </a:r>
                <a:endParaRPr lang="en-US"/>
              </a:p>
            </p:txBody>
          </p:sp>
          <p:sp>
            <p:nvSpPr>
              <p:cNvPr id="54659" name="Rectangle 201"/>
              <p:cNvSpPr>
                <a:spLocks noChangeArrowheads="1"/>
              </p:cNvSpPr>
              <p:nvPr/>
            </p:nvSpPr>
            <p:spPr bwMode="auto">
              <a:xfrm>
                <a:off x="5056" y="3133"/>
                <a:ext cx="28"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latin typeface="Times New Roman" pitchFamily="18" charset="0"/>
                  </a:rPr>
                  <a:t>.</a:t>
                </a:r>
                <a:endParaRPr lang="en-US"/>
              </a:p>
            </p:txBody>
          </p:sp>
          <p:sp>
            <p:nvSpPr>
              <p:cNvPr id="54660" name="Rectangle 202"/>
              <p:cNvSpPr>
                <a:spLocks noChangeArrowheads="1"/>
              </p:cNvSpPr>
              <p:nvPr/>
            </p:nvSpPr>
            <p:spPr bwMode="auto">
              <a:xfrm>
                <a:off x="5002" y="3214"/>
                <a:ext cx="81"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latin typeface="Times New Roman" pitchFamily="18" charset="0"/>
                  </a:rPr>
                  <a:t>w</a:t>
                </a:r>
                <a:endParaRPr lang="en-US"/>
              </a:p>
            </p:txBody>
          </p:sp>
          <p:sp>
            <p:nvSpPr>
              <p:cNvPr id="54661" name="Rectangle 203"/>
              <p:cNvSpPr>
                <a:spLocks noChangeArrowheads="1"/>
              </p:cNvSpPr>
              <p:nvPr/>
            </p:nvSpPr>
            <p:spPr bwMode="auto">
              <a:xfrm>
                <a:off x="5000" y="3295"/>
                <a:ext cx="28"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latin typeface="Times New Roman" pitchFamily="18" charset="0"/>
                  </a:rPr>
                  <a:t>.</a:t>
                </a:r>
                <a:endParaRPr lang="en-US"/>
              </a:p>
            </p:txBody>
          </p:sp>
          <p:sp>
            <p:nvSpPr>
              <p:cNvPr id="54662" name="Rectangle 204"/>
              <p:cNvSpPr>
                <a:spLocks noChangeArrowheads="1"/>
              </p:cNvSpPr>
              <p:nvPr/>
            </p:nvSpPr>
            <p:spPr bwMode="auto">
              <a:xfrm>
                <a:off x="5028" y="3295"/>
                <a:ext cx="28"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latin typeface="Times New Roman" pitchFamily="18" charset="0"/>
                  </a:rPr>
                  <a:t>.</a:t>
                </a:r>
                <a:endParaRPr lang="en-US"/>
              </a:p>
            </p:txBody>
          </p:sp>
          <p:sp>
            <p:nvSpPr>
              <p:cNvPr id="54663" name="Rectangle 205"/>
              <p:cNvSpPr>
                <a:spLocks noChangeArrowheads="1"/>
              </p:cNvSpPr>
              <p:nvPr/>
            </p:nvSpPr>
            <p:spPr bwMode="auto">
              <a:xfrm>
                <a:off x="5056" y="3295"/>
                <a:ext cx="28"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latin typeface="Times New Roman" pitchFamily="18" charset="0"/>
                  </a:rPr>
                  <a:t>.</a:t>
                </a:r>
                <a:endParaRPr lang="en-US"/>
              </a:p>
            </p:txBody>
          </p:sp>
          <p:sp>
            <p:nvSpPr>
              <p:cNvPr id="54664" name="Rectangle 206"/>
              <p:cNvSpPr>
                <a:spLocks noChangeArrowheads="1"/>
              </p:cNvSpPr>
              <p:nvPr/>
            </p:nvSpPr>
            <p:spPr bwMode="auto">
              <a:xfrm>
                <a:off x="5022" y="3375"/>
                <a:ext cx="3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b="1">
                    <a:solidFill>
                      <a:srgbClr val="000000"/>
                    </a:solidFill>
                    <a:latin typeface="Times New Roman" pitchFamily="18" charset="0"/>
                  </a:rPr>
                  <a:t>-</a:t>
                </a:r>
                <a:endParaRPr lang="en-US"/>
              </a:p>
            </p:txBody>
          </p:sp>
          <p:sp>
            <p:nvSpPr>
              <p:cNvPr id="54665" name="Freeform 207"/>
              <p:cNvSpPr>
                <a:spLocks/>
              </p:cNvSpPr>
              <p:nvPr/>
            </p:nvSpPr>
            <p:spPr bwMode="auto">
              <a:xfrm>
                <a:off x="3166" y="1764"/>
                <a:ext cx="1246" cy="332"/>
              </a:xfrm>
              <a:custGeom>
                <a:avLst/>
                <a:gdLst>
                  <a:gd name="T0" fmla="*/ 71 w 1246"/>
                  <a:gd name="T1" fmla="*/ 0 h 332"/>
                  <a:gd name="T2" fmla="*/ 1180 w 1246"/>
                  <a:gd name="T3" fmla="*/ 0 h 332"/>
                  <a:gd name="T4" fmla="*/ 1188 w 1246"/>
                  <a:gd name="T5" fmla="*/ 0 h 332"/>
                  <a:gd name="T6" fmla="*/ 1194 w 1246"/>
                  <a:gd name="T7" fmla="*/ 1 h 332"/>
                  <a:gd name="T8" fmla="*/ 1200 w 1246"/>
                  <a:gd name="T9" fmla="*/ 2 h 332"/>
                  <a:gd name="T10" fmla="*/ 1206 w 1246"/>
                  <a:gd name="T11" fmla="*/ 6 h 332"/>
                  <a:gd name="T12" fmla="*/ 1217 w 1246"/>
                  <a:gd name="T13" fmla="*/ 12 h 332"/>
                  <a:gd name="T14" fmla="*/ 1226 w 1246"/>
                  <a:gd name="T15" fmla="*/ 20 h 332"/>
                  <a:gd name="T16" fmla="*/ 1235 w 1246"/>
                  <a:gd name="T17" fmla="*/ 30 h 332"/>
                  <a:gd name="T18" fmla="*/ 1241 w 1246"/>
                  <a:gd name="T19" fmla="*/ 41 h 332"/>
                  <a:gd name="T20" fmla="*/ 1245 w 1246"/>
                  <a:gd name="T21" fmla="*/ 53 h 332"/>
                  <a:gd name="T22" fmla="*/ 1246 w 1246"/>
                  <a:gd name="T23" fmla="*/ 66 h 332"/>
                  <a:gd name="T24" fmla="*/ 1246 w 1246"/>
                  <a:gd name="T25" fmla="*/ 267 h 332"/>
                  <a:gd name="T26" fmla="*/ 1245 w 1246"/>
                  <a:gd name="T27" fmla="*/ 280 h 332"/>
                  <a:gd name="T28" fmla="*/ 1241 w 1246"/>
                  <a:gd name="T29" fmla="*/ 294 h 332"/>
                  <a:gd name="T30" fmla="*/ 1235 w 1246"/>
                  <a:gd name="T31" fmla="*/ 304 h 332"/>
                  <a:gd name="T32" fmla="*/ 1226 w 1246"/>
                  <a:gd name="T33" fmla="*/ 315 h 332"/>
                  <a:gd name="T34" fmla="*/ 1217 w 1246"/>
                  <a:gd name="T35" fmla="*/ 323 h 332"/>
                  <a:gd name="T36" fmla="*/ 1206 w 1246"/>
                  <a:gd name="T37" fmla="*/ 328 h 332"/>
                  <a:gd name="T38" fmla="*/ 1194 w 1246"/>
                  <a:gd name="T39" fmla="*/ 331 h 332"/>
                  <a:gd name="T40" fmla="*/ 1180 w 1246"/>
                  <a:gd name="T41" fmla="*/ 332 h 332"/>
                  <a:gd name="T42" fmla="*/ 65 w 1246"/>
                  <a:gd name="T43" fmla="*/ 332 h 332"/>
                  <a:gd name="T44" fmla="*/ 52 w 1246"/>
                  <a:gd name="T45" fmla="*/ 331 h 332"/>
                  <a:gd name="T46" fmla="*/ 39 w 1246"/>
                  <a:gd name="T47" fmla="*/ 328 h 332"/>
                  <a:gd name="T48" fmla="*/ 29 w 1246"/>
                  <a:gd name="T49" fmla="*/ 323 h 332"/>
                  <a:gd name="T50" fmla="*/ 19 w 1246"/>
                  <a:gd name="T51" fmla="*/ 315 h 332"/>
                  <a:gd name="T52" fmla="*/ 10 w 1246"/>
                  <a:gd name="T53" fmla="*/ 304 h 332"/>
                  <a:gd name="T54" fmla="*/ 5 w 1246"/>
                  <a:gd name="T55" fmla="*/ 294 h 332"/>
                  <a:gd name="T56" fmla="*/ 3 w 1246"/>
                  <a:gd name="T57" fmla="*/ 287 h 332"/>
                  <a:gd name="T58" fmla="*/ 2 w 1246"/>
                  <a:gd name="T59" fmla="*/ 280 h 332"/>
                  <a:gd name="T60" fmla="*/ 0 w 1246"/>
                  <a:gd name="T61" fmla="*/ 275 h 332"/>
                  <a:gd name="T62" fmla="*/ 0 w 1246"/>
                  <a:gd name="T63" fmla="*/ 267 h 332"/>
                  <a:gd name="T64" fmla="*/ 0 w 1246"/>
                  <a:gd name="T65" fmla="*/ 66 h 332"/>
                  <a:gd name="T66" fmla="*/ 0 w 1246"/>
                  <a:gd name="T67" fmla="*/ 60 h 332"/>
                  <a:gd name="T68" fmla="*/ 2 w 1246"/>
                  <a:gd name="T69" fmla="*/ 53 h 332"/>
                  <a:gd name="T70" fmla="*/ 3 w 1246"/>
                  <a:gd name="T71" fmla="*/ 46 h 332"/>
                  <a:gd name="T72" fmla="*/ 5 w 1246"/>
                  <a:gd name="T73" fmla="*/ 41 h 332"/>
                  <a:gd name="T74" fmla="*/ 10 w 1246"/>
                  <a:gd name="T75" fmla="*/ 30 h 332"/>
                  <a:gd name="T76" fmla="*/ 19 w 1246"/>
                  <a:gd name="T77" fmla="*/ 20 h 332"/>
                  <a:gd name="T78" fmla="*/ 29 w 1246"/>
                  <a:gd name="T79" fmla="*/ 12 h 332"/>
                  <a:gd name="T80" fmla="*/ 39 w 1246"/>
                  <a:gd name="T81" fmla="*/ 6 h 332"/>
                  <a:gd name="T82" fmla="*/ 46 w 1246"/>
                  <a:gd name="T83" fmla="*/ 2 h 332"/>
                  <a:gd name="T84" fmla="*/ 52 w 1246"/>
                  <a:gd name="T85" fmla="*/ 1 h 332"/>
                  <a:gd name="T86" fmla="*/ 59 w 1246"/>
                  <a:gd name="T87" fmla="*/ 0 h 332"/>
                  <a:gd name="T88" fmla="*/ 65 w 1246"/>
                  <a:gd name="T89" fmla="*/ 0 h 332"/>
                  <a:gd name="T90" fmla="*/ 71 w 1246"/>
                  <a:gd name="T91" fmla="*/ 0 h 33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246"/>
                  <a:gd name="T139" fmla="*/ 0 h 332"/>
                  <a:gd name="T140" fmla="*/ 1246 w 1246"/>
                  <a:gd name="T141" fmla="*/ 332 h 33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246" h="332">
                    <a:moveTo>
                      <a:pt x="71" y="0"/>
                    </a:moveTo>
                    <a:lnTo>
                      <a:pt x="1180" y="0"/>
                    </a:lnTo>
                    <a:lnTo>
                      <a:pt x="1188" y="0"/>
                    </a:lnTo>
                    <a:lnTo>
                      <a:pt x="1194" y="1"/>
                    </a:lnTo>
                    <a:lnTo>
                      <a:pt x="1200" y="2"/>
                    </a:lnTo>
                    <a:lnTo>
                      <a:pt x="1206" y="6"/>
                    </a:lnTo>
                    <a:lnTo>
                      <a:pt x="1217" y="12"/>
                    </a:lnTo>
                    <a:lnTo>
                      <a:pt x="1226" y="20"/>
                    </a:lnTo>
                    <a:lnTo>
                      <a:pt x="1235" y="30"/>
                    </a:lnTo>
                    <a:lnTo>
                      <a:pt x="1241" y="41"/>
                    </a:lnTo>
                    <a:lnTo>
                      <a:pt x="1245" y="53"/>
                    </a:lnTo>
                    <a:lnTo>
                      <a:pt x="1246" y="66"/>
                    </a:lnTo>
                    <a:lnTo>
                      <a:pt x="1246" y="267"/>
                    </a:lnTo>
                    <a:lnTo>
                      <a:pt x="1245" y="280"/>
                    </a:lnTo>
                    <a:lnTo>
                      <a:pt x="1241" y="294"/>
                    </a:lnTo>
                    <a:lnTo>
                      <a:pt x="1235" y="304"/>
                    </a:lnTo>
                    <a:lnTo>
                      <a:pt x="1226" y="315"/>
                    </a:lnTo>
                    <a:lnTo>
                      <a:pt x="1217" y="323"/>
                    </a:lnTo>
                    <a:lnTo>
                      <a:pt x="1206" y="328"/>
                    </a:lnTo>
                    <a:lnTo>
                      <a:pt x="1194" y="331"/>
                    </a:lnTo>
                    <a:lnTo>
                      <a:pt x="1180" y="332"/>
                    </a:lnTo>
                    <a:lnTo>
                      <a:pt x="65" y="332"/>
                    </a:lnTo>
                    <a:lnTo>
                      <a:pt x="52" y="331"/>
                    </a:lnTo>
                    <a:lnTo>
                      <a:pt x="39" y="328"/>
                    </a:lnTo>
                    <a:lnTo>
                      <a:pt x="29" y="323"/>
                    </a:lnTo>
                    <a:lnTo>
                      <a:pt x="19" y="315"/>
                    </a:lnTo>
                    <a:lnTo>
                      <a:pt x="10" y="304"/>
                    </a:lnTo>
                    <a:lnTo>
                      <a:pt x="5" y="294"/>
                    </a:lnTo>
                    <a:lnTo>
                      <a:pt x="3" y="287"/>
                    </a:lnTo>
                    <a:lnTo>
                      <a:pt x="2" y="280"/>
                    </a:lnTo>
                    <a:lnTo>
                      <a:pt x="0" y="275"/>
                    </a:lnTo>
                    <a:lnTo>
                      <a:pt x="0" y="267"/>
                    </a:lnTo>
                    <a:lnTo>
                      <a:pt x="0" y="66"/>
                    </a:lnTo>
                    <a:lnTo>
                      <a:pt x="0" y="60"/>
                    </a:lnTo>
                    <a:lnTo>
                      <a:pt x="2" y="53"/>
                    </a:lnTo>
                    <a:lnTo>
                      <a:pt x="3" y="46"/>
                    </a:lnTo>
                    <a:lnTo>
                      <a:pt x="5" y="41"/>
                    </a:lnTo>
                    <a:lnTo>
                      <a:pt x="10" y="30"/>
                    </a:lnTo>
                    <a:lnTo>
                      <a:pt x="19" y="20"/>
                    </a:lnTo>
                    <a:lnTo>
                      <a:pt x="29" y="12"/>
                    </a:lnTo>
                    <a:lnTo>
                      <a:pt x="39" y="6"/>
                    </a:lnTo>
                    <a:lnTo>
                      <a:pt x="46" y="2"/>
                    </a:lnTo>
                    <a:lnTo>
                      <a:pt x="52" y="1"/>
                    </a:lnTo>
                    <a:lnTo>
                      <a:pt x="59" y="0"/>
                    </a:lnTo>
                    <a:lnTo>
                      <a:pt x="65" y="0"/>
                    </a:lnTo>
                    <a:lnTo>
                      <a:pt x="71"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54666" name="Freeform 208"/>
              <p:cNvSpPr>
                <a:spLocks/>
              </p:cNvSpPr>
              <p:nvPr/>
            </p:nvSpPr>
            <p:spPr bwMode="auto">
              <a:xfrm>
                <a:off x="2844" y="1008"/>
                <a:ext cx="1966" cy="369"/>
              </a:xfrm>
              <a:custGeom>
                <a:avLst/>
                <a:gdLst>
                  <a:gd name="T0" fmla="*/ 72 w 1966"/>
                  <a:gd name="T1" fmla="*/ 0 h 369"/>
                  <a:gd name="T2" fmla="*/ 1900 w 1966"/>
                  <a:gd name="T3" fmla="*/ 0 h 369"/>
                  <a:gd name="T4" fmla="*/ 1906 w 1966"/>
                  <a:gd name="T5" fmla="*/ 0 h 369"/>
                  <a:gd name="T6" fmla="*/ 1912 w 1966"/>
                  <a:gd name="T7" fmla="*/ 2 h 369"/>
                  <a:gd name="T8" fmla="*/ 1920 w 1966"/>
                  <a:gd name="T9" fmla="*/ 4 h 369"/>
                  <a:gd name="T10" fmla="*/ 1925 w 1966"/>
                  <a:gd name="T11" fmla="*/ 5 h 369"/>
                  <a:gd name="T12" fmla="*/ 1936 w 1966"/>
                  <a:gd name="T13" fmla="*/ 13 h 369"/>
                  <a:gd name="T14" fmla="*/ 1946 w 1966"/>
                  <a:gd name="T15" fmla="*/ 21 h 369"/>
                  <a:gd name="T16" fmla="*/ 1953 w 1966"/>
                  <a:gd name="T17" fmla="*/ 33 h 369"/>
                  <a:gd name="T18" fmla="*/ 1959 w 1966"/>
                  <a:gd name="T19" fmla="*/ 45 h 369"/>
                  <a:gd name="T20" fmla="*/ 1962 w 1966"/>
                  <a:gd name="T21" fmla="*/ 51 h 369"/>
                  <a:gd name="T22" fmla="*/ 1963 w 1966"/>
                  <a:gd name="T23" fmla="*/ 59 h 369"/>
                  <a:gd name="T24" fmla="*/ 1966 w 1966"/>
                  <a:gd name="T25" fmla="*/ 66 h 369"/>
                  <a:gd name="T26" fmla="*/ 1966 w 1966"/>
                  <a:gd name="T27" fmla="*/ 72 h 369"/>
                  <a:gd name="T28" fmla="*/ 1966 w 1966"/>
                  <a:gd name="T29" fmla="*/ 294 h 369"/>
                  <a:gd name="T30" fmla="*/ 1966 w 1966"/>
                  <a:gd name="T31" fmla="*/ 303 h 369"/>
                  <a:gd name="T32" fmla="*/ 1963 w 1966"/>
                  <a:gd name="T33" fmla="*/ 311 h 369"/>
                  <a:gd name="T34" fmla="*/ 1962 w 1966"/>
                  <a:gd name="T35" fmla="*/ 317 h 369"/>
                  <a:gd name="T36" fmla="*/ 1959 w 1966"/>
                  <a:gd name="T37" fmla="*/ 324 h 369"/>
                  <a:gd name="T38" fmla="*/ 1953 w 1966"/>
                  <a:gd name="T39" fmla="*/ 335 h 369"/>
                  <a:gd name="T40" fmla="*/ 1946 w 1966"/>
                  <a:gd name="T41" fmla="*/ 348 h 369"/>
                  <a:gd name="T42" fmla="*/ 1936 w 1966"/>
                  <a:gd name="T43" fmla="*/ 355 h 369"/>
                  <a:gd name="T44" fmla="*/ 1925 w 1966"/>
                  <a:gd name="T45" fmla="*/ 363 h 369"/>
                  <a:gd name="T46" fmla="*/ 1920 w 1966"/>
                  <a:gd name="T47" fmla="*/ 365 h 369"/>
                  <a:gd name="T48" fmla="*/ 1912 w 1966"/>
                  <a:gd name="T49" fmla="*/ 368 h 369"/>
                  <a:gd name="T50" fmla="*/ 1906 w 1966"/>
                  <a:gd name="T51" fmla="*/ 369 h 369"/>
                  <a:gd name="T52" fmla="*/ 1900 w 1966"/>
                  <a:gd name="T53" fmla="*/ 369 h 369"/>
                  <a:gd name="T54" fmla="*/ 65 w 1966"/>
                  <a:gd name="T55" fmla="*/ 369 h 369"/>
                  <a:gd name="T56" fmla="*/ 58 w 1966"/>
                  <a:gd name="T57" fmla="*/ 369 h 369"/>
                  <a:gd name="T58" fmla="*/ 52 w 1966"/>
                  <a:gd name="T59" fmla="*/ 368 h 369"/>
                  <a:gd name="T60" fmla="*/ 46 w 1966"/>
                  <a:gd name="T61" fmla="*/ 365 h 369"/>
                  <a:gd name="T62" fmla="*/ 40 w 1966"/>
                  <a:gd name="T63" fmla="*/ 363 h 369"/>
                  <a:gd name="T64" fmla="*/ 30 w 1966"/>
                  <a:gd name="T65" fmla="*/ 355 h 369"/>
                  <a:gd name="T66" fmla="*/ 19 w 1966"/>
                  <a:gd name="T67" fmla="*/ 348 h 369"/>
                  <a:gd name="T68" fmla="*/ 11 w 1966"/>
                  <a:gd name="T69" fmla="*/ 335 h 369"/>
                  <a:gd name="T70" fmla="*/ 6 w 1966"/>
                  <a:gd name="T71" fmla="*/ 324 h 369"/>
                  <a:gd name="T72" fmla="*/ 3 w 1966"/>
                  <a:gd name="T73" fmla="*/ 311 h 369"/>
                  <a:gd name="T74" fmla="*/ 0 w 1966"/>
                  <a:gd name="T75" fmla="*/ 294 h 369"/>
                  <a:gd name="T76" fmla="*/ 0 w 1966"/>
                  <a:gd name="T77" fmla="*/ 72 h 369"/>
                  <a:gd name="T78" fmla="*/ 3 w 1966"/>
                  <a:gd name="T79" fmla="*/ 59 h 369"/>
                  <a:gd name="T80" fmla="*/ 6 w 1966"/>
                  <a:gd name="T81" fmla="*/ 45 h 369"/>
                  <a:gd name="T82" fmla="*/ 11 w 1966"/>
                  <a:gd name="T83" fmla="*/ 33 h 369"/>
                  <a:gd name="T84" fmla="*/ 19 w 1966"/>
                  <a:gd name="T85" fmla="*/ 21 h 369"/>
                  <a:gd name="T86" fmla="*/ 30 w 1966"/>
                  <a:gd name="T87" fmla="*/ 13 h 369"/>
                  <a:gd name="T88" fmla="*/ 40 w 1966"/>
                  <a:gd name="T89" fmla="*/ 5 h 369"/>
                  <a:gd name="T90" fmla="*/ 46 w 1966"/>
                  <a:gd name="T91" fmla="*/ 4 h 369"/>
                  <a:gd name="T92" fmla="*/ 52 w 1966"/>
                  <a:gd name="T93" fmla="*/ 2 h 369"/>
                  <a:gd name="T94" fmla="*/ 58 w 1966"/>
                  <a:gd name="T95" fmla="*/ 0 h 369"/>
                  <a:gd name="T96" fmla="*/ 65 w 1966"/>
                  <a:gd name="T97" fmla="*/ 0 h 369"/>
                  <a:gd name="T98" fmla="*/ 72 w 1966"/>
                  <a:gd name="T99" fmla="*/ 0 h 36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966"/>
                  <a:gd name="T151" fmla="*/ 0 h 369"/>
                  <a:gd name="T152" fmla="*/ 1966 w 1966"/>
                  <a:gd name="T153" fmla="*/ 369 h 36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966" h="369">
                    <a:moveTo>
                      <a:pt x="72" y="0"/>
                    </a:moveTo>
                    <a:lnTo>
                      <a:pt x="1900" y="0"/>
                    </a:lnTo>
                    <a:lnTo>
                      <a:pt x="1906" y="0"/>
                    </a:lnTo>
                    <a:lnTo>
                      <a:pt x="1912" y="2"/>
                    </a:lnTo>
                    <a:lnTo>
                      <a:pt x="1920" y="4"/>
                    </a:lnTo>
                    <a:lnTo>
                      <a:pt x="1925" y="5"/>
                    </a:lnTo>
                    <a:lnTo>
                      <a:pt x="1936" y="13"/>
                    </a:lnTo>
                    <a:lnTo>
                      <a:pt x="1946" y="21"/>
                    </a:lnTo>
                    <a:lnTo>
                      <a:pt x="1953" y="33"/>
                    </a:lnTo>
                    <a:lnTo>
                      <a:pt x="1959" y="45"/>
                    </a:lnTo>
                    <a:lnTo>
                      <a:pt x="1962" y="51"/>
                    </a:lnTo>
                    <a:lnTo>
                      <a:pt x="1963" y="59"/>
                    </a:lnTo>
                    <a:lnTo>
                      <a:pt x="1966" y="66"/>
                    </a:lnTo>
                    <a:lnTo>
                      <a:pt x="1966" y="72"/>
                    </a:lnTo>
                    <a:lnTo>
                      <a:pt x="1966" y="294"/>
                    </a:lnTo>
                    <a:lnTo>
                      <a:pt x="1966" y="303"/>
                    </a:lnTo>
                    <a:lnTo>
                      <a:pt x="1963" y="311"/>
                    </a:lnTo>
                    <a:lnTo>
                      <a:pt x="1962" y="317"/>
                    </a:lnTo>
                    <a:lnTo>
                      <a:pt x="1959" y="324"/>
                    </a:lnTo>
                    <a:lnTo>
                      <a:pt x="1953" y="335"/>
                    </a:lnTo>
                    <a:lnTo>
                      <a:pt x="1946" y="348"/>
                    </a:lnTo>
                    <a:lnTo>
                      <a:pt x="1936" y="355"/>
                    </a:lnTo>
                    <a:lnTo>
                      <a:pt x="1925" y="363"/>
                    </a:lnTo>
                    <a:lnTo>
                      <a:pt x="1920" y="365"/>
                    </a:lnTo>
                    <a:lnTo>
                      <a:pt x="1912" y="368"/>
                    </a:lnTo>
                    <a:lnTo>
                      <a:pt x="1906" y="369"/>
                    </a:lnTo>
                    <a:lnTo>
                      <a:pt x="1900" y="369"/>
                    </a:lnTo>
                    <a:lnTo>
                      <a:pt x="65" y="369"/>
                    </a:lnTo>
                    <a:lnTo>
                      <a:pt x="58" y="369"/>
                    </a:lnTo>
                    <a:lnTo>
                      <a:pt x="52" y="368"/>
                    </a:lnTo>
                    <a:lnTo>
                      <a:pt x="46" y="365"/>
                    </a:lnTo>
                    <a:lnTo>
                      <a:pt x="40" y="363"/>
                    </a:lnTo>
                    <a:lnTo>
                      <a:pt x="30" y="355"/>
                    </a:lnTo>
                    <a:lnTo>
                      <a:pt x="19" y="348"/>
                    </a:lnTo>
                    <a:lnTo>
                      <a:pt x="11" y="335"/>
                    </a:lnTo>
                    <a:lnTo>
                      <a:pt x="6" y="324"/>
                    </a:lnTo>
                    <a:lnTo>
                      <a:pt x="3" y="311"/>
                    </a:lnTo>
                    <a:lnTo>
                      <a:pt x="0" y="294"/>
                    </a:lnTo>
                    <a:lnTo>
                      <a:pt x="0" y="72"/>
                    </a:lnTo>
                    <a:lnTo>
                      <a:pt x="3" y="59"/>
                    </a:lnTo>
                    <a:lnTo>
                      <a:pt x="6" y="45"/>
                    </a:lnTo>
                    <a:lnTo>
                      <a:pt x="11" y="33"/>
                    </a:lnTo>
                    <a:lnTo>
                      <a:pt x="19" y="21"/>
                    </a:lnTo>
                    <a:lnTo>
                      <a:pt x="30" y="13"/>
                    </a:lnTo>
                    <a:lnTo>
                      <a:pt x="40" y="5"/>
                    </a:lnTo>
                    <a:lnTo>
                      <a:pt x="46" y="4"/>
                    </a:lnTo>
                    <a:lnTo>
                      <a:pt x="52" y="2"/>
                    </a:lnTo>
                    <a:lnTo>
                      <a:pt x="58" y="0"/>
                    </a:lnTo>
                    <a:lnTo>
                      <a:pt x="65" y="0"/>
                    </a:lnTo>
                    <a:lnTo>
                      <a:pt x="72"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54667" name="Freeform 209"/>
              <p:cNvSpPr>
                <a:spLocks/>
              </p:cNvSpPr>
              <p:nvPr/>
            </p:nvSpPr>
            <p:spPr bwMode="auto">
              <a:xfrm>
                <a:off x="2658" y="2157"/>
                <a:ext cx="2257" cy="319"/>
              </a:xfrm>
              <a:custGeom>
                <a:avLst/>
                <a:gdLst>
                  <a:gd name="T0" fmla="*/ 160 w 2257"/>
                  <a:gd name="T1" fmla="*/ 319 h 319"/>
                  <a:gd name="T2" fmla="*/ 2096 w 2257"/>
                  <a:gd name="T3" fmla="*/ 319 h 319"/>
                  <a:gd name="T4" fmla="*/ 2101 w 2257"/>
                  <a:gd name="T5" fmla="*/ 313 h 319"/>
                  <a:gd name="T6" fmla="*/ 2101 w 2257"/>
                  <a:gd name="T7" fmla="*/ 157 h 319"/>
                  <a:gd name="T8" fmla="*/ 2257 w 2257"/>
                  <a:gd name="T9" fmla="*/ 157 h 319"/>
                  <a:gd name="T10" fmla="*/ 1132 w 2257"/>
                  <a:gd name="T11" fmla="*/ 0 h 319"/>
                  <a:gd name="T12" fmla="*/ 0 w 2257"/>
                  <a:gd name="T13" fmla="*/ 163 h 319"/>
                  <a:gd name="T14" fmla="*/ 166 w 2257"/>
                  <a:gd name="T15" fmla="*/ 163 h 319"/>
                  <a:gd name="T16" fmla="*/ 166 w 2257"/>
                  <a:gd name="T17" fmla="*/ 319 h 319"/>
                  <a:gd name="T18" fmla="*/ 160 w 2257"/>
                  <a:gd name="T19" fmla="*/ 319 h 3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57"/>
                  <a:gd name="T31" fmla="*/ 0 h 319"/>
                  <a:gd name="T32" fmla="*/ 2257 w 2257"/>
                  <a:gd name="T33" fmla="*/ 319 h 3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57" h="319">
                    <a:moveTo>
                      <a:pt x="160" y="319"/>
                    </a:moveTo>
                    <a:lnTo>
                      <a:pt x="2096" y="319"/>
                    </a:lnTo>
                    <a:lnTo>
                      <a:pt x="2101" y="313"/>
                    </a:lnTo>
                    <a:lnTo>
                      <a:pt x="2101" y="157"/>
                    </a:lnTo>
                    <a:lnTo>
                      <a:pt x="2257" y="157"/>
                    </a:lnTo>
                    <a:lnTo>
                      <a:pt x="1132" y="0"/>
                    </a:lnTo>
                    <a:lnTo>
                      <a:pt x="0" y="163"/>
                    </a:lnTo>
                    <a:lnTo>
                      <a:pt x="166" y="163"/>
                    </a:lnTo>
                    <a:lnTo>
                      <a:pt x="166" y="319"/>
                    </a:lnTo>
                    <a:lnTo>
                      <a:pt x="160" y="31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54668" name="Freeform 210"/>
              <p:cNvSpPr>
                <a:spLocks/>
              </p:cNvSpPr>
              <p:nvPr/>
            </p:nvSpPr>
            <p:spPr bwMode="auto">
              <a:xfrm>
                <a:off x="2849" y="1397"/>
                <a:ext cx="1905" cy="301"/>
              </a:xfrm>
              <a:custGeom>
                <a:avLst/>
                <a:gdLst>
                  <a:gd name="T0" fmla="*/ 377 w 1905"/>
                  <a:gd name="T1" fmla="*/ 296 h 301"/>
                  <a:gd name="T2" fmla="*/ 1503 w 1905"/>
                  <a:gd name="T3" fmla="*/ 296 h 301"/>
                  <a:gd name="T4" fmla="*/ 1503 w 1905"/>
                  <a:gd name="T5" fmla="*/ 171 h 301"/>
                  <a:gd name="T6" fmla="*/ 1905 w 1905"/>
                  <a:gd name="T7" fmla="*/ 171 h 301"/>
                  <a:gd name="T8" fmla="*/ 936 w 1905"/>
                  <a:gd name="T9" fmla="*/ 0 h 301"/>
                  <a:gd name="T10" fmla="*/ 0 w 1905"/>
                  <a:gd name="T11" fmla="*/ 171 h 301"/>
                  <a:gd name="T12" fmla="*/ 377 w 1905"/>
                  <a:gd name="T13" fmla="*/ 171 h 301"/>
                  <a:gd name="T14" fmla="*/ 372 w 1905"/>
                  <a:gd name="T15" fmla="*/ 301 h 301"/>
                  <a:gd name="T16" fmla="*/ 377 w 1905"/>
                  <a:gd name="T17" fmla="*/ 296 h 30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05"/>
                  <a:gd name="T28" fmla="*/ 0 h 301"/>
                  <a:gd name="T29" fmla="*/ 1905 w 1905"/>
                  <a:gd name="T30" fmla="*/ 301 h 30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05" h="301">
                    <a:moveTo>
                      <a:pt x="377" y="296"/>
                    </a:moveTo>
                    <a:lnTo>
                      <a:pt x="1503" y="296"/>
                    </a:lnTo>
                    <a:lnTo>
                      <a:pt x="1503" y="171"/>
                    </a:lnTo>
                    <a:lnTo>
                      <a:pt x="1905" y="171"/>
                    </a:lnTo>
                    <a:lnTo>
                      <a:pt x="936" y="0"/>
                    </a:lnTo>
                    <a:lnTo>
                      <a:pt x="0" y="171"/>
                    </a:lnTo>
                    <a:lnTo>
                      <a:pt x="377" y="171"/>
                    </a:lnTo>
                    <a:lnTo>
                      <a:pt x="372" y="301"/>
                    </a:lnTo>
                    <a:lnTo>
                      <a:pt x="377" y="296"/>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54669" name="Freeform 211"/>
              <p:cNvSpPr>
                <a:spLocks/>
              </p:cNvSpPr>
              <p:nvPr/>
            </p:nvSpPr>
            <p:spPr bwMode="auto">
              <a:xfrm>
                <a:off x="3265" y="1881"/>
                <a:ext cx="81" cy="80"/>
              </a:xfrm>
              <a:custGeom>
                <a:avLst/>
                <a:gdLst>
                  <a:gd name="T0" fmla="*/ 81 w 81"/>
                  <a:gd name="T1" fmla="*/ 39 h 80"/>
                  <a:gd name="T2" fmla="*/ 81 w 81"/>
                  <a:gd name="T3" fmla="*/ 32 h 80"/>
                  <a:gd name="T4" fmla="*/ 79 w 81"/>
                  <a:gd name="T5" fmla="*/ 24 h 80"/>
                  <a:gd name="T6" fmla="*/ 75 w 81"/>
                  <a:gd name="T7" fmla="*/ 17 h 80"/>
                  <a:gd name="T8" fmla="*/ 70 w 81"/>
                  <a:gd name="T9" fmla="*/ 11 h 80"/>
                  <a:gd name="T10" fmla="*/ 65 w 81"/>
                  <a:gd name="T11" fmla="*/ 6 h 80"/>
                  <a:gd name="T12" fmla="*/ 56 w 81"/>
                  <a:gd name="T13" fmla="*/ 3 h 80"/>
                  <a:gd name="T14" fmla="*/ 50 w 81"/>
                  <a:gd name="T15" fmla="*/ 1 h 80"/>
                  <a:gd name="T16" fmla="*/ 41 w 81"/>
                  <a:gd name="T17" fmla="*/ 0 h 80"/>
                  <a:gd name="T18" fmla="*/ 33 w 81"/>
                  <a:gd name="T19" fmla="*/ 1 h 80"/>
                  <a:gd name="T20" fmla="*/ 25 w 81"/>
                  <a:gd name="T21" fmla="*/ 3 h 80"/>
                  <a:gd name="T22" fmla="*/ 19 w 81"/>
                  <a:gd name="T23" fmla="*/ 6 h 80"/>
                  <a:gd name="T24" fmla="*/ 12 w 81"/>
                  <a:gd name="T25" fmla="*/ 11 h 80"/>
                  <a:gd name="T26" fmla="*/ 8 w 81"/>
                  <a:gd name="T27" fmla="*/ 17 h 80"/>
                  <a:gd name="T28" fmla="*/ 4 w 81"/>
                  <a:gd name="T29" fmla="*/ 24 h 80"/>
                  <a:gd name="T30" fmla="*/ 2 w 81"/>
                  <a:gd name="T31" fmla="*/ 32 h 80"/>
                  <a:gd name="T32" fmla="*/ 0 w 81"/>
                  <a:gd name="T33" fmla="*/ 39 h 80"/>
                  <a:gd name="T34" fmla="*/ 2 w 81"/>
                  <a:gd name="T35" fmla="*/ 48 h 80"/>
                  <a:gd name="T36" fmla="*/ 4 w 81"/>
                  <a:gd name="T37" fmla="*/ 55 h 80"/>
                  <a:gd name="T38" fmla="*/ 8 w 81"/>
                  <a:gd name="T39" fmla="*/ 62 h 80"/>
                  <a:gd name="T40" fmla="*/ 12 w 81"/>
                  <a:gd name="T41" fmla="*/ 69 h 80"/>
                  <a:gd name="T42" fmla="*/ 19 w 81"/>
                  <a:gd name="T43" fmla="*/ 74 h 80"/>
                  <a:gd name="T44" fmla="*/ 25 w 81"/>
                  <a:gd name="T45" fmla="*/ 78 h 80"/>
                  <a:gd name="T46" fmla="*/ 33 w 81"/>
                  <a:gd name="T47" fmla="*/ 79 h 80"/>
                  <a:gd name="T48" fmla="*/ 41 w 81"/>
                  <a:gd name="T49" fmla="*/ 80 h 80"/>
                  <a:gd name="T50" fmla="*/ 50 w 81"/>
                  <a:gd name="T51" fmla="*/ 79 h 80"/>
                  <a:gd name="T52" fmla="*/ 56 w 81"/>
                  <a:gd name="T53" fmla="*/ 78 h 80"/>
                  <a:gd name="T54" fmla="*/ 65 w 81"/>
                  <a:gd name="T55" fmla="*/ 74 h 80"/>
                  <a:gd name="T56" fmla="*/ 70 w 81"/>
                  <a:gd name="T57" fmla="*/ 69 h 80"/>
                  <a:gd name="T58" fmla="*/ 75 w 81"/>
                  <a:gd name="T59" fmla="*/ 62 h 80"/>
                  <a:gd name="T60" fmla="*/ 79 w 81"/>
                  <a:gd name="T61" fmla="*/ 55 h 80"/>
                  <a:gd name="T62" fmla="*/ 81 w 81"/>
                  <a:gd name="T63" fmla="*/ 48 h 80"/>
                  <a:gd name="T64" fmla="*/ 81 w 81"/>
                  <a:gd name="T65" fmla="*/ 39 h 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1"/>
                  <a:gd name="T100" fmla="*/ 0 h 80"/>
                  <a:gd name="T101" fmla="*/ 81 w 81"/>
                  <a:gd name="T102" fmla="*/ 80 h 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1" h="80">
                    <a:moveTo>
                      <a:pt x="81" y="39"/>
                    </a:moveTo>
                    <a:lnTo>
                      <a:pt x="81" y="32"/>
                    </a:lnTo>
                    <a:lnTo>
                      <a:pt x="79" y="24"/>
                    </a:lnTo>
                    <a:lnTo>
                      <a:pt x="75" y="17"/>
                    </a:lnTo>
                    <a:lnTo>
                      <a:pt x="70" y="11"/>
                    </a:lnTo>
                    <a:lnTo>
                      <a:pt x="65" y="6"/>
                    </a:lnTo>
                    <a:lnTo>
                      <a:pt x="56" y="3"/>
                    </a:lnTo>
                    <a:lnTo>
                      <a:pt x="50" y="1"/>
                    </a:lnTo>
                    <a:lnTo>
                      <a:pt x="41" y="0"/>
                    </a:lnTo>
                    <a:lnTo>
                      <a:pt x="33" y="1"/>
                    </a:lnTo>
                    <a:lnTo>
                      <a:pt x="25" y="3"/>
                    </a:lnTo>
                    <a:lnTo>
                      <a:pt x="19" y="6"/>
                    </a:lnTo>
                    <a:lnTo>
                      <a:pt x="12" y="11"/>
                    </a:lnTo>
                    <a:lnTo>
                      <a:pt x="8" y="17"/>
                    </a:lnTo>
                    <a:lnTo>
                      <a:pt x="4" y="24"/>
                    </a:lnTo>
                    <a:lnTo>
                      <a:pt x="2" y="32"/>
                    </a:lnTo>
                    <a:lnTo>
                      <a:pt x="0" y="39"/>
                    </a:lnTo>
                    <a:lnTo>
                      <a:pt x="2" y="48"/>
                    </a:lnTo>
                    <a:lnTo>
                      <a:pt x="4" y="55"/>
                    </a:lnTo>
                    <a:lnTo>
                      <a:pt x="8" y="62"/>
                    </a:lnTo>
                    <a:lnTo>
                      <a:pt x="12" y="69"/>
                    </a:lnTo>
                    <a:lnTo>
                      <a:pt x="19" y="74"/>
                    </a:lnTo>
                    <a:lnTo>
                      <a:pt x="25" y="78"/>
                    </a:lnTo>
                    <a:lnTo>
                      <a:pt x="33" y="79"/>
                    </a:lnTo>
                    <a:lnTo>
                      <a:pt x="41" y="80"/>
                    </a:lnTo>
                    <a:lnTo>
                      <a:pt x="50" y="79"/>
                    </a:lnTo>
                    <a:lnTo>
                      <a:pt x="56" y="78"/>
                    </a:lnTo>
                    <a:lnTo>
                      <a:pt x="65" y="74"/>
                    </a:lnTo>
                    <a:lnTo>
                      <a:pt x="70" y="69"/>
                    </a:lnTo>
                    <a:lnTo>
                      <a:pt x="75" y="62"/>
                    </a:lnTo>
                    <a:lnTo>
                      <a:pt x="79" y="55"/>
                    </a:lnTo>
                    <a:lnTo>
                      <a:pt x="81" y="48"/>
                    </a:lnTo>
                    <a:lnTo>
                      <a:pt x="81" y="3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54670" name="Freeform 212"/>
              <p:cNvSpPr>
                <a:spLocks/>
              </p:cNvSpPr>
              <p:nvPr/>
            </p:nvSpPr>
            <p:spPr bwMode="auto">
              <a:xfrm>
                <a:off x="3427" y="1881"/>
                <a:ext cx="81" cy="80"/>
              </a:xfrm>
              <a:custGeom>
                <a:avLst/>
                <a:gdLst>
                  <a:gd name="T0" fmla="*/ 81 w 81"/>
                  <a:gd name="T1" fmla="*/ 39 h 80"/>
                  <a:gd name="T2" fmla="*/ 79 w 81"/>
                  <a:gd name="T3" fmla="*/ 32 h 80"/>
                  <a:gd name="T4" fmla="*/ 78 w 81"/>
                  <a:gd name="T5" fmla="*/ 24 h 80"/>
                  <a:gd name="T6" fmla="*/ 74 w 81"/>
                  <a:gd name="T7" fmla="*/ 17 h 80"/>
                  <a:gd name="T8" fmla="*/ 69 w 81"/>
                  <a:gd name="T9" fmla="*/ 11 h 80"/>
                  <a:gd name="T10" fmla="*/ 63 w 81"/>
                  <a:gd name="T11" fmla="*/ 6 h 80"/>
                  <a:gd name="T12" fmla="*/ 55 w 81"/>
                  <a:gd name="T13" fmla="*/ 3 h 80"/>
                  <a:gd name="T14" fmla="*/ 48 w 81"/>
                  <a:gd name="T15" fmla="*/ 1 h 80"/>
                  <a:gd name="T16" fmla="*/ 40 w 81"/>
                  <a:gd name="T17" fmla="*/ 0 h 80"/>
                  <a:gd name="T18" fmla="*/ 32 w 81"/>
                  <a:gd name="T19" fmla="*/ 1 h 80"/>
                  <a:gd name="T20" fmla="*/ 24 w 81"/>
                  <a:gd name="T21" fmla="*/ 3 h 80"/>
                  <a:gd name="T22" fmla="*/ 18 w 81"/>
                  <a:gd name="T23" fmla="*/ 6 h 80"/>
                  <a:gd name="T24" fmla="*/ 11 w 81"/>
                  <a:gd name="T25" fmla="*/ 11 h 80"/>
                  <a:gd name="T26" fmla="*/ 6 w 81"/>
                  <a:gd name="T27" fmla="*/ 17 h 80"/>
                  <a:gd name="T28" fmla="*/ 3 w 81"/>
                  <a:gd name="T29" fmla="*/ 24 h 80"/>
                  <a:gd name="T30" fmla="*/ 1 w 81"/>
                  <a:gd name="T31" fmla="*/ 32 h 80"/>
                  <a:gd name="T32" fmla="*/ 0 w 81"/>
                  <a:gd name="T33" fmla="*/ 39 h 80"/>
                  <a:gd name="T34" fmla="*/ 1 w 81"/>
                  <a:gd name="T35" fmla="*/ 48 h 80"/>
                  <a:gd name="T36" fmla="*/ 3 w 81"/>
                  <a:gd name="T37" fmla="*/ 55 h 80"/>
                  <a:gd name="T38" fmla="*/ 6 w 81"/>
                  <a:gd name="T39" fmla="*/ 62 h 80"/>
                  <a:gd name="T40" fmla="*/ 11 w 81"/>
                  <a:gd name="T41" fmla="*/ 69 h 80"/>
                  <a:gd name="T42" fmla="*/ 18 w 81"/>
                  <a:gd name="T43" fmla="*/ 74 h 80"/>
                  <a:gd name="T44" fmla="*/ 24 w 81"/>
                  <a:gd name="T45" fmla="*/ 78 h 80"/>
                  <a:gd name="T46" fmla="*/ 32 w 81"/>
                  <a:gd name="T47" fmla="*/ 79 h 80"/>
                  <a:gd name="T48" fmla="*/ 40 w 81"/>
                  <a:gd name="T49" fmla="*/ 80 h 80"/>
                  <a:gd name="T50" fmla="*/ 48 w 81"/>
                  <a:gd name="T51" fmla="*/ 79 h 80"/>
                  <a:gd name="T52" fmla="*/ 55 w 81"/>
                  <a:gd name="T53" fmla="*/ 78 h 80"/>
                  <a:gd name="T54" fmla="*/ 63 w 81"/>
                  <a:gd name="T55" fmla="*/ 74 h 80"/>
                  <a:gd name="T56" fmla="*/ 69 w 81"/>
                  <a:gd name="T57" fmla="*/ 69 h 80"/>
                  <a:gd name="T58" fmla="*/ 74 w 81"/>
                  <a:gd name="T59" fmla="*/ 62 h 80"/>
                  <a:gd name="T60" fmla="*/ 78 w 81"/>
                  <a:gd name="T61" fmla="*/ 55 h 80"/>
                  <a:gd name="T62" fmla="*/ 79 w 81"/>
                  <a:gd name="T63" fmla="*/ 48 h 80"/>
                  <a:gd name="T64" fmla="*/ 81 w 81"/>
                  <a:gd name="T65" fmla="*/ 39 h 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1"/>
                  <a:gd name="T100" fmla="*/ 0 h 80"/>
                  <a:gd name="T101" fmla="*/ 81 w 81"/>
                  <a:gd name="T102" fmla="*/ 80 h 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1" h="80">
                    <a:moveTo>
                      <a:pt x="81" y="39"/>
                    </a:moveTo>
                    <a:lnTo>
                      <a:pt x="79" y="32"/>
                    </a:lnTo>
                    <a:lnTo>
                      <a:pt x="78" y="24"/>
                    </a:lnTo>
                    <a:lnTo>
                      <a:pt x="74" y="17"/>
                    </a:lnTo>
                    <a:lnTo>
                      <a:pt x="69" y="11"/>
                    </a:lnTo>
                    <a:lnTo>
                      <a:pt x="63" y="6"/>
                    </a:lnTo>
                    <a:lnTo>
                      <a:pt x="55" y="3"/>
                    </a:lnTo>
                    <a:lnTo>
                      <a:pt x="48" y="1"/>
                    </a:lnTo>
                    <a:lnTo>
                      <a:pt x="40" y="0"/>
                    </a:lnTo>
                    <a:lnTo>
                      <a:pt x="32" y="1"/>
                    </a:lnTo>
                    <a:lnTo>
                      <a:pt x="24" y="3"/>
                    </a:lnTo>
                    <a:lnTo>
                      <a:pt x="18" y="6"/>
                    </a:lnTo>
                    <a:lnTo>
                      <a:pt x="11" y="11"/>
                    </a:lnTo>
                    <a:lnTo>
                      <a:pt x="6" y="17"/>
                    </a:lnTo>
                    <a:lnTo>
                      <a:pt x="3" y="24"/>
                    </a:lnTo>
                    <a:lnTo>
                      <a:pt x="1" y="32"/>
                    </a:lnTo>
                    <a:lnTo>
                      <a:pt x="0" y="39"/>
                    </a:lnTo>
                    <a:lnTo>
                      <a:pt x="1" y="48"/>
                    </a:lnTo>
                    <a:lnTo>
                      <a:pt x="3" y="55"/>
                    </a:lnTo>
                    <a:lnTo>
                      <a:pt x="6" y="62"/>
                    </a:lnTo>
                    <a:lnTo>
                      <a:pt x="11" y="69"/>
                    </a:lnTo>
                    <a:lnTo>
                      <a:pt x="18" y="74"/>
                    </a:lnTo>
                    <a:lnTo>
                      <a:pt x="24" y="78"/>
                    </a:lnTo>
                    <a:lnTo>
                      <a:pt x="32" y="79"/>
                    </a:lnTo>
                    <a:lnTo>
                      <a:pt x="40" y="80"/>
                    </a:lnTo>
                    <a:lnTo>
                      <a:pt x="48" y="79"/>
                    </a:lnTo>
                    <a:lnTo>
                      <a:pt x="55" y="78"/>
                    </a:lnTo>
                    <a:lnTo>
                      <a:pt x="63" y="74"/>
                    </a:lnTo>
                    <a:lnTo>
                      <a:pt x="69" y="69"/>
                    </a:lnTo>
                    <a:lnTo>
                      <a:pt x="74" y="62"/>
                    </a:lnTo>
                    <a:lnTo>
                      <a:pt x="78" y="55"/>
                    </a:lnTo>
                    <a:lnTo>
                      <a:pt x="79" y="48"/>
                    </a:lnTo>
                    <a:lnTo>
                      <a:pt x="81" y="3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54671" name="Freeform 213"/>
              <p:cNvSpPr>
                <a:spLocks/>
              </p:cNvSpPr>
              <p:nvPr/>
            </p:nvSpPr>
            <p:spPr bwMode="auto">
              <a:xfrm>
                <a:off x="3593" y="1874"/>
                <a:ext cx="80" cy="82"/>
              </a:xfrm>
              <a:custGeom>
                <a:avLst/>
                <a:gdLst>
                  <a:gd name="T0" fmla="*/ 80 w 80"/>
                  <a:gd name="T1" fmla="*/ 41 h 82"/>
                  <a:gd name="T2" fmla="*/ 80 w 80"/>
                  <a:gd name="T3" fmla="*/ 34 h 82"/>
                  <a:gd name="T4" fmla="*/ 78 w 80"/>
                  <a:gd name="T5" fmla="*/ 26 h 82"/>
                  <a:gd name="T6" fmla="*/ 73 w 80"/>
                  <a:gd name="T7" fmla="*/ 19 h 82"/>
                  <a:gd name="T8" fmla="*/ 68 w 80"/>
                  <a:gd name="T9" fmla="*/ 13 h 82"/>
                  <a:gd name="T10" fmla="*/ 63 w 80"/>
                  <a:gd name="T11" fmla="*/ 9 h 82"/>
                  <a:gd name="T12" fmla="*/ 57 w 80"/>
                  <a:gd name="T13" fmla="*/ 5 h 82"/>
                  <a:gd name="T14" fmla="*/ 48 w 80"/>
                  <a:gd name="T15" fmla="*/ 2 h 82"/>
                  <a:gd name="T16" fmla="*/ 41 w 80"/>
                  <a:gd name="T17" fmla="*/ 0 h 82"/>
                  <a:gd name="T18" fmla="*/ 32 w 80"/>
                  <a:gd name="T19" fmla="*/ 2 h 82"/>
                  <a:gd name="T20" fmla="*/ 24 w 80"/>
                  <a:gd name="T21" fmla="*/ 5 h 82"/>
                  <a:gd name="T22" fmla="*/ 17 w 80"/>
                  <a:gd name="T23" fmla="*/ 9 h 82"/>
                  <a:gd name="T24" fmla="*/ 12 w 80"/>
                  <a:gd name="T25" fmla="*/ 13 h 82"/>
                  <a:gd name="T26" fmla="*/ 7 w 80"/>
                  <a:gd name="T27" fmla="*/ 19 h 82"/>
                  <a:gd name="T28" fmla="*/ 2 w 80"/>
                  <a:gd name="T29" fmla="*/ 26 h 82"/>
                  <a:gd name="T30" fmla="*/ 0 w 80"/>
                  <a:gd name="T31" fmla="*/ 34 h 82"/>
                  <a:gd name="T32" fmla="*/ 0 w 80"/>
                  <a:gd name="T33" fmla="*/ 41 h 82"/>
                  <a:gd name="T34" fmla="*/ 0 w 80"/>
                  <a:gd name="T35" fmla="*/ 50 h 82"/>
                  <a:gd name="T36" fmla="*/ 2 w 80"/>
                  <a:gd name="T37" fmla="*/ 57 h 82"/>
                  <a:gd name="T38" fmla="*/ 7 w 80"/>
                  <a:gd name="T39" fmla="*/ 64 h 82"/>
                  <a:gd name="T40" fmla="*/ 12 w 80"/>
                  <a:gd name="T41" fmla="*/ 71 h 82"/>
                  <a:gd name="T42" fmla="*/ 17 w 80"/>
                  <a:gd name="T43" fmla="*/ 76 h 82"/>
                  <a:gd name="T44" fmla="*/ 24 w 80"/>
                  <a:gd name="T45" fmla="*/ 80 h 82"/>
                  <a:gd name="T46" fmla="*/ 32 w 80"/>
                  <a:gd name="T47" fmla="*/ 81 h 82"/>
                  <a:gd name="T48" fmla="*/ 41 w 80"/>
                  <a:gd name="T49" fmla="*/ 82 h 82"/>
                  <a:gd name="T50" fmla="*/ 48 w 80"/>
                  <a:gd name="T51" fmla="*/ 81 h 82"/>
                  <a:gd name="T52" fmla="*/ 57 w 80"/>
                  <a:gd name="T53" fmla="*/ 80 h 82"/>
                  <a:gd name="T54" fmla="*/ 63 w 80"/>
                  <a:gd name="T55" fmla="*/ 76 h 82"/>
                  <a:gd name="T56" fmla="*/ 68 w 80"/>
                  <a:gd name="T57" fmla="*/ 71 h 82"/>
                  <a:gd name="T58" fmla="*/ 73 w 80"/>
                  <a:gd name="T59" fmla="*/ 64 h 82"/>
                  <a:gd name="T60" fmla="*/ 78 w 80"/>
                  <a:gd name="T61" fmla="*/ 57 h 82"/>
                  <a:gd name="T62" fmla="*/ 80 w 80"/>
                  <a:gd name="T63" fmla="*/ 50 h 82"/>
                  <a:gd name="T64" fmla="*/ 80 w 80"/>
                  <a:gd name="T65" fmla="*/ 41 h 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0"/>
                  <a:gd name="T100" fmla="*/ 0 h 82"/>
                  <a:gd name="T101" fmla="*/ 80 w 80"/>
                  <a:gd name="T102" fmla="*/ 82 h 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0" h="82">
                    <a:moveTo>
                      <a:pt x="80" y="41"/>
                    </a:moveTo>
                    <a:lnTo>
                      <a:pt x="80" y="34"/>
                    </a:lnTo>
                    <a:lnTo>
                      <a:pt x="78" y="26"/>
                    </a:lnTo>
                    <a:lnTo>
                      <a:pt x="73" y="19"/>
                    </a:lnTo>
                    <a:lnTo>
                      <a:pt x="68" y="13"/>
                    </a:lnTo>
                    <a:lnTo>
                      <a:pt x="63" y="9"/>
                    </a:lnTo>
                    <a:lnTo>
                      <a:pt x="57" y="5"/>
                    </a:lnTo>
                    <a:lnTo>
                      <a:pt x="48" y="2"/>
                    </a:lnTo>
                    <a:lnTo>
                      <a:pt x="41" y="0"/>
                    </a:lnTo>
                    <a:lnTo>
                      <a:pt x="32" y="2"/>
                    </a:lnTo>
                    <a:lnTo>
                      <a:pt x="24" y="5"/>
                    </a:lnTo>
                    <a:lnTo>
                      <a:pt x="17" y="9"/>
                    </a:lnTo>
                    <a:lnTo>
                      <a:pt x="12" y="13"/>
                    </a:lnTo>
                    <a:lnTo>
                      <a:pt x="7" y="19"/>
                    </a:lnTo>
                    <a:lnTo>
                      <a:pt x="2" y="26"/>
                    </a:lnTo>
                    <a:lnTo>
                      <a:pt x="0" y="34"/>
                    </a:lnTo>
                    <a:lnTo>
                      <a:pt x="0" y="41"/>
                    </a:lnTo>
                    <a:lnTo>
                      <a:pt x="0" y="50"/>
                    </a:lnTo>
                    <a:lnTo>
                      <a:pt x="2" y="57"/>
                    </a:lnTo>
                    <a:lnTo>
                      <a:pt x="7" y="64"/>
                    </a:lnTo>
                    <a:lnTo>
                      <a:pt x="12" y="71"/>
                    </a:lnTo>
                    <a:lnTo>
                      <a:pt x="17" y="76"/>
                    </a:lnTo>
                    <a:lnTo>
                      <a:pt x="24" y="80"/>
                    </a:lnTo>
                    <a:lnTo>
                      <a:pt x="32" y="81"/>
                    </a:lnTo>
                    <a:lnTo>
                      <a:pt x="41" y="82"/>
                    </a:lnTo>
                    <a:lnTo>
                      <a:pt x="48" y="81"/>
                    </a:lnTo>
                    <a:lnTo>
                      <a:pt x="57" y="80"/>
                    </a:lnTo>
                    <a:lnTo>
                      <a:pt x="63" y="76"/>
                    </a:lnTo>
                    <a:lnTo>
                      <a:pt x="68" y="71"/>
                    </a:lnTo>
                    <a:lnTo>
                      <a:pt x="73" y="64"/>
                    </a:lnTo>
                    <a:lnTo>
                      <a:pt x="78" y="57"/>
                    </a:lnTo>
                    <a:lnTo>
                      <a:pt x="80" y="50"/>
                    </a:lnTo>
                    <a:lnTo>
                      <a:pt x="80" y="4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54672" name="Freeform 214"/>
              <p:cNvSpPr>
                <a:spLocks/>
              </p:cNvSpPr>
              <p:nvPr/>
            </p:nvSpPr>
            <p:spPr bwMode="auto">
              <a:xfrm>
                <a:off x="3754" y="1874"/>
                <a:ext cx="80" cy="82"/>
              </a:xfrm>
              <a:custGeom>
                <a:avLst/>
                <a:gdLst>
                  <a:gd name="T0" fmla="*/ 80 w 80"/>
                  <a:gd name="T1" fmla="*/ 41 h 82"/>
                  <a:gd name="T2" fmla="*/ 79 w 80"/>
                  <a:gd name="T3" fmla="*/ 34 h 82"/>
                  <a:gd name="T4" fmla="*/ 78 w 80"/>
                  <a:gd name="T5" fmla="*/ 26 h 82"/>
                  <a:gd name="T6" fmla="*/ 74 w 80"/>
                  <a:gd name="T7" fmla="*/ 19 h 82"/>
                  <a:gd name="T8" fmla="*/ 68 w 80"/>
                  <a:gd name="T9" fmla="*/ 13 h 82"/>
                  <a:gd name="T10" fmla="*/ 63 w 80"/>
                  <a:gd name="T11" fmla="*/ 9 h 82"/>
                  <a:gd name="T12" fmla="*/ 55 w 80"/>
                  <a:gd name="T13" fmla="*/ 5 h 82"/>
                  <a:gd name="T14" fmla="*/ 48 w 80"/>
                  <a:gd name="T15" fmla="*/ 2 h 82"/>
                  <a:gd name="T16" fmla="*/ 39 w 80"/>
                  <a:gd name="T17" fmla="*/ 0 h 82"/>
                  <a:gd name="T18" fmla="*/ 32 w 80"/>
                  <a:gd name="T19" fmla="*/ 2 h 82"/>
                  <a:gd name="T20" fmla="*/ 23 w 80"/>
                  <a:gd name="T21" fmla="*/ 5 h 82"/>
                  <a:gd name="T22" fmla="*/ 17 w 80"/>
                  <a:gd name="T23" fmla="*/ 9 h 82"/>
                  <a:gd name="T24" fmla="*/ 12 w 80"/>
                  <a:gd name="T25" fmla="*/ 13 h 82"/>
                  <a:gd name="T26" fmla="*/ 7 w 80"/>
                  <a:gd name="T27" fmla="*/ 19 h 82"/>
                  <a:gd name="T28" fmla="*/ 2 w 80"/>
                  <a:gd name="T29" fmla="*/ 26 h 82"/>
                  <a:gd name="T30" fmla="*/ 0 w 80"/>
                  <a:gd name="T31" fmla="*/ 34 h 82"/>
                  <a:gd name="T32" fmla="*/ 0 w 80"/>
                  <a:gd name="T33" fmla="*/ 41 h 82"/>
                  <a:gd name="T34" fmla="*/ 0 w 80"/>
                  <a:gd name="T35" fmla="*/ 50 h 82"/>
                  <a:gd name="T36" fmla="*/ 2 w 80"/>
                  <a:gd name="T37" fmla="*/ 57 h 82"/>
                  <a:gd name="T38" fmla="*/ 7 w 80"/>
                  <a:gd name="T39" fmla="*/ 64 h 82"/>
                  <a:gd name="T40" fmla="*/ 12 w 80"/>
                  <a:gd name="T41" fmla="*/ 71 h 82"/>
                  <a:gd name="T42" fmla="*/ 17 w 80"/>
                  <a:gd name="T43" fmla="*/ 76 h 82"/>
                  <a:gd name="T44" fmla="*/ 23 w 80"/>
                  <a:gd name="T45" fmla="*/ 80 h 82"/>
                  <a:gd name="T46" fmla="*/ 32 w 80"/>
                  <a:gd name="T47" fmla="*/ 81 h 82"/>
                  <a:gd name="T48" fmla="*/ 39 w 80"/>
                  <a:gd name="T49" fmla="*/ 82 h 82"/>
                  <a:gd name="T50" fmla="*/ 48 w 80"/>
                  <a:gd name="T51" fmla="*/ 81 h 82"/>
                  <a:gd name="T52" fmla="*/ 55 w 80"/>
                  <a:gd name="T53" fmla="*/ 80 h 82"/>
                  <a:gd name="T54" fmla="*/ 63 w 80"/>
                  <a:gd name="T55" fmla="*/ 76 h 82"/>
                  <a:gd name="T56" fmla="*/ 68 w 80"/>
                  <a:gd name="T57" fmla="*/ 71 h 82"/>
                  <a:gd name="T58" fmla="*/ 74 w 80"/>
                  <a:gd name="T59" fmla="*/ 64 h 82"/>
                  <a:gd name="T60" fmla="*/ 78 w 80"/>
                  <a:gd name="T61" fmla="*/ 57 h 82"/>
                  <a:gd name="T62" fmla="*/ 79 w 80"/>
                  <a:gd name="T63" fmla="*/ 50 h 82"/>
                  <a:gd name="T64" fmla="*/ 80 w 80"/>
                  <a:gd name="T65" fmla="*/ 41 h 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0"/>
                  <a:gd name="T100" fmla="*/ 0 h 82"/>
                  <a:gd name="T101" fmla="*/ 80 w 80"/>
                  <a:gd name="T102" fmla="*/ 82 h 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0" h="82">
                    <a:moveTo>
                      <a:pt x="80" y="41"/>
                    </a:moveTo>
                    <a:lnTo>
                      <a:pt x="79" y="34"/>
                    </a:lnTo>
                    <a:lnTo>
                      <a:pt x="78" y="26"/>
                    </a:lnTo>
                    <a:lnTo>
                      <a:pt x="74" y="19"/>
                    </a:lnTo>
                    <a:lnTo>
                      <a:pt x="68" y="13"/>
                    </a:lnTo>
                    <a:lnTo>
                      <a:pt x="63" y="9"/>
                    </a:lnTo>
                    <a:lnTo>
                      <a:pt x="55" y="5"/>
                    </a:lnTo>
                    <a:lnTo>
                      <a:pt x="48" y="2"/>
                    </a:lnTo>
                    <a:lnTo>
                      <a:pt x="39" y="0"/>
                    </a:lnTo>
                    <a:lnTo>
                      <a:pt x="32" y="2"/>
                    </a:lnTo>
                    <a:lnTo>
                      <a:pt x="23" y="5"/>
                    </a:lnTo>
                    <a:lnTo>
                      <a:pt x="17" y="9"/>
                    </a:lnTo>
                    <a:lnTo>
                      <a:pt x="12" y="13"/>
                    </a:lnTo>
                    <a:lnTo>
                      <a:pt x="7" y="19"/>
                    </a:lnTo>
                    <a:lnTo>
                      <a:pt x="2" y="26"/>
                    </a:lnTo>
                    <a:lnTo>
                      <a:pt x="0" y="34"/>
                    </a:lnTo>
                    <a:lnTo>
                      <a:pt x="0" y="41"/>
                    </a:lnTo>
                    <a:lnTo>
                      <a:pt x="0" y="50"/>
                    </a:lnTo>
                    <a:lnTo>
                      <a:pt x="2" y="57"/>
                    </a:lnTo>
                    <a:lnTo>
                      <a:pt x="7" y="64"/>
                    </a:lnTo>
                    <a:lnTo>
                      <a:pt x="12" y="71"/>
                    </a:lnTo>
                    <a:lnTo>
                      <a:pt x="17" y="76"/>
                    </a:lnTo>
                    <a:lnTo>
                      <a:pt x="23" y="80"/>
                    </a:lnTo>
                    <a:lnTo>
                      <a:pt x="32" y="81"/>
                    </a:lnTo>
                    <a:lnTo>
                      <a:pt x="39" y="82"/>
                    </a:lnTo>
                    <a:lnTo>
                      <a:pt x="48" y="81"/>
                    </a:lnTo>
                    <a:lnTo>
                      <a:pt x="55" y="80"/>
                    </a:lnTo>
                    <a:lnTo>
                      <a:pt x="63" y="76"/>
                    </a:lnTo>
                    <a:lnTo>
                      <a:pt x="68" y="71"/>
                    </a:lnTo>
                    <a:lnTo>
                      <a:pt x="74" y="64"/>
                    </a:lnTo>
                    <a:lnTo>
                      <a:pt x="78" y="57"/>
                    </a:lnTo>
                    <a:lnTo>
                      <a:pt x="79" y="50"/>
                    </a:lnTo>
                    <a:lnTo>
                      <a:pt x="80" y="4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54673" name="Freeform 215"/>
              <p:cNvSpPr>
                <a:spLocks/>
              </p:cNvSpPr>
              <p:nvPr/>
            </p:nvSpPr>
            <p:spPr bwMode="auto">
              <a:xfrm>
                <a:off x="3914" y="1874"/>
                <a:ext cx="81" cy="82"/>
              </a:xfrm>
              <a:custGeom>
                <a:avLst/>
                <a:gdLst>
                  <a:gd name="T0" fmla="*/ 81 w 81"/>
                  <a:gd name="T1" fmla="*/ 41 h 82"/>
                  <a:gd name="T2" fmla="*/ 80 w 81"/>
                  <a:gd name="T3" fmla="*/ 34 h 82"/>
                  <a:gd name="T4" fmla="*/ 78 w 81"/>
                  <a:gd name="T5" fmla="*/ 26 h 82"/>
                  <a:gd name="T6" fmla="*/ 75 w 81"/>
                  <a:gd name="T7" fmla="*/ 19 h 82"/>
                  <a:gd name="T8" fmla="*/ 69 w 81"/>
                  <a:gd name="T9" fmla="*/ 13 h 82"/>
                  <a:gd name="T10" fmla="*/ 63 w 81"/>
                  <a:gd name="T11" fmla="*/ 9 h 82"/>
                  <a:gd name="T12" fmla="*/ 57 w 81"/>
                  <a:gd name="T13" fmla="*/ 5 h 82"/>
                  <a:gd name="T14" fmla="*/ 48 w 81"/>
                  <a:gd name="T15" fmla="*/ 2 h 82"/>
                  <a:gd name="T16" fmla="*/ 40 w 81"/>
                  <a:gd name="T17" fmla="*/ 0 h 82"/>
                  <a:gd name="T18" fmla="*/ 33 w 81"/>
                  <a:gd name="T19" fmla="*/ 2 h 82"/>
                  <a:gd name="T20" fmla="*/ 24 w 81"/>
                  <a:gd name="T21" fmla="*/ 5 h 82"/>
                  <a:gd name="T22" fmla="*/ 18 w 81"/>
                  <a:gd name="T23" fmla="*/ 9 h 82"/>
                  <a:gd name="T24" fmla="*/ 12 w 81"/>
                  <a:gd name="T25" fmla="*/ 13 h 82"/>
                  <a:gd name="T26" fmla="*/ 8 w 81"/>
                  <a:gd name="T27" fmla="*/ 19 h 82"/>
                  <a:gd name="T28" fmla="*/ 3 w 81"/>
                  <a:gd name="T29" fmla="*/ 26 h 82"/>
                  <a:gd name="T30" fmla="*/ 1 w 81"/>
                  <a:gd name="T31" fmla="*/ 34 h 82"/>
                  <a:gd name="T32" fmla="*/ 0 w 81"/>
                  <a:gd name="T33" fmla="*/ 41 h 82"/>
                  <a:gd name="T34" fmla="*/ 1 w 81"/>
                  <a:gd name="T35" fmla="*/ 50 h 82"/>
                  <a:gd name="T36" fmla="*/ 3 w 81"/>
                  <a:gd name="T37" fmla="*/ 57 h 82"/>
                  <a:gd name="T38" fmla="*/ 8 w 81"/>
                  <a:gd name="T39" fmla="*/ 64 h 82"/>
                  <a:gd name="T40" fmla="*/ 12 w 81"/>
                  <a:gd name="T41" fmla="*/ 71 h 82"/>
                  <a:gd name="T42" fmla="*/ 18 w 81"/>
                  <a:gd name="T43" fmla="*/ 76 h 82"/>
                  <a:gd name="T44" fmla="*/ 24 w 81"/>
                  <a:gd name="T45" fmla="*/ 80 h 82"/>
                  <a:gd name="T46" fmla="*/ 33 w 81"/>
                  <a:gd name="T47" fmla="*/ 81 h 82"/>
                  <a:gd name="T48" fmla="*/ 40 w 81"/>
                  <a:gd name="T49" fmla="*/ 82 h 82"/>
                  <a:gd name="T50" fmla="*/ 48 w 81"/>
                  <a:gd name="T51" fmla="*/ 81 h 82"/>
                  <a:gd name="T52" fmla="*/ 57 w 81"/>
                  <a:gd name="T53" fmla="*/ 80 h 82"/>
                  <a:gd name="T54" fmla="*/ 63 w 81"/>
                  <a:gd name="T55" fmla="*/ 76 h 82"/>
                  <a:gd name="T56" fmla="*/ 69 w 81"/>
                  <a:gd name="T57" fmla="*/ 71 h 82"/>
                  <a:gd name="T58" fmla="*/ 75 w 81"/>
                  <a:gd name="T59" fmla="*/ 64 h 82"/>
                  <a:gd name="T60" fmla="*/ 78 w 81"/>
                  <a:gd name="T61" fmla="*/ 57 h 82"/>
                  <a:gd name="T62" fmla="*/ 80 w 81"/>
                  <a:gd name="T63" fmla="*/ 50 h 82"/>
                  <a:gd name="T64" fmla="*/ 81 w 81"/>
                  <a:gd name="T65" fmla="*/ 41 h 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1"/>
                  <a:gd name="T100" fmla="*/ 0 h 82"/>
                  <a:gd name="T101" fmla="*/ 81 w 81"/>
                  <a:gd name="T102" fmla="*/ 82 h 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1" h="82">
                    <a:moveTo>
                      <a:pt x="81" y="41"/>
                    </a:moveTo>
                    <a:lnTo>
                      <a:pt x="80" y="34"/>
                    </a:lnTo>
                    <a:lnTo>
                      <a:pt x="78" y="26"/>
                    </a:lnTo>
                    <a:lnTo>
                      <a:pt x="75" y="19"/>
                    </a:lnTo>
                    <a:lnTo>
                      <a:pt x="69" y="13"/>
                    </a:lnTo>
                    <a:lnTo>
                      <a:pt x="63" y="9"/>
                    </a:lnTo>
                    <a:lnTo>
                      <a:pt x="57" y="5"/>
                    </a:lnTo>
                    <a:lnTo>
                      <a:pt x="48" y="2"/>
                    </a:lnTo>
                    <a:lnTo>
                      <a:pt x="40" y="0"/>
                    </a:lnTo>
                    <a:lnTo>
                      <a:pt x="33" y="2"/>
                    </a:lnTo>
                    <a:lnTo>
                      <a:pt x="24" y="5"/>
                    </a:lnTo>
                    <a:lnTo>
                      <a:pt x="18" y="9"/>
                    </a:lnTo>
                    <a:lnTo>
                      <a:pt x="12" y="13"/>
                    </a:lnTo>
                    <a:lnTo>
                      <a:pt x="8" y="19"/>
                    </a:lnTo>
                    <a:lnTo>
                      <a:pt x="3" y="26"/>
                    </a:lnTo>
                    <a:lnTo>
                      <a:pt x="1" y="34"/>
                    </a:lnTo>
                    <a:lnTo>
                      <a:pt x="0" y="41"/>
                    </a:lnTo>
                    <a:lnTo>
                      <a:pt x="1" y="50"/>
                    </a:lnTo>
                    <a:lnTo>
                      <a:pt x="3" y="57"/>
                    </a:lnTo>
                    <a:lnTo>
                      <a:pt x="8" y="64"/>
                    </a:lnTo>
                    <a:lnTo>
                      <a:pt x="12" y="71"/>
                    </a:lnTo>
                    <a:lnTo>
                      <a:pt x="18" y="76"/>
                    </a:lnTo>
                    <a:lnTo>
                      <a:pt x="24" y="80"/>
                    </a:lnTo>
                    <a:lnTo>
                      <a:pt x="33" y="81"/>
                    </a:lnTo>
                    <a:lnTo>
                      <a:pt x="40" y="82"/>
                    </a:lnTo>
                    <a:lnTo>
                      <a:pt x="48" y="81"/>
                    </a:lnTo>
                    <a:lnTo>
                      <a:pt x="57" y="80"/>
                    </a:lnTo>
                    <a:lnTo>
                      <a:pt x="63" y="76"/>
                    </a:lnTo>
                    <a:lnTo>
                      <a:pt x="69" y="71"/>
                    </a:lnTo>
                    <a:lnTo>
                      <a:pt x="75" y="64"/>
                    </a:lnTo>
                    <a:lnTo>
                      <a:pt x="78" y="57"/>
                    </a:lnTo>
                    <a:lnTo>
                      <a:pt x="80" y="50"/>
                    </a:lnTo>
                    <a:lnTo>
                      <a:pt x="81" y="4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54674" name="Freeform 216"/>
              <p:cNvSpPr>
                <a:spLocks/>
              </p:cNvSpPr>
              <p:nvPr/>
            </p:nvSpPr>
            <p:spPr bwMode="auto">
              <a:xfrm>
                <a:off x="4235" y="1874"/>
                <a:ext cx="81" cy="82"/>
              </a:xfrm>
              <a:custGeom>
                <a:avLst/>
                <a:gdLst>
                  <a:gd name="T0" fmla="*/ 81 w 81"/>
                  <a:gd name="T1" fmla="*/ 41 h 82"/>
                  <a:gd name="T2" fmla="*/ 81 w 81"/>
                  <a:gd name="T3" fmla="*/ 34 h 82"/>
                  <a:gd name="T4" fmla="*/ 79 w 81"/>
                  <a:gd name="T5" fmla="*/ 26 h 82"/>
                  <a:gd name="T6" fmla="*/ 75 w 81"/>
                  <a:gd name="T7" fmla="*/ 19 h 82"/>
                  <a:gd name="T8" fmla="*/ 69 w 81"/>
                  <a:gd name="T9" fmla="*/ 13 h 82"/>
                  <a:gd name="T10" fmla="*/ 64 w 81"/>
                  <a:gd name="T11" fmla="*/ 9 h 82"/>
                  <a:gd name="T12" fmla="*/ 57 w 81"/>
                  <a:gd name="T13" fmla="*/ 5 h 82"/>
                  <a:gd name="T14" fmla="*/ 50 w 81"/>
                  <a:gd name="T15" fmla="*/ 2 h 82"/>
                  <a:gd name="T16" fmla="*/ 40 w 81"/>
                  <a:gd name="T17" fmla="*/ 0 h 82"/>
                  <a:gd name="T18" fmla="*/ 33 w 81"/>
                  <a:gd name="T19" fmla="*/ 2 h 82"/>
                  <a:gd name="T20" fmla="*/ 24 w 81"/>
                  <a:gd name="T21" fmla="*/ 5 h 82"/>
                  <a:gd name="T22" fmla="*/ 18 w 81"/>
                  <a:gd name="T23" fmla="*/ 9 h 82"/>
                  <a:gd name="T24" fmla="*/ 13 w 81"/>
                  <a:gd name="T25" fmla="*/ 13 h 82"/>
                  <a:gd name="T26" fmla="*/ 8 w 81"/>
                  <a:gd name="T27" fmla="*/ 19 h 82"/>
                  <a:gd name="T28" fmla="*/ 5 w 81"/>
                  <a:gd name="T29" fmla="*/ 26 h 82"/>
                  <a:gd name="T30" fmla="*/ 1 w 81"/>
                  <a:gd name="T31" fmla="*/ 34 h 82"/>
                  <a:gd name="T32" fmla="*/ 0 w 81"/>
                  <a:gd name="T33" fmla="*/ 41 h 82"/>
                  <a:gd name="T34" fmla="*/ 1 w 81"/>
                  <a:gd name="T35" fmla="*/ 50 h 82"/>
                  <a:gd name="T36" fmla="*/ 5 w 81"/>
                  <a:gd name="T37" fmla="*/ 57 h 82"/>
                  <a:gd name="T38" fmla="*/ 8 w 81"/>
                  <a:gd name="T39" fmla="*/ 64 h 82"/>
                  <a:gd name="T40" fmla="*/ 13 w 81"/>
                  <a:gd name="T41" fmla="*/ 71 h 82"/>
                  <a:gd name="T42" fmla="*/ 18 w 81"/>
                  <a:gd name="T43" fmla="*/ 76 h 82"/>
                  <a:gd name="T44" fmla="*/ 24 w 81"/>
                  <a:gd name="T45" fmla="*/ 80 h 82"/>
                  <a:gd name="T46" fmla="*/ 33 w 81"/>
                  <a:gd name="T47" fmla="*/ 81 h 82"/>
                  <a:gd name="T48" fmla="*/ 40 w 81"/>
                  <a:gd name="T49" fmla="*/ 82 h 82"/>
                  <a:gd name="T50" fmla="*/ 50 w 81"/>
                  <a:gd name="T51" fmla="*/ 81 h 82"/>
                  <a:gd name="T52" fmla="*/ 57 w 81"/>
                  <a:gd name="T53" fmla="*/ 80 h 82"/>
                  <a:gd name="T54" fmla="*/ 64 w 81"/>
                  <a:gd name="T55" fmla="*/ 76 h 82"/>
                  <a:gd name="T56" fmla="*/ 69 w 81"/>
                  <a:gd name="T57" fmla="*/ 71 h 82"/>
                  <a:gd name="T58" fmla="*/ 75 w 81"/>
                  <a:gd name="T59" fmla="*/ 64 h 82"/>
                  <a:gd name="T60" fmla="*/ 79 w 81"/>
                  <a:gd name="T61" fmla="*/ 57 h 82"/>
                  <a:gd name="T62" fmla="*/ 81 w 81"/>
                  <a:gd name="T63" fmla="*/ 50 h 82"/>
                  <a:gd name="T64" fmla="*/ 81 w 81"/>
                  <a:gd name="T65" fmla="*/ 41 h 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1"/>
                  <a:gd name="T100" fmla="*/ 0 h 82"/>
                  <a:gd name="T101" fmla="*/ 81 w 81"/>
                  <a:gd name="T102" fmla="*/ 82 h 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1" h="82">
                    <a:moveTo>
                      <a:pt x="81" y="41"/>
                    </a:moveTo>
                    <a:lnTo>
                      <a:pt x="81" y="34"/>
                    </a:lnTo>
                    <a:lnTo>
                      <a:pt x="79" y="26"/>
                    </a:lnTo>
                    <a:lnTo>
                      <a:pt x="75" y="19"/>
                    </a:lnTo>
                    <a:lnTo>
                      <a:pt x="69" y="13"/>
                    </a:lnTo>
                    <a:lnTo>
                      <a:pt x="64" y="9"/>
                    </a:lnTo>
                    <a:lnTo>
                      <a:pt x="57" y="5"/>
                    </a:lnTo>
                    <a:lnTo>
                      <a:pt x="50" y="2"/>
                    </a:lnTo>
                    <a:lnTo>
                      <a:pt x="40" y="0"/>
                    </a:lnTo>
                    <a:lnTo>
                      <a:pt x="33" y="2"/>
                    </a:lnTo>
                    <a:lnTo>
                      <a:pt x="24" y="5"/>
                    </a:lnTo>
                    <a:lnTo>
                      <a:pt x="18" y="9"/>
                    </a:lnTo>
                    <a:lnTo>
                      <a:pt x="13" y="13"/>
                    </a:lnTo>
                    <a:lnTo>
                      <a:pt x="8" y="19"/>
                    </a:lnTo>
                    <a:lnTo>
                      <a:pt x="5" y="26"/>
                    </a:lnTo>
                    <a:lnTo>
                      <a:pt x="1" y="34"/>
                    </a:lnTo>
                    <a:lnTo>
                      <a:pt x="0" y="41"/>
                    </a:lnTo>
                    <a:lnTo>
                      <a:pt x="1" y="50"/>
                    </a:lnTo>
                    <a:lnTo>
                      <a:pt x="5" y="57"/>
                    </a:lnTo>
                    <a:lnTo>
                      <a:pt x="8" y="64"/>
                    </a:lnTo>
                    <a:lnTo>
                      <a:pt x="13" y="71"/>
                    </a:lnTo>
                    <a:lnTo>
                      <a:pt x="18" y="76"/>
                    </a:lnTo>
                    <a:lnTo>
                      <a:pt x="24" y="80"/>
                    </a:lnTo>
                    <a:lnTo>
                      <a:pt x="33" y="81"/>
                    </a:lnTo>
                    <a:lnTo>
                      <a:pt x="40" y="82"/>
                    </a:lnTo>
                    <a:lnTo>
                      <a:pt x="50" y="81"/>
                    </a:lnTo>
                    <a:lnTo>
                      <a:pt x="57" y="80"/>
                    </a:lnTo>
                    <a:lnTo>
                      <a:pt x="64" y="76"/>
                    </a:lnTo>
                    <a:lnTo>
                      <a:pt x="69" y="71"/>
                    </a:lnTo>
                    <a:lnTo>
                      <a:pt x="75" y="64"/>
                    </a:lnTo>
                    <a:lnTo>
                      <a:pt x="79" y="57"/>
                    </a:lnTo>
                    <a:lnTo>
                      <a:pt x="81" y="50"/>
                    </a:lnTo>
                    <a:lnTo>
                      <a:pt x="81" y="4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grpSp>
        <p:sp>
          <p:nvSpPr>
            <p:cNvPr id="54288" name="Freeform 218"/>
            <p:cNvSpPr>
              <a:spLocks/>
            </p:cNvSpPr>
            <p:nvPr/>
          </p:nvSpPr>
          <p:spPr bwMode="auto">
            <a:xfrm>
              <a:off x="2879" y="1168"/>
              <a:ext cx="80" cy="82"/>
            </a:xfrm>
            <a:custGeom>
              <a:avLst/>
              <a:gdLst>
                <a:gd name="T0" fmla="*/ 80 w 80"/>
                <a:gd name="T1" fmla="*/ 41 h 82"/>
                <a:gd name="T2" fmla="*/ 79 w 80"/>
                <a:gd name="T3" fmla="*/ 34 h 82"/>
                <a:gd name="T4" fmla="*/ 77 w 80"/>
                <a:gd name="T5" fmla="*/ 26 h 82"/>
                <a:gd name="T6" fmla="*/ 73 w 80"/>
                <a:gd name="T7" fmla="*/ 19 h 82"/>
                <a:gd name="T8" fmla="*/ 69 w 80"/>
                <a:gd name="T9" fmla="*/ 13 h 82"/>
                <a:gd name="T10" fmla="*/ 63 w 80"/>
                <a:gd name="T11" fmla="*/ 9 h 82"/>
                <a:gd name="T12" fmla="*/ 56 w 80"/>
                <a:gd name="T13" fmla="*/ 5 h 82"/>
                <a:gd name="T14" fmla="*/ 48 w 80"/>
                <a:gd name="T15" fmla="*/ 2 h 82"/>
                <a:gd name="T16" fmla="*/ 41 w 80"/>
                <a:gd name="T17" fmla="*/ 0 h 82"/>
                <a:gd name="T18" fmla="*/ 32 w 80"/>
                <a:gd name="T19" fmla="*/ 2 h 82"/>
                <a:gd name="T20" fmla="*/ 25 w 80"/>
                <a:gd name="T21" fmla="*/ 5 h 82"/>
                <a:gd name="T22" fmla="*/ 18 w 80"/>
                <a:gd name="T23" fmla="*/ 9 h 82"/>
                <a:gd name="T24" fmla="*/ 11 w 80"/>
                <a:gd name="T25" fmla="*/ 13 h 82"/>
                <a:gd name="T26" fmla="*/ 6 w 80"/>
                <a:gd name="T27" fmla="*/ 19 h 82"/>
                <a:gd name="T28" fmla="*/ 3 w 80"/>
                <a:gd name="T29" fmla="*/ 26 h 82"/>
                <a:gd name="T30" fmla="*/ 1 w 80"/>
                <a:gd name="T31" fmla="*/ 34 h 82"/>
                <a:gd name="T32" fmla="*/ 0 w 80"/>
                <a:gd name="T33" fmla="*/ 41 h 82"/>
                <a:gd name="T34" fmla="*/ 1 w 80"/>
                <a:gd name="T35" fmla="*/ 50 h 82"/>
                <a:gd name="T36" fmla="*/ 3 w 80"/>
                <a:gd name="T37" fmla="*/ 57 h 82"/>
                <a:gd name="T38" fmla="*/ 6 w 80"/>
                <a:gd name="T39" fmla="*/ 65 h 82"/>
                <a:gd name="T40" fmla="*/ 11 w 80"/>
                <a:gd name="T41" fmla="*/ 71 h 82"/>
                <a:gd name="T42" fmla="*/ 18 w 80"/>
                <a:gd name="T43" fmla="*/ 76 h 82"/>
                <a:gd name="T44" fmla="*/ 25 w 80"/>
                <a:gd name="T45" fmla="*/ 80 h 82"/>
                <a:gd name="T46" fmla="*/ 32 w 80"/>
                <a:gd name="T47" fmla="*/ 81 h 82"/>
                <a:gd name="T48" fmla="*/ 41 w 80"/>
                <a:gd name="T49" fmla="*/ 82 h 82"/>
                <a:gd name="T50" fmla="*/ 48 w 80"/>
                <a:gd name="T51" fmla="*/ 81 h 82"/>
                <a:gd name="T52" fmla="*/ 56 w 80"/>
                <a:gd name="T53" fmla="*/ 80 h 82"/>
                <a:gd name="T54" fmla="*/ 63 w 80"/>
                <a:gd name="T55" fmla="*/ 76 h 82"/>
                <a:gd name="T56" fmla="*/ 69 w 80"/>
                <a:gd name="T57" fmla="*/ 71 h 82"/>
                <a:gd name="T58" fmla="*/ 73 w 80"/>
                <a:gd name="T59" fmla="*/ 65 h 82"/>
                <a:gd name="T60" fmla="*/ 77 w 80"/>
                <a:gd name="T61" fmla="*/ 57 h 82"/>
                <a:gd name="T62" fmla="*/ 79 w 80"/>
                <a:gd name="T63" fmla="*/ 50 h 82"/>
                <a:gd name="T64" fmla="*/ 80 w 80"/>
                <a:gd name="T65" fmla="*/ 41 h 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0"/>
                <a:gd name="T100" fmla="*/ 0 h 82"/>
                <a:gd name="T101" fmla="*/ 80 w 80"/>
                <a:gd name="T102" fmla="*/ 82 h 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0" h="82">
                  <a:moveTo>
                    <a:pt x="80" y="41"/>
                  </a:moveTo>
                  <a:lnTo>
                    <a:pt x="79" y="34"/>
                  </a:lnTo>
                  <a:lnTo>
                    <a:pt x="77" y="26"/>
                  </a:lnTo>
                  <a:lnTo>
                    <a:pt x="73" y="19"/>
                  </a:lnTo>
                  <a:lnTo>
                    <a:pt x="69" y="13"/>
                  </a:lnTo>
                  <a:lnTo>
                    <a:pt x="63" y="9"/>
                  </a:lnTo>
                  <a:lnTo>
                    <a:pt x="56" y="5"/>
                  </a:lnTo>
                  <a:lnTo>
                    <a:pt x="48" y="2"/>
                  </a:lnTo>
                  <a:lnTo>
                    <a:pt x="41" y="0"/>
                  </a:lnTo>
                  <a:lnTo>
                    <a:pt x="32" y="2"/>
                  </a:lnTo>
                  <a:lnTo>
                    <a:pt x="25" y="5"/>
                  </a:lnTo>
                  <a:lnTo>
                    <a:pt x="18" y="9"/>
                  </a:lnTo>
                  <a:lnTo>
                    <a:pt x="11" y="13"/>
                  </a:lnTo>
                  <a:lnTo>
                    <a:pt x="6" y="19"/>
                  </a:lnTo>
                  <a:lnTo>
                    <a:pt x="3" y="26"/>
                  </a:lnTo>
                  <a:lnTo>
                    <a:pt x="1" y="34"/>
                  </a:lnTo>
                  <a:lnTo>
                    <a:pt x="0" y="41"/>
                  </a:lnTo>
                  <a:lnTo>
                    <a:pt x="1" y="50"/>
                  </a:lnTo>
                  <a:lnTo>
                    <a:pt x="3" y="57"/>
                  </a:lnTo>
                  <a:lnTo>
                    <a:pt x="6" y="65"/>
                  </a:lnTo>
                  <a:lnTo>
                    <a:pt x="11" y="71"/>
                  </a:lnTo>
                  <a:lnTo>
                    <a:pt x="18" y="76"/>
                  </a:lnTo>
                  <a:lnTo>
                    <a:pt x="25" y="80"/>
                  </a:lnTo>
                  <a:lnTo>
                    <a:pt x="32" y="81"/>
                  </a:lnTo>
                  <a:lnTo>
                    <a:pt x="41" y="82"/>
                  </a:lnTo>
                  <a:lnTo>
                    <a:pt x="48" y="81"/>
                  </a:lnTo>
                  <a:lnTo>
                    <a:pt x="56" y="80"/>
                  </a:lnTo>
                  <a:lnTo>
                    <a:pt x="63" y="76"/>
                  </a:lnTo>
                  <a:lnTo>
                    <a:pt x="69" y="71"/>
                  </a:lnTo>
                  <a:lnTo>
                    <a:pt x="73" y="65"/>
                  </a:lnTo>
                  <a:lnTo>
                    <a:pt x="77" y="57"/>
                  </a:lnTo>
                  <a:lnTo>
                    <a:pt x="79" y="50"/>
                  </a:lnTo>
                  <a:lnTo>
                    <a:pt x="80"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4289" name="Freeform 219"/>
            <p:cNvSpPr>
              <a:spLocks/>
            </p:cNvSpPr>
            <p:nvPr/>
          </p:nvSpPr>
          <p:spPr bwMode="auto">
            <a:xfrm>
              <a:off x="2879" y="1168"/>
              <a:ext cx="80" cy="82"/>
            </a:xfrm>
            <a:custGeom>
              <a:avLst/>
              <a:gdLst>
                <a:gd name="T0" fmla="*/ 80 w 80"/>
                <a:gd name="T1" fmla="*/ 41 h 82"/>
                <a:gd name="T2" fmla="*/ 79 w 80"/>
                <a:gd name="T3" fmla="*/ 34 h 82"/>
                <a:gd name="T4" fmla="*/ 77 w 80"/>
                <a:gd name="T5" fmla="*/ 26 h 82"/>
                <a:gd name="T6" fmla="*/ 74 w 80"/>
                <a:gd name="T7" fmla="*/ 19 h 82"/>
                <a:gd name="T8" fmla="*/ 69 w 80"/>
                <a:gd name="T9" fmla="*/ 13 h 82"/>
                <a:gd name="T10" fmla="*/ 63 w 80"/>
                <a:gd name="T11" fmla="*/ 8 h 82"/>
                <a:gd name="T12" fmla="*/ 56 w 80"/>
                <a:gd name="T13" fmla="*/ 5 h 82"/>
                <a:gd name="T14" fmla="*/ 48 w 80"/>
                <a:gd name="T15" fmla="*/ 2 h 82"/>
                <a:gd name="T16" fmla="*/ 41 w 80"/>
                <a:gd name="T17" fmla="*/ 0 h 82"/>
                <a:gd name="T18" fmla="*/ 32 w 80"/>
                <a:gd name="T19" fmla="*/ 2 h 82"/>
                <a:gd name="T20" fmla="*/ 25 w 80"/>
                <a:gd name="T21" fmla="*/ 5 h 82"/>
                <a:gd name="T22" fmla="*/ 18 w 80"/>
                <a:gd name="T23" fmla="*/ 8 h 82"/>
                <a:gd name="T24" fmla="*/ 11 w 80"/>
                <a:gd name="T25" fmla="*/ 13 h 82"/>
                <a:gd name="T26" fmla="*/ 6 w 80"/>
                <a:gd name="T27" fmla="*/ 19 h 82"/>
                <a:gd name="T28" fmla="*/ 2 w 80"/>
                <a:gd name="T29" fmla="*/ 26 h 82"/>
                <a:gd name="T30" fmla="*/ 1 w 80"/>
                <a:gd name="T31" fmla="*/ 34 h 82"/>
                <a:gd name="T32" fmla="*/ 0 w 80"/>
                <a:gd name="T33" fmla="*/ 41 h 82"/>
                <a:gd name="T34" fmla="*/ 1 w 80"/>
                <a:gd name="T35" fmla="*/ 50 h 82"/>
                <a:gd name="T36" fmla="*/ 2 w 80"/>
                <a:gd name="T37" fmla="*/ 57 h 82"/>
                <a:gd name="T38" fmla="*/ 6 w 80"/>
                <a:gd name="T39" fmla="*/ 64 h 82"/>
                <a:gd name="T40" fmla="*/ 11 w 80"/>
                <a:gd name="T41" fmla="*/ 71 h 82"/>
                <a:gd name="T42" fmla="*/ 18 w 80"/>
                <a:gd name="T43" fmla="*/ 76 h 82"/>
                <a:gd name="T44" fmla="*/ 25 w 80"/>
                <a:gd name="T45" fmla="*/ 80 h 82"/>
                <a:gd name="T46" fmla="*/ 32 w 80"/>
                <a:gd name="T47" fmla="*/ 81 h 82"/>
                <a:gd name="T48" fmla="*/ 41 w 80"/>
                <a:gd name="T49" fmla="*/ 82 h 82"/>
                <a:gd name="T50" fmla="*/ 48 w 80"/>
                <a:gd name="T51" fmla="*/ 81 h 82"/>
                <a:gd name="T52" fmla="*/ 56 w 80"/>
                <a:gd name="T53" fmla="*/ 80 h 82"/>
                <a:gd name="T54" fmla="*/ 63 w 80"/>
                <a:gd name="T55" fmla="*/ 76 h 82"/>
                <a:gd name="T56" fmla="*/ 69 w 80"/>
                <a:gd name="T57" fmla="*/ 71 h 82"/>
                <a:gd name="T58" fmla="*/ 74 w 80"/>
                <a:gd name="T59" fmla="*/ 64 h 82"/>
                <a:gd name="T60" fmla="*/ 77 w 80"/>
                <a:gd name="T61" fmla="*/ 57 h 82"/>
                <a:gd name="T62" fmla="*/ 79 w 80"/>
                <a:gd name="T63" fmla="*/ 50 h 82"/>
                <a:gd name="T64" fmla="*/ 80 w 80"/>
                <a:gd name="T65" fmla="*/ 41 h 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0"/>
                <a:gd name="T100" fmla="*/ 0 h 82"/>
                <a:gd name="T101" fmla="*/ 80 w 80"/>
                <a:gd name="T102" fmla="*/ 82 h 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0" h="82">
                  <a:moveTo>
                    <a:pt x="80" y="41"/>
                  </a:moveTo>
                  <a:lnTo>
                    <a:pt x="79" y="34"/>
                  </a:lnTo>
                  <a:lnTo>
                    <a:pt x="77" y="26"/>
                  </a:lnTo>
                  <a:lnTo>
                    <a:pt x="74" y="19"/>
                  </a:lnTo>
                  <a:lnTo>
                    <a:pt x="69" y="13"/>
                  </a:lnTo>
                  <a:lnTo>
                    <a:pt x="63" y="8"/>
                  </a:lnTo>
                  <a:lnTo>
                    <a:pt x="56" y="5"/>
                  </a:lnTo>
                  <a:lnTo>
                    <a:pt x="48" y="2"/>
                  </a:lnTo>
                  <a:lnTo>
                    <a:pt x="41" y="0"/>
                  </a:lnTo>
                  <a:lnTo>
                    <a:pt x="32" y="2"/>
                  </a:lnTo>
                  <a:lnTo>
                    <a:pt x="25" y="5"/>
                  </a:lnTo>
                  <a:lnTo>
                    <a:pt x="18" y="8"/>
                  </a:lnTo>
                  <a:lnTo>
                    <a:pt x="11" y="13"/>
                  </a:lnTo>
                  <a:lnTo>
                    <a:pt x="6" y="19"/>
                  </a:lnTo>
                  <a:lnTo>
                    <a:pt x="2" y="26"/>
                  </a:lnTo>
                  <a:lnTo>
                    <a:pt x="1" y="34"/>
                  </a:lnTo>
                  <a:lnTo>
                    <a:pt x="0" y="41"/>
                  </a:lnTo>
                  <a:lnTo>
                    <a:pt x="1" y="50"/>
                  </a:lnTo>
                  <a:lnTo>
                    <a:pt x="2" y="57"/>
                  </a:lnTo>
                  <a:lnTo>
                    <a:pt x="6" y="64"/>
                  </a:lnTo>
                  <a:lnTo>
                    <a:pt x="11" y="71"/>
                  </a:lnTo>
                  <a:lnTo>
                    <a:pt x="18" y="76"/>
                  </a:lnTo>
                  <a:lnTo>
                    <a:pt x="25" y="80"/>
                  </a:lnTo>
                  <a:lnTo>
                    <a:pt x="32" y="81"/>
                  </a:lnTo>
                  <a:lnTo>
                    <a:pt x="41" y="82"/>
                  </a:lnTo>
                  <a:lnTo>
                    <a:pt x="48" y="81"/>
                  </a:lnTo>
                  <a:lnTo>
                    <a:pt x="56" y="80"/>
                  </a:lnTo>
                  <a:lnTo>
                    <a:pt x="63" y="76"/>
                  </a:lnTo>
                  <a:lnTo>
                    <a:pt x="69" y="71"/>
                  </a:lnTo>
                  <a:lnTo>
                    <a:pt x="74" y="64"/>
                  </a:lnTo>
                  <a:lnTo>
                    <a:pt x="77" y="57"/>
                  </a:lnTo>
                  <a:lnTo>
                    <a:pt x="79" y="50"/>
                  </a:lnTo>
                  <a:lnTo>
                    <a:pt x="80" y="4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54290" name="Freeform 220"/>
            <p:cNvSpPr>
              <a:spLocks/>
            </p:cNvSpPr>
            <p:nvPr/>
          </p:nvSpPr>
          <p:spPr bwMode="auto">
            <a:xfrm>
              <a:off x="3109" y="1168"/>
              <a:ext cx="82" cy="82"/>
            </a:xfrm>
            <a:custGeom>
              <a:avLst/>
              <a:gdLst>
                <a:gd name="T0" fmla="*/ 82 w 82"/>
                <a:gd name="T1" fmla="*/ 41 h 82"/>
                <a:gd name="T2" fmla="*/ 82 w 82"/>
                <a:gd name="T3" fmla="*/ 34 h 82"/>
                <a:gd name="T4" fmla="*/ 78 w 82"/>
                <a:gd name="T5" fmla="*/ 26 h 82"/>
                <a:gd name="T6" fmla="*/ 75 w 82"/>
                <a:gd name="T7" fmla="*/ 19 h 82"/>
                <a:gd name="T8" fmla="*/ 70 w 82"/>
                <a:gd name="T9" fmla="*/ 13 h 82"/>
                <a:gd name="T10" fmla="*/ 65 w 82"/>
                <a:gd name="T11" fmla="*/ 9 h 82"/>
                <a:gd name="T12" fmla="*/ 57 w 82"/>
                <a:gd name="T13" fmla="*/ 5 h 82"/>
                <a:gd name="T14" fmla="*/ 50 w 82"/>
                <a:gd name="T15" fmla="*/ 2 h 82"/>
                <a:gd name="T16" fmla="*/ 41 w 82"/>
                <a:gd name="T17" fmla="*/ 0 h 82"/>
                <a:gd name="T18" fmla="*/ 32 w 82"/>
                <a:gd name="T19" fmla="*/ 2 h 82"/>
                <a:gd name="T20" fmla="*/ 25 w 82"/>
                <a:gd name="T21" fmla="*/ 5 h 82"/>
                <a:gd name="T22" fmla="*/ 19 w 82"/>
                <a:gd name="T23" fmla="*/ 9 h 82"/>
                <a:gd name="T24" fmla="*/ 14 w 82"/>
                <a:gd name="T25" fmla="*/ 13 h 82"/>
                <a:gd name="T26" fmla="*/ 8 w 82"/>
                <a:gd name="T27" fmla="*/ 19 h 82"/>
                <a:gd name="T28" fmla="*/ 4 w 82"/>
                <a:gd name="T29" fmla="*/ 26 h 82"/>
                <a:gd name="T30" fmla="*/ 2 w 82"/>
                <a:gd name="T31" fmla="*/ 34 h 82"/>
                <a:gd name="T32" fmla="*/ 0 w 82"/>
                <a:gd name="T33" fmla="*/ 41 h 82"/>
                <a:gd name="T34" fmla="*/ 2 w 82"/>
                <a:gd name="T35" fmla="*/ 50 h 82"/>
                <a:gd name="T36" fmla="*/ 4 w 82"/>
                <a:gd name="T37" fmla="*/ 57 h 82"/>
                <a:gd name="T38" fmla="*/ 8 w 82"/>
                <a:gd name="T39" fmla="*/ 64 h 82"/>
                <a:gd name="T40" fmla="*/ 14 w 82"/>
                <a:gd name="T41" fmla="*/ 71 h 82"/>
                <a:gd name="T42" fmla="*/ 19 w 82"/>
                <a:gd name="T43" fmla="*/ 76 h 82"/>
                <a:gd name="T44" fmla="*/ 25 w 82"/>
                <a:gd name="T45" fmla="*/ 80 h 82"/>
                <a:gd name="T46" fmla="*/ 32 w 82"/>
                <a:gd name="T47" fmla="*/ 81 h 82"/>
                <a:gd name="T48" fmla="*/ 41 w 82"/>
                <a:gd name="T49" fmla="*/ 82 h 82"/>
                <a:gd name="T50" fmla="*/ 50 w 82"/>
                <a:gd name="T51" fmla="*/ 81 h 82"/>
                <a:gd name="T52" fmla="*/ 57 w 82"/>
                <a:gd name="T53" fmla="*/ 80 h 82"/>
                <a:gd name="T54" fmla="*/ 65 w 82"/>
                <a:gd name="T55" fmla="*/ 76 h 82"/>
                <a:gd name="T56" fmla="*/ 70 w 82"/>
                <a:gd name="T57" fmla="*/ 71 h 82"/>
                <a:gd name="T58" fmla="*/ 75 w 82"/>
                <a:gd name="T59" fmla="*/ 64 h 82"/>
                <a:gd name="T60" fmla="*/ 78 w 82"/>
                <a:gd name="T61" fmla="*/ 57 h 82"/>
                <a:gd name="T62" fmla="*/ 82 w 82"/>
                <a:gd name="T63" fmla="*/ 50 h 82"/>
                <a:gd name="T64" fmla="*/ 82 w 82"/>
                <a:gd name="T65" fmla="*/ 41 h 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2"/>
                <a:gd name="T100" fmla="*/ 0 h 82"/>
                <a:gd name="T101" fmla="*/ 82 w 82"/>
                <a:gd name="T102" fmla="*/ 82 h 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2" h="82">
                  <a:moveTo>
                    <a:pt x="82" y="41"/>
                  </a:moveTo>
                  <a:lnTo>
                    <a:pt x="82" y="34"/>
                  </a:lnTo>
                  <a:lnTo>
                    <a:pt x="78" y="26"/>
                  </a:lnTo>
                  <a:lnTo>
                    <a:pt x="75" y="19"/>
                  </a:lnTo>
                  <a:lnTo>
                    <a:pt x="70" y="13"/>
                  </a:lnTo>
                  <a:lnTo>
                    <a:pt x="65" y="9"/>
                  </a:lnTo>
                  <a:lnTo>
                    <a:pt x="57" y="5"/>
                  </a:lnTo>
                  <a:lnTo>
                    <a:pt x="50" y="2"/>
                  </a:lnTo>
                  <a:lnTo>
                    <a:pt x="41" y="0"/>
                  </a:lnTo>
                  <a:lnTo>
                    <a:pt x="32" y="2"/>
                  </a:lnTo>
                  <a:lnTo>
                    <a:pt x="25" y="5"/>
                  </a:lnTo>
                  <a:lnTo>
                    <a:pt x="19" y="9"/>
                  </a:lnTo>
                  <a:lnTo>
                    <a:pt x="14" y="13"/>
                  </a:lnTo>
                  <a:lnTo>
                    <a:pt x="8" y="19"/>
                  </a:lnTo>
                  <a:lnTo>
                    <a:pt x="4" y="26"/>
                  </a:lnTo>
                  <a:lnTo>
                    <a:pt x="2" y="34"/>
                  </a:lnTo>
                  <a:lnTo>
                    <a:pt x="0" y="41"/>
                  </a:lnTo>
                  <a:lnTo>
                    <a:pt x="2" y="50"/>
                  </a:lnTo>
                  <a:lnTo>
                    <a:pt x="4" y="57"/>
                  </a:lnTo>
                  <a:lnTo>
                    <a:pt x="8" y="64"/>
                  </a:lnTo>
                  <a:lnTo>
                    <a:pt x="14" y="71"/>
                  </a:lnTo>
                  <a:lnTo>
                    <a:pt x="19" y="76"/>
                  </a:lnTo>
                  <a:lnTo>
                    <a:pt x="25" y="80"/>
                  </a:lnTo>
                  <a:lnTo>
                    <a:pt x="32" y="81"/>
                  </a:lnTo>
                  <a:lnTo>
                    <a:pt x="41" y="82"/>
                  </a:lnTo>
                  <a:lnTo>
                    <a:pt x="50" y="81"/>
                  </a:lnTo>
                  <a:lnTo>
                    <a:pt x="57" y="80"/>
                  </a:lnTo>
                  <a:lnTo>
                    <a:pt x="65" y="76"/>
                  </a:lnTo>
                  <a:lnTo>
                    <a:pt x="70" y="71"/>
                  </a:lnTo>
                  <a:lnTo>
                    <a:pt x="75" y="64"/>
                  </a:lnTo>
                  <a:lnTo>
                    <a:pt x="78" y="57"/>
                  </a:lnTo>
                  <a:lnTo>
                    <a:pt x="82" y="50"/>
                  </a:lnTo>
                  <a:lnTo>
                    <a:pt x="82" y="4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54291" name="Freeform 221"/>
            <p:cNvSpPr>
              <a:spLocks/>
            </p:cNvSpPr>
            <p:nvPr/>
          </p:nvSpPr>
          <p:spPr bwMode="auto">
            <a:xfrm>
              <a:off x="3351" y="1168"/>
              <a:ext cx="81" cy="82"/>
            </a:xfrm>
            <a:custGeom>
              <a:avLst/>
              <a:gdLst>
                <a:gd name="T0" fmla="*/ 81 w 81"/>
                <a:gd name="T1" fmla="*/ 41 h 82"/>
                <a:gd name="T2" fmla="*/ 81 w 81"/>
                <a:gd name="T3" fmla="*/ 34 h 82"/>
                <a:gd name="T4" fmla="*/ 78 w 81"/>
                <a:gd name="T5" fmla="*/ 26 h 82"/>
                <a:gd name="T6" fmla="*/ 74 w 81"/>
                <a:gd name="T7" fmla="*/ 19 h 82"/>
                <a:gd name="T8" fmla="*/ 69 w 81"/>
                <a:gd name="T9" fmla="*/ 13 h 82"/>
                <a:gd name="T10" fmla="*/ 63 w 81"/>
                <a:gd name="T11" fmla="*/ 9 h 82"/>
                <a:gd name="T12" fmla="*/ 56 w 81"/>
                <a:gd name="T13" fmla="*/ 5 h 82"/>
                <a:gd name="T14" fmla="*/ 50 w 81"/>
                <a:gd name="T15" fmla="*/ 2 h 82"/>
                <a:gd name="T16" fmla="*/ 40 w 81"/>
                <a:gd name="T17" fmla="*/ 0 h 82"/>
                <a:gd name="T18" fmla="*/ 32 w 81"/>
                <a:gd name="T19" fmla="*/ 2 h 82"/>
                <a:gd name="T20" fmla="*/ 25 w 81"/>
                <a:gd name="T21" fmla="*/ 5 h 82"/>
                <a:gd name="T22" fmla="*/ 17 w 81"/>
                <a:gd name="T23" fmla="*/ 9 h 82"/>
                <a:gd name="T24" fmla="*/ 11 w 81"/>
                <a:gd name="T25" fmla="*/ 13 h 82"/>
                <a:gd name="T26" fmla="*/ 7 w 81"/>
                <a:gd name="T27" fmla="*/ 19 h 82"/>
                <a:gd name="T28" fmla="*/ 4 w 81"/>
                <a:gd name="T29" fmla="*/ 26 h 82"/>
                <a:gd name="T30" fmla="*/ 1 w 81"/>
                <a:gd name="T31" fmla="*/ 34 h 82"/>
                <a:gd name="T32" fmla="*/ 0 w 81"/>
                <a:gd name="T33" fmla="*/ 41 h 82"/>
                <a:gd name="T34" fmla="*/ 1 w 81"/>
                <a:gd name="T35" fmla="*/ 50 h 82"/>
                <a:gd name="T36" fmla="*/ 4 w 81"/>
                <a:gd name="T37" fmla="*/ 57 h 82"/>
                <a:gd name="T38" fmla="*/ 7 w 81"/>
                <a:gd name="T39" fmla="*/ 65 h 82"/>
                <a:gd name="T40" fmla="*/ 11 w 81"/>
                <a:gd name="T41" fmla="*/ 71 h 82"/>
                <a:gd name="T42" fmla="*/ 17 w 81"/>
                <a:gd name="T43" fmla="*/ 76 h 82"/>
                <a:gd name="T44" fmla="*/ 25 w 81"/>
                <a:gd name="T45" fmla="*/ 80 h 82"/>
                <a:gd name="T46" fmla="*/ 32 w 81"/>
                <a:gd name="T47" fmla="*/ 81 h 82"/>
                <a:gd name="T48" fmla="*/ 40 w 81"/>
                <a:gd name="T49" fmla="*/ 82 h 82"/>
                <a:gd name="T50" fmla="*/ 50 w 81"/>
                <a:gd name="T51" fmla="*/ 81 h 82"/>
                <a:gd name="T52" fmla="*/ 56 w 81"/>
                <a:gd name="T53" fmla="*/ 80 h 82"/>
                <a:gd name="T54" fmla="*/ 63 w 81"/>
                <a:gd name="T55" fmla="*/ 76 h 82"/>
                <a:gd name="T56" fmla="*/ 69 w 81"/>
                <a:gd name="T57" fmla="*/ 71 h 82"/>
                <a:gd name="T58" fmla="*/ 74 w 81"/>
                <a:gd name="T59" fmla="*/ 65 h 82"/>
                <a:gd name="T60" fmla="*/ 78 w 81"/>
                <a:gd name="T61" fmla="*/ 57 h 82"/>
                <a:gd name="T62" fmla="*/ 81 w 81"/>
                <a:gd name="T63" fmla="*/ 50 h 82"/>
                <a:gd name="T64" fmla="*/ 81 w 81"/>
                <a:gd name="T65" fmla="*/ 41 h 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1"/>
                <a:gd name="T100" fmla="*/ 0 h 82"/>
                <a:gd name="T101" fmla="*/ 81 w 81"/>
                <a:gd name="T102" fmla="*/ 82 h 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1" h="82">
                  <a:moveTo>
                    <a:pt x="81" y="41"/>
                  </a:moveTo>
                  <a:lnTo>
                    <a:pt x="81" y="34"/>
                  </a:lnTo>
                  <a:lnTo>
                    <a:pt x="78" y="26"/>
                  </a:lnTo>
                  <a:lnTo>
                    <a:pt x="74" y="19"/>
                  </a:lnTo>
                  <a:lnTo>
                    <a:pt x="69" y="13"/>
                  </a:lnTo>
                  <a:lnTo>
                    <a:pt x="63" y="9"/>
                  </a:lnTo>
                  <a:lnTo>
                    <a:pt x="56" y="5"/>
                  </a:lnTo>
                  <a:lnTo>
                    <a:pt x="50" y="2"/>
                  </a:lnTo>
                  <a:lnTo>
                    <a:pt x="40" y="0"/>
                  </a:lnTo>
                  <a:lnTo>
                    <a:pt x="32" y="2"/>
                  </a:lnTo>
                  <a:lnTo>
                    <a:pt x="25" y="5"/>
                  </a:lnTo>
                  <a:lnTo>
                    <a:pt x="17" y="9"/>
                  </a:lnTo>
                  <a:lnTo>
                    <a:pt x="11" y="13"/>
                  </a:lnTo>
                  <a:lnTo>
                    <a:pt x="7" y="19"/>
                  </a:lnTo>
                  <a:lnTo>
                    <a:pt x="4" y="26"/>
                  </a:lnTo>
                  <a:lnTo>
                    <a:pt x="1" y="34"/>
                  </a:lnTo>
                  <a:lnTo>
                    <a:pt x="0" y="41"/>
                  </a:lnTo>
                  <a:lnTo>
                    <a:pt x="1" y="50"/>
                  </a:lnTo>
                  <a:lnTo>
                    <a:pt x="4" y="57"/>
                  </a:lnTo>
                  <a:lnTo>
                    <a:pt x="7" y="65"/>
                  </a:lnTo>
                  <a:lnTo>
                    <a:pt x="11" y="71"/>
                  </a:lnTo>
                  <a:lnTo>
                    <a:pt x="17" y="76"/>
                  </a:lnTo>
                  <a:lnTo>
                    <a:pt x="25" y="80"/>
                  </a:lnTo>
                  <a:lnTo>
                    <a:pt x="32" y="81"/>
                  </a:lnTo>
                  <a:lnTo>
                    <a:pt x="40" y="82"/>
                  </a:lnTo>
                  <a:lnTo>
                    <a:pt x="50" y="81"/>
                  </a:lnTo>
                  <a:lnTo>
                    <a:pt x="56" y="80"/>
                  </a:lnTo>
                  <a:lnTo>
                    <a:pt x="63" y="76"/>
                  </a:lnTo>
                  <a:lnTo>
                    <a:pt x="69" y="71"/>
                  </a:lnTo>
                  <a:lnTo>
                    <a:pt x="74" y="65"/>
                  </a:lnTo>
                  <a:lnTo>
                    <a:pt x="78" y="57"/>
                  </a:lnTo>
                  <a:lnTo>
                    <a:pt x="81" y="50"/>
                  </a:lnTo>
                  <a:lnTo>
                    <a:pt x="81"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4292" name="Freeform 222"/>
            <p:cNvSpPr>
              <a:spLocks/>
            </p:cNvSpPr>
            <p:nvPr/>
          </p:nvSpPr>
          <p:spPr bwMode="auto">
            <a:xfrm>
              <a:off x="3351" y="1168"/>
              <a:ext cx="81" cy="82"/>
            </a:xfrm>
            <a:custGeom>
              <a:avLst/>
              <a:gdLst>
                <a:gd name="T0" fmla="*/ 81 w 81"/>
                <a:gd name="T1" fmla="*/ 41 h 82"/>
                <a:gd name="T2" fmla="*/ 81 w 81"/>
                <a:gd name="T3" fmla="*/ 34 h 82"/>
                <a:gd name="T4" fmla="*/ 78 w 81"/>
                <a:gd name="T5" fmla="*/ 26 h 82"/>
                <a:gd name="T6" fmla="*/ 74 w 81"/>
                <a:gd name="T7" fmla="*/ 19 h 82"/>
                <a:gd name="T8" fmla="*/ 69 w 81"/>
                <a:gd name="T9" fmla="*/ 13 h 82"/>
                <a:gd name="T10" fmla="*/ 63 w 81"/>
                <a:gd name="T11" fmla="*/ 8 h 82"/>
                <a:gd name="T12" fmla="*/ 56 w 81"/>
                <a:gd name="T13" fmla="*/ 5 h 82"/>
                <a:gd name="T14" fmla="*/ 50 w 81"/>
                <a:gd name="T15" fmla="*/ 2 h 82"/>
                <a:gd name="T16" fmla="*/ 40 w 81"/>
                <a:gd name="T17" fmla="*/ 0 h 82"/>
                <a:gd name="T18" fmla="*/ 32 w 81"/>
                <a:gd name="T19" fmla="*/ 2 h 82"/>
                <a:gd name="T20" fmla="*/ 25 w 81"/>
                <a:gd name="T21" fmla="*/ 5 h 82"/>
                <a:gd name="T22" fmla="*/ 17 w 81"/>
                <a:gd name="T23" fmla="*/ 8 h 82"/>
                <a:gd name="T24" fmla="*/ 12 w 81"/>
                <a:gd name="T25" fmla="*/ 13 h 82"/>
                <a:gd name="T26" fmla="*/ 7 w 81"/>
                <a:gd name="T27" fmla="*/ 19 h 82"/>
                <a:gd name="T28" fmla="*/ 4 w 81"/>
                <a:gd name="T29" fmla="*/ 26 h 82"/>
                <a:gd name="T30" fmla="*/ 1 w 81"/>
                <a:gd name="T31" fmla="*/ 34 h 82"/>
                <a:gd name="T32" fmla="*/ 0 w 81"/>
                <a:gd name="T33" fmla="*/ 41 h 82"/>
                <a:gd name="T34" fmla="*/ 1 w 81"/>
                <a:gd name="T35" fmla="*/ 50 h 82"/>
                <a:gd name="T36" fmla="*/ 4 w 81"/>
                <a:gd name="T37" fmla="*/ 57 h 82"/>
                <a:gd name="T38" fmla="*/ 7 w 81"/>
                <a:gd name="T39" fmla="*/ 64 h 82"/>
                <a:gd name="T40" fmla="*/ 12 w 81"/>
                <a:gd name="T41" fmla="*/ 71 h 82"/>
                <a:gd name="T42" fmla="*/ 17 w 81"/>
                <a:gd name="T43" fmla="*/ 76 h 82"/>
                <a:gd name="T44" fmla="*/ 25 w 81"/>
                <a:gd name="T45" fmla="*/ 80 h 82"/>
                <a:gd name="T46" fmla="*/ 32 w 81"/>
                <a:gd name="T47" fmla="*/ 81 h 82"/>
                <a:gd name="T48" fmla="*/ 40 w 81"/>
                <a:gd name="T49" fmla="*/ 82 h 82"/>
                <a:gd name="T50" fmla="*/ 50 w 81"/>
                <a:gd name="T51" fmla="*/ 81 h 82"/>
                <a:gd name="T52" fmla="*/ 56 w 81"/>
                <a:gd name="T53" fmla="*/ 80 h 82"/>
                <a:gd name="T54" fmla="*/ 63 w 81"/>
                <a:gd name="T55" fmla="*/ 76 h 82"/>
                <a:gd name="T56" fmla="*/ 69 w 81"/>
                <a:gd name="T57" fmla="*/ 71 h 82"/>
                <a:gd name="T58" fmla="*/ 74 w 81"/>
                <a:gd name="T59" fmla="*/ 64 h 82"/>
                <a:gd name="T60" fmla="*/ 78 w 81"/>
                <a:gd name="T61" fmla="*/ 57 h 82"/>
                <a:gd name="T62" fmla="*/ 81 w 81"/>
                <a:gd name="T63" fmla="*/ 50 h 82"/>
                <a:gd name="T64" fmla="*/ 81 w 81"/>
                <a:gd name="T65" fmla="*/ 41 h 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1"/>
                <a:gd name="T100" fmla="*/ 0 h 82"/>
                <a:gd name="T101" fmla="*/ 81 w 81"/>
                <a:gd name="T102" fmla="*/ 82 h 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1" h="82">
                  <a:moveTo>
                    <a:pt x="81" y="41"/>
                  </a:moveTo>
                  <a:lnTo>
                    <a:pt x="81" y="34"/>
                  </a:lnTo>
                  <a:lnTo>
                    <a:pt x="78" y="26"/>
                  </a:lnTo>
                  <a:lnTo>
                    <a:pt x="74" y="19"/>
                  </a:lnTo>
                  <a:lnTo>
                    <a:pt x="69" y="13"/>
                  </a:lnTo>
                  <a:lnTo>
                    <a:pt x="63" y="8"/>
                  </a:lnTo>
                  <a:lnTo>
                    <a:pt x="56" y="5"/>
                  </a:lnTo>
                  <a:lnTo>
                    <a:pt x="50" y="2"/>
                  </a:lnTo>
                  <a:lnTo>
                    <a:pt x="40" y="0"/>
                  </a:lnTo>
                  <a:lnTo>
                    <a:pt x="32" y="2"/>
                  </a:lnTo>
                  <a:lnTo>
                    <a:pt x="25" y="5"/>
                  </a:lnTo>
                  <a:lnTo>
                    <a:pt x="17" y="8"/>
                  </a:lnTo>
                  <a:lnTo>
                    <a:pt x="12" y="13"/>
                  </a:lnTo>
                  <a:lnTo>
                    <a:pt x="7" y="19"/>
                  </a:lnTo>
                  <a:lnTo>
                    <a:pt x="4" y="26"/>
                  </a:lnTo>
                  <a:lnTo>
                    <a:pt x="1" y="34"/>
                  </a:lnTo>
                  <a:lnTo>
                    <a:pt x="0" y="41"/>
                  </a:lnTo>
                  <a:lnTo>
                    <a:pt x="1" y="50"/>
                  </a:lnTo>
                  <a:lnTo>
                    <a:pt x="4" y="57"/>
                  </a:lnTo>
                  <a:lnTo>
                    <a:pt x="7" y="64"/>
                  </a:lnTo>
                  <a:lnTo>
                    <a:pt x="12" y="71"/>
                  </a:lnTo>
                  <a:lnTo>
                    <a:pt x="17" y="76"/>
                  </a:lnTo>
                  <a:lnTo>
                    <a:pt x="25" y="80"/>
                  </a:lnTo>
                  <a:lnTo>
                    <a:pt x="32" y="81"/>
                  </a:lnTo>
                  <a:lnTo>
                    <a:pt x="40" y="82"/>
                  </a:lnTo>
                  <a:lnTo>
                    <a:pt x="50" y="81"/>
                  </a:lnTo>
                  <a:lnTo>
                    <a:pt x="56" y="80"/>
                  </a:lnTo>
                  <a:lnTo>
                    <a:pt x="63" y="76"/>
                  </a:lnTo>
                  <a:lnTo>
                    <a:pt x="69" y="71"/>
                  </a:lnTo>
                  <a:lnTo>
                    <a:pt x="74" y="64"/>
                  </a:lnTo>
                  <a:lnTo>
                    <a:pt x="78" y="57"/>
                  </a:lnTo>
                  <a:lnTo>
                    <a:pt x="81" y="50"/>
                  </a:lnTo>
                  <a:lnTo>
                    <a:pt x="81" y="4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54293" name="Freeform 223"/>
            <p:cNvSpPr>
              <a:spLocks/>
            </p:cNvSpPr>
            <p:nvPr/>
          </p:nvSpPr>
          <p:spPr bwMode="auto">
            <a:xfrm>
              <a:off x="3593" y="1165"/>
              <a:ext cx="80" cy="80"/>
            </a:xfrm>
            <a:custGeom>
              <a:avLst/>
              <a:gdLst>
                <a:gd name="T0" fmla="*/ 80 w 80"/>
                <a:gd name="T1" fmla="*/ 41 h 80"/>
                <a:gd name="T2" fmla="*/ 80 w 80"/>
                <a:gd name="T3" fmla="*/ 32 h 80"/>
                <a:gd name="T4" fmla="*/ 78 w 80"/>
                <a:gd name="T5" fmla="*/ 23 h 80"/>
                <a:gd name="T6" fmla="*/ 73 w 80"/>
                <a:gd name="T7" fmla="*/ 17 h 80"/>
                <a:gd name="T8" fmla="*/ 68 w 80"/>
                <a:gd name="T9" fmla="*/ 12 h 80"/>
                <a:gd name="T10" fmla="*/ 63 w 80"/>
                <a:gd name="T11" fmla="*/ 7 h 80"/>
                <a:gd name="T12" fmla="*/ 57 w 80"/>
                <a:gd name="T13" fmla="*/ 2 h 80"/>
                <a:gd name="T14" fmla="*/ 48 w 80"/>
                <a:gd name="T15" fmla="*/ 0 h 80"/>
                <a:gd name="T16" fmla="*/ 41 w 80"/>
                <a:gd name="T17" fmla="*/ 0 h 80"/>
                <a:gd name="T18" fmla="*/ 32 w 80"/>
                <a:gd name="T19" fmla="*/ 0 h 80"/>
                <a:gd name="T20" fmla="*/ 24 w 80"/>
                <a:gd name="T21" fmla="*/ 2 h 80"/>
                <a:gd name="T22" fmla="*/ 17 w 80"/>
                <a:gd name="T23" fmla="*/ 7 h 80"/>
                <a:gd name="T24" fmla="*/ 12 w 80"/>
                <a:gd name="T25" fmla="*/ 12 h 80"/>
                <a:gd name="T26" fmla="*/ 7 w 80"/>
                <a:gd name="T27" fmla="*/ 17 h 80"/>
                <a:gd name="T28" fmla="*/ 2 w 80"/>
                <a:gd name="T29" fmla="*/ 23 h 80"/>
                <a:gd name="T30" fmla="*/ 0 w 80"/>
                <a:gd name="T31" fmla="*/ 32 h 80"/>
                <a:gd name="T32" fmla="*/ 0 w 80"/>
                <a:gd name="T33" fmla="*/ 41 h 80"/>
                <a:gd name="T34" fmla="*/ 0 w 80"/>
                <a:gd name="T35" fmla="*/ 48 h 80"/>
                <a:gd name="T36" fmla="*/ 2 w 80"/>
                <a:gd name="T37" fmla="*/ 56 h 80"/>
                <a:gd name="T38" fmla="*/ 7 w 80"/>
                <a:gd name="T39" fmla="*/ 63 h 80"/>
                <a:gd name="T40" fmla="*/ 12 w 80"/>
                <a:gd name="T41" fmla="*/ 68 h 80"/>
                <a:gd name="T42" fmla="*/ 17 w 80"/>
                <a:gd name="T43" fmla="*/ 74 h 80"/>
                <a:gd name="T44" fmla="*/ 24 w 80"/>
                <a:gd name="T45" fmla="*/ 78 h 80"/>
                <a:gd name="T46" fmla="*/ 32 w 80"/>
                <a:gd name="T47" fmla="*/ 80 h 80"/>
                <a:gd name="T48" fmla="*/ 41 w 80"/>
                <a:gd name="T49" fmla="*/ 80 h 80"/>
                <a:gd name="T50" fmla="*/ 48 w 80"/>
                <a:gd name="T51" fmla="*/ 80 h 80"/>
                <a:gd name="T52" fmla="*/ 57 w 80"/>
                <a:gd name="T53" fmla="*/ 78 h 80"/>
                <a:gd name="T54" fmla="*/ 63 w 80"/>
                <a:gd name="T55" fmla="*/ 74 h 80"/>
                <a:gd name="T56" fmla="*/ 68 w 80"/>
                <a:gd name="T57" fmla="*/ 68 h 80"/>
                <a:gd name="T58" fmla="*/ 73 w 80"/>
                <a:gd name="T59" fmla="*/ 63 h 80"/>
                <a:gd name="T60" fmla="*/ 78 w 80"/>
                <a:gd name="T61" fmla="*/ 56 h 80"/>
                <a:gd name="T62" fmla="*/ 80 w 80"/>
                <a:gd name="T63" fmla="*/ 48 h 80"/>
                <a:gd name="T64" fmla="*/ 80 w 80"/>
                <a:gd name="T65" fmla="*/ 41 h 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0"/>
                <a:gd name="T100" fmla="*/ 0 h 80"/>
                <a:gd name="T101" fmla="*/ 80 w 80"/>
                <a:gd name="T102" fmla="*/ 80 h 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0" h="80">
                  <a:moveTo>
                    <a:pt x="80" y="41"/>
                  </a:moveTo>
                  <a:lnTo>
                    <a:pt x="80" y="32"/>
                  </a:lnTo>
                  <a:lnTo>
                    <a:pt x="78" y="23"/>
                  </a:lnTo>
                  <a:lnTo>
                    <a:pt x="73" y="17"/>
                  </a:lnTo>
                  <a:lnTo>
                    <a:pt x="68" y="12"/>
                  </a:lnTo>
                  <a:lnTo>
                    <a:pt x="63" y="7"/>
                  </a:lnTo>
                  <a:lnTo>
                    <a:pt x="57" y="2"/>
                  </a:lnTo>
                  <a:lnTo>
                    <a:pt x="48" y="0"/>
                  </a:lnTo>
                  <a:lnTo>
                    <a:pt x="41" y="0"/>
                  </a:lnTo>
                  <a:lnTo>
                    <a:pt x="32" y="0"/>
                  </a:lnTo>
                  <a:lnTo>
                    <a:pt x="24" y="2"/>
                  </a:lnTo>
                  <a:lnTo>
                    <a:pt x="17" y="7"/>
                  </a:lnTo>
                  <a:lnTo>
                    <a:pt x="12" y="12"/>
                  </a:lnTo>
                  <a:lnTo>
                    <a:pt x="7" y="17"/>
                  </a:lnTo>
                  <a:lnTo>
                    <a:pt x="2" y="23"/>
                  </a:lnTo>
                  <a:lnTo>
                    <a:pt x="0" y="32"/>
                  </a:lnTo>
                  <a:lnTo>
                    <a:pt x="0" y="41"/>
                  </a:lnTo>
                  <a:lnTo>
                    <a:pt x="0" y="48"/>
                  </a:lnTo>
                  <a:lnTo>
                    <a:pt x="2" y="56"/>
                  </a:lnTo>
                  <a:lnTo>
                    <a:pt x="7" y="63"/>
                  </a:lnTo>
                  <a:lnTo>
                    <a:pt x="12" y="68"/>
                  </a:lnTo>
                  <a:lnTo>
                    <a:pt x="17" y="74"/>
                  </a:lnTo>
                  <a:lnTo>
                    <a:pt x="24" y="78"/>
                  </a:lnTo>
                  <a:lnTo>
                    <a:pt x="32" y="80"/>
                  </a:lnTo>
                  <a:lnTo>
                    <a:pt x="41" y="80"/>
                  </a:lnTo>
                  <a:lnTo>
                    <a:pt x="48" y="80"/>
                  </a:lnTo>
                  <a:lnTo>
                    <a:pt x="57" y="78"/>
                  </a:lnTo>
                  <a:lnTo>
                    <a:pt x="63" y="74"/>
                  </a:lnTo>
                  <a:lnTo>
                    <a:pt x="68" y="68"/>
                  </a:lnTo>
                  <a:lnTo>
                    <a:pt x="73" y="63"/>
                  </a:lnTo>
                  <a:lnTo>
                    <a:pt x="78" y="56"/>
                  </a:lnTo>
                  <a:lnTo>
                    <a:pt x="80" y="48"/>
                  </a:lnTo>
                  <a:lnTo>
                    <a:pt x="80" y="4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54294" name="Freeform 224"/>
            <p:cNvSpPr>
              <a:spLocks/>
            </p:cNvSpPr>
            <p:nvPr/>
          </p:nvSpPr>
          <p:spPr bwMode="auto">
            <a:xfrm>
              <a:off x="3834" y="1168"/>
              <a:ext cx="81" cy="82"/>
            </a:xfrm>
            <a:custGeom>
              <a:avLst/>
              <a:gdLst>
                <a:gd name="T0" fmla="*/ 81 w 81"/>
                <a:gd name="T1" fmla="*/ 41 h 82"/>
                <a:gd name="T2" fmla="*/ 80 w 81"/>
                <a:gd name="T3" fmla="*/ 34 h 82"/>
                <a:gd name="T4" fmla="*/ 77 w 81"/>
                <a:gd name="T5" fmla="*/ 26 h 82"/>
                <a:gd name="T6" fmla="*/ 73 w 81"/>
                <a:gd name="T7" fmla="*/ 19 h 82"/>
                <a:gd name="T8" fmla="*/ 70 w 81"/>
                <a:gd name="T9" fmla="*/ 13 h 82"/>
                <a:gd name="T10" fmla="*/ 63 w 81"/>
                <a:gd name="T11" fmla="*/ 9 h 82"/>
                <a:gd name="T12" fmla="*/ 56 w 81"/>
                <a:gd name="T13" fmla="*/ 5 h 82"/>
                <a:gd name="T14" fmla="*/ 49 w 81"/>
                <a:gd name="T15" fmla="*/ 2 h 82"/>
                <a:gd name="T16" fmla="*/ 41 w 81"/>
                <a:gd name="T17" fmla="*/ 0 h 82"/>
                <a:gd name="T18" fmla="*/ 31 w 81"/>
                <a:gd name="T19" fmla="*/ 2 h 82"/>
                <a:gd name="T20" fmla="*/ 25 w 81"/>
                <a:gd name="T21" fmla="*/ 5 h 82"/>
                <a:gd name="T22" fmla="*/ 18 w 81"/>
                <a:gd name="T23" fmla="*/ 9 h 82"/>
                <a:gd name="T24" fmla="*/ 11 w 81"/>
                <a:gd name="T25" fmla="*/ 13 h 82"/>
                <a:gd name="T26" fmla="*/ 6 w 81"/>
                <a:gd name="T27" fmla="*/ 19 h 82"/>
                <a:gd name="T28" fmla="*/ 3 w 81"/>
                <a:gd name="T29" fmla="*/ 26 h 82"/>
                <a:gd name="T30" fmla="*/ 0 w 81"/>
                <a:gd name="T31" fmla="*/ 34 h 82"/>
                <a:gd name="T32" fmla="*/ 0 w 81"/>
                <a:gd name="T33" fmla="*/ 41 h 82"/>
                <a:gd name="T34" fmla="*/ 0 w 81"/>
                <a:gd name="T35" fmla="*/ 50 h 82"/>
                <a:gd name="T36" fmla="*/ 3 w 81"/>
                <a:gd name="T37" fmla="*/ 57 h 82"/>
                <a:gd name="T38" fmla="*/ 6 w 81"/>
                <a:gd name="T39" fmla="*/ 64 h 82"/>
                <a:gd name="T40" fmla="*/ 11 w 81"/>
                <a:gd name="T41" fmla="*/ 71 h 82"/>
                <a:gd name="T42" fmla="*/ 18 w 81"/>
                <a:gd name="T43" fmla="*/ 76 h 82"/>
                <a:gd name="T44" fmla="*/ 25 w 81"/>
                <a:gd name="T45" fmla="*/ 80 h 82"/>
                <a:gd name="T46" fmla="*/ 31 w 81"/>
                <a:gd name="T47" fmla="*/ 81 h 82"/>
                <a:gd name="T48" fmla="*/ 41 w 81"/>
                <a:gd name="T49" fmla="*/ 82 h 82"/>
                <a:gd name="T50" fmla="*/ 49 w 81"/>
                <a:gd name="T51" fmla="*/ 81 h 82"/>
                <a:gd name="T52" fmla="*/ 56 w 81"/>
                <a:gd name="T53" fmla="*/ 80 h 82"/>
                <a:gd name="T54" fmla="*/ 63 w 81"/>
                <a:gd name="T55" fmla="*/ 76 h 82"/>
                <a:gd name="T56" fmla="*/ 70 w 81"/>
                <a:gd name="T57" fmla="*/ 71 h 82"/>
                <a:gd name="T58" fmla="*/ 73 w 81"/>
                <a:gd name="T59" fmla="*/ 64 h 82"/>
                <a:gd name="T60" fmla="*/ 77 w 81"/>
                <a:gd name="T61" fmla="*/ 57 h 82"/>
                <a:gd name="T62" fmla="*/ 80 w 81"/>
                <a:gd name="T63" fmla="*/ 50 h 82"/>
                <a:gd name="T64" fmla="*/ 81 w 81"/>
                <a:gd name="T65" fmla="*/ 41 h 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1"/>
                <a:gd name="T100" fmla="*/ 0 h 82"/>
                <a:gd name="T101" fmla="*/ 81 w 81"/>
                <a:gd name="T102" fmla="*/ 82 h 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1" h="82">
                  <a:moveTo>
                    <a:pt x="81" y="41"/>
                  </a:moveTo>
                  <a:lnTo>
                    <a:pt x="80" y="34"/>
                  </a:lnTo>
                  <a:lnTo>
                    <a:pt x="77" y="26"/>
                  </a:lnTo>
                  <a:lnTo>
                    <a:pt x="73" y="19"/>
                  </a:lnTo>
                  <a:lnTo>
                    <a:pt x="70" y="13"/>
                  </a:lnTo>
                  <a:lnTo>
                    <a:pt x="63" y="9"/>
                  </a:lnTo>
                  <a:lnTo>
                    <a:pt x="56" y="5"/>
                  </a:lnTo>
                  <a:lnTo>
                    <a:pt x="49" y="2"/>
                  </a:lnTo>
                  <a:lnTo>
                    <a:pt x="41" y="0"/>
                  </a:lnTo>
                  <a:lnTo>
                    <a:pt x="31" y="2"/>
                  </a:lnTo>
                  <a:lnTo>
                    <a:pt x="25" y="5"/>
                  </a:lnTo>
                  <a:lnTo>
                    <a:pt x="18" y="9"/>
                  </a:lnTo>
                  <a:lnTo>
                    <a:pt x="11" y="13"/>
                  </a:lnTo>
                  <a:lnTo>
                    <a:pt x="6" y="19"/>
                  </a:lnTo>
                  <a:lnTo>
                    <a:pt x="3" y="26"/>
                  </a:lnTo>
                  <a:lnTo>
                    <a:pt x="0" y="34"/>
                  </a:lnTo>
                  <a:lnTo>
                    <a:pt x="0" y="41"/>
                  </a:lnTo>
                  <a:lnTo>
                    <a:pt x="0" y="50"/>
                  </a:lnTo>
                  <a:lnTo>
                    <a:pt x="3" y="57"/>
                  </a:lnTo>
                  <a:lnTo>
                    <a:pt x="6" y="64"/>
                  </a:lnTo>
                  <a:lnTo>
                    <a:pt x="11" y="71"/>
                  </a:lnTo>
                  <a:lnTo>
                    <a:pt x="18" y="76"/>
                  </a:lnTo>
                  <a:lnTo>
                    <a:pt x="25" y="80"/>
                  </a:lnTo>
                  <a:lnTo>
                    <a:pt x="31" y="81"/>
                  </a:lnTo>
                  <a:lnTo>
                    <a:pt x="41" y="82"/>
                  </a:lnTo>
                  <a:lnTo>
                    <a:pt x="49" y="81"/>
                  </a:lnTo>
                  <a:lnTo>
                    <a:pt x="56" y="80"/>
                  </a:lnTo>
                  <a:lnTo>
                    <a:pt x="63" y="76"/>
                  </a:lnTo>
                  <a:lnTo>
                    <a:pt x="70" y="71"/>
                  </a:lnTo>
                  <a:lnTo>
                    <a:pt x="73" y="64"/>
                  </a:lnTo>
                  <a:lnTo>
                    <a:pt x="77" y="57"/>
                  </a:lnTo>
                  <a:lnTo>
                    <a:pt x="80" y="50"/>
                  </a:lnTo>
                  <a:lnTo>
                    <a:pt x="81" y="4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54295" name="Freeform 225"/>
            <p:cNvSpPr>
              <a:spLocks/>
            </p:cNvSpPr>
            <p:nvPr/>
          </p:nvSpPr>
          <p:spPr bwMode="auto">
            <a:xfrm>
              <a:off x="4070" y="1168"/>
              <a:ext cx="82" cy="82"/>
            </a:xfrm>
            <a:custGeom>
              <a:avLst/>
              <a:gdLst>
                <a:gd name="T0" fmla="*/ 82 w 82"/>
                <a:gd name="T1" fmla="*/ 41 h 82"/>
                <a:gd name="T2" fmla="*/ 80 w 82"/>
                <a:gd name="T3" fmla="*/ 34 h 82"/>
                <a:gd name="T4" fmla="*/ 78 w 82"/>
                <a:gd name="T5" fmla="*/ 26 h 82"/>
                <a:gd name="T6" fmla="*/ 74 w 82"/>
                <a:gd name="T7" fmla="*/ 19 h 82"/>
                <a:gd name="T8" fmla="*/ 69 w 82"/>
                <a:gd name="T9" fmla="*/ 13 h 82"/>
                <a:gd name="T10" fmla="*/ 63 w 82"/>
                <a:gd name="T11" fmla="*/ 9 h 82"/>
                <a:gd name="T12" fmla="*/ 57 w 82"/>
                <a:gd name="T13" fmla="*/ 5 h 82"/>
                <a:gd name="T14" fmla="*/ 48 w 82"/>
                <a:gd name="T15" fmla="*/ 2 h 82"/>
                <a:gd name="T16" fmla="*/ 41 w 82"/>
                <a:gd name="T17" fmla="*/ 0 h 82"/>
                <a:gd name="T18" fmla="*/ 33 w 82"/>
                <a:gd name="T19" fmla="*/ 2 h 82"/>
                <a:gd name="T20" fmla="*/ 25 w 82"/>
                <a:gd name="T21" fmla="*/ 5 h 82"/>
                <a:gd name="T22" fmla="*/ 18 w 82"/>
                <a:gd name="T23" fmla="*/ 9 h 82"/>
                <a:gd name="T24" fmla="*/ 12 w 82"/>
                <a:gd name="T25" fmla="*/ 13 h 82"/>
                <a:gd name="T26" fmla="*/ 6 w 82"/>
                <a:gd name="T27" fmla="*/ 19 h 82"/>
                <a:gd name="T28" fmla="*/ 3 w 82"/>
                <a:gd name="T29" fmla="*/ 26 h 82"/>
                <a:gd name="T30" fmla="*/ 1 w 82"/>
                <a:gd name="T31" fmla="*/ 34 h 82"/>
                <a:gd name="T32" fmla="*/ 0 w 82"/>
                <a:gd name="T33" fmla="*/ 41 h 82"/>
                <a:gd name="T34" fmla="*/ 1 w 82"/>
                <a:gd name="T35" fmla="*/ 50 h 82"/>
                <a:gd name="T36" fmla="*/ 3 w 82"/>
                <a:gd name="T37" fmla="*/ 57 h 82"/>
                <a:gd name="T38" fmla="*/ 6 w 82"/>
                <a:gd name="T39" fmla="*/ 65 h 82"/>
                <a:gd name="T40" fmla="*/ 12 w 82"/>
                <a:gd name="T41" fmla="*/ 71 h 82"/>
                <a:gd name="T42" fmla="*/ 18 w 82"/>
                <a:gd name="T43" fmla="*/ 76 h 82"/>
                <a:gd name="T44" fmla="*/ 25 w 82"/>
                <a:gd name="T45" fmla="*/ 80 h 82"/>
                <a:gd name="T46" fmla="*/ 33 w 82"/>
                <a:gd name="T47" fmla="*/ 81 h 82"/>
                <a:gd name="T48" fmla="*/ 41 w 82"/>
                <a:gd name="T49" fmla="*/ 82 h 82"/>
                <a:gd name="T50" fmla="*/ 48 w 82"/>
                <a:gd name="T51" fmla="*/ 81 h 82"/>
                <a:gd name="T52" fmla="*/ 57 w 82"/>
                <a:gd name="T53" fmla="*/ 80 h 82"/>
                <a:gd name="T54" fmla="*/ 63 w 82"/>
                <a:gd name="T55" fmla="*/ 76 h 82"/>
                <a:gd name="T56" fmla="*/ 69 w 82"/>
                <a:gd name="T57" fmla="*/ 71 h 82"/>
                <a:gd name="T58" fmla="*/ 74 w 82"/>
                <a:gd name="T59" fmla="*/ 65 h 82"/>
                <a:gd name="T60" fmla="*/ 78 w 82"/>
                <a:gd name="T61" fmla="*/ 57 h 82"/>
                <a:gd name="T62" fmla="*/ 80 w 82"/>
                <a:gd name="T63" fmla="*/ 50 h 82"/>
                <a:gd name="T64" fmla="*/ 82 w 82"/>
                <a:gd name="T65" fmla="*/ 41 h 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2"/>
                <a:gd name="T100" fmla="*/ 0 h 82"/>
                <a:gd name="T101" fmla="*/ 82 w 82"/>
                <a:gd name="T102" fmla="*/ 82 h 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2" h="82">
                  <a:moveTo>
                    <a:pt x="82" y="41"/>
                  </a:moveTo>
                  <a:lnTo>
                    <a:pt x="80" y="34"/>
                  </a:lnTo>
                  <a:lnTo>
                    <a:pt x="78" y="26"/>
                  </a:lnTo>
                  <a:lnTo>
                    <a:pt x="74" y="19"/>
                  </a:lnTo>
                  <a:lnTo>
                    <a:pt x="69" y="13"/>
                  </a:lnTo>
                  <a:lnTo>
                    <a:pt x="63" y="9"/>
                  </a:lnTo>
                  <a:lnTo>
                    <a:pt x="57" y="5"/>
                  </a:lnTo>
                  <a:lnTo>
                    <a:pt x="48" y="2"/>
                  </a:lnTo>
                  <a:lnTo>
                    <a:pt x="41" y="0"/>
                  </a:lnTo>
                  <a:lnTo>
                    <a:pt x="33" y="2"/>
                  </a:lnTo>
                  <a:lnTo>
                    <a:pt x="25" y="5"/>
                  </a:lnTo>
                  <a:lnTo>
                    <a:pt x="18" y="9"/>
                  </a:lnTo>
                  <a:lnTo>
                    <a:pt x="12" y="13"/>
                  </a:lnTo>
                  <a:lnTo>
                    <a:pt x="6" y="19"/>
                  </a:lnTo>
                  <a:lnTo>
                    <a:pt x="3" y="26"/>
                  </a:lnTo>
                  <a:lnTo>
                    <a:pt x="1" y="34"/>
                  </a:lnTo>
                  <a:lnTo>
                    <a:pt x="0" y="41"/>
                  </a:lnTo>
                  <a:lnTo>
                    <a:pt x="1" y="50"/>
                  </a:lnTo>
                  <a:lnTo>
                    <a:pt x="3" y="57"/>
                  </a:lnTo>
                  <a:lnTo>
                    <a:pt x="6" y="65"/>
                  </a:lnTo>
                  <a:lnTo>
                    <a:pt x="12" y="71"/>
                  </a:lnTo>
                  <a:lnTo>
                    <a:pt x="18" y="76"/>
                  </a:lnTo>
                  <a:lnTo>
                    <a:pt x="25" y="80"/>
                  </a:lnTo>
                  <a:lnTo>
                    <a:pt x="33" y="81"/>
                  </a:lnTo>
                  <a:lnTo>
                    <a:pt x="41" y="82"/>
                  </a:lnTo>
                  <a:lnTo>
                    <a:pt x="48" y="81"/>
                  </a:lnTo>
                  <a:lnTo>
                    <a:pt x="57" y="80"/>
                  </a:lnTo>
                  <a:lnTo>
                    <a:pt x="63" y="76"/>
                  </a:lnTo>
                  <a:lnTo>
                    <a:pt x="69" y="71"/>
                  </a:lnTo>
                  <a:lnTo>
                    <a:pt x="74" y="65"/>
                  </a:lnTo>
                  <a:lnTo>
                    <a:pt x="78" y="57"/>
                  </a:lnTo>
                  <a:lnTo>
                    <a:pt x="80" y="50"/>
                  </a:lnTo>
                  <a:lnTo>
                    <a:pt x="82"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4296" name="Freeform 226"/>
            <p:cNvSpPr>
              <a:spLocks/>
            </p:cNvSpPr>
            <p:nvPr/>
          </p:nvSpPr>
          <p:spPr bwMode="auto">
            <a:xfrm>
              <a:off x="4070" y="1168"/>
              <a:ext cx="82" cy="82"/>
            </a:xfrm>
            <a:custGeom>
              <a:avLst/>
              <a:gdLst>
                <a:gd name="T0" fmla="*/ 82 w 82"/>
                <a:gd name="T1" fmla="*/ 41 h 82"/>
                <a:gd name="T2" fmla="*/ 80 w 82"/>
                <a:gd name="T3" fmla="*/ 34 h 82"/>
                <a:gd name="T4" fmla="*/ 78 w 82"/>
                <a:gd name="T5" fmla="*/ 26 h 82"/>
                <a:gd name="T6" fmla="*/ 73 w 82"/>
                <a:gd name="T7" fmla="*/ 19 h 82"/>
                <a:gd name="T8" fmla="*/ 69 w 82"/>
                <a:gd name="T9" fmla="*/ 13 h 82"/>
                <a:gd name="T10" fmla="*/ 63 w 82"/>
                <a:gd name="T11" fmla="*/ 8 h 82"/>
                <a:gd name="T12" fmla="*/ 57 w 82"/>
                <a:gd name="T13" fmla="*/ 5 h 82"/>
                <a:gd name="T14" fmla="*/ 48 w 82"/>
                <a:gd name="T15" fmla="*/ 2 h 82"/>
                <a:gd name="T16" fmla="*/ 41 w 82"/>
                <a:gd name="T17" fmla="*/ 0 h 82"/>
                <a:gd name="T18" fmla="*/ 33 w 82"/>
                <a:gd name="T19" fmla="*/ 2 h 82"/>
                <a:gd name="T20" fmla="*/ 25 w 82"/>
                <a:gd name="T21" fmla="*/ 5 h 82"/>
                <a:gd name="T22" fmla="*/ 18 w 82"/>
                <a:gd name="T23" fmla="*/ 8 h 82"/>
                <a:gd name="T24" fmla="*/ 12 w 82"/>
                <a:gd name="T25" fmla="*/ 13 h 82"/>
                <a:gd name="T26" fmla="*/ 6 w 82"/>
                <a:gd name="T27" fmla="*/ 19 h 82"/>
                <a:gd name="T28" fmla="*/ 3 w 82"/>
                <a:gd name="T29" fmla="*/ 26 h 82"/>
                <a:gd name="T30" fmla="*/ 1 w 82"/>
                <a:gd name="T31" fmla="*/ 34 h 82"/>
                <a:gd name="T32" fmla="*/ 0 w 82"/>
                <a:gd name="T33" fmla="*/ 41 h 82"/>
                <a:gd name="T34" fmla="*/ 1 w 82"/>
                <a:gd name="T35" fmla="*/ 50 h 82"/>
                <a:gd name="T36" fmla="*/ 3 w 82"/>
                <a:gd name="T37" fmla="*/ 57 h 82"/>
                <a:gd name="T38" fmla="*/ 6 w 82"/>
                <a:gd name="T39" fmla="*/ 64 h 82"/>
                <a:gd name="T40" fmla="*/ 12 w 82"/>
                <a:gd name="T41" fmla="*/ 71 h 82"/>
                <a:gd name="T42" fmla="*/ 18 w 82"/>
                <a:gd name="T43" fmla="*/ 76 h 82"/>
                <a:gd name="T44" fmla="*/ 25 w 82"/>
                <a:gd name="T45" fmla="*/ 80 h 82"/>
                <a:gd name="T46" fmla="*/ 33 w 82"/>
                <a:gd name="T47" fmla="*/ 81 h 82"/>
                <a:gd name="T48" fmla="*/ 41 w 82"/>
                <a:gd name="T49" fmla="*/ 82 h 82"/>
                <a:gd name="T50" fmla="*/ 48 w 82"/>
                <a:gd name="T51" fmla="*/ 81 h 82"/>
                <a:gd name="T52" fmla="*/ 57 w 82"/>
                <a:gd name="T53" fmla="*/ 80 h 82"/>
                <a:gd name="T54" fmla="*/ 63 w 82"/>
                <a:gd name="T55" fmla="*/ 76 h 82"/>
                <a:gd name="T56" fmla="*/ 69 w 82"/>
                <a:gd name="T57" fmla="*/ 71 h 82"/>
                <a:gd name="T58" fmla="*/ 73 w 82"/>
                <a:gd name="T59" fmla="*/ 64 h 82"/>
                <a:gd name="T60" fmla="*/ 78 w 82"/>
                <a:gd name="T61" fmla="*/ 57 h 82"/>
                <a:gd name="T62" fmla="*/ 80 w 82"/>
                <a:gd name="T63" fmla="*/ 50 h 82"/>
                <a:gd name="T64" fmla="*/ 82 w 82"/>
                <a:gd name="T65" fmla="*/ 41 h 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2"/>
                <a:gd name="T100" fmla="*/ 0 h 82"/>
                <a:gd name="T101" fmla="*/ 82 w 82"/>
                <a:gd name="T102" fmla="*/ 82 h 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2" h="82">
                  <a:moveTo>
                    <a:pt x="82" y="41"/>
                  </a:moveTo>
                  <a:lnTo>
                    <a:pt x="80" y="34"/>
                  </a:lnTo>
                  <a:lnTo>
                    <a:pt x="78" y="26"/>
                  </a:lnTo>
                  <a:lnTo>
                    <a:pt x="73" y="19"/>
                  </a:lnTo>
                  <a:lnTo>
                    <a:pt x="69" y="13"/>
                  </a:lnTo>
                  <a:lnTo>
                    <a:pt x="63" y="8"/>
                  </a:lnTo>
                  <a:lnTo>
                    <a:pt x="57" y="5"/>
                  </a:lnTo>
                  <a:lnTo>
                    <a:pt x="48" y="2"/>
                  </a:lnTo>
                  <a:lnTo>
                    <a:pt x="41" y="0"/>
                  </a:lnTo>
                  <a:lnTo>
                    <a:pt x="33" y="2"/>
                  </a:lnTo>
                  <a:lnTo>
                    <a:pt x="25" y="5"/>
                  </a:lnTo>
                  <a:lnTo>
                    <a:pt x="18" y="8"/>
                  </a:lnTo>
                  <a:lnTo>
                    <a:pt x="12" y="13"/>
                  </a:lnTo>
                  <a:lnTo>
                    <a:pt x="6" y="19"/>
                  </a:lnTo>
                  <a:lnTo>
                    <a:pt x="3" y="26"/>
                  </a:lnTo>
                  <a:lnTo>
                    <a:pt x="1" y="34"/>
                  </a:lnTo>
                  <a:lnTo>
                    <a:pt x="0" y="41"/>
                  </a:lnTo>
                  <a:lnTo>
                    <a:pt x="1" y="50"/>
                  </a:lnTo>
                  <a:lnTo>
                    <a:pt x="3" y="57"/>
                  </a:lnTo>
                  <a:lnTo>
                    <a:pt x="6" y="64"/>
                  </a:lnTo>
                  <a:lnTo>
                    <a:pt x="12" y="71"/>
                  </a:lnTo>
                  <a:lnTo>
                    <a:pt x="18" y="76"/>
                  </a:lnTo>
                  <a:lnTo>
                    <a:pt x="25" y="80"/>
                  </a:lnTo>
                  <a:lnTo>
                    <a:pt x="33" y="81"/>
                  </a:lnTo>
                  <a:lnTo>
                    <a:pt x="41" y="82"/>
                  </a:lnTo>
                  <a:lnTo>
                    <a:pt x="48" y="81"/>
                  </a:lnTo>
                  <a:lnTo>
                    <a:pt x="57" y="80"/>
                  </a:lnTo>
                  <a:lnTo>
                    <a:pt x="63" y="76"/>
                  </a:lnTo>
                  <a:lnTo>
                    <a:pt x="69" y="71"/>
                  </a:lnTo>
                  <a:lnTo>
                    <a:pt x="73" y="64"/>
                  </a:lnTo>
                  <a:lnTo>
                    <a:pt x="78" y="57"/>
                  </a:lnTo>
                  <a:lnTo>
                    <a:pt x="80" y="50"/>
                  </a:lnTo>
                  <a:lnTo>
                    <a:pt x="82" y="4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54297" name="Freeform 227"/>
            <p:cNvSpPr>
              <a:spLocks/>
            </p:cNvSpPr>
            <p:nvPr/>
          </p:nvSpPr>
          <p:spPr bwMode="auto">
            <a:xfrm>
              <a:off x="4311" y="1168"/>
              <a:ext cx="81" cy="82"/>
            </a:xfrm>
            <a:custGeom>
              <a:avLst/>
              <a:gdLst>
                <a:gd name="T0" fmla="*/ 81 w 81"/>
                <a:gd name="T1" fmla="*/ 41 h 82"/>
                <a:gd name="T2" fmla="*/ 80 w 81"/>
                <a:gd name="T3" fmla="*/ 34 h 82"/>
                <a:gd name="T4" fmla="*/ 78 w 81"/>
                <a:gd name="T5" fmla="*/ 26 h 82"/>
                <a:gd name="T6" fmla="*/ 75 w 81"/>
                <a:gd name="T7" fmla="*/ 19 h 82"/>
                <a:gd name="T8" fmla="*/ 70 w 81"/>
                <a:gd name="T9" fmla="*/ 13 h 82"/>
                <a:gd name="T10" fmla="*/ 62 w 81"/>
                <a:gd name="T11" fmla="*/ 9 h 82"/>
                <a:gd name="T12" fmla="*/ 56 w 81"/>
                <a:gd name="T13" fmla="*/ 5 h 82"/>
                <a:gd name="T14" fmla="*/ 49 w 81"/>
                <a:gd name="T15" fmla="*/ 2 h 82"/>
                <a:gd name="T16" fmla="*/ 41 w 81"/>
                <a:gd name="T17" fmla="*/ 0 h 82"/>
                <a:gd name="T18" fmla="*/ 33 w 81"/>
                <a:gd name="T19" fmla="*/ 2 h 82"/>
                <a:gd name="T20" fmla="*/ 25 w 81"/>
                <a:gd name="T21" fmla="*/ 5 h 82"/>
                <a:gd name="T22" fmla="*/ 19 w 81"/>
                <a:gd name="T23" fmla="*/ 9 h 82"/>
                <a:gd name="T24" fmla="*/ 12 w 81"/>
                <a:gd name="T25" fmla="*/ 13 h 82"/>
                <a:gd name="T26" fmla="*/ 7 w 81"/>
                <a:gd name="T27" fmla="*/ 19 h 82"/>
                <a:gd name="T28" fmla="*/ 4 w 81"/>
                <a:gd name="T29" fmla="*/ 26 h 82"/>
                <a:gd name="T30" fmla="*/ 2 w 81"/>
                <a:gd name="T31" fmla="*/ 34 h 82"/>
                <a:gd name="T32" fmla="*/ 0 w 81"/>
                <a:gd name="T33" fmla="*/ 41 h 82"/>
                <a:gd name="T34" fmla="*/ 2 w 81"/>
                <a:gd name="T35" fmla="*/ 50 h 82"/>
                <a:gd name="T36" fmla="*/ 4 w 81"/>
                <a:gd name="T37" fmla="*/ 57 h 82"/>
                <a:gd name="T38" fmla="*/ 7 w 81"/>
                <a:gd name="T39" fmla="*/ 64 h 82"/>
                <a:gd name="T40" fmla="*/ 12 w 81"/>
                <a:gd name="T41" fmla="*/ 71 h 82"/>
                <a:gd name="T42" fmla="*/ 19 w 81"/>
                <a:gd name="T43" fmla="*/ 76 h 82"/>
                <a:gd name="T44" fmla="*/ 25 w 81"/>
                <a:gd name="T45" fmla="*/ 80 h 82"/>
                <a:gd name="T46" fmla="*/ 33 w 81"/>
                <a:gd name="T47" fmla="*/ 81 h 82"/>
                <a:gd name="T48" fmla="*/ 41 w 81"/>
                <a:gd name="T49" fmla="*/ 82 h 82"/>
                <a:gd name="T50" fmla="*/ 49 w 81"/>
                <a:gd name="T51" fmla="*/ 81 h 82"/>
                <a:gd name="T52" fmla="*/ 56 w 81"/>
                <a:gd name="T53" fmla="*/ 80 h 82"/>
                <a:gd name="T54" fmla="*/ 62 w 81"/>
                <a:gd name="T55" fmla="*/ 76 h 82"/>
                <a:gd name="T56" fmla="*/ 70 w 81"/>
                <a:gd name="T57" fmla="*/ 71 h 82"/>
                <a:gd name="T58" fmla="*/ 75 w 81"/>
                <a:gd name="T59" fmla="*/ 64 h 82"/>
                <a:gd name="T60" fmla="*/ 78 w 81"/>
                <a:gd name="T61" fmla="*/ 57 h 82"/>
                <a:gd name="T62" fmla="*/ 80 w 81"/>
                <a:gd name="T63" fmla="*/ 50 h 82"/>
                <a:gd name="T64" fmla="*/ 81 w 81"/>
                <a:gd name="T65" fmla="*/ 41 h 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1"/>
                <a:gd name="T100" fmla="*/ 0 h 82"/>
                <a:gd name="T101" fmla="*/ 81 w 81"/>
                <a:gd name="T102" fmla="*/ 82 h 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1" h="82">
                  <a:moveTo>
                    <a:pt x="81" y="41"/>
                  </a:moveTo>
                  <a:lnTo>
                    <a:pt x="80" y="34"/>
                  </a:lnTo>
                  <a:lnTo>
                    <a:pt x="78" y="26"/>
                  </a:lnTo>
                  <a:lnTo>
                    <a:pt x="75" y="19"/>
                  </a:lnTo>
                  <a:lnTo>
                    <a:pt x="70" y="13"/>
                  </a:lnTo>
                  <a:lnTo>
                    <a:pt x="62" y="9"/>
                  </a:lnTo>
                  <a:lnTo>
                    <a:pt x="56" y="5"/>
                  </a:lnTo>
                  <a:lnTo>
                    <a:pt x="49" y="2"/>
                  </a:lnTo>
                  <a:lnTo>
                    <a:pt x="41" y="0"/>
                  </a:lnTo>
                  <a:lnTo>
                    <a:pt x="33" y="2"/>
                  </a:lnTo>
                  <a:lnTo>
                    <a:pt x="25" y="5"/>
                  </a:lnTo>
                  <a:lnTo>
                    <a:pt x="19" y="9"/>
                  </a:lnTo>
                  <a:lnTo>
                    <a:pt x="12" y="13"/>
                  </a:lnTo>
                  <a:lnTo>
                    <a:pt x="7" y="19"/>
                  </a:lnTo>
                  <a:lnTo>
                    <a:pt x="4" y="26"/>
                  </a:lnTo>
                  <a:lnTo>
                    <a:pt x="2" y="34"/>
                  </a:lnTo>
                  <a:lnTo>
                    <a:pt x="0" y="41"/>
                  </a:lnTo>
                  <a:lnTo>
                    <a:pt x="2" y="50"/>
                  </a:lnTo>
                  <a:lnTo>
                    <a:pt x="4" y="57"/>
                  </a:lnTo>
                  <a:lnTo>
                    <a:pt x="7" y="64"/>
                  </a:lnTo>
                  <a:lnTo>
                    <a:pt x="12" y="71"/>
                  </a:lnTo>
                  <a:lnTo>
                    <a:pt x="19" y="76"/>
                  </a:lnTo>
                  <a:lnTo>
                    <a:pt x="25" y="80"/>
                  </a:lnTo>
                  <a:lnTo>
                    <a:pt x="33" y="81"/>
                  </a:lnTo>
                  <a:lnTo>
                    <a:pt x="41" y="82"/>
                  </a:lnTo>
                  <a:lnTo>
                    <a:pt x="49" y="81"/>
                  </a:lnTo>
                  <a:lnTo>
                    <a:pt x="56" y="80"/>
                  </a:lnTo>
                  <a:lnTo>
                    <a:pt x="62" y="76"/>
                  </a:lnTo>
                  <a:lnTo>
                    <a:pt x="70" y="71"/>
                  </a:lnTo>
                  <a:lnTo>
                    <a:pt x="75" y="64"/>
                  </a:lnTo>
                  <a:lnTo>
                    <a:pt x="78" y="57"/>
                  </a:lnTo>
                  <a:lnTo>
                    <a:pt x="80" y="50"/>
                  </a:lnTo>
                  <a:lnTo>
                    <a:pt x="81" y="4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54298" name="Freeform 228"/>
            <p:cNvSpPr>
              <a:spLocks/>
            </p:cNvSpPr>
            <p:nvPr/>
          </p:nvSpPr>
          <p:spPr bwMode="auto">
            <a:xfrm>
              <a:off x="4673" y="1165"/>
              <a:ext cx="81" cy="80"/>
            </a:xfrm>
            <a:custGeom>
              <a:avLst/>
              <a:gdLst>
                <a:gd name="T0" fmla="*/ 81 w 81"/>
                <a:gd name="T1" fmla="*/ 41 h 80"/>
                <a:gd name="T2" fmla="*/ 80 w 81"/>
                <a:gd name="T3" fmla="*/ 32 h 80"/>
                <a:gd name="T4" fmla="*/ 78 w 81"/>
                <a:gd name="T5" fmla="*/ 23 h 80"/>
                <a:gd name="T6" fmla="*/ 75 w 81"/>
                <a:gd name="T7" fmla="*/ 17 h 80"/>
                <a:gd name="T8" fmla="*/ 70 w 81"/>
                <a:gd name="T9" fmla="*/ 12 h 80"/>
                <a:gd name="T10" fmla="*/ 62 w 81"/>
                <a:gd name="T11" fmla="*/ 7 h 80"/>
                <a:gd name="T12" fmla="*/ 56 w 81"/>
                <a:gd name="T13" fmla="*/ 2 h 80"/>
                <a:gd name="T14" fmla="*/ 49 w 81"/>
                <a:gd name="T15" fmla="*/ 0 h 80"/>
                <a:gd name="T16" fmla="*/ 40 w 81"/>
                <a:gd name="T17" fmla="*/ 0 h 80"/>
                <a:gd name="T18" fmla="*/ 33 w 81"/>
                <a:gd name="T19" fmla="*/ 0 h 80"/>
                <a:gd name="T20" fmla="*/ 25 w 81"/>
                <a:gd name="T21" fmla="*/ 2 h 80"/>
                <a:gd name="T22" fmla="*/ 18 w 81"/>
                <a:gd name="T23" fmla="*/ 7 h 80"/>
                <a:gd name="T24" fmla="*/ 11 w 81"/>
                <a:gd name="T25" fmla="*/ 12 h 80"/>
                <a:gd name="T26" fmla="*/ 8 w 81"/>
                <a:gd name="T27" fmla="*/ 17 h 80"/>
                <a:gd name="T28" fmla="*/ 4 w 81"/>
                <a:gd name="T29" fmla="*/ 23 h 80"/>
                <a:gd name="T30" fmla="*/ 2 w 81"/>
                <a:gd name="T31" fmla="*/ 32 h 80"/>
                <a:gd name="T32" fmla="*/ 0 w 81"/>
                <a:gd name="T33" fmla="*/ 41 h 80"/>
                <a:gd name="T34" fmla="*/ 2 w 81"/>
                <a:gd name="T35" fmla="*/ 48 h 80"/>
                <a:gd name="T36" fmla="*/ 4 w 81"/>
                <a:gd name="T37" fmla="*/ 56 h 80"/>
                <a:gd name="T38" fmla="*/ 8 w 81"/>
                <a:gd name="T39" fmla="*/ 63 h 80"/>
                <a:gd name="T40" fmla="*/ 11 w 81"/>
                <a:gd name="T41" fmla="*/ 68 h 80"/>
                <a:gd name="T42" fmla="*/ 18 w 81"/>
                <a:gd name="T43" fmla="*/ 74 h 80"/>
                <a:gd name="T44" fmla="*/ 25 w 81"/>
                <a:gd name="T45" fmla="*/ 78 h 80"/>
                <a:gd name="T46" fmla="*/ 33 w 81"/>
                <a:gd name="T47" fmla="*/ 80 h 80"/>
                <a:gd name="T48" fmla="*/ 40 w 81"/>
                <a:gd name="T49" fmla="*/ 80 h 80"/>
                <a:gd name="T50" fmla="*/ 49 w 81"/>
                <a:gd name="T51" fmla="*/ 80 h 80"/>
                <a:gd name="T52" fmla="*/ 56 w 81"/>
                <a:gd name="T53" fmla="*/ 78 h 80"/>
                <a:gd name="T54" fmla="*/ 62 w 81"/>
                <a:gd name="T55" fmla="*/ 74 h 80"/>
                <a:gd name="T56" fmla="*/ 70 w 81"/>
                <a:gd name="T57" fmla="*/ 68 h 80"/>
                <a:gd name="T58" fmla="*/ 75 w 81"/>
                <a:gd name="T59" fmla="*/ 63 h 80"/>
                <a:gd name="T60" fmla="*/ 78 w 81"/>
                <a:gd name="T61" fmla="*/ 56 h 80"/>
                <a:gd name="T62" fmla="*/ 80 w 81"/>
                <a:gd name="T63" fmla="*/ 48 h 80"/>
                <a:gd name="T64" fmla="*/ 81 w 81"/>
                <a:gd name="T65" fmla="*/ 41 h 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1"/>
                <a:gd name="T100" fmla="*/ 0 h 80"/>
                <a:gd name="T101" fmla="*/ 81 w 81"/>
                <a:gd name="T102" fmla="*/ 80 h 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1" h="80">
                  <a:moveTo>
                    <a:pt x="81" y="41"/>
                  </a:moveTo>
                  <a:lnTo>
                    <a:pt x="80" y="32"/>
                  </a:lnTo>
                  <a:lnTo>
                    <a:pt x="78" y="23"/>
                  </a:lnTo>
                  <a:lnTo>
                    <a:pt x="75" y="17"/>
                  </a:lnTo>
                  <a:lnTo>
                    <a:pt x="70" y="12"/>
                  </a:lnTo>
                  <a:lnTo>
                    <a:pt x="62" y="7"/>
                  </a:lnTo>
                  <a:lnTo>
                    <a:pt x="56" y="2"/>
                  </a:lnTo>
                  <a:lnTo>
                    <a:pt x="49" y="0"/>
                  </a:lnTo>
                  <a:lnTo>
                    <a:pt x="40" y="0"/>
                  </a:lnTo>
                  <a:lnTo>
                    <a:pt x="33" y="0"/>
                  </a:lnTo>
                  <a:lnTo>
                    <a:pt x="25" y="2"/>
                  </a:lnTo>
                  <a:lnTo>
                    <a:pt x="18" y="7"/>
                  </a:lnTo>
                  <a:lnTo>
                    <a:pt x="11" y="12"/>
                  </a:lnTo>
                  <a:lnTo>
                    <a:pt x="8" y="17"/>
                  </a:lnTo>
                  <a:lnTo>
                    <a:pt x="4" y="23"/>
                  </a:lnTo>
                  <a:lnTo>
                    <a:pt x="2" y="32"/>
                  </a:lnTo>
                  <a:lnTo>
                    <a:pt x="0" y="41"/>
                  </a:lnTo>
                  <a:lnTo>
                    <a:pt x="2" y="48"/>
                  </a:lnTo>
                  <a:lnTo>
                    <a:pt x="4" y="56"/>
                  </a:lnTo>
                  <a:lnTo>
                    <a:pt x="8" y="63"/>
                  </a:lnTo>
                  <a:lnTo>
                    <a:pt x="11" y="68"/>
                  </a:lnTo>
                  <a:lnTo>
                    <a:pt x="18" y="74"/>
                  </a:lnTo>
                  <a:lnTo>
                    <a:pt x="25" y="78"/>
                  </a:lnTo>
                  <a:lnTo>
                    <a:pt x="33" y="80"/>
                  </a:lnTo>
                  <a:lnTo>
                    <a:pt x="40" y="80"/>
                  </a:lnTo>
                  <a:lnTo>
                    <a:pt x="49" y="80"/>
                  </a:lnTo>
                  <a:lnTo>
                    <a:pt x="56" y="78"/>
                  </a:lnTo>
                  <a:lnTo>
                    <a:pt x="62" y="74"/>
                  </a:lnTo>
                  <a:lnTo>
                    <a:pt x="70" y="68"/>
                  </a:lnTo>
                  <a:lnTo>
                    <a:pt x="75" y="63"/>
                  </a:lnTo>
                  <a:lnTo>
                    <a:pt x="78" y="56"/>
                  </a:lnTo>
                  <a:lnTo>
                    <a:pt x="80" y="48"/>
                  </a:lnTo>
                  <a:lnTo>
                    <a:pt x="81" y="4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54299" name="Rectangle 229"/>
            <p:cNvSpPr>
              <a:spLocks noChangeArrowheads="1"/>
            </p:cNvSpPr>
            <p:nvPr/>
          </p:nvSpPr>
          <p:spPr bwMode="auto">
            <a:xfrm>
              <a:off x="2870" y="1048"/>
              <a:ext cx="1899" cy="10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54300" name="Rectangle 230"/>
            <p:cNvSpPr>
              <a:spLocks noChangeArrowheads="1"/>
            </p:cNvSpPr>
            <p:nvPr/>
          </p:nvSpPr>
          <p:spPr bwMode="auto">
            <a:xfrm>
              <a:off x="2870" y="1078"/>
              <a:ext cx="31"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000000"/>
                  </a:solidFill>
                  <a:latin typeface="Times New Roman" pitchFamily="18" charset="0"/>
                </a:rPr>
                <a:t>F</a:t>
              </a:r>
              <a:endParaRPr lang="en-US"/>
            </a:p>
          </p:txBody>
        </p:sp>
        <p:sp>
          <p:nvSpPr>
            <p:cNvPr id="54301" name="Rectangle 231"/>
            <p:cNvSpPr>
              <a:spLocks noChangeArrowheads="1"/>
            </p:cNvSpPr>
            <p:nvPr/>
          </p:nvSpPr>
          <p:spPr bwMode="auto">
            <a:xfrm>
              <a:off x="2890" y="1065"/>
              <a:ext cx="21"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latin typeface="Times New Roman" pitchFamily="18" charset="0"/>
                </a:rPr>
                <a:t>r</a:t>
              </a:r>
              <a:endParaRPr lang="en-US"/>
            </a:p>
          </p:txBody>
        </p:sp>
        <p:sp>
          <p:nvSpPr>
            <p:cNvPr id="54302" name="Rectangle 232"/>
            <p:cNvSpPr>
              <a:spLocks noChangeArrowheads="1"/>
            </p:cNvSpPr>
            <p:nvPr/>
          </p:nvSpPr>
          <p:spPr bwMode="auto">
            <a:xfrm>
              <a:off x="2912" y="1065"/>
              <a:ext cx="3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latin typeface="Times New Roman" pitchFamily="18" charset="0"/>
                </a:rPr>
                <a:t>o</a:t>
              </a:r>
              <a:endParaRPr lang="en-US"/>
            </a:p>
          </p:txBody>
        </p:sp>
        <p:sp>
          <p:nvSpPr>
            <p:cNvPr id="54303" name="Rectangle 233"/>
            <p:cNvSpPr>
              <a:spLocks noChangeArrowheads="1"/>
            </p:cNvSpPr>
            <p:nvPr/>
          </p:nvSpPr>
          <p:spPr bwMode="auto">
            <a:xfrm>
              <a:off x="2946" y="1065"/>
              <a:ext cx="3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latin typeface="Times New Roman" pitchFamily="18" charset="0"/>
                </a:rPr>
                <a:t>n</a:t>
              </a:r>
              <a:endParaRPr lang="en-US"/>
            </a:p>
          </p:txBody>
        </p:sp>
        <p:sp>
          <p:nvSpPr>
            <p:cNvPr id="54304" name="Rectangle 234"/>
            <p:cNvSpPr>
              <a:spLocks noChangeArrowheads="1"/>
            </p:cNvSpPr>
            <p:nvPr/>
          </p:nvSpPr>
          <p:spPr bwMode="auto">
            <a:xfrm>
              <a:off x="2978" y="1065"/>
              <a:ext cx="1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latin typeface="Times New Roman" pitchFamily="18" charset="0"/>
                </a:rPr>
                <a:t>t</a:t>
              </a:r>
              <a:endParaRPr lang="en-US"/>
            </a:p>
          </p:txBody>
        </p:sp>
        <p:sp>
          <p:nvSpPr>
            <p:cNvPr id="54305" name="Rectangle 235"/>
            <p:cNvSpPr>
              <a:spLocks noChangeArrowheads="1"/>
            </p:cNvSpPr>
            <p:nvPr/>
          </p:nvSpPr>
          <p:spPr bwMode="auto">
            <a:xfrm>
              <a:off x="2996" y="1065"/>
              <a:ext cx="1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latin typeface="Times New Roman" pitchFamily="18" charset="0"/>
                </a:rPr>
                <a:t> </a:t>
              </a:r>
              <a:endParaRPr lang="en-US"/>
            </a:p>
          </p:txBody>
        </p:sp>
        <p:sp>
          <p:nvSpPr>
            <p:cNvPr id="54306" name="Rectangle 236"/>
            <p:cNvSpPr>
              <a:spLocks noChangeArrowheads="1"/>
            </p:cNvSpPr>
            <p:nvPr/>
          </p:nvSpPr>
          <p:spPr bwMode="auto">
            <a:xfrm>
              <a:off x="3013" y="1065"/>
              <a:ext cx="1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latin typeface="Times New Roman" pitchFamily="18" charset="0"/>
                </a:rPr>
                <a:t> </a:t>
              </a:r>
              <a:endParaRPr lang="en-US"/>
            </a:p>
          </p:txBody>
        </p:sp>
        <p:sp>
          <p:nvSpPr>
            <p:cNvPr id="54307" name="Rectangle 237"/>
            <p:cNvSpPr>
              <a:spLocks noChangeArrowheads="1"/>
            </p:cNvSpPr>
            <p:nvPr/>
          </p:nvSpPr>
          <p:spPr bwMode="auto">
            <a:xfrm>
              <a:off x="3030" y="1065"/>
              <a:ext cx="1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latin typeface="Times New Roman" pitchFamily="18" charset="0"/>
                </a:rPr>
                <a:t> </a:t>
              </a:r>
              <a:endParaRPr lang="en-US"/>
            </a:p>
          </p:txBody>
        </p:sp>
        <p:sp>
          <p:nvSpPr>
            <p:cNvPr id="54308" name="Rectangle 238"/>
            <p:cNvSpPr>
              <a:spLocks noChangeArrowheads="1"/>
            </p:cNvSpPr>
            <p:nvPr/>
          </p:nvSpPr>
          <p:spPr bwMode="auto">
            <a:xfrm>
              <a:off x="3046" y="1065"/>
              <a:ext cx="1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latin typeface="Times New Roman" pitchFamily="18" charset="0"/>
                </a:rPr>
                <a:t> </a:t>
              </a:r>
              <a:endParaRPr lang="en-US"/>
            </a:p>
          </p:txBody>
        </p:sp>
        <p:sp>
          <p:nvSpPr>
            <p:cNvPr id="54309" name="Rectangle 239"/>
            <p:cNvSpPr>
              <a:spLocks noChangeArrowheads="1"/>
            </p:cNvSpPr>
            <p:nvPr/>
          </p:nvSpPr>
          <p:spPr bwMode="auto">
            <a:xfrm>
              <a:off x="3062" y="1065"/>
              <a:ext cx="1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latin typeface="Times New Roman" pitchFamily="18" charset="0"/>
                </a:rPr>
                <a:t> </a:t>
              </a:r>
              <a:endParaRPr lang="en-US"/>
            </a:p>
          </p:txBody>
        </p:sp>
        <p:sp>
          <p:nvSpPr>
            <p:cNvPr id="54310" name="Rectangle 240"/>
            <p:cNvSpPr>
              <a:spLocks noChangeArrowheads="1"/>
            </p:cNvSpPr>
            <p:nvPr/>
          </p:nvSpPr>
          <p:spPr bwMode="auto">
            <a:xfrm>
              <a:off x="3078" y="1065"/>
              <a:ext cx="3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latin typeface="Times New Roman" pitchFamily="18" charset="0"/>
                </a:rPr>
                <a:t>b</a:t>
              </a:r>
              <a:endParaRPr lang="en-US"/>
            </a:p>
          </p:txBody>
        </p:sp>
        <p:sp>
          <p:nvSpPr>
            <p:cNvPr id="54311" name="Rectangle 241"/>
            <p:cNvSpPr>
              <a:spLocks noChangeArrowheads="1"/>
            </p:cNvSpPr>
            <p:nvPr/>
          </p:nvSpPr>
          <p:spPr bwMode="auto">
            <a:xfrm>
              <a:off x="3111" y="1065"/>
              <a:ext cx="2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latin typeface="Times New Roman" pitchFamily="18" charset="0"/>
                </a:rPr>
                <a:t>a</a:t>
              </a:r>
              <a:endParaRPr lang="en-US"/>
            </a:p>
          </p:txBody>
        </p:sp>
        <p:sp>
          <p:nvSpPr>
            <p:cNvPr id="54312" name="Rectangle 242"/>
            <p:cNvSpPr>
              <a:spLocks noChangeArrowheads="1"/>
            </p:cNvSpPr>
            <p:nvPr/>
          </p:nvSpPr>
          <p:spPr bwMode="auto">
            <a:xfrm>
              <a:off x="3140" y="1065"/>
              <a:ext cx="2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latin typeface="Times New Roman" pitchFamily="18" charset="0"/>
                </a:rPr>
                <a:t>c</a:t>
              </a:r>
              <a:endParaRPr lang="en-US"/>
            </a:p>
          </p:txBody>
        </p:sp>
        <p:sp>
          <p:nvSpPr>
            <p:cNvPr id="54313" name="Rectangle 243"/>
            <p:cNvSpPr>
              <a:spLocks noChangeArrowheads="1"/>
            </p:cNvSpPr>
            <p:nvPr/>
          </p:nvSpPr>
          <p:spPr bwMode="auto">
            <a:xfrm>
              <a:off x="3170" y="1065"/>
              <a:ext cx="3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latin typeface="Times New Roman" pitchFamily="18" charset="0"/>
                </a:rPr>
                <a:t>k</a:t>
              </a:r>
              <a:endParaRPr lang="en-US"/>
            </a:p>
          </p:txBody>
        </p:sp>
        <p:sp>
          <p:nvSpPr>
            <p:cNvPr id="54314" name="Rectangle 244"/>
            <p:cNvSpPr>
              <a:spLocks noChangeArrowheads="1"/>
            </p:cNvSpPr>
            <p:nvPr/>
          </p:nvSpPr>
          <p:spPr bwMode="auto">
            <a:xfrm>
              <a:off x="3202" y="1065"/>
              <a:ext cx="1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latin typeface="Times New Roman" pitchFamily="18" charset="0"/>
                </a:rPr>
                <a:t> </a:t>
              </a:r>
              <a:endParaRPr lang="en-US"/>
            </a:p>
          </p:txBody>
        </p:sp>
        <p:sp>
          <p:nvSpPr>
            <p:cNvPr id="54315" name="Rectangle 245"/>
            <p:cNvSpPr>
              <a:spLocks noChangeArrowheads="1"/>
            </p:cNvSpPr>
            <p:nvPr/>
          </p:nvSpPr>
          <p:spPr bwMode="auto">
            <a:xfrm>
              <a:off x="3220" y="1065"/>
              <a:ext cx="1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latin typeface="Times New Roman" pitchFamily="18" charset="0"/>
                </a:rPr>
                <a:t> </a:t>
              </a:r>
              <a:endParaRPr lang="en-US"/>
            </a:p>
          </p:txBody>
        </p:sp>
        <p:sp>
          <p:nvSpPr>
            <p:cNvPr id="54316" name="Rectangle 246"/>
            <p:cNvSpPr>
              <a:spLocks noChangeArrowheads="1"/>
            </p:cNvSpPr>
            <p:nvPr/>
          </p:nvSpPr>
          <p:spPr bwMode="auto">
            <a:xfrm>
              <a:off x="3236" y="1065"/>
              <a:ext cx="1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latin typeface="Times New Roman" pitchFamily="18" charset="0"/>
                </a:rPr>
                <a:t> </a:t>
              </a:r>
              <a:endParaRPr lang="en-US"/>
            </a:p>
          </p:txBody>
        </p:sp>
        <p:sp>
          <p:nvSpPr>
            <p:cNvPr id="54317" name="Rectangle 247"/>
            <p:cNvSpPr>
              <a:spLocks noChangeArrowheads="1"/>
            </p:cNvSpPr>
            <p:nvPr/>
          </p:nvSpPr>
          <p:spPr bwMode="auto">
            <a:xfrm>
              <a:off x="3252" y="1065"/>
              <a:ext cx="1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latin typeface="Times New Roman" pitchFamily="18" charset="0"/>
                </a:rPr>
                <a:t> </a:t>
              </a:r>
              <a:endParaRPr lang="en-US"/>
            </a:p>
          </p:txBody>
        </p:sp>
        <p:sp>
          <p:nvSpPr>
            <p:cNvPr id="54318" name="Rectangle 248"/>
            <p:cNvSpPr>
              <a:spLocks noChangeArrowheads="1"/>
            </p:cNvSpPr>
            <p:nvPr/>
          </p:nvSpPr>
          <p:spPr bwMode="auto">
            <a:xfrm>
              <a:off x="3268" y="1065"/>
              <a:ext cx="1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latin typeface="Times New Roman" pitchFamily="18" charset="0"/>
                </a:rPr>
                <a:t> </a:t>
              </a:r>
              <a:endParaRPr lang="en-US"/>
            </a:p>
          </p:txBody>
        </p:sp>
        <p:sp>
          <p:nvSpPr>
            <p:cNvPr id="54319" name="Rectangle 249"/>
            <p:cNvSpPr>
              <a:spLocks noChangeArrowheads="1"/>
            </p:cNvSpPr>
            <p:nvPr/>
          </p:nvSpPr>
          <p:spPr bwMode="auto">
            <a:xfrm>
              <a:off x="3284" y="1065"/>
              <a:ext cx="1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latin typeface="Times New Roman" pitchFamily="18" charset="0"/>
                </a:rPr>
                <a:t> </a:t>
              </a:r>
              <a:endParaRPr lang="en-US"/>
            </a:p>
          </p:txBody>
        </p:sp>
        <p:sp>
          <p:nvSpPr>
            <p:cNvPr id="54320" name="Rectangle 250"/>
            <p:cNvSpPr>
              <a:spLocks noChangeArrowheads="1"/>
            </p:cNvSpPr>
            <p:nvPr/>
          </p:nvSpPr>
          <p:spPr bwMode="auto">
            <a:xfrm>
              <a:off x="3300" y="1065"/>
              <a:ext cx="1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latin typeface="Times New Roman" pitchFamily="18" charset="0"/>
                </a:rPr>
                <a:t>t</a:t>
              </a:r>
              <a:endParaRPr lang="en-US"/>
            </a:p>
          </p:txBody>
        </p:sp>
        <p:sp>
          <p:nvSpPr>
            <p:cNvPr id="54321" name="Rectangle 251"/>
            <p:cNvSpPr>
              <a:spLocks noChangeArrowheads="1"/>
            </p:cNvSpPr>
            <p:nvPr/>
          </p:nvSpPr>
          <p:spPr bwMode="auto">
            <a:xfrm>
              <a:off x="3319" y="1065"/>
              <a:ext cx="2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latin typeface="Times New Roman" pitchFamily="18" charset="0"/>
                </a:rPr>
                <a:t>e</a:t>
              </a:r>
              <a:endParaRPr lang="en-US"/>
            </a:p>
          </p:txBody>
        </p:sp>
        <p:sp>
          <p:nvSpPr>
            <p:cNvPr id="54322" name="Rectangle 252"/>
            <p:cNvSpPr>
              <a:spLocks noChangeArrowheads="1"/>
            </p:cNvSpPr>
            <p:nvPr/>
          </p:nvSpPr>
          <p:spPr bwMode="auto">
            <a:xfrm>
              <a:off x="3348" y="1065"/>
              <a:ext cx="3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latin typeface="Times New Roman" pitchFamily="18" charset="0"/>
                </a:rPr>
                <a:t>n</a:t>
              </a:r>
              <a:endParaRPr lang="en-US"/>
            </a:p>
          </p:txBody>
        </p:sp>
        <p:sp>
          <p:nvSpPr>
            <p:cNvPr id="54323" name="Rectangle 253"/>
            <p:cNvSpPr>
              <a:spLocks noChangeArrowheads="1"/>
            </p:cNvSpPr>
            <p:nvPr/>
          </p:nvSpPr>
          <p:spPr bwMode="auto">
            <a:xfrm>
              <a:off x="3381" y="1065"/>
              <a:ext cx="25"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latin typeface="Times New Roman" pitchFamily="18" charset="0"/>
                </a:rPr>
                <a:t>s</a:t>
              </a:r>
              <a:endParaRPr lang="en-US"/>
            </a:p>
          </p:txBody>
        </p:sp>
        <p:sp>
          <p:nvSpPr>
            <p:cNvPr id="54324" name="Rectangle 254"/>
            <p:cNvSpPr>
              <a:spLocks noChangeArrowheads="1"/>
            </p:cNvSpPr>
            <p:nvPr/>
          </p:nvSpPr>
          <p:spPr bwMode="auto">
            <a:xfrm>
              <a:off x="3407" y="1065"/>
              <a:ext cx="2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latin typeface="Times New Roman" pitchFamily="18" charset="0"/>
                </a:rPr>
                <a:t>e</a:t>
              </a:r>
              <a:endParaRPr lang="en-US"/>
            </a:p>
          </p:txBody>
        </p:sp>
        <p:sp>
          <p:nvSpPr>
            <p:cNvPr id="54325" name="Rectangle 255"/>
            <p:cNvSpPr>
              <a:spLocks noChangeArrowheads="1"/>
            </p:cNvSpPr>
            <p:nvPr/>
          </p:nvSpPr>
          <p:spPr bwMode="auto">
            <a:xfrm>
              <a:off x="3435" y="1065"/>
              <a:ext cx="3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latin typeface="Times New Roman" pitchFamily="18" charset="0"/>
                </a:rPr>
                <a:t>d</a:t>
              </a:r>
              <a:endParaRPr lang="en-US"/>
            </a:p>
          </p:txBody>
        </p:sp>
        <p:sp>
          <p:nvSpPr>
            <p:cNvPr id="54326" name="Rectangle 256"/>
            <p:cNvSpPr>
              <a:spLocks noChangeArrowheads="1"/>
            </p:cNvSpPr>
            <p:nvPr/>
          </p:nvSpPr>
          <p:spPr bwMode="auto">
            <a:xfrm>
              <a:off x="3469" y="1065"/>
              <a:ext cx="1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latin typeface="Times New Roman" pitchFamily="18" charset="0"/>
                </a:rPr>
                <a:t> </a:t>
              </a:r>
              <a:endParaRPr lang="en-US"/>
            </a:p>
          </p:txBody>
        </p:sp>
        <p:sp>
          <p:nvSpPr>
            <p:cNvPr id="54327" name="Rectangle 257"/>
            <p:cNvSpPr>
              <a:spLocks noChangeArrowheads="1"/>
            </p:cNvSpPr>
            <p:nvPr/>
          </p:nvSpPr>
          <p:spPr bwMode="auto">
            <a:xfrm>
              <a:off x="3486" y="1065"/>
              <a:ext cx="1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latin typeface="Times New Roman" pitchFamily="18" charset="0"/>
                </a:rPr>
                <a:t> </a:t>
              </a:r>
              <a:endParaRPr lang="en-US"/>
            </a:p>
          </p:txBody>
        </p:sp>
        <p:sp>
          <p:nvSpPr>
            <p:cNvPr id="54328" name="Rectangle 258"/>
            <p:cNvSpPr>
              <a:spLocks noChangeArrowheads="1"/>
            </p:cNvSpPr>
            <p:nvPr/>
          </p:nvSpPr>
          <p:spPr bwMode="auto">
            <a:xfrm>
              <a:off x="3501" y="1065"/>
              <a:ext cx="1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latin typeface="Times New Roman" pitchFamily="18" charset="0"/>
                </a:rPr>
                <a:t> </a:t>
              </a:r>
              <a:endParaRPr lang="en-US"/>
            </a:p>
          </p:txBody>
        </p:sp>
        <p:sp>
          <p:nvSpPr>
            <p:cNvPr id="54329" name="Rectangle 259"/>
            <p:cNvSpPr>
              <a:spLocks noChangeArrowheads="1"/>
            </p:cNvSpPr>
            <p:nvPr/>
          </p:nvSpPr>
          <p:spPr bwMode="auto">
            <a:xfrm>
              <a:off x="3517" y="1065"/>
              <a:ext cx="1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latin typeface="Times New Roman" pitchFamily="18" charset="0"/>
                </a:rPr>
                <a:t> </a:t>
              </a:r>
              <a:endParaRPr lang="en-US"/>
            </a:p>
          </p:txBody>
        </p:sp>
        <p:sp>
          <p:nvSpPr>
            <p:cNvPr id="54330" name="Rectangle 260"/>
            <p:cNvSpPr>
              <a:spLocks noChangeArrowheads="1"/>
            </p:cNvSpPr>
            <p:nvPr/>
          </p:nvSpPr>
          <p:spPr bwMode="auto">
            <a:xfrm>
              <a:off x="3534" y="1065"/>
              <a:ext cx="1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latin typeface="Times New Roman" pitchFamily="18" charset="0"/>
                </a:rPr>
                <a:t> </a:t>
              </a:r>
              <a:endParaRPr lang="en-US"/>
            </a:p>
          </p:txBody>
        </p:sp>
        <p:sp>
          <p:nvSpPr>
            <p:cNvPr id="54331" name="Rectangle 261"/>
            <p:cNvSpPr>
              <a:spLocks noChangeArrowheads="1"/>
            </p:cNvSpPr>
            <p:nvPr/>
          </p:nvSpPr>
          <p:spPr bwMode="auto">
            <a:xfrm>
              <a:off x="3550" y="1065"/>
              <a:ext cx="1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latin typeface="Times New Roman" pitchFamily="18" charset="0"/>
                </a:rPr>
                <a:t> </a:t>
              </a:r>
              <a:endParaRPr lang="en-US"/>
            </a:p>
          </p:txBody>
        </p:sp>
        <p:sp>
          <p:nvSpPr>
            <p:cNvPr id="54332" name="Rectangle 262"/>
            <p:cNvSpPr>
              <a:spLocks noChangeArrowheads="1"/>
            </p:cNvSpPr>
            <p:nvPr/>
          </p:nvSpPr>
          <p:spPr bwMode="auto">
            <a:xfrm>
              <a:off x="3567" y="1065"/>
              <a:ext cx="1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latin typeface="Times New Roman" pitchFamily="18" charset="0"/>
                </a:rPr>
                <a:t> </a:t>
              </a:r>
              <a:endParaRPr lang="en-US"/>
            </a:p>
          </p:txBody>
        </p:sp>
        <p:sp>
          <p:nvSpPr>
            <p:cNvPr id="54333" name="Rectangle 263"/>
            <p:cNvSpPr>
              <a:spLocks noChangeArrowheads="1"/>
            </p:cNvSpPr>
            <p:nvPr/>
          </p:nvSpPr>
          <p:spPr bwMode="auto">
            <a:xfrm>
              <a:off x="3584" y="1065"/>
              <a:ext cx="25"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latin typeface="Times New Roman" pitchFamily="18" charset="0"/>
                </a:rPr>
                <a:t>s</a:t>
              </a:r>
              <a:endParaRPr lang="en-US"/>
            </a:p>
          </p:txBody>
        </p:sp>
        <p:sp>
          <p:nvSpPr>
            <p:cNvPr id="54334" name="Rectangle 264"/>
            <p:cNvSpPr>
              <a:spLocks noChangeArrowheads="1"/>
            </p:cNvSpPr>
            <p:nvPr/>
          </p:nvSpPr>
          <p:spPr bwMode="auto">
            <a:xfrm>
              <a:off x="3609" y="1065"/>
              <a:ext cx="1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latin typeface="Times New Roman" pitchFamily="18" charset="0"/>
                </a:rPr>
                <a:t>t</a:t>
              </a:r>
              <a:endParaRPr lang="en-US"/>
            </a:p>
          </p:txBody>
        </p:sp>
        <p:sp>
          <p:nvSpPr>
            <p:cNvPr id="54335" name="Rectangle 265"/>
            <p:cNvSpPr>
              <a:spLocks noChangeArrowheads="1"/>
            </p:cNvSpPr>
            <p:nvPr/>
          </p:nvSpPr>
          <p:spPr bwMode="auto">
            <a:xfrm>
              <a:off x="3627" y="1065"/>
              <a:ext cx="3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latin typeface="Times New Roman" pitchFamily="18" charset="0"/>
                </a:rPr>
                <a:t>o</a:t>
              </a:r>
              <a:endParaRPr lang="en-US"/>
            </a:p>
          </p:txBody>
        </p:sp>
        <p:sp>
          <p:nvSpPr>
            <p:cNvPr id="54336" name="Rectangle 266"/>
            <p:cNvSpPr>
              <a:spLocks noChangeArrowheads="1"/>
            </p:cNvSpPr>
            <p:nvPr/>
          </p:nvSpPr>
          <p:spPr bwMode="auto">
            <a:xfrm>
              <a:off x="3660" y="1065"/>
              <a:ext cx="3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latin typeface="Times New Roman" pitchFamily="18" charset="0"/>
                </a:rPr>
                <a:t>p</a:t>
              </a:r>
              <a:endParaRPr lang="en-US"/>
            </a:p>
          </p:txBody>
        </p:sp>
        <p:sp>
          <p:nvSpPr>
            <p:cNvPr id="54337" name="Rectangle 267"/>
            <p:cNvSpPr>
              <a:spLocks noChangeArrowheads="1"/>
            </p:cNvSpPr>
            <p:nvPr/>
          </p:nvSpPr>
          <p:spPr bwMode="auto">
            <a:xfrm>
              <a:off x="3693" y="1065"/>
              <a:ext cx="1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latin typeface="Times New Roman" pitchFamily="18" charset="0"/>
                </a:rPr>
                <a:t> </a:t>
              </a:r>
              <a:endParaRPr lang="en-US"/>
            </a:p>
          </p:txBody>
        </p:sp>
        <p:sp>
          <p:nvSpPr>
            <p:cNvPr id="54338" name="Rectangle 268"/>
            <p:cNvSpPr>
              <a:spLocks noChangeArrowheads="1"/>
            </p:cNvSpPr>
            <p:nvPr/>
          </p:nvSpPr>
          <p:spPr bwMode="auto">
            <a:xfrm>
              <a:off x="3709" y="1065"/>
              <a:ext cx="1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latin typeface="Times New Roman" pitchFamily="18" charset="0"/>
                </a:rPr>
                <a:t> </a:t>
              </a:r>
              <a:endParaRPr lang="en-US"/>
            </a:p>
          </p:txBody>
        </p:sp>
        <p:sp>
          <p:nvSpPr>
            <p:cNvPr id="54339" name="Rectangle 269"/>
            <p:cNvSpPr>
              <a:spLocks noChangeArrowheads="1"/>
            </p:cNvSpPr>
            <p:nvPr/>
          </p:nvSpPr>
          <p:spPr bwMode="auto">
            <a:xfrm>
              <a:off x="3725" y="1065"/>
              <a:ext cx="1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latin typeface="Times New Roman" pitchFamily="18" charset="0"/>
                </a:rPr>
                <a:t> </a:t>
              </a:r>
              <a:endParaRPr lang="en-US"/>
            </a:p>
          </p:txBody>
        </p:sp>
        <p:sp>
          <p:nvSpPr>
            <p:cNvPr id="54340" name="Rectangle 270"/>
            <p:cNvSpPr>
              <a:spLocks noChangeArrowheads="1"/>
            </p:cNvSpPr>
            <p:nvPr/>
          </p:nvSpPr>
          <p:spPr bwMode="auto">
            <a:xfrm>
              <a:off x="3743" y="1065"/>
              <a:ext cx="1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latin typeface="Times New Roman" pitchFamily="18" charset="0"/>
                </a:rPr>
                <a:t> </a:t>
              </a:r>
              <a:endParaRPr lang="en-US"/>
            </a:p>
          </p:txBody>
        </p:sp>
        <p:sp>
          <p:nvSpPr>
            <p:cNvPr id="54341" name="Rectangle 271"/>
            <p:cNvSpPr>
              <a:spLocks noChangeArrowheads="1"/>
            </p:cNvSpPr>
            <p:nvPr/>
          </p:nvSpPr>
          <p:spPr bwMode="auto">
            <a:xfrm>
              <a:off x="3757" y="1065"/>
              <a:ext cx="1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latin typeface="Times New Roman" pitchFamily="18" charset="0"/>
                </a:rPr>
                <a:t> </a:t>
              </a:r>
              <a:endParaRPr lang="en-US"/>
            </a:p>
          </p:txBody>
        </p:sp>
        <p:sp>
          <p:nvSpPr>
            <p:cNvPr id="54342" name="Rectangle 272"/>
            <p:cNvSpPr>
              <a:spLocks noChangeArrowheads="1"/>
            </p:cNvSpPr>
            <p:nvPr/>
          </p:nvSpPr>
          <p:spPr bwMode="auto">
            <a:xfrm>
              <a:off x="3774" y="1065"/>
              <a:ext cx="3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latin typeface="Times New Roman" pitchFamily="18" charset="0"/>
                </a:rPr>
                <a:t>n</a:t>
              </a:r>
              <a:endParaRPr lang="en-US"/>
            </a:p>
          </p:txBody>
        </p:sp>
        <p:sp>
          <p:nvSpPr>
            <p:cNvPr id="54343" name="Rectangle 273"/>
            <p:cNvSpPr>
              <a:spLocks noChangeArrowheads="1"/>
            </p:cNvSpPr>
            <p:nvPr/>
          </p:nvSpPr>
          <p:spPr bwMode="auto">
            <a:xfrm>
              <a:off x="3808" y="1065"/>
              <a:ext cx="2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latin typeface="Times New Roman" pitchFamily="18" charset="0"/>
                </a:rPr>
                <a:t>a</a:t>
              </a:r>
              <a:endParaRPr lang="en-US"/>
            </a:p>
          </p:txBody>
        </p:sp>
        <p:sp>
          <p:nvSpPr>
            <p:cNvPr id="54344" name="Rectangle 274"/>
            <p:cNvSpPr>
              <a:spLocks noChangeArrowheads="1"/>
            </p:cNvSpPr>
            <p:nvPr/>
          </p:nvSpPr>
          <p:spPr bwMode="auto">
            <a:xfrm>
              <a:off x="3837" y="1065"/>
              <a:ext cx="25"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latin typeface="Times New Roman" pitchFamily="18" charset="0"/>
                </a:rPr>
                <a:t>s</a:t>
              </a:r>
              <a:endParaRPr lang="en-US"/>
            </a:p>
          </p:txBody>
        </p:sp>
        <p:sp>
          <p:nvSpPr>
            <p:cNvPr id="54345" name="Rectangle 275"/>
            <p:cNvSpPr>
              <a:spLocks noChangeArrowheads="1"/>
            </p:cNvSpPr>
            <p:nvPr/>
          </p:nvSpPr>
          <p:spPr bwMode="auto">
            <a:xfrm>
              <a:off x="3862" y="1065"/>
              <a:ext cx="2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latin typeface="Times New Roman" pitchFamily="18" charset="0"/>
                </a:rPr>
                <a:t>a</a:t>
              </a:r>
              <a:endParaRPr lang="en-US"/>
            </a:p>
          </p:txBody>
        </p:sp>
        <p:sp>
          <p:nvSpPr>
            <p:cNvPr id="54346" name="Rectangle 276"/>
            <p:cNvSpPr>
              <a:spLocks noChangeArrowheads="1"/>
            </p:cNvSpPr>
            <p:nvPr/>
          </p:nvSpPr>
          <p:spPr bwMode="auto">
            <a:xfrm>
              <a:off x="3891" y="1065"/>
              <a:ext cx="1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latin typeface="Times New Roman" pitchFamily="18" charset="0"/>
                </a:rPr>
                <a:t>l</a:t>
              </a:r>
              <a:endParaRPr lang="en-US"/>
            </a:p>
          </p:txBody>
        </p:sp>
        <p:sp>
          <p:nvSpPr>
            <p:cNvPr id="54347" name="Rectangle 277"/>
            <p:cNvSpPr>
              <a:spLocks noChangeArrowheads="1"/>
            </p:cNvSpPr>
            <p:nvPr/>
          </p:nvSpPr>
          <p:spPr bwMode="auto">
            <a:xfrm>
              <a:off x="3909" y="1065"/>
              <a:ext cx="1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latin typeface="Times New Roman" pitchFamily="18" charset="0"/>
                </a:rPr>
                <a:t> </a:t>
              </a:r>
              <a:endParaRPr lang="en-US"/>
            </a:p>
          </p:txBody>
        </p:sp>
        <p:sp>
          <p:nvSpPr>
            <p:cNvPr id="54348" name="Rectangle 278"/>
            <p:cNvSpPr>
              <a:spLocks noChangeArrowheads="1"/>
            </p:cNvSpPr>
            <p:nvPr/>
          </p:nvSpPr>
          <p:spPr bwMode="auto">
            <a:xfrm>
              <a:off x="3926" y="1065"/>
              <a:ext cx="1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latin typeface="Times New Roman" pitchFamily="18" charset="0"/>
                </a:rPr>
                <a:t> </a:t>
              </a:r>
              <a:endParaRPr lang="en-US"/>
            </a:p>
          </p:txBody>
        </p:sp>
        <p:sp>
          <p:nvSpPr>
            <p:cNvPr id="54349" name="Rectangle 279"/>
            <p:cNvSpPr>
              <a:spLocks noChangeArrowheads="1"/>
            </p:cNvSpPr>
            <p:nvPr/>
          </p:nvSpPr>
          <p:spPr bwMode="auto">
            <a:xfrm>
              <a:off x="3943" y="1065"/>
              <a:ext cx="1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latin typeface="Times New Roman" pitchFamily="18" charset="0"/>
                </a:rPr>
                <a:t> </a:t>
              </a:r>
              <a:endParaRPr lang="en-US"/>
            </a:p>
          </p:txBody>
        </p:sp>
        <p:sp>
          <p:nvSpPr>
            <p:cNvPr id="54350" name="Rectangle 280"/>
            <p:cNvSpPr>
              <a:spLocks noChangeArrowheads="1"/>
            </p:cNvSpPr>
            <p:nvPr/>
          </p:nvSpPr>
          <p:spPr bwMode="auto">
            <a:xfrm>
              <a:off x="3958" y="1065"/>
              <a:ext cx="1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latin typeface="Times New Roman" pitchFamily="18" charset="0"/>
                </a:rPr>
                <a:t> </a:t>
              </a:r>
              <a:endParaRPr lang="en-US"/>
            </a:p>
          </p:txBody>
        </p:sp>
        <p:sp>
          <p:nvSpPr>
            <p:cNvPr id="54351" name="Rectangle 281"/>
            <p:cNvSpPr>
              <a:spLocks noChangeArrowheads="1"/>
            </p:cNvSpPr>
            <p:nvPr/>
          </p:nvSpPr>
          <p:spPr bwMode="auto">
            <a:xfrm>
              <a:off x="3974" y="1065"/>
              <a:ext cx="1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latin typeface="Times New Roman" pitchFamily="18" charset="0"/>
                </a:rPr>
                <a:t> </a:t>
              </a:r>
              <a:endParaRPr lang="en-US"/>
            </a:p>
          </p:txBody>
        </p:sp>
        <p:sp>
          <p:nvSpPr>
            <p:cNvPr id="54352" name="Rectangle 282"/>
            <p:cNvSpPr>
              <a:spLocks noChangeArrowheads="1"/>
            </p:cNvSpPr>
            <p:nvPr/>
          </p:nvSpPr>
          <p:spPr bwMode="auto">
            <a:xfrm>
              <a:off x="3992" y="1065"/>
              <a:ext cx="3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latin typeface="Times New Roman" pitchFamily="18" charset="0"/>
                </a:rPr>
                <a:t>h</a:t>
              </a:r>
              <a:endParaRPr lang="en-US"/>
            </a:p>
          </p:txBody>
        </p:sp>
        <p:sp>
          <p:nvSpPr>
            <p:cNvPr id="54353" name="Rectangle 283"/>
            <p:cNvSpPr>
              <a:spLocks noChangeArrowheads="1"/>
            </p:cNvSpPr>
            <p:nvPr/>
          </p:nvSpPr>
          <p:spPr bwMode="auto">
            <a:xfrm>
              <a:off x="4024" y="1065"/>
              <a:ext cx="1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latin typeface="Times New Roman" pitchFamily="18" charset="0"/>
                </a:rPr>
                <a:t>i</a:t>
              </a:r>
              <a:endParaRPr lang="en-US"/>
            </a:p>
          </p:txBody>
        </p:sp>
        <p:sp>
          <p:nvSpPr>
            <p:cNvPr id="54354" name="Rectangle 284"/>
            <p:cNvSpPr>
              <a:spLocks noChangeArrowheads="1"/>
            </p:cNvSpPr>
            <p:nvPr/>
          </p:nvSpPr>
          <p:spPr bwMode="auto">
            <a:xfrm>
              <a:off x="4042" y="1065"/>
              <a:ext cx="21"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latin typeface="Times New Roman" pitchFamily="18" charset="0"/>
                </a:rPr>
                <a:t>-</a:t>
              </a:r>
              <a:endParaRPr lang="en-US"/>
            </a:p>
          </p:txBody>
        </p:sp>
        <p:sp>
          <p:nvSpPr>
            <p:cNvPr id="54355" name="Rectangle 285"/>
            <p:cNvSpPr>
              <a:spLocks noChangeArrowheads="1"/>
            </p:cNvSpPr>
            <p:nvPr/>
          </p:nvSpPr>
          <p:spPr bwMode="auto">
            <a:xfrm>
              <a:off x="4065" y="1065"/>
              <a:ext cx="21"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latin typeface="Times New Roman" pitchFamily="18" charset="0"/>
                </a:rPr>
                <a:t>f</a:t>
              </a:r>
              <a:endParaRPr lang="en-US"/>
            </a:p>
          </p:txBody>
        </p:sp>
        <p:sp>
          <p:nvSpPr>
            <p:cNvPr id="54356" name="Rectangle 286"/>
            <p:cNvSpPr>
              <a:spLocks noChangeArrowheads="1"/>
            </p:cNvSpPr>
            <p:nvPr/>
          </p:nvSpPr>
          <p:spPr bwMode="auto">
            <a:xfrm>
              <a:off x="4086" y="1065"/>
              <a:ext cx="21"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latin typeface="Times New Roman" pitchFamily="18" charset="0"/>
                </a:rPr>
                <a:t>r</a:t>
              </a:r>
              <a:endParaRPr lang="en-US"/>
            </a:p>
          </p:txBody>
        </p:sp>
        <p:sp>
          <p:nvSpPr>
            <p:cNvPr id="54357" name="Rectangle 287"/>
            <p:cNvSpPr>
              <a:spLocks noChangeArrowheads="1"/>
            </p:cNvSpPr>
            <p:nvPr/>
          </p:nvSpPr>
          <p:spPr bwMode="auto">
            <a:xfrm>
              <a:off x="4108" y="1065"/>
              <a:ext cx="2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latin typeface="Times New Roman" pitchFamily="18" charset="0"/>
                </a:rPr>
                <a:t>e</a:t>
              </a:r>
              <a:endParaRPr lang="en-US"/>
            </a:p>
          </p:txBody>
        </p:sp>
        <p:sp>
          <p:nvSpPr>
            <p:cNvPr id="54358" name="Rectangle 288"/>
            <p:cNvSpPr>
              <a:spLocks noChangeArrowheads="1"/>
            </p:cNvSpPr>
            <p:nvPr/>
          </p:nvSpPr>
          <p:spPr bwMode="auto">
            <a:xfrm>
              <a:off x="4137" y="1065"/>
              <a:ext cx="3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latin typeface="Times New Roman" pitchFamily="18" charset="0"/>
                </a:rPr>
                <a:t>q</a:t>
              </a:r>
              <a:endParaRPr lang="en-US"/>
            </a:p>
          </p:txBody>
        </p:sp>
        <p:sp>
          <p:nvSpPr>
            <p:cNvPr id="54359" name="Rectangle 289"/>
            <p:cNvSpPr>
              <a:spLocks noChangeArrowheads="1"/>
            </p:cNvSpPr>
            <p:nvPr/>
          </p:nvSpPr>
          <p:spPr bwMode="auto">
            <a:xfrm>
              <a:off x="4170" y="1065"/>
              <a:ext cx="1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latin typeface="Times New Roman" pitchFamily="18" charset="0"/>
                </a:rPr>
                <a:t>.</a:t>
              </a:r>
              <a:endParaRPr lang="en-US"/>
            </a:p>
          </p:txBody>
        </p:sp>
        <p:sp>
          <p:nvSpPr>
            <p:cNvPr id="54360" name="Rectangle 290"/>
            <p:cNvSpPr>
              <a:spLocks noChangeArrowheads="1"/>
            </p:cNvSpPr>
            <p:nvPr/>
          </p:nvSpPr>
          <p:spPr bwMode="auto">
            <a:xfrm>
              <a:off x="4186" y="1065"/>
              <a:ext cx="1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latin typeface="Times New Roman" pitchFamily="18" charset="0"/>
                </a:rPr>
                <a:t> </a:t>
              </a:r>
              <a:endParaRPr lang="en-US"/>
            </a:p>
          </p:txBody>
        </p:sp>
        <p:sp>
          <p:nvSpPr>
            <p:cNvPr id="54361" name="Rectangle 291"/>
            <p:cNvSpPr>
              <a:spLocks noChangeArrowheads="1"/>
            </p:cNvSpPr>
            <p:nvPr/>
          </p:nvSpPr>
          <p:spPr bwMode="auto">
            <a:xfrm>
              <a:off x="4202" y="1065"/>
              <a:ext cx="1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latin typeface="Times New Roman" pitchFamily="18" charset="0"/>
                </a:rPr>
                <a:t> </a:t>
              </a:r>
              <a:endParaRPr lang="en-US"/>
            </a:p>
          </p:txBody>
        </p:sp>
        <p:sp>
          <p:nvSpPr>
            <p:cNvPr id="54362" name="Rectangle 292"/>
            <p:cNvSpPr>
              <a:spLocks noChangeArrowheads="1"/>
            </p:cNvSpPr>
            <p:nvPr/>
          </p:nvSpPr>
          <p:spPr bwMode="auto">
            <a:xfrm>
              <a:off x="4220" y="1065"/>
              <a:ext cx="1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latin typeface="Times New Roman" pitchFamily="18" charset="0"/>
                </a:rPr>
                <a:t> </a:t>
              </a:r>
              <a:endParaRPr lang="en-US"/>
            </a:p>
          </p:txBody>
        </p:sp>
        <p:sp>
          <p:nvSpPr>
            <p:cNvPr id="54363" name="Rectangle 293"/>
            <p:cNvSpPr>
              <a:spLocks noChangeArrowheads="1"/>
            </p:cNvSpPr>
            <p:nvPr/>
          </p:nvSpPr>
          <p:spPr bwMode="auto">
            <a:xfrm>
              <a:off x="4235" y="1065"/>
              <a:ext cx="1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latin typeface="Times New Roman" pitchFamily="18" charset="0"/>
                </a:rPr>
                <a:t> </a:t>
              </a:r>
              <a:endParaRPr lang="en-US"/>
            </a:p>
          </p:txBody>
        </p:sp>
        <p:sp>
          <p:nvSpPr>
            <p:cNvPr id="54364" name="Rectangle 294"/>
            <p:cNvSpPr>
              <a:spLocks noChangeArrowheads="1"/>
            </p:cNvSpPr>
            <p:nvPr/>
          </p:nvSpPr>
          <p:spPr bwMode="auto">
            <a:xfrm>
              <a:off x="4252" y="1065"/>
              <a:ext cx="1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latin typeface="Times New Roman" pitchFamily="18" charset="0"/>
                </a:rPr>
                <a:t>l</a:t>
              </a:r>
              <a:endParaRPr lang="en-US"/>
            </a:p>
          </p:txBody>
        </p:sp>
        <p:sp>
          <p:nvSpPr>
            <p:cNvPr id="54365" name="Rectangle 295"/>
            <p:cNvSpPr>
              <a:spLocks noChangeArrowheads="1"/>
            </p:cNvSpPr>
            <p:nvPr/>
          </p:nvSpPr>
          <p:spPr bwMode="auto">
            <a:xfrm>
              <a:off x="4271" y="1065"/>
              <a:ext cx="3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latin typeface="Times New Roman" pitchFamily="18" charset="0"/>
                </a:rPr>
                <a:t>o</a:t>
              </a:r>
              <a:endParaRPr lang="en-US"/>
            </a:p>
          </p:txBody>
        </p:sp>
        <p:sp>
          <p:nvSpPr>
            <p:cNvPr id="54366" name="Rectangle 296"/>
            <p:cNvSpPr>
              <a:spLocks noChangeArrowheads="1"/>
            </p:cNvSpPr>
            <p:nvPr/>
          </p:nvSpPr>
          <p:spPr bwMode="auto">
            <a:xfrm>
              <a:off x="4303" y="1065"/>
              <a:ext cx="4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latin typeface="Times New Roman" pitchFamily="18" charset="0"/>
                </a:rPr>
                <a:t>w</a:t>
              </a:r>
              <a:endParaRPr lang="en-US"/>
            </a:p>
          </p:txBody>
        </p:sp>
        <p:sp>
          <p:nvSpPr>
            <p:cNvPr id="54367" name="Rectangle 297"/>
            <p:cNvSpPr>
              <a:spLocks noChangeArrowheads="1"/>
            </p:cNvSpPr>
            <p:nvPr/>
          </p:nvSpPr>
          <p:spPr bwMode="auto">
            <a:xfrm>
              <a:off x="4350" y="1065"/>
              <a:ext cx="21"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latin typeface="Times New Roman" pitchFamily="18" charset="0"/>
                </a:rPr>
                <a:t>-</a:t>
              </a:r>
              <a:endParaRPr lang="en-US"/>
            </a:p>
          </p:txBody>
        </p:sp>
        <p:sp>
          <p:nvSpPr>
            <p:cNvPr id="54368" name="Rectangle 298"/>
            <p:cNvSpPr>
              <a:spLocks noChangeArrowheads="1"/>
            </p:cNvSpPr>
            <p:nvPr/>
          </p:nvSpPr>
          <p:spPr bwMode="auto">
            <a:xfrm>
              <a:off x="4372" y="1065"/>
              <a:ext cx="21"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latin typeface="Times New Roman" pitchFamily="18" charset="0"/>
                </a:rPr>
                <a:t>f</a:t>
              </a:r>
              <a:endParaRPr lang="en-US"/>
            </a:p>
          </p:txBody>
        </p:sp>
        <p:sp>
          <p:nvSpPr>
            <p:cNvPr id="54369" name="Rectangle 299"/>
            <p:cNvSpPr>
              <a:spLocks noChangeArrowheads="1"/>
            </p:cNvSpPr>
            <p:nvPr/>
          </p:nvSpPr>
          <p:spPr bwMode="auto">
            <a:xfrm>
              <a:off x="4393" y="1065"/>
              <a:ext cx="21"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latin typeface="Times New Roman" pitchFamily="18" charset="0"/>
                </a:rPr>
                <a:t>r</a:t>
              </a:r>
              <a:endParaRPr lang="en-US"/>
            </a:p>
          </p:txBody>
        </p:sp>
        <p:sp>
          <p:nvSpPr>
            <p:cNvPr id="54370" name="Rectangle 300"/>
            <p:cNvSpPr>
              <a:spLocks noChangeArrowheads="1"/>
            </p:cNvSpPr>
            <p:nvPr/>
          </p:nvSpPr>
          <p:spPr bwMode="auto">
            <a:xfrm>
              <a:off x="4416" y="1065"/>
              <a:ext cx="2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latin typeface="Times New Roman" pitchFamily="18" charset="0"/>
                </a:rPr>
                <a:t>e</a:t>
              </a:r>
              <a:endParaRPr lang="en-US"/>
            </a:p>
          </p:txBody>
        </p:sp>
        <p:sp>
          <p:nvSpPr>
            <p:cNvPr id="54371" name="Rectangle 301"/>
            <p:cNvSpPr>
              <a:spLocks noChangeArrowheads="1"/>
            </p:cNvSpPr>
            <p:nvPr/>
          </p:nvSpPr>
          <p:spPr bwMode="auto">
            <a:xfrm>
              <a:off x="4445" y="1065"/>
              <a:ext cx="3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latin typeface="Times New Roman" pitchFamily="18" charset="0"/>
                </a:rPr>
                <a:t>q</a:t>
              </a:r>
              <a:endParaRPr lang="en-US"/>
            </a:p>
          </p:txBody>
        </p:sp>
        <p:sp>
          <p:nvSpPr>
            <p:cNvPr id="54372" name="Rectangle 302"/>
            <p:cNvSpPr>
              <a:spLocks noChangeArrowheads="1"/>
            </p:cNvSpPr>
            <p:nvPr/>
          </p:nvSpPr>
          <p:spPr bwMode="auto">
            <a:xfrm>
              <a:off x="4477" y="1065"/>
              <a:ext cx="1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latin typeface="Times New Roman" pitchFamily="18" charset="0"/>
                </a:rPr>
                <a:t>.</a:t>
              </a:r>
              <a:endParaRPr lang="en-US"/>
            </a:p>
          </p:txBody>
        </p:sp>
        <p:sp>
          <p:nvSpPr>
            <p:cNvPr id="54373" name="Rectangle 303"/>
            <p:cNvSpPr>
              <a:spLocks noChangeArrowheads="1"/>
            </p:cNvSpPr>
            <p:nvPr/>
          </p:nvSpPr>
          <p:spPr bwMode="auto">
            <a:xfrm>
              <a:off x="4482" y="1146"/>
              <a:ext cx="2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b="1">
                  <a:solidFill>
                    <a:srgbClr val="000000"/>
                  </a:solidFill>
                  <a:latin typeface="Times New Roman" pitchFamily="18" charset="0"/>
                </a:rPr>
                <a:t>.</a:t>
              </a:r>
              <a:endParaRPr lang="en-US"/>
            </a:p>
          </p:txBody>
        </p:sp>
        <p:sp>
          <p:nvSpPr>
            <p:cNvPr id="54374" name="Rectangle 304"/>
            <p:cNvSpPr>
              <a:spLocks noChangeArrowheads="1"/>
            </p:cNvSpPr>
            <p:nvPr/>
          </p:nvSpPr>
          <p:spPr bwMode="auto">
            <a:xfrm>
              <a:off x="4507" y="1146"/>
              <a:ext cx="2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b="1">
                  <a:solidFill>
                    <a:srgbClr val="000000"/>
                  </a:solidFill>
                  <a:latin typeface="Times New Roman" pitchFamily="18" charset="0"/>
                </a:rPr>
                <a:t> </a:t>
              </a:r>
              <a:endParaRPr lang="en-US"/>
            </a:p>
          </p:txBody>
        </p:sp>
        <p:sp>
          <p:nvSpPr>
            <p:cNvPr id="54375" name="Rectangle 305"/>
            <p:cNvSpPr>
              <a:spLocks noChangeArrowheads="1"/>
            </p:cNvSpPr>
            <p:nvPr/>
          </p:nvSpPr>
          <p:spPr bwMode="auto">
            <a:xfrm>
              <a:off x="4531" y="1146"/>
              <a:ext cx="2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b="1">
                  <a:solidFill>
                    <a:srgbClr val="000000"/>
                  </a:solidFill>
                  <a:latin typeface="Times New Roman" pitchFamily="18" charset="0"/>
                </a:rPr>
                <a:t>.</a:t>
              </a:r>
              <a:endParaRPr lang="en-US"/>
            </a:p>
          </p:txBody>
        </p:sp>
        <p:sp>
          <p:nvSpPr>
            <p:cNvPr id="54376" name="Rectangle 306"/>
            <p:cNvSpPr>
              <a:spLocks noChangeArrowheads="1"/>
            </p:cNvSpPr>
            <p:nvPr/>
          </p:nvSpPr>
          <p:spPr bwMode="auto">
            <a:xfrm>
              <a:off x="4556" y="1146"/>
              <a:ext cx="2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b="1">
                  <a:solidFill>
                    <a:srgbClr val="000000"/>
                  </a:solidFill>
                  <a:latin typeface="Times New Roman" pitchFamily="18" charset="0"/>
                </a:rPr>
                <a:t> </a:t>
              </a:r>
              <a:endParaRPr lang="en-US"/>
            </a:p>
          </p:txBody>
        </p:sp>
        <p:sp>
          <p:nvSpPr>
            <p:cNvPr id="54377" name="Rectangle 307"/>
            <p:cNvSpPr>
              <a:spLocks noChangeArrowheads="1"/>
            </p:cNvSpPr>
            <p:nvPr/>
          </p:nvSpPr>
          <p:spPr bwMode="auto">
            <a:xfrm>
              <a:off x="4582" y="1146"/>
              <a:ext cx="2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b="1">
                  <a:solidFill>
                    <a:srgbClr val="000000"/>
                  </a:solidFill>
                  <a:latin typeface="Times New Roman" pitchFamily="18" charset="0"/>
                </a:rPr>
                <a:t>.</a:t>
              </a:r>
              <a:endParaRPr lang="en-US"/>
            </a:p>
          </p:txBody>
        </p:sp>
        <p:sp>
          <p:nvSpPr>
            <p:cNvPr id="54378" name="Rectangle 308"/>
            <p:cNvSpPr>
              <a:spLocks noChangeArrowheads="1"/>
            </p:cNvSpPr>
            <p:nvPr/>
          </p:nvSpPr>
          <p:spPr bwMode="auto">
            <a:xfrm>
              <a:off x="4061" y="1857"/>
              <a:ext cx="2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b="1">
                  <a:solidFill>
                    <a:srgbClr val="000000"/>
                  </a:solidFill>
                  <a:latin typeface="Times New Roman" pitchFamily="18" charset="0"/>
                </a:rPr>
                <a:t>.</a:t>
              </a:r>
              <a:endParaRPr lang="en-US"/>
            </a:p>
          </p:txBody>
        </p:sp>
        <p:sp>
          <p:nvSpPr>
            <p:cNvPr id="54379" name="Rectangle 309"/>
            <p:cNvSpPr>
              <a:spLocks noChangeArrowheads="1"/>
            </p:cNvSpPr>
            <p:nvPr/>
          </p:nvSpPr>
          <p:spPr bwMode="auto">
            <a:xfrm>
              <a:off x="4085" y="1857"/>
              <a:ext cx="2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b="1">
                  <a:solidFill>
                    <a:srgbClr val="000000"/>
                  </a:solidFill>
                  <a:latin typeface="Times New Roman" pitchFamily="18" charset="0"/>
                </a:rPr>
                <a:t> </a:t>
              </a:r>
              <a:endParaRPr lang="en-US"/>
            </a:p>
          </p:txBody>
        </p:sp>
        <p:sp>
          <p:nvSpPr>
            <p:cNvPr id="54380" name="Rectangle 310"/>
            <p:cNvSpPr>
              <a:spLocks noChangeArrowheads="1"/>
            </p:cNvSpPr>
            <p:nvPr/>
          </p:nvSpPr>
          <p:spPr bwMode="auto">
            <a:xfrm>
              <a:off x="4109" y="1857"/>
              <a:ext cx="2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b="1">
                  <a:solidFill>
                    <a:srgbClr val="000000"/>
                  </a:solidFill>
                  <a:latin typeface="Times New Roman" pitchFamily="18" charset="0"/>
                </a:rPr>
                <a:t>.</a:t>
              </a:r>
              <a:endParaRPr lang="en-US"/>
            </a:p>
          </p:txBody>
        </p:sp>
        <p:sp>
          <p:nvSpPr>
            <p:cNvPr id="54381" name="Rectangle 311"/>
            <p:cNvSpPr>
              <a:spLocks noChangeArrowheads="1"/>
            </p:cNvSpPr>
            <p:nvPr/>
          </p:nvSpPr>
          <p:spPr bwMode="auto">
            <a:xfrm>
              <a:off x="4134" y="1857"/>
              <a:ext cx="2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b="1">
                  <a:solidFill>
                    <a:srgbClr val="000000"/>
                  </a:solidFill>
                  <a:latin typeface="Times New Roman" pitchFamily="18" charset="0"/>
                </a:rPr>
                <a:t> </a:t>
              </a:r>
              <a:endParaRPr lang="en-US"/>
            </a:p>
          </p:txBody>
        </p:sp>
        <p:sp>
          <p:nvSpPr>
            <p:cNvPr id="54382" name="Rectangle 312"/>
            <p:cNvSpPr>
              <a:spLocks noChangeArrowheads="1"/>
            </p:cNvSpPr>
            <p:nvPr/>
          </p:nvSpPr>
          <p:spPr bwMode="auto">
            <a:xfrm>
              <a:off x="4159" y="1857"/>
              <a:ext cx="2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b="1">
                  <a:solidFill>
                    <a:srgbClr val="000000"/>
                  </a:solidFill>
                  <a:latin typeface="Times New Roman" pitchFamily="18" charset="0"/>
                </a:rPr>
                <a:t>.</a:t>
              </a:r>
              <a:endParaRPr lang="en-US"/>
            </a:p>
          </p:txBody>
        </p:sp>
        <p:sp>
          <p:nvSpPr>
            <p:cNvPr id="54383" name="Rectangle 313"/>
            <p:cNvSpPr>
              <a:spLocks noChangeArrowheads="1"/>
            </p:cNvSpPr>
            <p:nvPr/>
          </p:nvSpPr>
          <p:spPr bwMode="auto">
            <a:xfrm>
              <a:off x="3461" y="1975"/>
              <a:ext cx="4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Times New Roman" pitchFamily="18" charset="0"/>
                </a:rPr>
                <a:t>8</a:t>
              </a:r>
              <a:endParaRPr lang="en-US"/>
            </a:p>
          </p:txBody>
        </p:sp>
        <p:sp>
          <p:nvSpPr>
            <p:cNvPr id="54384" name="Rectangle 314"/>
            <p:cNvSpPr>
              <a:spLocks noChangeArrowheads="1"/>
            </p:cNvSpPr>
            <p:nvPr/>
          </p:nvSpPr>
          <p:spPr bwMode="auto">
            <a:xfrm>
              <a:off x="3512" y="1975"/>
              <a:ext cx="4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Times New Roman" pitchFamily="18" charset="0"/>
                </a:rPr>
                <a:t>0</a:t>
              </a:r>
              <a:endParaRPr lang="en-US"/>
            </a:p>
          </p:txBody>
        </p:sp>
        <p:sp>
          <p:nvSpPr>
            <p:cNvPr id="54385" name="Rectangle 315"/>
            <p:cNvSpPr>
              <a:spLocks noChangeArrowheads="1"/>
            </p:cNvSpPr>
            <p:nvPr/>
          </p:nvSpPr>
          <p:spPr bwMode="auto">
            <a:xfrm>
              <a:off x="3560" y="1975"/>
              <a:ext cx="2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Times New Roman" pitchFamily="18" charset="0"/>
                </a:rPr>
                <a:t> </a:t>
              </a:r>
              <a:endParaRPr lang="en-US"/>
            </a:p>
          </p:txBody>
        </p:sp>
        <p:sp>
          <p:nvSpPr>
            <p:cNvPr id="54386" name="Rectangle 316"/>
            <p:cNvSpPr>
              <a:spLocks noChangeArrowheads="1"/>
            </p:cNvSpPr>
            <p:nvPr/>
          </p:nvSpPr>
          <p:spPr bwMode="auto">
            <a:xfrm>
              <a:off x="3585" y="1975"/>
              <a:ext cx="4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Times New Roman" pitchFamily="18" charset="0"/>
                </a:rPr>
                <a:t>h</a:t>
              </a:r>
              <a:endParaRPr lang="en-US"/>
            </a:p>
          </p:txBody>
        </p:sp>
        <p:sp>
          <p:nvSpPr>
            <p:cNvPr id="54387" name="Rectangle 317"/>
            <p:cNvSpPr>
              <a:spLocks noChangeArrowheads="1"/>
            </p:cNvSpPr>
            <p:nvPr/>
          </p:nvSpPr>
          <p:spPr bwMode="auto">
            <a:xfrm>
              <a:off x="3635" y="1975"/>
              <a:ext cx="27"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Times New Roman" pitchFamily="18" charset="0"/>
                </a:rPr>
                <a:t>i</a:t>
              </a:r>
              <a:endParaRPr lang="en-US"/>
            </a:p>
          </p:txBody>
        </p:sp>
        <p:sp>
          <p:nvSpPr>
            <p:cNvPr id="54388" name="Rectangle 318"/>
            <p:cNvSpPr>
              <a:spLocks noChangeArrowheads="1"/>
            </p:cNvSpPr>
            <p:nvPr/>
          </p:nvSpPr>
          <p:spPr bwMode="auto">
            <a:xfrm>
              <a:off x="3661" y="1975"/>
              <a:ext cx="4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Times New Roman" pitchFamily="18" charset="0"/>
                </a:rPr>
                <a:t>d</a:t>
              </a:r>
              <a:endParaRPr lang="en-US"/>
            </a:p>
          </p:txBody>
        </p:sp>
        <p:sp>
          <p:nvSpPr>
            <p:cNvPr id="54389" name="Rectangle 319"/>
            <p:cNvSpPr>
              <a:spLocks noChangeArrowheads="1"/>
            </p:cNvSpPr>
            <p:nvPr/>
          </p:nvSpPr>
          <p:spPr bwMode="auto">
            <a:xfrm>
              <a:off x="3710" y="1975"/>
              <a:ext cx="4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Times New Roman" pitchFamily="18" charset="0"/>
                </a:rPr>
                <a:t>d</a:t>
              </a:r>
              <a:endParaRPr lang="en-US"/>
            </a:p>
          </p:txBody>
        </p:sp>
        <p:sp>
          <p:nvSpPr>
            <p:cNvPr id="54390" name="Rectangle 320"/>
            <p:cNvSpPr>
              <a:spLocks noChangeArrowheads="1"/>
            </p:cNvSpPr>
            <p:nvPr/>
          </p:nvSpPr>
          <p:spPr bwMode="auto">
            <a:xfrm>
              <a:off x="3760" y="1975"/>
              <a:ext cx="4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Times New Roman" pitchFamily="18" charset="0"/>
                </a:rPr>
                <a:t>e</a:t>
              </a:r>
              <a:endParaRPr lang="en-US"/>
            </a:p>
          </p:txBody>
        </p:sp>
        <p:sp>
          <p:nvSpPr>
            <p:cNvPr id="54391" name="Rectangle 321"/>
            <p:cNvSpPr>
              <a:spLocks noChangeArrowheads="1"/>
            </p:cNvSpPr>
            <p:nvPr/>
          </p:nvSpPr>
          <p:spPr bwMode="auto">
            <a:xfrm>
              <a:off x="3803" y="1975"/>
              <a:ext cx="4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Times New Roman" pitchFamily="18" charset="0"/>
                </a:rPr>
                <a:t>n</a:t>
              </a:r>
              <a:endParaRPr lang="en-US"/>
            </a:p>
          </p:txBody>
        </p:sp>
        <p:sp>
          <p:nvSpPr>
            <p:cNvPr id="54392" name="Rectangle 322"/>
            <p:cNvSpPr>
              <a:spLocks noChangeArrowheads="1"/>
            </p:cNvSpPr>
            <p:nvPr/>
          </p:nvSpPr>
          <p:spPr bwMode="auto">
            <a:xfrm>
              <a:off x="3853" y="1975"/>
              <a:ext cx="2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Times New Roman" pitchFamily="18" charset="0"/>
                </a:rPr>
                <a:t> </a:t>
              </a:r>
              <a:endParaRPr lang="en-US"/>
            </a:p>
          </p:txBody>
        </p:sp>
        <p:sp>
          <p:nvSpPr>
            <p:cNvPr id="54393" name="Rectangle 323"/>
            <p:cNvSpPr>
              <a:spLocks noChangeArrowheads="1"/>
            </p:cNvSpPr>
            <p:nvPr/>
          </p:nvSpPr>
          <p:spPr bwMode="auto">
            <a:xfrm>
              <a:off x="3878" y="1975"/>
              <a:ext cx="4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Times New Roman" pitchFamily="18" charset="0"/>
                </a:rPr>
                <a:t>u</a:t>
              </a:r>
              <a:endParaRPr lang="en-US"/>
            </a:p>
          </p:txBody>
        </p:sp>
        <p:sp>
          <p:nvSpPr>
            <p:cNvPr id="54394" name="Rectangle 324"/>
            <p:cNvSpPr>
              <a:spLocks noChangeArrowheads="1"/>
            </p:cNvSpPr>
            <p:nvPr/>
          </p:nvSpPr>
          <p:spPr bwMode="auto">
            <a:xfrm>
              <a:off x="3927" y="1975"/>
              <a:ext cx="4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Times New Roman" pitchFamily="18" charset="0"/>
                </a:rPr>
                <a:t>n</a:t>
              </a:r>
              <a:endParaRPr lang="en-US"/>
            </a:p>
          </p:txBody>
        </p:sp>
        <p:sp>
          <p:nvSpPr>
            <p:cNvPr id="54395" name="Rectangle 325"/>
            <p:cNvSpPr>
              <a:spLocks noChangeArrowheads="1"/>
            </p:cNvSpPr>
            <p:nvPr/>
          </p:nvSpPr>
          <p:spPr bwMode="auto">
            <a:xfrm>
              <a:off x="3976" y="1975"/>
              <a:ext cx="27"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Times New Roman" pitchFamily="18" charset="0"/>
                </a:rPr>
                <a:t>i</a:t>
              </a:r>
              <a:endParaRPr lang="en-US"/>
            </a:p>
          </p:txBody>
        </p:sp>
        <p:sp>
          <p:nvSpPr>
            <p:cNvPr id="54396" name="Rectangle 326"/>
            <p:cNvSpPr>
              <a:spLocks noChangeArrowheads="1"/>
            </p:cNvSpPr>
            <p:nvPr/>
          </p:nvSpPr>
          <p:spPr bwMode="auto">
            <a:xfrm>
              <a:off x="4003" y="1975"/>
              <a:ext cx="27"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Times New Roman" pitchFamily="18" charset="0"/>
                </a:rPr>
                <a:t>t</a:t>
              </a:r>
              <a:endParaRPr lang="en-US"/>
            </a:p>
          </p:txBody>
        </p:sp>
        <p:sp>
          <p:nvSpPr>
            <p:cNvPr id="54397" name="Rectangle 327"/>
            <p:cNvSpPr>
              <a:spLocks noChangeArrowheads="1"/>
            </p:cNvSpPr>
            <p:nvPr/>
          </p:nvSpPr>
          <p:spPr bwMode="auto">
            <a:xfrm>
              <a:off x="4030" y="1975"/>
              <a:ext cx="37"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Times New Roman" pitchFamily="18" charset="0"/>
                </a:rPr>
                <a:t>s</a:t>
              </a:r>
              <a:endParaRPr lang="en-US"/>
            </a:p>
          </p:txBody>
        </p:sp>
        <p:sp>
          <p:nvSpPr>
            <p:cNvPr id="54398" name="Rectangle 328"/>
            <p:cNvSpPr>
              <a:spLocks noChangeArrowheads="1"/>
            </p:cNvSpPr>
            <p:nvPr/>
          </p:nvSpPr>
          <p:spPr bwMode="auto">
            <a:xfrm>
              <a:off x="3055" y="2316"/>
              <a:ext cx="4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Times New Roman" pitchFamily="18" charset="0"/>
                </a:rPr>
                <a:t>d</a:t>
              </a:r>
              <a:endParaRPr lang="en-US"/>
            </a:p>
          </p:txBody>
        </p:sp>
        <p:sp>
          <p:nvSpPr>
            <p:cNvPr id="54399" name="Rectangle 329"/>
            <p:cNvSpPr>
              <a:spLocks noChangeArrowheads="1"/>
            </p:cNvSpPr>
            <p:nvPr/>
          </p:nvSpPr>
          <p:spPr bwMode="auto">
            <a:xfrm>
              <a:off x="3104" y="2316"/>
              <a:ext cx="27"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Times New Roman" pitchFamily="18" charset="0"/>
                </a:rPr>
                <a:t>i</a:t>
              </a:r>
              <a:endParaRPr lang="en-US"/>
            </a:p>
          </p:txBody>
        </p:sp>
        <p:sp>
          <p:nvSpPr>
            <p:cNvPr id="54400" name="Rectangle 330"/>
            <p:cNvSpPr>
              <a:spLocks noChangeArrowheads="1"/>
            </p:cNvSpPr>
            <p:nvPr/>
          </p:nvSpPr>
          <p:spPr bwMode="auto">
            <a:xfrm>
              <a:off x="3132" y="2316"/>
              <a:ext cx="75"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Times New Roman" pitchFamily="18" charset="0"/>
                </a:rPr>
                <a:t>m</a:t>
              </a:r>
              <a:endParaRPr lang="en-US"/>
            </a:p>
          </p:txBody>
        </p:sp>
        <p:sp>
          <p:nvSpPr>
            <p:cNvPr id="54401" name="Rectangle 331"/>
            <p:cNvSpPr>
              <a:spLocks noChangeArrowheads="1"/>
            </p:cNvSpPr>
            <p:nvPr/>
          </p:nvSpPr>
          <p:spPr bwMode="auto">
            <a:xfrm>
              <a:off x="3208" y="2316"/>
              <a:ext cx="3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Times New Roman" pitchFamily="18" charset="0"/>
                </a:rPr>
                <a:t>(</a:t>
              </a:r>
              <a:endParaRPr lang="en-US"/>
            </a:p>
          </p:txBody>
        </p:sp>
        <p:sp>
          <p:nvSpPr>
            <p:cNvPr id="54402" name="Rectangle 332"/>
            <p:cNvSpPr>
              <a:spLocks noChangeArrowheads="1"/>
            </p:cNvSpPr>
            <p:nvPr/>
          </p:nvSpPr>
          <p:spPr bwMode="auto">
            <a:xfrm>
              <a:off x="3241" y="2331"/>
              <a:ext cx="5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b="1">
                  <a:solidFill>
                    <a:srgbClr val="000000"/>
                  </a:solidFill>
                  <a:latin typeface="Times New Roman" pitchFamily="18" charset="0"/>
                </a:rPr>
                <a:t>X</a:t>
              </a:r>
              <a:endParaRPr lang="en-US"/>
            </a:p>
          </p:txBody>
        </p:sp>
        <p:sp>
          <p:nvSpPr>
            <p:cNvPr id="54403" name="Rectangle 333"/>
            <p:cNvSpPr>
              <a:spLocks noChangeArrowheads="1"/>
            </p:cNvSpPr>
            <p:nvPr/>
          </p:nvSpPr>
          <p:spPr bwMode="auto">
            <a:xfrm>
              <a:off x="3295" y="2316"/>
              <a:ext cx="3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Times New Roman" pitchFamily="18" charset="0"/>
                </a:rPr>
                <a:t>)</a:t>
              </a:r>
              <a:endParaRPr lang="en-US"/>
            </a:p>
          </p:txBody>
        </p:sp>
        <p:sp>
          <p:nvSpPr>
            <p:cNvPr id="54404" name="Rectangle 334"/>
            <p:cNvSpPr>
              <a:spLocks noChangeArrowheads="1"/>
            </p:cNvSpPr>
            <p:nvPr/>
          </p:nvSpPr>
          <p:spPr bwMode="auto">
            <a:xfrm>
              <a:off x="3329" y="2316"/>
              <a:ext cx="2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Times New Roman" pitchFamily="18" charset="0"/>
                </a:rPr>
                <a:t> </a:t>
              </a:r>
              <a:endParaRPr lang="en-US"/>
            </a:p>
          </p:txBody>
        </p:sp>
        <p:sp>
          <p:nvSpPr>
            <p:cNvPr id="54405" name="Rectangle 335"/>
            <p:cNvSpPr>
              <a:spLocks noChangeArrowheads="1"/>
            </p:cNvSpPr>
            <p:nvPr/>
          </p:nvSpPr>
          <p:spPr bwMode="auto">
            <a:xfrm>
              <a:off x="3352" y="2316"/>
              <a:ext cx="5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Times New Roman" pitchFamily="18" charset="0"/>
                </a:rPr>
                <a:t>=</a:t>
              </a:r>
              <a:endParaRPr lang="en-US"/>
            </a:p>
          </p:txBody>
        </p:sp>
        <p:sp>
          <p:nvSpPr>
            <p:cNvPr id="54406" name="Rectangle 336"/>
            <p:cNvSpPr>
              <a:spLocks noChangeArrowheads="1"/>
            </p:cNvSpPr>
            <p:nvPr/>
          </p:nvSpPr>
          <p:spPr bwMode="auto">
            <a:xfrm>
              <a:off x="3408" y="2316"/>
              <a:ext cx="4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Times New Roman" pitchFamily="18" charset="0"/>
                </a:rPr>
                <a:t>7</a:t>
              </a:r>
              <a:endParaRPr lang="en-US"/>
            </a:p>
          </p:txBody>
        </p:sp>
        <p:sp>
          <p:nvSpPr>
            <p:cNvPr id="54407" name="Rectangle 337"/>
            <p:cNvSpPr>
              <a:spLocks noChangeArrowheads="1"/>
            </p:cNvSpPr>
            <p:nvPr/>
          </p:nvSpPr>
          <p:spPr bwMode="auto">
            <a:xfrm>
              <a:off x="3456" y="2332"/>
              <a:ext cx="53"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rPr>
                <a:t>X</a:t>
              </a:r>
              <a:endParaRPr lang="en-US"/>
            </a:p>
          </p:txBody>
        </p:sp>
        <p:sp>
          <p:nvSpPr>
            <p:cNvPr id="54408" name="Rectangle 338"/>
            <p:cNvSpPr>
              <a:spLocks noChangeArrowheads="1"/>
            </p:cNvSpPr>
            <p:nvPr/>
          </p:nvSpPr>
          <p:spPr bwMode="auto">
            <a:xfrm>
              <a:off x="3506" y="2316"/>
              <a:ext cx="4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Times New Roman" pitchFamily="18" charset="0"/>
                </a:rPr>
                <a:t>2</a:t>
              </a:r>
              <a:endParaRPr lang="en-US"/>
            </a:p>
          </p:txBody>
        </p:sp>
        <p:sp>
          <p:nvSpPr>
            <p:cNvPr id="54409" name="Rectangle 339"/>
            <p:cNvSpPr>
              <a:spLocks noChangeArrowheads="1"/>
            </p:cNvSpPr>
            <p:nvPr/>
          </p:nvSpPr>
          <p:spPr bwMode="auto">
            <a:xfrm>
              <a:off x="3557" y="2316"/>
              <a:ext cx="4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Times New Roman" pitchFamily="18" charset="0"/>
                </a:rPr>
                <a:t>9</a:t>
              </a:r>
              <a:endParaRPr lang="en-US"/>
            </a:p>
          </p:txBody>
        </p:sp>
        <p:sp>
          <p:nvSpPr>
            <p:cNvPr id="54410" name="Rectangle 340"/>
            <p:cNvSpPr>
              <a:spLocks noChangeArrowheads="1"/>
            </p:cNvSpPr>
            <p:nvPr/>
          </p:nvSpPr>
          <p:spPr bwMode="auto">
            <a:xfrm>
              <a:off x="3605" y="2316"/>
              <a:ext cx="5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Times New Roman" pitchFamily="18" charset="0"/>
                </a:rPr>
                <a:t>=</a:t>
              </a:r>
              <a:endParaRPr lang="en-US"/>
            </a:p>
          </p:txBody>
        </p:sp>
        <p:sp>
          <p:nvSpPr>
            <p:cNvPr id="54411" name="Rectangle 341"/>
            <p:cNvSpPr>
              <a:spLocks noChangeArrowheads="1"/>
            </p:cNvSpPr>
            <p:nvPr/>
          </p:nvSpPr>
          <p:spPr bwMode="auto">
            <a:xfrm>
              <a:off x="3660" y="2316"/>
              <a:ext cx="2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Times New Roman" pitchFamily="18" charset="0"/>
                </a:rPr>
                <a:t> </a:t>
              </a:r>
              <a:endParaRPr lang="en-US"/>
            </a:p>
          </p:txBody>
        </p:sp>
        <p:sp>
          <p:nvSpPr>
            <p:cNvPr id="54412" name="Rectangle 342"/>
            <p:cNvSpPr>
              <a:spLocks noChangeArrowheads="1"/>
            </p:cNvSpPr>
            <p:nvPr/>
          </p:nvSpPr>
          <p:spPr bwMode="auto">
            <a:xfrm>
              <a:off x="3684" y="2316"/>
              <a:ext cx="4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Times New Roman" pitchFamily="18" charset="0"/>
                </a:rPr>
                <a:t>2</a:t>
              </a:r>
              <a:endParaRPr lang="en-US"/>
            </a:p>
          </p:txBody>
        </p:sp>
        <p:sp>
          <p:nvSpPr>
            <p:cNvPr id="54413" name="Rectangle 343"/>
            <p:cNvSpPr>
              <a:spLocks noChangeArrowheads="1"/>
            </p:cNvSpPr>
            <p:nvPr/>
          </p:nvSpPr>
          <p:spPr bwMode="auto">
            <a:xfrm>
              <a:off x="3734" y="2316"/>
              <a:ext cx="4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Times New Roman" pitchFamily="18" charset="0"/>
                </a:rPr>
                <a:t>0</a:t>
              </a:r>
              <a:endParaRPr lang="en-US"/>
            </a:p>
          </p:txBody>
        </p:sp>
        <p:sp>
          <p:nvSpPr>
            <p:cNvPr id="54414" name="Rectangle 344"/>
            <p:cNvSpPr>
              <a:spLocks noChangeArrowheads="1"/>
            </p:cNvSpPr>
            <p:nvPr/>
          </p:nvSpPr>
          <p:spPr bwMode="auto">
            <a:xfrm>
              <a:off x="3783" y="2316"/>
              <a:ext cx="4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Times New Roman" pitchFamily="18" charset="0"/>
                </a:rPr>
                <a:t>3</a:t>
              </a:r>
              <a:endParaRPr lang="en-US"/>
            </a:p>
          </p:txBody>
        </p:sp>
        <p:sp>
          <p:nvSpPr>
            <p:cNvPr id="54415" name="Rectangle 345"/>
            <p:cNvSpPr>
              <a:spLocks noChangeArrowheads="1"/>
            </p:cNvSpPr>
            <p:nvPr/>
          </p:nvSpPr>
          <p:spPr bwMode="auto">
            <a:xfrm>
              <a:off x="3833" y="2316"/>
              <a:ext cx="2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Times New Roman" pitchFamily="18" charset="0"/>
                </a:rPr>
                <a:t> </a:t>
              </a:r>
              <a:endParaRPr lang="en-US"/>
            </a:p>
          </p:txBody>
        </p:sp>
        <p:sp>
          <p:nvSpPr>
            <p:cNvPr id="54416" name="Rectangle 346"/>
            <p:cNvSpPr>
              <a:spLocks noChangeArrowheads="1"/>
            </p:cNvSpPr>
            <p:nvPr/>
          </p:nvSpPr>
          <p:spPr bwMode="auto">
            <a:xfrm>
              <a:off x="3857" y="2316"/>
              <a:ext cx="5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Times New Roman" pitchFamily="18" charset="0"/>
                </a:rPr>
                <a:t>E</a:t>
              </a:r>
              <a:endParaRPr lang="en-US"/>
            </a:p>
          </p:txBody>
        </p:sp>
        <p:sp>
          <p:nvSpPr>
            <p:cNvPr id="54417" name="Rectangle 347"/>
            <p:cNvSpPr>
              <a:spLocks noChangeArrowheads="1"/>
            </p:cNvSpPr>
            <p:nvPr/>
          </p:nvSpPr>
          <p:spPr bwMode="auto">
            <a:xfrm>
              <a:off x="3916" y="2316"/>
              <a:ext cx="27"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Times New Roman" pitchFamily="18" charset="0"/>
                </a:rPr>
                <a:t>i</a:t>
              </a:r>
              <a:endParaRPr lang="en-US"/>
            </a:p>
          </p:txBody>
        </p:sp>
        <p:sp>
          <p:nvSpPr>
            <p:cNvPr id="54418" name="Rectangle 348"/>
            <p:cNvSpPr>
              <a:spLocks noChangeArrowheads="1"/>
            </p:cNvSpPr>
            <p:nvPr/>
          </p:nvSpPr>
          <p:spPr bwMode="auto">
            <a:xfrm>
              <a:off x="3945" y="2316"/>
              <a:ext cx="4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Times New Roman" pitchFamily="18" charset="0"/>
                </a:rPr>
                <a:t>n</a:t>
              </a:r>
              <a:endParaRPr lang="en-US"/>
            </a:p>
          </p:txBody>
        </p:sp>
        <p:sp>
          <p:nvSpPr>
            <p:cNvPr id="54419" name="Rectangle 349"/>
            <p:cNvSpPr>
              <a:spLocks noChangeArrowheads="1"/>
            </p:cNvSpPr>
            <p:nvPr/>
          </p:nvSpPr>
          <p:spPr bwMode="auto">
            <a:xfrm>
              <a:off x="3994" y="2316"/>
              <a:ext cx="4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Times New Roman" pitchFamily="18" charset="0"/>
                </a:rPr>
                <a:t>g</a:t>
              </a:r>
              <a:endParaRPr lang="en-US"/>
            </a:p>
          </p:txBody>
        </p:sp>
        <p:sp>
          <p:nvSpPr>
            <p:cNvPr id="54420" name="Rectangle 350"/>
            <p:cNvSpPr>
              <a:spLocks noChangeArrowheads="1"/>
            </p:cNvSpPr>
            <p:nvPr/>
          </p:nvSpPr>
          <p:spPr bwMode="auto">
            <a:xfrm>
              <a:off x="4042" y="2316"/>
              <a:ext cx="4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Times New Roman" pitchFamily="18" charset="0"/>
                </a:rPr>
                <a:t>a</a:t>
              </a:r>
              <a:endParaRPr lang="en-US"/>
            </a:p>
          </p:txBody>
        </p:sp>
        <p:sp>
          <p:nvSpPr>
            <p:cNvPr id="54421" name="Rectangle 351"/>
            <p:cNvSpPr>
              <a:spLocks noChangeArrowheads="1"/>
            </p:cNvSpPr>
            <p:nvPr/>
          </p:nvSpPr>
          <p:spPr bwMode="auto">
            <a:xfrm>
              <a:off x="4086" y="2316"/>
              <a:ext cx="4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Times New Roman" pitchFamily="18" charset="0"/>
                </a:rPr>
                <a:t>b</a:t>
              </a:r>
              <a:endParaRPr lang="en-US"/>
            </a:p>
          </p:txBody>
        </p:sp>
        <p:sp>
          <p:nvSpPr>
            <p:cNvPr id="54422" name="Rectangle 352"/>
            <p:cNvSpPr>
              <a:spLocks noChangeArrowheads="1"/>
            </p:cNvSpPr>
            <p:nvPr/>
          </p:nvSpPr>
          <p:spPr bwMode="auto">
            <a:xfrm>
              <a:off x="4135" y="2316"/>
              <a:ext cx="4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Times New Roman" pitchFamily="18" charset="0"/>
                </a:rPr>
                <a:t>e</a:t>
              </a:r>
              <a:endParaRPr lang="en-US"/>
            </a:p>
          </p:txBody>
        </p:sp>
        <p:sp>
          <p:nvSpPr>
            <p:cNvPr id="54423" name="Rectangle 353"/>
            <p:cNvSpPr>
              <a:spLocks noChangeArrowheads="1"/>
            </p:cNvSpPr>
            <p:nvPr/>
          </p:nvSpPr>
          <p:spPr bwMode="auto">
            <a:xfrm>
              <a:off x="4179" y="2316"/>
              <a:ext cx="4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Times New Roman" pitchFamily="18" charset="0"/>
                </a:rPr>
                <a:t>v</a:t>
              </a:r>
              <a:endParaRPr lang="en-US"/>
            </a:p>
          </p:txBody>
        </p:sp>
        <p:sp>
          <p:nvSpPr>
            <p:cNvPr id="54424" name="Rectangle 354"/>
            <p:cNvSpPr>
              <a:spLocks noChangeArrowheads="1"/>
            </p:cNvSpPr>
            <p:nvPr/>
          </p:nvSpPr>
          <p:spPr bwMode="auto">
            <a:xfrm>
              <a:off x="4228" y="2316"/>
              <a:ext cx="4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Times New Roman" pitchFamily="18" charset="0"/>
                </a:rPr>
                <a:t>a</a:t>
              </a:r>
              <a:endParaRPr lang="en-US"/>
            </a:p>
          </p:txBody>
        </p:sp>
        <p:sp>
          <p:nvSpPr>
            <p:cNvPr id="54425" name="Rectangle 355"/>
            <p:cNvSpPr>
              <a:spLocks noChangeArrowheads="1"/>
            </p:cNvSpPr>
            <p:nvPr/>
          </p:nvSpPr>
          <p:spPr bwMode="auto">
            <a:xfrm>
              <a:off x="4272" y="2316"/>
              <a:ext cx="3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Times New Roman" pitchFamily="18" charset="0"/>
                </a:rPr>
                <a:t>r</a:t>
              </a:r>
              <a:endParaRPr lang="en-US"/>
            </a:p>
          </p:txBody>
        </p:sp>
        <p:sp>
          <p:nvSpPr>
            <p:cNvPr id="54426" name="Rectangle 356"/>
            <p:cNvSpPr>
              <a:spLocks noChangeArrowheads="1"/>
            </p:cNvSpPr>
            <p:nvPr/>
          </p:nvSpPr>
          <p:spPr bwMode="auto">
            <a:xfrm>
              <a:off x="4304" y="2316"/>
              <a:ext cx="27"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Times New Roman" pitchFamily="18" charset="0"/>
                </a:rPr>
                <a:t>i</a:t>
              </a:r>
              <a:endParaRPr lang="en-US"/>
            </a:p>
          </p:txBody>
        </p:sp>
        <p:sp>
          <p:nvSpPr>
            <p:cNvPr id="54427" name="Rectangle 357"/>
            <p:cNvSpPr>
              <a:spLocks noChangeArrowheads="1"/>
            </p:cNvSpPr>
            <p:nvPr/>
          </p:nvSpPr>
          <p:spPr bwMode="auto">
            <a:xfrm>
              <a:off x="4332" y="2316"/>
              <a:ext cx="4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Times New Roman" pitchFamily="18" charset="0"/>
                </a:rPr>
                <a:t>a</a:t>
              </a:r>
              <a:endParaRPr lang="en-US"/>
            </a:p>
          </p:txBody>
        </p:sp>
        <p:sp>
          <p:nvSpPr>
            <p:cNvPr id="54428" name="Rectangle 358"/>
            <p:cNvSpPr>
              <a:spLocks noChangeArrowheads="1"/>
            </p:cNvSpPr>
            <p:nvPr/>
          </p:nvSpPr>
          <p:spPr bwMode="auto">
            <a:xfrm>
              <a:off x="4376" y="2316"/>
              <a:ext cx="4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Times New Roman" pitchFamily="18" charset="0"/>
                </a:rPr>
                <a:t>b</a:t>
              </a:r>
              <a:endParaRPr lang="en-US"/>
            </a:p>
          </p:txBody>
        </p:sp>
        <p:sp>
          <p:nvSpPr>
            <p:cNvPr id="54429" name="Rectangle 359"/>
            <p:cNvSpPr>
              <a:spLocks noChangeArrowheads="1"/>
            </p:cNvSpPr>
            <p:nvPr/>
          </p:nvSpPr>
          <p:spPr bwMode="auto">
            <a:xfrm>
              <a:off x="4425" y="2316"/>
              <a:ext cx="27"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Times New Roman" pitchFamily="18" charset="0"/>
                </a:rPr>
                <a:t>l</a:t>
              </a:r>
              <a:endParaRPr lang="en-US"/>
            </a:p>
          </p:txBody>
        </p:sp>
        <p:sp>
          <p:nvSpPr>
            <p:cNvPr id="54430" name="Rectangle 360"/>
            <p:cNvSpPr>
              <a:spLocks noChangeArrowheads="1"/>
            </p:cNvSpPr>
            <p:nvPr/>
          </p:nvSpPr>
          <p:spPr bwMode="auto">
            <a:xfrm>
              <a:off x="4453" y="2316"/>
              <a:ext cx="4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Times New Roman" pitchFamily="18" charset="0"/>
                </a:rPr>
                <a:t>e</a:t>
              </a:r>
              <a:endParaRPr lang="en-US"/>
            </a:p>
          </p:txBody>
        </p:sp>
        <p:sp>
          <p:nvSpPr>
            <p:cNvPr id="54431" name="Rectangle 361"/>
            <p:cNvSpPr>
              <a:spLocks noChangeArrowheads="1"/>
            </p:cNvSpPr>
            <p:nvPr/>
          </p:nvSpPr>
          <p:spPr bwMode="auto">
            <a:xfrm>
              <a:off x="4496" y="2316"/>
              <a:ext cx="4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Times New Roman" pitchFamily="18" charset="0"/>
                </a:rPr>
                <a:t>n</a:t>
              </a:r>
              <a:endParaRPr lang="en-US"/>
            </a:p>
          </p:txBody>
        </p:sp>
        <p:sp>
          <p:nvSpPr>
            <p:cNvPr id="54432" name="Rectangle 362"/>
            <p:cNvSpPr>
              <a:spLocks noChangeArrowheads="1"/>
            </p:cNvSpPr>
            <p:nvPr/>
          </p:nvSpPr>
          <p:spPr bwMode="auto">
            <a:xfrm>
              <a:off x="3391" y="1267"/>
              <a:ext cx="4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Times New Roman" pitchFamily="18" charset="0"/>
                </a:rPr>
                <a:t>2</a:t>
              </a:r>
              <a:endParaRPr lang="en-US"/>
            </a:p>
          </p:txBody>
        </p:sp>
        <p:sp>
          <p:nvSpPr>
            <p:cNvPr id="54433" name="Rectangle 363"/>
            <p:cNvSpPr>
              <a:spLocks noChangeArrowheads="1"/>
            </p:cNvSpPr>
            <p:nvPr/>
          </p:nvSpPr>
          <p:spPr bwMode="auto">
            <a:xfrm>
              <a:off x="3433" y="1267"/>
              <a:ext cx="4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Times New Roman" pitchFamily="18" charset="0"/>
                </a:rPr>
                <a:t>6</a:t>
              </a:r>
              <a:endParaRPr lang="en-US"/>
            </a:p>
          </p:txBody>
        </p:sp>
        <p:sp>
          <p:nvSpPr>
            <p:cNvPr id="54434" name="Rectangle 364"/>
            <p:cNvSpPr>
              <a:spLocks noChangeArrowheads="1"/>
            </p:cNvSpPr>
            <p:nvPr/>
          </p:nvSpPr>
          <p:spPr bwMode="auto">
            <a:xfrm>
              <a:off x="3474" y="1267"/>
              <a:ext cx="2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Times New Roman" pitchFamily="18" charset="0"/>
                </a:rPr>
                <a:t> </a:t>
              </a:r>
              <a:endParaRPr lang="en-US"/>
            </a:p>
          </p:txBody>
        </p:sp>
        <p:sp>
          <p:nvSpPr>
            <p:cNvPr id="54435" name="Rectangle 365"/>
            <p:cNvSpPr>
              <a:spLocks noChangeArrowheads="1"/>
            </p:cNvSpPr>
            <p:nvPr/>
          </p:nvSpPr>
          <p:spPr bwMode="auto">
            <a:xfrm>
              <a:off x="3495" y="1267"/>
              <a:ext cx="5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Times New Roman" pitchFamily="18" charset="0"/>
                </a:rPr>
                <a:t>A</a:t>
              </a:r>
              <a:endParaRPr lang="en-US"/>
            </a:p>
          </p:txBody>
        </p:sp>
        <p:sp>
          <p:nvSpPr>
            <p:cNvPr id="54436" name="Rectangle 366"/>
            <p:cNvSpPr>
              <a:spLocks noChangeArrowheads="1"/>
            </p:cNvSpPr>
            <p:nvPr/>
          </p:nvSpPr>
          <p:spPr bwMode="auto">
            <a:xfrm>
              <a:off x="3554" y="1267"/>
              <a:ext cx="4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Times New Roman" pitchFamily="18" charset="0"/>
                </a:rPr>
                <a:t>u</a:t>
              </a:r>
              <a:endParaRPr lang="en-US"/>
            </a:p>
          </p:txBody>
        </p:sp>
        <p:sp>
          <p:nvSpPr>
            <p:cNvPr id="54437" name="Rectangle 367"/>
            <p:cNvSpPr>
              <a:spLocks noChangeArrowheads="1"/>
            </p:cNvSpPr>
            <p:nvPr/>
          </p:nvSpPr>
          <p:spPr bwMode="auto">
            <a:xfrm>
              <a:off x="3594" y="1267"/>
              <a:ext cx="31"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Times New Roman" pitchFamily="18" charset="0"/>
                </a:rPr>
                <a:t>s</a:t>
              </a:r>
              <a:endParaRPr lang="en-US"/>
            </a:p>
          </p:txBody>
        </p:sp>
        <p:sp>
          <p:nvSpPr>
            <p:cNvPr id="54438" name="Rectangle 368"/>
            <p:cNvSpPr>
              <a:spLocks noChangeArrowheads="1"/>
            </p:cNvSpPr>
            <p:nvPr/>
          </p:nvSpPr>
          <p:spPr bwMode="auto">
            <a:xfrm>
              <a:off x="3626" y="1267"/>
              <a:ext cx="4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Times New Roman" pitchFamily="18" charset="0"/>
                </a:rPr>
                <a:t>g</a:t>
              </a:r>
              <a:endParaRPr lang="en-US"/>
            </a:p>
          </p:txBody>
        </p:sp>
        <p:sp>
          <p:nvSpPr>
            <p:cNvPr id="54439" name="Rectangle 369"/>
            <p:cNvSpPr>
              <a:spLocks noChangeArrowheads="1"/>
            </p:cNvSpPr>
            <p:nvPr/>
          </p:nvSpPr>
          <p:spPr bwMode="auto">
            <a:xfrm>
              <a:off x="3668" y="1267"/>
              <a:ext cx="36"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Times New Roman" pitchFamily="18" charset="0"/>
                </a:rPr>
                <a:t>a</a:t>
              </a:r>
              <a:endParaRPr lang="en-US"/>
            </a:p>
          </p:txBody>
        </p:sp>
        <p:sp>
          <p:nvSpPr>
            <p:cNvPr id="54440" name="Rectangle 370"/>
            <p:cNvSpPr>
              <a:spLocks noChangeArrowheads="1"/>
            </p:cNvSpPr>
            <p:nvPr/>
          </p:nvSpPr>
          <p:spPr bwMode="auto">
            <a:xfrm>
              <a:off x="3703" y="1267"/>
              <a:ext cx="4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Times New Roman" pitchFamily="18" charset="0"/>
                </a:rPr>
                <a:t>b</a:t>
              </a:r>
              <a:endParaRPr lang="en-US"/>
            </a:p>
          </p:txBody>
        </p:sp>
        <p:sp>
          <p:nvSpPr>
            <p:cNvPr id="54441" name="Rectangle 371"/>
            <p:cNvSpPr>
              <a:spLocks noChangeArrowheads="1"/>
            </p:cNvSpPr>
            <p:nvPr/>
          </p:nvSpPr>
          <p:spPr bwMode="auto">
            <a:xfrm>
              <a:off x="3745" y="1267"/>
              <a:ext cx="36"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Times New Roman" pitchFamily="18" charset="0"/>
                </a:rPr>
                <a:t>e</a:t>
              </a:r>
              <a:endParaRPr lang="en-US"/>
            </a:p>
          </p:txBody>
        </p:sp>
        <p:sp>
          <p:nvSpPr>
            <p:cNvPr id="54442" name="Rectangle 372"/>
            <p:cNvSpPr>
              <a:spLocks noChangeArrowheads="1"/>
            </p:cNvSpPr>
            <p:nvPr/>
          </p:nvSpPr>
          <p:spPr bwMode="auto">
            <a:xfrm>
              <a:off x="3782" y="1267"/>
              <a:ext cx="36"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Times New Roman" pitchFamily="18" charset="0"/>
                </a:rPr>
                <a:t>e</a:t>
              </a:r>
              <a:endParaRPr lang="en-US"/>
            </a:p>
          </p:txBody>
        </p:sp>
        <p:sp>
          <p:nvSpPr>
            <p:cNvPr id="54443" name="Rectangle 373"/>
            <p:cNvSpPr>
              <a:spLocks noChangeArrowheads="1"/>
            </p:cNvSpPr>
            <p:nvPr/>
          </p:nvSpPr>
          <p:spPr bwMode="auto">
            <a:xfrm>
              <a:off x="3817" y="1267"/>
              <a:ext cx="2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Times New Roman" pitchFamily="18" charset="0"/>
                </a:rPr>
                <a:t>i</a:t>
              </a:r>
              <a:endParaRPr lang="en-US"/>
            </a:p>
          </p:txBody>
        </p:sp>
        <p:sp>
          <p:nvSpPr>
            <p:cNvPr id="54444" name="Rectangle 374"/>
            <p:cNvSpPr>
              <a:spLocks noChangeArrowheads="1"/>
            </p:cNvSpPr>
            <p:nvPr/>
          </p:nvSpPr>
          <p:spPr bwMode="auto">
            <a:xfrm>
              <a:off x="3840" y="1267"/>
              <a:ext cx="4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Times New Roman" pitchFamily="18" charset="0"/>
                </a:rPr>
                <a:t>n</a:t>
              </a:r>
              <a:endParaRPr lang="en-US"/>
            </a:p>
          </p:txBody>
        </p:sp>
        <p:sp>
          <p:nvSpPr>
            <p:cNvPr id="54445" name="Rectangle 375"/>
            <p:cNvSpPr>
              <a:spLocks noChangeArrowheads="1"/>
            </p:cNvSpPr>
            <p:nvPr/>
          </p:nvSpPr>
          <p:spPr bwMode="auto">
            <a:xfrm>
              <a:off x="3881" y="1267"/>
              <a:ext cx="4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Times New Roman" pitchFamily="18" charset="0"/>
                </a:rPr>
                <a:t>h</a:t>
              </a:r>
              <a:endParaRPr lang="en-US"/>
            </a:p>
          </p:txBody>
        </p:sp>
        <p:sp>
          <p:nvSpPr>
            <p:cNvPr id="54446" name="Rectangle 376"/>
            <p:cNvSpPr>
              <a:spLocks noChangeArrowheads="1"/>
            </p:cNvSpPr>
            <p:nvPr/>
          </p:nvSpPr>
          <p:spPr bwMode="auto">
            <a:xfrm>
              <a:off x="3922" y="1267"/>
              <a:ext cx="36"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Times New Roman" pitchFamily="18" charset="0"/>
                </a:rPr>
                <a:t>e</a:t>
              </a:r>
              <a:endParaRPr lang="en-US"/>
            </a:p>
          </p:txBody>
        </p:sp>
        <p:sp>
          <p:nvSpPr>
            <p:cNvPr id="54447" name="Rectangle 377"/>
            <p:cNvSpPr>
              <a:spLocks noChangeArrowheads="1"/>
            </p:cNvSpPr>
            <p:nvPr/>
          </p:nvSpPr>
          <p:spPr bwMode="auto">
            <a:xfrm>
              <a:off x="3958" y="1267"/>
              <a:ext cx="2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Times New Roman" pitchFamily="18" charset="0"/>
                </a:rPr>
                <a:t>i</a:t>
              </a:r>
              <a:endParaRPr lang="en-US"/>
            </a:p>
          </p:txBody>
        </p:sp>
        <p:sp>
          <p:nvSpPr>
            <p:cNvPr id="54448" name="Rectangle 378"/>
            <p:cNvSpPr>
              <a:spLocks noChangeArrowheads="1"/>
            </p:cNvSpPr>
            <p:nvPr/>
          </p:nvSpPr>
          <p:spPr bwMode="auto">
            <a:xfrm>
              <a:off x="3981" y="1267"/>
              <a:ext cx="2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Times New Roman" pitchFamily="18" charset="0"/>
                </a:rPr>
                <a:t>t</a:t>
              </a:r>
              <a:endParaRPr lang="en-US"/>
            </a:p>
          </p:txBody>
        </p:sp>
        <p:sp>
          <p:nvSpPr>
            <p:cNvPr id="54449" name="Rectangle 379"/>
            <p:cNvSpPr>
              <a:spLocks noChangeArrowheads="1"/>
            </p:cNvSpPr>
            <p:nvPr/>
          </p:nvSpPr>
          <p:spPr bwMode="auto">
            <a:xfrm>
              <a:off x="4003" y="1267"/>
              <a:ext cx="36"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Times New Roman" pitchFamily="18" charset="0"/>
                </a:rPr>
                <a:t>e</a:t>
              </a:r>
              <a:endParaRPr lang="en-US"/>
            </a:p>
          </p:txBody>
        </p:sp>
        <p:sp>
          <p:nvSpPr>
            <p:cNvPr id="54450" name="Rectangle 380"/>
            <p:cNvSpPr>
              <a:spLocks noChangeArrowheads="1"/>
            </p:cNvSpPr>
            <p:nvPr/>
          </p:nvSpPr>
          <p:spPr bwMode="auto">
            <a:xfrm>
              <a:off x="4040" y="1267"/>
              <a:ext cx="4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Times New Roman" pitchFamily="18" charset="0"/>
                </a:rPr>
                <a:t>n</a:t>
              </a:r>
              <a:endParaRPr lang="en-US"/>
            </a:p>
          </p:txBody>
        </p:sp>
        <p:sp>
          <p:nvSpPr>
            <p:cNvPr id="54451" name="Rectangle 381"/>
            <p:cNvSpPr>
              <a:spLocks noChangeArrowheads="1"/>
            </p:cNvSpPr>
            <p:nvPr/>
          </p:nvSpPr>
          <p:spPr bwMode="auto">
            <a:xfrm>
              <a:off x="3399" y="759"/>
              <a:ext cx="11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latin typeface="Times New Roman" pitchFamily="18" charset="0"/>
                </a:rPr>
                <a:t>A</a:t>
              </a:r>
              <a:endParaRPr lang="en-US"/>
            </a:p>
          </p:txBody>
        </p:sp>
        <p:sp>
          <p:nvSpPr>
            <p:cNvPr id="54452" name="Rectangle 382"/>
            <p:cNvSpPr>
              <a:spLocks noChangeArrowheads="1"/>
            </p:cNvSpPr>
            <p:nvPr/>
          </p:nvSpPr>
          <p:spPr bwMode="auto">
            <a:xfrm>
              <a:off x="3515" y="759"/>
              <a:ext cx="8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latin typeface="Times New Roman" pitchFamily="18" charset="0"/>
                </a:rPr>
                <a:t>u</a:t>
              </a:r>
              <a:endParaRPr lang="en-US"/>
            </a:p>
          </p:txBody>
        </p:sp>
        <p:sp>
          <p:nvSpPr>
            <p:cNvPr id="54453" name="Rectangle 383"/>
            <p:cNvSpPr>
              <a:spLocks noChangeArrowheads="1"/>
            </p:cNvSpPr>
            <p:nvPr/>
          </p:nvSpPr>
          <p:spPr bwMode="auto">
            <a:xfrm>
              <a:off x="3594" y="759"/>
              <a:ext cx="6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latin typeface="Times New Roman" pitchFamily="18" charset="0"/>
                </a:rPr>
                <a:t>s</a:t>
              </a:r>
              <a:endParaRPr lang="en-US"/>
            </a:p>
          </p:txBody>
        </p:sp>
        <p:sp>
          <p:nvSpPr>
            <p:cNvPr id="54454" name="Rectangle 384"/>
            <p:cNvSpPr>
              <a:spLocks noChangeArrowheads="1"/>
            </p:cNvSpPr>
            <p:nvPr/>
          </p:nvSpPr>
          <p:spPr bwMode="auto">
            <a:xfrm>
              <a:off x="3656" y="759"/>
              <a:ext cx="8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latin typeface="Times New Roman" pitchFamily="18" charset="0"/>
                </a:rPr>
                <a:t>g</a:t>
              </a:r>
              <a:endParaRPr lang="en-US"/>
            </a:p>
          </p:txBody>
        </p:sp>
        <p:sp>
          <p:nvSpPr>
            <p:cNvPr id="54455" name="Rectangle 385"/>
            <p:cNvSpPr>
              <a:spLocks noChangeArrowheads="1"/>
            </p:cNvSpPr>
            <p:nvPr/>
          </p:nvSpPr>
          <p:spPr bwMode="auto">
            <a:xfrm>
              <a:off x="3736" y="759"/>
              <a:ext cx="7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latin typeface="Times New Roman" pitchFamily="18" charset="0"/>
                </a:rPr>
                <a:t>a</a:t>
              </a:r>
              <a:endParaRPr lang="en-US"/>
            </a:p>
          </p:txBody>
        </p:sp>
        <p:sp>
          <p:nvSpPr>
            <p:cNvPr id="54456" name="Rectangle 386"/>
            <p:cNvSpPr>
              <a:spLocks noChangeArrowheads="1"/>
            </p:cNvSpPr>
            <p:nvPr/>
          </p:nvSpPr>
          <p:spPr bwMode="auto">
            <a:xfrm>
              <a:off x="3807" y="759"/>
              <a:ext cx="8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latin typeface="Times New Roman" pitchFamily="18" charset="0"/>
                </a:rPr>
                <a:t>b</a:t>
              </a:r>
              <a:endParaRPr lang="en-US"/>
            </a:p>
          </p:txBody>
        </p:sp>
        <p:sp>
          <p:nvSpPr>
            <p:cNvPr id="54457" name="Rectangle 387"/>
            <p:cNvSpPr>
              <a:spLocks noChangeArrowheads="1"/>
            </p:cNvSpPr>
            <p:nvPr/>
          </p:nvSpPr>
          <p:spPr bwMode="auto">
            <a:xfrm>
              <a:off x="3886" y="759"/>
              <a:ext cx="7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latin typeface="Times New Roman" pitchFamily="18" charset="0"/>
                </a:rPr>
                <a:t>e</a:t>
              </a:r>
              <a:endParaRPr lang="en-US"/>
            </a:p>
          </p:txBody>
        </p:sp>
        <p:sp>
          <p:nvSpPr>
            <p:cNvPr id="54458" name="Rectangle 388"/>
            <p:cNvSpPr>
              <a:spLocks noChangeArrowheads="1"/>
            </p:cNvSpPr>
            <p:nvPr/>
          </p:nvSpPr>
          <p:spPr bwMode="auto">
            <a:xfrm>
              <a:off x="3957" y="759"/>
              <a:ext cx="4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latin typeface="Times New Roman" pitchFamily="18" charset="0"/>
                </a:rPr>
                <a:t>:</a:t>
              </a:r>
              <a:endParaRPr lang="en-US"/>
            </a:p>
          </p:txBody>
        </p:sp>
        <p:sp>
          <p:nvSpPr>
            <p:cNvPr id="54459" name="Rectangle 389"/>
            <p:cNvSpPr>
              <a:spLocks noChangeArrowheads="1"/>
            </p:cNvSpPr>
            <p:nvPr/>
          </p:nvSpPr>
          <p:spPr bwMode="auto">
            <a:xfrm>
              <a:off x="4002" y="759"/>
              <a:ext cx="4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latin typeface="Times New Roman" pitchFamily="18" charset="0"/>
                </a:rPr>
                <a:t> </a:t>
              </a:r>
              <a:endParaRPr lang="en-US"/>
            </a:p>
          </p:txBody>
        </p:sp>
        <p:sp>
          <p:nvSpPr>
            <p:cNvPr id="54460" name="Rectangle 390"/>
            <p:cNvSpPr>
              <a:spLocks noChangeArrowheads="1"/>
            </p:cNvSpPr>
            <p:nvPr/>
          </p:nvSpPr>
          <p:spPr bwMode="auto">
            <a:xfrm>
              <a:off x="4031" y="821"/>
              <a:ext cx="2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Times New Roman" pitchFamily="18" charset="0"/>
                </a:rPr>
                <a:t> </a:t>
              </a:r>
              <a:endParaRPr lang="en-US"/>
            </a:p>
          </p:txBody>
        </p:sp>
        <p:sp>
          <p:nvSpPr>
            <p:cNvPr id="54461" name="Rectangle 391"/>
            <p:cNvSpPr>
              <a:spLocks noChangeArrowheads="1"/>
            </p:cNvSpPr>
            <p:nvPr/>
          </p:nvSpPr>
          <p:spPr bwMode="auto">
            <a:xfrm>
              <a:off x="4057" y="773"/>
              <a:ext cx="38"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900">
                  <a:solidFill>
                    <a:srgbClr val="000000"/>
                  </a:solidFill>
                  <a:latin typeface="Times New Roman" pitchFamily="18" charset="0"/>
                </a:rPr>
                <a:t> </a:t>
              </a:r>
              <a:endParaRPr lang="en-US"/>
            </a:p>
          </p:txBody>
        </p:sp>
        <p:sp>
          <p:nvSpPr>
            <p:cNvPr id="54462" name="Rectangle 392"/>
            <p:cNvSpPr>
              <a:spLocks noChangeArrowheads="1"/>
            </p:cNvSpPr>
            <p:nvPr/>
          </p:nvSpPr>
          <p:spPr bwMode="auto">
            <a:xfrm>
              <a:off x="4095" y="773"/>
              <a:ext cx="42"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900">
                  <a:solidFill>
                    <a:srgbClr val="000000"/>
                  </a:solidFill>
                  <a:latin typeface="Times New Roman" pitchFamily="18" charset="0"/>
                </a:rPr>
                <a:t>/</a:t>
              </a:r>
              <a:endParaRPr lang="en-US"/>
            </a:p>
          </p:txBody>
        </p:sp>
        <p:sp>
          <p:nvSpPr>
            <p:cNvPr id="54463" name="Rectangle 393"/>
            <p:cNvSpPr>
              <a:spLocks noChangeArrowheads="1"/>
            </p:cNvSpPr>
            <p:nvPr/>
          </p:nvSpPr>
          <p:spPr bwMode="auto">
            <a:xfrm>
              <a:off x="4138" y="773"/>
              <a:ext cx="42"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900">
                  <a:solidFill>
                    <a:srgbClr val="000000"/>
                  </a:solidFill>
                  <a:latin typeface="Times New Roman" pitchFamily="18" charset="0"/>
                </a:rPr>
                <a:t>i</a:t>
              </a:r>
              <a:endParaRPr lang="en-US"/>
            </a:p>
          </p:txBody>
        </p:sp>
        <p:sp>
          <p:nvSpPr>
            <p:cNvPr id="54464" name="Rectangle 394"/>
            <p:cNvSpPr>
              <a:spLocks noChangeArrowheads="1"/>
            </p:cNvSpPr>
            <p:nvPr/>
          </p:nvSpPr>
          <p:spPr bwMode="auto">
            <a:xfrm>
              <a:off x="4180" y="773"/>
              <a:ext cx="42"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900">
                  <a:solidFill>
                    <a:srgbClr val="000000"/>
                  </a:solidFill>
                  <a:latin typeface="Times New Roman" pitchFamily="18" charset="0"/>
                </a:rPr>
                <a:t>/</a:t>
              </a:r>
              <a:endParaRPr lang="en-US"/>
            </a:p>
          </p:txBody>
        </p:sp>
        <p:sp>
          <p:nvSpPr>
            <p:cNvPr id="54465" name="Rectangle 395"/>
            <p:cNvSpPr>
              <a:spLocks noChangeArrowheads="1"/>
            </p:cNvSpPr>
            <p:nvPr/>
          </p:nvSpPr>
          <p:spPr bwMode="auto">
            <a:xfrm>
              <a:off x="5162" y="3916"/>
              <a:ext cx="3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000000"/>
                  </a:solidFill>
                  <a:latin typeface="Times New Roman" pitchFamily="18" charset="0"/>
                </a:rPr>
                <a:t> </a:t>
              </a:r>
              <a:endParaRPr lang="en-US"/>
            </a:p>
          </p:txBody>
        </p:sp>
        <p:sp>
          <p:nvSpPr>
            <p:cNvPr id="54466" name="Rectangle 396"/>
            <p:cNvSpPr>
              <a:spLocks noChangeArrowheads="1"/>
            </p:cNvSpPr>
            <p:nvPr/>
          </p:nvSpPr>
          <p:spPr bwMode="auto">
            <a:xfrm>
              <a:off x="2879" y="3810"/>
              <a:ext cx="55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000000"/>
                  </a:solidFill>
                  <a:latin typeface="Times New Roman" pitchFamily="18" charset="0"/>
                </a:rPr>
                <a:t>Präkontext</a:t>
              </a:r>
              <a:endParaRPr lang="en-US"/>
            </a:p>
          </p:txBody>
        </p:sp>
        <p:sp>
          <p:nvSpPr>
            <p:cNvPr id="54467" name="Rectangle 397"/>
            <p:cNvSpPr>
              <a:spLocks noChangeArrowheads="1"/>
            </p:cNvSpPr>
            <p:nvPr/>
          </p:nvSpPr>
          <p:spPr bwMode="auto">
            <a:xfrm>
              <a:off x="3415" y="3810"/>
              <a:ext cx="3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000000"/>
                  </a:solidFill>
                  <a:latin typeface="Times New Roman" pitchFamily="18" charset="0"/>
                </a:rPr>
                <a:t> </a:t>
              </a:r>
              <a:endParaRPr lang="en-US"/>
            </a:p>
          </p:txBody>
        </p:sp>
        <p:sp>
          <p:nvSpPr>
            <p:cNvPr id="54468" name="Rectangle 398"/>
            <p:cNvSpPr>
              <a:spLocks noChangeArrowheads="1"/>
            </p:cNvSpPr>
            <p:nvPr/>
          </p:nvSpPr>
          <p:spPr bwMode="auto">
            <a:xfrm>
              <a:off x="3610" y="3810"/>
              <a:ext cx="3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000000"/>
                  </a:solidFill>
                  <a:latin typeface="Times New Roman" pitchFamily="18" charset="0"/>
                </a:rPr>
                <a:t> </a:t>
              </a:r>
              <a:endParaRPr lang="en-US"/>
            </a:p>
          </p:txBody>
        </p:sp>
        <p:sp>
          <p:nvSpPr>
            <p:cNvPr id="54469" name="Rectangle 399"/>
            <p:cNvSpPr>
              <a:spLocks noChangeArrowheads="1"/>
            </p:cNvSpPr>
            <p:nvPr/>
          </p:nvSpPr>
          <p:spPr bwMode="auto">
            <a:xfrm>
              <a:off x="3976" y="3810"/>
              <a:ext cx="67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000000"/>
                  </a:solidFill>
                  <a:latin typeface="Times New Roman" pitchFamily="18" charset="0"/>
                </a:rPr>
                <a:t>  Postkontext</a:t>
              </a:r>
              <a:endParaRPr lang="en-US"/>
            </a:p>
          </p:txBody>
        </p:sp>
        <p:sp>
          <p:nvSpPr>
            <p:cNvPr id="54470" name="Rectangle 400"/>
            <p:cNvSpPr>
              <a:spLocks noChangeArrowheads="1"/>
            </p:cNvSpPr>
            <p:nvPr/>
          </p:nvSpPr>
          <p:spPr bwMode="auto">
            <a:xfrm>
              <a:off x="4624" y="3810"/>
              <a:ext cx="3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000000"/>
                  </a:solidFill>
                  <a:latin typeface="Times New Roman" pitchFamily="18" charset="0"/>
                </a:rPr>
                <a:t> </a:t>
              </a:r>
              <a:endParaRPr lang="en-US"/>
            </a:p>
          </p:txBody>
        </p:sp>
        <p:sp>
          <p:nvSpPr>
            <p:cNvPr id="54471" name="Rectangle 401"/>
            <p:cNvSpPr>
              <a:spLocks noChangeArrowheads="1"/>
            </p:cNvSpPr>
            <p:nvPr/>
          </p:nvSpPr>
          <p:spPr bwMode="auto">
            <a:xfrm>
              <a:off x="3585" y="3959"/>
              <a:ext cx="603"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300">
                  <a:solidFill>
                    <a:srgbClr val="000000"/>
                  </a:solidFill>
                  <a:latin typeface="Times New Roman" pitchFamily="18" charset="0"/>
                </a:rPr>
                <a:t>Eingabe</a:t>
              </a:r>
              <a:endParaRPr lang="en-US"/>
            </a:p>
          </p:txBody>
        </p:sp>
        <p:sp>
          <p:nvSpPr>
            <p:cNvPr id="54472" name="Rectangle 402"/>
            <p:cNvSpPr>
              <a:spLocks noChangeArrowheads="1"/>
            </p:cNvSpPr>
            <p:nvPr/>
          </p:nvSpPr>
          <p:spPr bwMode="auto">
            <a:xfrm>
              <a:off x="4195" y="3959"/>
              <a:ext cx="46"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300">
                  <a:solidFill>
                    <a:srgbClr val="000000"/>
                  </a:solidFill>
                  <a:latin typeface="Times New Roman" pitchFamily="18" charset="0"/>
                </a:rPr>
                <a:t> </a:t>
              </a:r>
              <a:endParaRPr lang="en-US"/>
            </a:p>
          </p:txBody>
        </p:sp>
        <p:sp>
          <p:nvSpPr>
            <p:cNvPr id="54473" name="Rectangle 403"/>
            <p:cNvSpPr>
              <a:spLocks noChangeArrowheads="1"/>
            </p:cNvSpPr>
            <p:nvPr/>
          </p:nvSpPr>
          <p:spPr bwMode="auto">
            <a:xfrm rot="-5400000">
              <a:off x="4500" y="2889"/>
              <a:ext cx="1415"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300">
                  <a:solidFill>
                    <a:srgbClr val="000000"/>
                  </a:solidFill>
                  <a:latin typeface="Times New Roman" pitchFamily="18" charset="0"/>
                </a:rPr>
                <a:t>26 Buchstaben + 3 Sonderzeichen</a:t>
              </a:r>
              <a:endParaRPr lang="en-US"/>
            </a:p>
          </p:txBody>
        </p:sp>
        <p:sp>
          <p:nvSpPr>
            <p:cNvPr id="54474" name="Rectangle 404"/>
            <p:cNvSpPr>
              <a:spLocks noChangeArrowheads="1"/>
            </p:cNvSpPr>
            <p:nvPr/>
          </p:nvSpPr>
          <p:spPr bwMode="auto">
            <a:xfrm rot="-5400000">
              <a:off x="5195" y="2174"/>
              <a:ext cx="2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300">
                  <a:solidFill>
                    <a:srgbClr val="000000"/>
                  </a:solidFill>
                  <a:latin typeface="Times New Roman" pitchFamily="18" charset="0"/>
                </a:rPr>
                <a:t> </a:t>
              </a:r>
              <a:endParaRPr lang="en-US"/>
            </a:p>
          </p:txBody>
        </p:sp>
      </p:gr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5"/>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1000" smtClean="0">
                <a:latin typeface="Tahoma" pitchFamily="34" charset="0"/>
              </a:rPr>
              <a:t>Rüdiger Brause: Adaptive Systeme AS-1, WS 2013</a:t>
            </a:r>
            <a:endParaRPr lang="de-DE" sz="1000">
              <a:latin typeface="Tahoma" pitchFamily="34" charset="0"/>
            </a:endParaRPr>
          </a:p>
        </p:txBody>
      </p:sp>
      <p:sp>
        <p:nvSpPr>
          <p:cNvPr id="55299" name="Foliennummernplatzhalt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1000" smtClean="0"/>
              <a:t>- </a:t>
            </a:r>
            <a:fld id="{6BA73DB0-6201-45E8-919A-8F8F7B34CA3D}" type="slidenum">
              <a:rPr lang="de-DE" sz="1000" smtClean="0"/>
              <a:pPr/>
              <a:t>67</a:t>
            </a:fld>
            <a:r>
              <a:rPr lang="de-DE" sz="1000" smtClean="0"/>
              <a:t> -</a:t>
            </a:r>
          </a:p>
        </p:txBody>
      </p:sp>
      <p:sp>
        <p:nvSpPr>
          <p:cNvPr id="55300" name="Rectangle 2"/>
          <p:cNvSpPr>
            <a:spLocks noGrp="1" noChangeArrowheads="1"/>
          </p:cNvSpPr>
          <p:nvPr>
            <p:ph type="title"/>
          </p:nvPr>
        </p:nvSpPr>
        <p:spPr/>
        <p:txBody>
          <a:bodyPr/>
          <a:lstStyle/>
          <a:p>
            <a:r>
              <a:rPr lang="de-DE" smtClean="0"/>
              <a:t>NetTalk: Training</a:t>
            </a:r>
          </a:p>
        </p:txBody>
      </p:sp>
      <p:sp>
        <p:nvSpPr>
          <p:cNvPr id="55301" name="Rectangle 3"/>
          <p:cNvSpPr>
            <a:spLocks noGrp="1" noChangeArrowheads="1"/>
          </p:cNvSpPr>
          <p:nvPr>
            <p:ph type="body" idx="1"/>
          </p:nvPr>
        </p:nvSpPr>
        <p:spPr>
          <a:xfrm>
            <a:off x="522288" y="2982913"/>
            <a:ext cx="4545012" cy="2886075"/>
          </a:xfrm>
        </p:spPr>
        <p:txBody>
          <a:bodyPr/>
          <a:lstStyle/>
          <a:p>
            <a:pPr marL="266700" indent="-266700">
              <a:lnSpc>
                <a:spcPct val="105000"/>
              </a:lnSpc>
              <a:buFontTx/>
              <a:buNone/>
            </a:pPr>
            <a:r>
              <a:rPr lang="de-DE" smtClean="0"/>
              <a:t>Ergebnis </a:t>
            </a:r>
          </a:p>
          <a:p>
            <a:pPr marL="266700" indent="-266700">
              <a:lnSpc>
                <a:spcPct val="105000"/>
              </a:lnSpc>
            </a:pPr>
            <a:r>
              <a:rPr lang="de-DE" sz="2000" b="0" smtClean="0"/>
              <a:t>Trennung der Konsonanten von Vokalen („Babbeln“)</a:t>
            </a:r>
          </a:p>
          <a:p>
            <a:pPr marL="266700" indent="-266700">
              <a:lnSpc>
                <a:spcPct val="105000"/>
              </a:lnSpc>
            </a:pPr>
            <a:r>
              <a:rPr lang="de-DE" sz="2000" b="0" smtClean="0"/>
              <a:t>Entwicklung der Wortgrenzen („Pseudoworte“)</a:t>
            </a:r>
          </a:p>
          <a:p>
            <a:pPr marL="266700" indent="-266700">
              <a:lnSpc>
                <a:spcPct val="105000"/>
              </a:lnSpc>
            </a:pPr>
            <a:r>
              <a:rPr lang="de-DE" sz="2000" b="0" smtClean="0"/>
              <a:t>Verständliche Sprache (10xTraining pro Wort)</a:t>
            </a:r>
          </a:p>
        </p:txBody>
      </p:sp>
      <p:sp>
        <p:nvSpPr>
          <p:cNvPr id="55302" name="Rectangle 5"/>
          <p:cNvSpPr>
            <a:spLocks noChangeArrowheads="1"/>
          </p:cNvSpPr>
          <p:nvPr/>
        </p:nvSpPr>
        <p:spPr bwMode="auto">
          <a:xfrm>
            <a:off x="0" y="22764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endParaRPr lang="de-DE"/>
          </a:p>
        </p:txBody>
      </p:sp>
      <p:graphicFrame>
        <p:nvGraphicFramePr>
          <p:cNvPr id="55303" name="Object 4"/>
          <p:cNvGraphicFramePr>
            <a:graphicFrameLocks noChangeAspect="1"/>
          </p:cNvGraphicFramePr>
          <p:nvPr/>
        </p:nvGraphicFramePr>
        <p:xfrm>
          <a:off x="5022850" y="1908175"/>
          <a:ext cx="4121150" cy="3776663"/>
        </p:xfrm>
        <a:graphic>
          <a:graphicData uri="http://schemas.openxmlformats.org/presentationml/2006/ole">
            <mc:AlternateContent xmlns:mc="http://schemas.openxmlformats.org/markup-compatibility/2006">
              <mc:Choice xmlns:v="urn:schemas-microsoft-com:vml" Requires="v">
                <p:oleObj spid="_x0000_s55375" name="Bild" r:id="rId6" imgW="4239768" imgH="3893820" progId="Word.Picture.8">
                  <p:embed/>
                </p:oleObj>
              </mc:Choice>
              <mc:Fallback>
                <p:oleObj name="Bild" r:id="rId6" imgW="4239768" imgH="3893820" progId="Word.Picture.8">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22850" y="1908175"/>
                        <a:ext cx="4121150" cy="377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5304" name="Text Box 7"/>
          <p:cNvSpPr txBox="1">
            <a:spLocks noChangeArrowheads="1"/>
          </p:cNvSpPr>
          <p:nvPr/>
        </p:nvSpPr>
        <p:spPr bwMode="auto">
          <a:xfrm>
            <a:off x="431800" y="1257300"/>
            <a:ext cx="4622800"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266700" indent="-266700">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2400" b="1"/>
              <a:t>Training</a:t>
            </a:r>
          </a:p>
          <a:p>
            <a:pPr>
              <a:lnSpc>
                <a:spcPct val="80000"/>
              </a:lnSpc>
              <a:buClr>
                <a:srgbClr val="FF9966"/>
              </a:buClr>
              <a:buSzPct val="130000"/>
              <a:buFont typeface="Wingdings" pitchFamily="2" charset="2"/>
              <a:buChar char="§"/>
            </a:pPr>
            <a:r>
              <a:rPr lang="de-DE"/>
              <a:t>transkribiertes Wörterbuch 20.000 Einträge</a:t>
            </a:r>
          </a:p>
          <a:p>
            <a:pPr>
              <a:buClr>
                <a:srgbClr val="FF9966"/>
              </a:buClr>
              <a:buSzPct val="130000"/>
              <a:buFont typeface="Wingdings" pitchFamily="2" charset="2"/>
              <a:buChar char="§"/>
            </a:pPr>
            <a:r>
              <a:rPr lang="de-DE"/>
              <a:t>Protokollierte Kindersätze</a:t>
            </a:r>
          </a:p>
        </p:txBody>
      </p:sp>
      <p:pic>
        <p:nvPicPr>
          <p:cNvPr id="229384" name="nettalk.mp3">
            <a:hlinkClick r:id="" action="ppaction://media"/>
          </p:cNvPr>
          <p:cNvPicPr>
            <a:picLocks noChangeAspect="1" noChangeArrowheads="1"/>
          </p:cNvPicPr>
          <p:nvPr>
            <a:audioFile r:link="rId3"/>
            <p:extLst>
              <p:ext uri="{DAA4B4D4-6D71-4841-9C94-3DE7FCFB9230}">
                <p14:media xmlns:p14="http://schemas.microsoft.com/office/powerpoint/2010/main" r:link="rId2"/>
              </p:ext>
            </p:extLst>
          </p:nvPr>
        </p:nvPicPr>
        <p:blipFill>
          <a:blip r:embed="rId8">
            <a:extLst>
              <a:ext uri="{28A0092B-C50C-407E-A947-70E740481C1C}">
                <a14:useLocalDpi xmlns:a14="http://schemas.microsoft.com/office/drawing/2010/main" val="0"/>
              </a:ext>
            </a:extLst>
          </a:blip>
          <a:srcRect/>
          <a:stretch>
            <a:fillRect/>
          </a:stretch>
        </p:blipFill>
        <p:spPr bwMode="auto">
          <a:xfrm>
            <a:off x="2565400" y="56134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6" name="Text Box 9"/>
          <p:cNvSpPr txBox="1">
            <a:spLocks noChangeArrowheads="1"/>
          </p:cNvSpPr>
          <p:nvPr/>
        </p:nvSpPr>
        <p:spPr bwMode="auto">
          <a:xfrm>
            <a:off x="6388100" y="3454400"/>
            <a:ext cx="1803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a:t>Exponentieller Lernerfolg</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29384"/>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440869" fill="hold"/>
                                        <p:tgtEl>
                                          <p:spTgt spid="229384"/>
                                        </p:tgtEl>
                                      </p:cBhvr>
                                    </p:cmd>
                                  </p:childTnLst>
                                </p:cTn>
                              </p:par>
                            </p:childTnLst>
                          </p:cTn>
                        </p:par>
                      </p:childTnLst>
                    </p:cTn>
                  </p:par>
                </p:childTnLst>
              </p:cTn>
              <p:nextCondLst>
                <p:cond evt="onClick" delay="0">
                  <p:tgtEl>
                    <p:spTgt spid="22938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229384"/>
                </p:tgtEl>
              </p:cMediaNode>
            </p:audio>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5"/>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1000" smtClean="0">
                <a:latin typeface="Tahoma" pitchFamily="34" charset="0"/>
              </a:rPr>
              <a:t>Rüdiger Brause: Adaptive Systeme AS-1, WS 2013</a:t>
            </a:r>
            <a:endParaRPr lang="de-DE" sz="1000">
              <a:latin typeface="Tahoma" pitchFamily="34" charset="0"/>
            </a:endParaRPr>
          </a:p>
        </p:txBody>
      </p:sp>
      <p:sp>
        <p:nvSpPr>
          <p:cNvPr id="56323" name="Foliennummernplatzhalt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1000" smtClean="0"/>
              <a:t>- </a:t>
            </a:r>
            <a:fld id="{ACD3D5F8-1E40-4280-8CDD-C1684C920B6C}" type="slidenum">
              <a:rPr lang="de-DE" sz="1000" smtClean="0"/>
              <a:pPr/>
              <a:t>68</a:t>
            </a:fld>
            <a:r>
              <a:rPr lang="de-DE" sz="1000" smtClean="0"/>
              <a:t> -</a:t>
            </a:r>
          </a:p>
        </p:txBody>
      </p:sp>
      <p:sp>
        <p:nvSpPr>
          <p:cNvPr id="56324" name="Rectangle 2"/>
          <p:cNvSpPr>
            <a:spLocks noGrp="1" noChangeArrowheads="1"/>
          </p:cNvSpPr>
          <p:nvPr>
            <p:ph type="title"/>
          </p:nvPr>
        </p:nvSpPr>
        <p:spPr/>
        <p:txBody>
          <a:bodyPr/>
          <a:lstStyle/>
          <a:p>
            <a:r>
              <a:rPr lang="de-DE" smtClean="0"/>
              <a:t>NetTalk: gestörte Gewichte</a:t>
            </a:r>
          </a:p>
        </p:txBody>
      </p:sp>
      <p:sp>
        <p:nvSpPr>
          <p:cNvPr id="56325" name="Rectangle 3"/>
          <p:cNvSpPr>
            <a:spLocks noGrp="1" noChangeArrowheads="1"/>
          </p:cNvSpPr>
          <p:nvPr>
            <p:ph type="body" idx="1"/>
          </p:nvPr>
        </p:nvSpPr>
        <p:spPr>
          <a:xfrm>
            <a:off x="611188" y="1268413"/>
            <a:ext cx="8532812" cy="485775"/>
          </a:xfrm>
        </p:spPr>
        <p:txBody>
          <a:bodyPr/>
          <a:lstStyle/>
          <a:p>
            <a:pPr marL="0" indent="0">
              <a:buFontTx/>
              <a:buNone/>
            </a:pPr>
            <a:r>
              <a:rPr lang="de-DE" smtClean="0"/>
              <a:t>Störung durch normalverteiltes Rauschen</a:t>
            </a:r>
          </a:p>
        </p:txBody>
      </p:sp>
      <p:pic>
        <p:nvPicPr>
          <p:cNvPr id="56326" name="Picture 4" descr="6E2C40E4"/>
          <p:cNvPicPr>
            <a:picLocks noChangeAspect="1" noChangeArrowheads="1"/>
          </p:cNvPicPr>
          <p:nvPr/>
        </p:nvPicPr>
        <p:blipFill>
          <a:blip r:embed="rId3">
            <a:clrChange>
              <a:clrFrom>
                <a:srgbClr val="F7F7F7"/>
              </a:clrFrom>
              <a:clrTo>
                <a:srgbClr val="F7F7F7">
                  <a:alpha val="0"/>
                </a:srgbClr>
              </a:clrTo>
            </a:clrChange>
            <a:lum contrast="48000"/>
            <a:extLst>
              <a:ext uri="{28A0092B-C50C-407E-A947-70E740481C1C}">
                <a14:useLocalDpi xmlns:a14="http://schemas.microsoft.com/office/drawing/2010/main" val="0"/>
              </a:ext>
            </a:extLst>
          </a:blip>
          <a:srcRect/>
          <a:stretch>
            <a:fillRect/>
          </a:stretch>
        </p:blipFill>
        <p:spPr bwMode="auto">
          <a:xfrm rot="-60000">
            <a:off x="2027238" y="1677988"/>
            <a:ext cx="5392737" cy="473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5"/>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1000" smtClean="0">
                <a:latin typeface="Tahoma" pitchFamily="34" charset="0"/>
              </a:rPr>
              <a:t>Rüdiger Brause: Adaptive Systeme AS-1, WS 2013</a:t>
            </a:r>
            <a:endParaRPr lang="de-DE" sz="1000">
              <a:latin typeface="Tahoma" pitchFamily="34" charset="0"/>
            </a:endParaRPr>
          </a:p>
        </p:txBody>
      </p:sp>
      <p:sp>
        <p:nvSpPr>
          <p:cNvPr id="57347" name="Foliennummernplatzhalt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1000" smtClean="0"/>
              <a:t>- </a:t>
            </a:r>
            <a:fld id="{1FBAF126-9753-4A0D-8D2D-C14A9C5C2182}" type="slidenum">
              <a:rPr lang="de-DE" sz="1000" smtClean="0"/>
              <a:pPr/>
              <a:t>69</a:t>
            </a:fld>
            <a:r>
              <a:rPr lang="de-DE" sz="1000" smtClean="0"/>
              <a:t> -</a:t>
            </a:r>
          </a:p>
        </p:txBody>
      </p:sp>
      <p:sp>
        <p:nvSpPr>
          <p:cNvPr id="57348" name="Rectangle 2"/>
          <p:cNvSpPr>
            <a:spLocks noGrp="1" noChangeArrowheads="1"/>
          </p:cNvSpPr>
          <p:nvPr>
            <p:ph type="title"/>
          </p:nvPr>
        </p:nvSpPr>
        <p:spPr/>
        <p:txBody>
          <a:bodyPr/>
          <a:lstStyle/>
          <a:p>
            <a:r>
              <a:rPr lang="de-DE" smtClean="0"/>
              <a:t>Neulernen der Gewichte</a:t>
            </a:r>
          </a:p>
        </p:txBody>
      </p:sp>
      <p:sp>
        <p:nvSpPr>
          <p:cNvPr id="57349" name="Rectangle 3"/>
          <p:cNvSpPr>
            <a:spLocks noGrp="1" noChangeArrowheads="1"/>
          </p:cNvSpPr>
          <p:nvPr>
            <p:ph type="body" idx="1"/>
          </p:nvPr>
        </p:nvSpPr>
        <p:spPr>
          <a:xfrm>
            <a:off x="611188" y="1268413"/>
            <a:ext cx="8532812" cy="485775"/>
          </a:xfrm>
        </p:spPr>
        <p:txBody>
          <a:bodyPr/>
          <a:lstStyle/>
          <a:p>
            <a:pPr marL="0" indent="0">
              <a:buFontTx/>
              <a:buNone/>
            </a:pPr>
            <a:r>
              <a:rPr lang="de-DE" smtClean="0"/>
              <a:t>Schnelleres Lernen „verlernter“ Inhalte</a:t>
            </a:r>
          </a:p>
        </p:txBody>
      </p:sp>
      <p:pic>
        <p:nvPicPr>
          <p:cNvPr id="57350" name="Picture 5" descr="905E2395"/>
          <p:cNvPicPr>
            <a:picLocks noChangeAspect="1" noChangeArrowheads="1"/>
          </p:cNvPicPr>
          <p:nvPr/>
        </p:nvPicPr>
        <p:blipFill>
          <a:blip r:embed="rId2">
            <a:lum bright="-30000" contrast="54000"/>
            <a:extLst>
              <a:ext uri="{28A0092B-C50C-407E-A947-70E740481C1C}">
                <a14:useLocalDpi xmlns:a14="http://schemas.microsoft.com/office/drawing/2010/main" val="0"/>
              </a:ext>
            </a:extLst>
          </a:blip>
          <a:srcRect/>
          <a:stretch>
            <a:fillRect/>
          </a:stretch>
        </p:blipFill>
        <p:spPr bwMode="auto">
          <a:xfrm>
            <a:off x="1878013" y="1681163"/>
            <a:ext cx="5083175" cy="479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5"/>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1000" smtClean="0">
                <a:latin typeface="Tahoma" pitchFamily="34" charset="0"/>
              </a:rPr>
              <a:t>Rüdiger Brause: Adaptive Systeme AS-1, WS 2013</a:t>
            </a:r>
            <a:endParaRPr lang="de-DE" sz="1000">
              <a:latin typeface="Tahoma" pitchFamily="34" charset="0"/>
            </a:endParaRPr>
          </a:p>
        </p:txBody>
      </p:sp>
      <p:sp>
        <p:nvSpPr>
          <p:cNvPr id="10243" name="Foliennummernplatzhalt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1000" smtClean="0"/>
              <a:t>- </a:t>
            </a:r>
            <a:fld id="{F6CF2679-6F75-43A3-88A5-BD537A35C0FF}" type="slidenum">
              <a:rPr lang="de-DE" sz="1000" smtClean="0"/>
              <a:pPr/>
              <a:t>7</a:t>
            </a:fld>
            <a:r>
              <a:rPr lang="de-DE" sz="1000" smtClean="0"/>
              <a:t> -</a:t>
            </a:r>
          </a:p>
        </p:txBody>
      </p:sp>
      <p:sp>
        <p:nvSpPr>
          <p:cNvPr id="10244" name="Rectangle 2"/>
          <p:cNvSpPr>
            <a:spLocks noGrp="1" noChangeArrowheads="1"/>
          </p:cNvSpPr>
          <p:nvPr>
            <p:ph type="title"/>
          </p:nvPr>
        </p:nvSpPr>
        <p:spPr/>
        <p:txBody>
          <a:bodyPr/>
          <a:lstStyle/>
          <a:p>
            <a:r>
              <a:rPr lang="de-DE" smtClean="0"/>
              <a:t>Lernen im Assoziativspeicher</a:t>
            </a:r>
          </a:p>
        </p:txBody>
      </p:sp>
      <p:sp>
        <p:nvSpPr>
          <p:cNvPr id="10245" name="Rectangle 3"/>
          <p:cNvSpPr>
            <a:spLocks noGrp="1" noChangeArrowheads="1"/>
          </p:cNvSpPr>
          <p:nvPr>
            <p:ph type="body" idx="1"/>
          </p:nvPr>
        </p:nvSpPr>
        <p:spPr>
          <a:xfrm>
            <a:off x="611188" y="4105275"/>
            <a:ext cx="8532812" cy="2347913"/>
          </a:xfrm>
        </p:spPr>
        <p:txBody>
          <a:bodyPr/>
          <a:lstStyle/>
          <a:p>
            <a:pPr marL="0" indent="0">
              <a:buFontTx/>
              <a:buNone/>
            </a:pPr>
            <a:r>
              <a:rPr lang="de-DE" smtClean="0">
                <a:latin typeface="TIMES" charset="0"/>
                <a:cs typeface="Times New Roman" pitchFamily="18" charset="0"/>
              </a:rPr>
              <a:t>	</a:t>
            </a:r>
            <a:r>
              <a:rPr lang="de-DE" smtClean="0"/>
              <a:t> </a:t>
            </a:r>
          </a:p>
        </p:txBody>
      </p:sp>
      <p:sp>
        <p:nvSpPr>
          <p:cNvPr id="10246" name="Rectangle 4"/>
          <p:cNvSpPr>
            <a:spLocks noChangeArrowheads="1"/>
          </p:cNvSpPr>
          <p:nvPr/>
        </p:nvSpPr>
        <p:spPr bwMode="auto">
          <a:xfrm>
            <a:off x="762000" y="1357313"/>
            <a:ext cx="6772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0"/>
              </a:spcBef>
              <a:buSzPct val="130000"/>
              <a:buFontTx/>
              <a:buBlip>
                <a:blip r:embed="rId3"/>
              </a:buBlip>
            </a:pPr>
            <a:r>
              <a:rPr lang="de-DE" dirty="0">
                <a:latin typeface="Times New Roman" pitchFamily="18" charset="0"/>
                <a:cs typeface="Times New Roman" pitchFamily="18" charset="0"/>
              </a:rPr>
              <a:t>   </a:t>
            </a:r>
            <a:r>
              <a:rPr lang="de-DE" sz="2400" b="1" dirty="0">
                <a:solidFill>
                  <a:srgbClr val="0066CC"/>
                </a:solidFill>
                <a:latin typeface="Times New Roman" pitchFamily="18" charset="0"/>
                <a:cs typeface="Times New Roman" pitchFamily="18" charset="0"/>
              </a:rPr>
              <a:t>Speichern aller </a:t>
            </a:r>
            <a:r>
              <a:rPr lang="de-DE" sz="2400" b="1" i="1" dirty="0">
                <a:solidFill>
                  <a:srgbClr val="0066CC"/>
                </a:solidFill>
                <a:latin typeface="Times New Roman" pitchFamily="18" charset="0"/>
                <a:cs typeface="Times New Roman" pitchFamily="18" charset="0"/>
              </a:rPr>
              <a:t>N</a:t>
            </a:r>
            <a:r>
              <a:rPr lang="de-DE" sz="2400" b="1" dirty="0">
                <a:solidFill>
                  <a:srgbClr val="0066CC"/>
                </a:solidFill>
                <a:latin typeface="Times New Roman" pitchFamily="18" charset="0"/>
                <a:cs typeface="Times New Roman" pitchFamily="18" charset="0"/>
              </a:rPr>
              <a:t> Muster</a:t>
            </a:r>
            <a:endParaRPr lang="en-US" sz="4800" b="1" dirty="0">
              <a:solidFill>
                <a:srgbClr val="0066CC"/>
              </a:solidFill>
              <a:latin typeface="Times New Roman" pitchFamily="18" charset="0"/>
            </a:endParaRPr>
          </a:p>
        </p:txBody>
      </p:sp>
      <p:graphicFrame>
        <p:nvGraphicFramePr>
          <p:cNvPr id="10247" name="Object 5"/>
          <p:cNvGraphicFramePr>
            <a:graphicFrameLocks noChangeAspect="1"/>
          </p:cNvGraphicFramePr>
          <p:nvPr>
            <p:extLst>
              <p:ext uri="{D42A27DB-BD31-4B8C-83A1-F6EECF244321}">
                <p14:modId xmlns:p14="http://schemas.microsoft.com/office/powerpoint/2010/main" val="3039415768"/>
              </p:ext>
            </p:extLst>
          </p:nvPr>
        </p:nvGraphicFramePr>
        <p:xfrm>
          <a:off x="1541463" y="1766888"/>
          <a:ext cx="3675062" cy="1047750"/>
        </p:xfrm>
        <a:graphic>
          <a:graphicData uri="http://schemas.openxmlformats.org/presentationml/2006/ole">
            <mc:AlternateContent xmlns:mc="http://schemas.openxmlformats.org/markup-compatibility/2006">
              <mc:Choice xmlns:v="urn:schemas-microsoft-com:vml" Requires="v">
                <p:oleObj spid="_x0000_s10459" name="Equation" r:id="rId4" imgW="1473200" imgH="419100" progId="Equation.DSMT4">
                  <p:embed/>
                </p:oleObj>
              </mc:Choice>
              <mc:Fallback>
                <p:oleObj name="Equation" r:id="rId4" imgW="1473200" imgH="419100" progId="Equation.DSMT4">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41463" y="1766888"/>
                        <a:ext cx="3675062"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248" name="Object 6"/>
          <p:cNvGraphicFramePr>
            <a:graphicFrameLocks noChangeAspect="1"/>
          </p:cNvGraphicFramePr>
          <p:nvPr/>
        </p:nvGraphicFramePr>
        <p:xfrm>
          <a:off x="6330950" y="2305050"/>
          <a:ext cx="1306513" cy="466725"/>
        </p:xfrm>
        <a:graphic>
          <a:graphicData uri="http://schemas.openxmlformats.org/presentationml/2006/ole">
            <mc:AlternateContent xmlns:mc="http://schemas.openxmlformats.org/markup-compatibility/2006">
              <mc:Choice xmlns:v="urn:schemas-microsoft-com:vml" Requires="v">
                <p:oleObj spid="_x0000_s10460" r:id="rId6" imgW="571252" imgH="215806" progId="Equation.3">
                  <p:embed/>
                </p:oleObj>
              </mc:Choice>
              <mc:Fallback>
                <p:oleObj r:id="rId6" imgW="571252" imgH="215806" progId="Equation.3">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30950" y="2305050"/>
                        <a:ext cx="1306513"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249" name="Rectangle 7"/>
          <p:cNvSpPr>
            <a:spLocks noChangeArrowheads="1"/>
          </p:cNvSpPr>
          <p:nvPr/>
        </p:nvSpPr>
        <p:spPr bwMode="auto">
          <a:xfrm>
            <a:off x="819150" y="3143250"/>
            <a:ext cx="6772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0"/>
              </a:spcBef>
              <a:buSzPct val="130000"/>
              <a:buFontTx/>
              <a:buBlip>
                <a:blip r:embed="rId3"/>
              </a:buBlip>
            </a:pPr>
            <a:r>
              <a:rPr lang="de-DE">
                <a:latin typeface="Times New Roman" pitchFamily="18" charset="0"/>
                <a:cs typeface="Times New Roman" pitchFamily="18" charset="0"/>
              </a:rPr>
              <a:t>   </a:t>
            </a:r>
            <a:r>
              <a:rPr lang="de-DE" sz="2400" b="1">
                <a:solidFill>
                  <a:srgbClr val="0066CC"/>
                </a:solidFill>
                <a:latin typeface="Times New Roman" pitchFamily="18" charset="0"/>
                <a:cs typeface="Times New Roman" pitchFamily="18" charset="0"/>
              </a:rPr>
              <a:t>Auslesen eines Musters r</a:t>
            </a:r>
            <a:endParaRPr lang="en-US" sz="4800" b="1">
              <a:solidFill>
                <a:srgbClr val="0066CC"/>
              </a:solidFill>
              <a:latin typeface="Times New Roman" pitchFamily="18" charset="0"/>
            </a:endParaRPr>
          </a:p>
        </p:txBody>
      </p:sp>
      <p:grpSp>
        <p:nvGrpSpPr>
          <p:cNvPr id="10250" name="Group 8"/>
          <p:cNvGrpSpPr>
            <a:grpSpLocks/>
          </p:cNvGrpSpPr>
          <p:nvPr/>
        </p:nvGrpSpPr>
        <p:grpSpPr bwMode="auto">
          <a:xfrm>
            <a:off x="1323975" y="3489325"/>
            <a:ext cx="5643563" cy="1035050"/>
            <a:chOff x="834" y="2198"/>
            <a:chExt cx="3555" cy="652"/>
          </a:xfrm>
        </p:grpSpPr>
        <p:sp>
          <p:nvSpPr>
            <p:cNvPr id="10253" name="Rectangle 9"/>
            <p:cNvSpPr>
              <a:spLocks noChangeArrowheads="1"/>
            </p:cNvSpPr>
            <p:nvPr/>
          </p:nvSpPr>
          <p:spPr bwMode="auto">
            <a:xfrm>
              <a:off x="834" y="2382"/>
              <a:ext cx="343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0"/>
                </a:spcBef>
              </a:pPr>
              <a:r>
                <a:rPr lang="fr-FR" sz="2400" b="1">
                  <a:latin typeface="Times New Roman" pitchFamily="18" charset="0"/>
                  <a:cs typeface="Times New Roman" pitchFamily="18" charset="0"/>
                </a:rPr>
                <a:t>y</a:t>
              </a:r>
              <a:r>
                <a:rPr lang="fr-FR" sz="2400">
                  <a:latin typeface="Times New Roman" pitchFamily="18" charset="0"/>
                  <a:cs typeface="Times New Roman" pitchFamily="18" charset="0"/>
                </a:rPr>
                <a:t> = </a:t>
              </a:r>
              <a:r>
                <a:rPr lang="fr-FR" sz="2400" b="1">
                  <a:latin typeface="Times New Roman" pitchFamily="18" charset="0"/>
                  <a:cs typeface="Times New Roman" pitchFamily="18" charset="0"/>
                </a:rPr>
                <a:t>Wx</a:t>
              </a:r>
              <a:r>
                <a:rPr lang="fr-FR" sz="2400" baseline="30000">
                  <a:latin typeface="Times New Roman" pitchFamily="18" charset="0"/>
                  <a:cs typeface="Times New Roman" pitchFamily="18" charset="0"/>
                </a:rPr>
                <a:t>r</a:t>
              </a:r>
              <a:r>
                <a:rPr lang="fr-FR" sz="2400">
                  <a:latin typeface="Times New Roman" pitchFamily="18" charset="0"/>
                  <a:cs typeface="Times New Roman" pitchFamily="18" charset="0"/>
                </a:rPr>
                <a:t> = </a:t>
              </a:r>
              <a:r>
                <a:rPr lang="fr-FR" sz="2400" b="1">
                  <a:latin typeface="Times New Roman" pitchFamily="18" charset="0"/>
                  <a:cs typeface="Times New Roman" pitchFamily="18" charset="0"/>
                </a:rPr>
                <a:t>z</a:t>
              </a:r>
              <a:r>
                <a:rPr lang="fr-FR" sz="2400">
                  <a:latin typeface="Times New Roman" pitchFamily="18" charset="0"/>
                  <a:cs typeface="Times New Roman" pitchFamily="18" charset="0"/>
                </a:rPr>
                <a:t> =</a:t>
              </a:r>
              <a:r>
                <a:rPr lang="fr-FR" sz="2400">
                  <a:latin typeface="TIMES" charset="0"/>
                  <a:cs typeface="Times New Roman" pitchFamily="18" charset="0"/>
                </a:rPr>
                <a:t> </a:t>
              </a:r>
              <a:r>
                <a:rPr lang="de-DE" sz="2400">
                  <a:latin typeface="Arial Black" pitchFamily="34" charset="0"/>
                  <a:cs typeface="Times New Roman" pitchFamily="18" charset="0"/>
                  <a:sym typeface="Symbol" pitchFamily="18" charset="2"/>
                </a:rPr>
                <a:t></a:t>
              </a:r>
              <a:r>
                <a:rPr lang="fr-FR" sz="2400" baseline="-30000">
                  <a:latin typeface="TIMES" charset="0"/>
                  <a:cs typeface="Times New Roman" pitchFamily="18" charset="0"/>
                </a:rPr>
                <a:t>r</a:t>
              </a:r>
              <a:r>
                <a:rPr lang="fr-FR" sz="2400">
                  <a:latin typeface="TIMES" charset="0"/>
                  <a:cs typeface="Times New Roman" pitchFamily="18" charset="0"/>
                  <a:sym typeface="Symbol" pitchFamily="18" charset="2"/>
                </a:rPr>
                <a:t> </a:t>
              </a:r>
              <a:r>
                <a:rPr lang="fr-FR" sz="2400" b="1">
                  <a:latin typeface="Times New Roman" pitchFamily="18" charset="0"/>
                  <a:cs typeface="Times New Roman" pitchFamily="18" charset="0"/>
                  <a:sym typeface="Symbol" pitchFamily="18" charset="2"/>
                </a:rPr>
                <a:t>L</a:t>
              </a:r>
              <a:r>
                <a:rPr lang="fr-FR" sz="2400" baseline="30000">
                  <a:latin typeface="Times New Roman" pitchFamily="18" charset="0"/>
                  <a:cs typeface="Times New Roman" pitchFamily="18" charset="0"/>
                  <a:sym typeface="Symbol" pitchFamily="18" charset="2"/>
                </a:rPr>
                <a:t>r</a:t>
              </a:r>
              <a:r>
                <a:rPr lang="fr-FR" sz="2400">
                  <a:latin typeface="Times New Roman" pitchFamily="18" charset="0"/>
                  <a:cs typeface="Times New Roman" pitchFamily="18" charset="0"/>
                  <a:sym typeface="Symbol" pitchFamily="18" charset="2"/>
                </a:rPr>
                <a:t>(</a:t>
              </a:r>
              <a:r>
                <a:rPr lang="fr-FR" sz="2400" b="1">
                  <a:latin typeface="Times New Roman" pitchFamily="18" charset="0"/>
                  <a:cs typeface="Times New Roman" pitchFamily="18" charset="0"/>
                  <a:sym typeface="Symbol" pitchFamily="18" charset="2"/>
                </a:rPr>
                <a:t>x</a:t>
              </a:r>
              <a:r>
                <a:rPr lang="fr-FR" sz="2400" baseline="30000">
                  <a:latin typeface="Times New Roman" pitchFamily="18" charset="0"/>
                  <a:cs typeface="Times New Roman" pitchFamily="18" charset="0"/>
                  <a:sym typeface="Symbol" pitchFamily="18" charset="2"/>
                </a:rPr>
                <a:t>r</a:t>
              </a:r>
              <a:r>
                <a:rPr lang="fr-FR" sz="2400">
                  <a:latin typeface="Times New Roman" pitchFamily="18" charset="0"/>
                  <a:cs typeface="Times New Roman" pitchFamily="18" charset="0"/>
                  <a:sym typeface="Symbol" pitchFamily="18" charset="2"/>
                </a:rPr>
                <a:t>)</a:t>
              </a:r>
              <a:r>
                <a:rPr lang="fr-FR" sz="2400" baseline="30000">
                  <a:latin typeface="Times New Roman" pitchFamily="18" charset="0"/>
                  <a:cs typeface="Times New Roman" pitchFamily="18" charset="0"/>
                  <a:sym typeface="Symbol" pitchFamily="18" charset="2"/>
                </a:rPr>
                <a:t>T</a:t>
              </a:r>
              <a:r>
                <a:rPr lang="fr-FR" sz="2400" b="1">
                  <a:latin typeface="Times New Roman" pitchFamily="18" charset="0"/>
                  <a:cs typeface="Times New Roman" pitchFamily="18" charset="0"/>
                  <a:sym typeface="Symbol" pitchFamily="18" charset="2"/>
                </a:rPr>
                <a:t>x</a:t>
              </a:r>
              <a:r>
                <a:rPr lang="fr-FR" sz="2400" baseline="30000">
                  <a:latin typeface="Times New Roman" pitchFamily="18" charset="0"/>
                  <a:cs typeface="Times New Roman" pitchFamily="18" charset="0"/>
                  <a:sym typeface="Symbol" pitchFamily="18" charset="2"/>
                </a:rPr>
                <a:t>r</a:t>
              </a:r>
              <a:r>
                <a:rPr lang="fr-FR" sz="2400">
                  <a:latin typeface="TIMES" charset="0"/>
                  <a:cs typeface="Times New Roman" pitchFamily="18" charset="0"/>
                  <a:sym typeface="Symbol" pitchFamily="18" charset="2"/>
                </a:rPr>
                <a:t>  +   </a:t>
              </a:r>
              <a:endParaRPr lang="fr-FR" sz="2400">
                <a:latin typeface="Arial Black" pitchFamily="34" charset="0"/>
                <a:cs typeface="Times New Roman" pitchFamily="18" charset="0"/>
                <a:sym typeface="Symbol" pitchFamily="18" charset="2"/>
              </a:endParaRPr>
            </a:p>
          </p:txBody>
        </p:sp>
        <p:graphicFrame>
          <p:nvGraphicFramePr>
            <p:cNvPr id="10254" name="Object 10"/>
            <p:cNvGraphicFramePr>
              <a:graphicFrameLocks noChangeAspect="1"/>
            </p:cNvGraphicFramePr>
            <p:nvPr/>
          </p:nvGraphicFramePr>
          <p:xfrm>
            <a:off x="3012" y="2198"/>
            <a:ext cx="1377" cy="652"/>
          </p:xfrm>
          <a:graphic>
            <a:graphicData uri="http://schemas.openxmlformats.org/presentationml/2006/ole">
              <mc:AlternateContent xmlns:mc="http://schemas.openxmlformats.org/markup-compatibility/2006">
                <mc:Choice xmlns:v="urn:schemas-microsoft-com:vml" Requires="v">
                  <p:oleObj spid="_x0000_s10461" r:id="rId8" imgW="889000" imgH="419100" progId="Equation.3">
                    <p:embed/>
                  </p:oleObj>
                </mc:Choice>
                <mc:Fallback>
                  <p:oleObj r:id="rId8" imgW="889000" imgH="419100" progId="Equation.3">
                    <p:embed/>
                    <p:pic>
                      <p:nvPicPr>
                        <p:cNvPr id="0" name="Object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12" y="2198"/>
                          <a:ext cx="1377" cy="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10251" name="Rectangle 11"/>
          <p:cNvSpPr>
            <a:spLocks noChangeArrowheads="1"/>
          </p:cNvSpPr>
          <p:nvPr/>
        </p:nvSpPr>
        <p:spPr bwMode="auto">
          <a:xfrm>
            <a:off x="2466975" y="4725988"/>
            <a:ext cx="63341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0"/>
              </a:spcBef>
            </a:pPr>
            <a:r>
              <a:rPr lang="de-DE" sz="1800">
                <a:cs typeface="Times New Roman" pitchFamily="18" charset="0"/>
              </a:rPr>
              <a:t>assoziierte Antwort   +   Übersprechen von anderen Mustern</a:t>
            </a:r>
            <a:r>
              <a:rPr lang="en-US" sz="1600"/>
              <a:t> </a:t>
            </a:r>
            <a:endParaRPr lang="en-US" sz="4000"/>
          </a:p>
        </p:txBody>
      </p:sp>
      <p:sp>
        <p:nvSpPr>
          <p:cNvPr id="10252" name="Text Box 12"/>
          <p:cNvSpPr txBox="1">
            <a:spLocks noChangeArrowheads="1"/>
          </p:cNvSpPr>
          <p:nvPr/>
        </p:nvSpPr>
        <p:spPr bwMode="auto">
          <a:xfrm>
            <a:off x="1295400" y="5305425"/>
            <a:ext cx="7505700"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7800" indent="-177800">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pPr>
              <a:buClr>
                <a:srgbClr val="FF3300"/>
              </a:buClr>
              <a:buFont typeface="Wingdings" pitchFamily="2" charset="2"/>
              <a:buChar char="§"/>
            </a:pPr>
            <a:r>
              <a:rPr lang="de-DE" b="1">
                <a:latin typeface="Times New Roman" pitchFamily="18" charset="0"/>
              </a:rPr>
              <a:t>Orthogonale</a:t>
            </a:r>
            <a:r>
              <a:rPr lang="de-DE">
                <a:latin typeface="Times New Roman" pitchFamily="18" charset="0"/>
              </a:rPr>
              <a:t> Muster </a:t>
            </a:r>
            <a:r>
              <a:rPr lang="de-DE" b="1">
                <a:latin typeface="Times New Roman" pitchFamily="18" charset="0"/>
              </a:rPr>
              <a:t>x</a:t>
            </a:r>
            <a:r>
              <a:rPr lang="de-DE" baseline="30000">
                <a:latin typeface="Times New Roman" pitchFamily="18" charset="0"/>
              </a:rPr>
              <a:t>r</a:t>
            </a:r>
            <a:r>
              <a:rPr lang="de-DE">
                <a:latin typeface="Times New Roman" pitchFamily="18" charset="0"/>
              </a:rPr>
              <a:t>:     Übersprechen = 0, exakte Reproduktion.</a:t>
            </a:r>
          </a:p>
          <a:p>
            <a:pPr>
              <a:buClr>
                <a:srgbClr val="FF3300"/>
              </a:buClr>
              <a:buFont typeface="Wingdings" pitchFamily="2" charset="2"/>
              <a:buChar char="§"/>
            </a:pPr>
            <a:r>
              <a:rPr lang="de-DE" b="1">
                <a:latin typeface="Times New Roman" pitchFamily="18" charset="0"/>
              </a:rPr>
              <a:t>Nicht-orthogonale</a:t>
            </a:r>
            <a:r>
              <a:rPr lang="de-DE">
                <a:latin typeface="Times New Roman" pitchFamily="18" charset="0"/>
              </a:rPr>
              <a:t> Muster: </a:t>
            </a:r>
            <a:r>
              <a:rPr lang="de-DE" b="1">
                <a:latin typeface="Times New Roman" pitchFamily="18" charset="0"/>
              </a:rPr>
              <a:t>Schwellwerte</a:t>
            </a:r>
            <a:r>
              <a:rPr lang="de-DE">
                <a:latin typeface="Times New Roman" pitchFamily="18" charset="0"/>
              </a:rPr>
              <a:t> nötig zum Unterdrücken des Übersprechens.</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Overfitting</a:t>
            </a:r>
            <a:endParaRPr lang="de-DE" dirty="0"/>
          </a:p>
        </p:txBody>
      </p:sp>
      <p:sp>
        <p:nvSpPr>
          <p:cNvPr id="3" name="Textplatzhalter 2"/>
          <p:cNvSpPr>
            <a:spLocks noGrp="1"/>
          </p:cNvSpPr>
          <p:nvPr>
            <p:ph type="body" idx="1"/>
          </p:nvPr>
        </p:nvSpPr>
        <p:spPr/>
        <p:txBody>
          <a:bodyPr/>
          <a:lstStyle/>
          <a:p>
            <a:endParaRPr lang="de-DE"/>
          </a:p>
        </p:txBody>
      </p:sp>
      <p:sp>
        <p:nvSpPr>
          <p:cNvPr id="4" name="Fußzeilenplatzhalter 3"/>
          <p:cNvSpPr>
            <a:spLocks noGrp="1"/>
          </p:cNvSpPr>
          <p:nvPr>
            <p:ph type="ftr" sz="quarter" idx="10"/>
          </p:nvPr>
        </p:nvSpPr>
        <p:spPr/>
        <p:txBody>
          <a:bodyPr/>
          <a:lstStyle/>
          <a:p>
            <a:pPr>
              <a:defRPr/>
            </a:pPr>
            <a:r>
              <a:rPr lang="de-DE" smtClean="0"/>
              <a:t>Rüdiger Brause: Adaptive Systeme AS-1, WS 2013</a:t>
            </a:r>
            <a:endParaRPr lang="de-DE"/>
          </a:p>
        </p:txBody>
      </p:sp>
      <p:sp>
        <p:nvSpPr>
          <p:cNvPr id="5" name="Foliennummernplatzhalter 4"/>
          <p:cNvSpPr>
            <a:spLocks noGrp="1"/>
          </p:cNvSpPr>
          <p:nvPr>
            <p:ph type="sldNum" sz="quarter" idx="11"/>
          </p:nvPr>
        </p:nvSpPr>
        <p:spPr/>
        <p:txBody>
          <a:bodyPr/>
          <a:lstStyle/>
          <a:p>
            <a:pPr>
              <a:defRPr/>
            </a:pPr>
            <a:r>
              <a:rPr lang="de-DE" smtClean="0"/>
              <a:t>- </a:t>
            </a:r>
            <a:fld id="{7F2A91B3-2249-47D1-946F-2A4F104F1072}" type="slidenum">
              <a:rPr lang="de-DE" smtClean="0"/>
              <a:pPr>
                <a:defRPr/>
              </a:pPr>
              <a:t>70</a:t>
            </a:fld>
            <a:r>
              <a:rPr lang="de-DE" smtClean="0"/>
              <a:t> -</a:t>
            </a:r>
            <a:endParaRPr lang="de-DE"/>
          </a:p>
        </p:txBody>
      </p:sp>
    </p:spTree>
    <p:extLst>
      <p:ext uri="{BB962C8B-B14F-4D97-AF65-F5344CB8AC3E}">
        <p14:creationId xmlns:p14="http://schemas.microsoft.com/office/powerpoint/2010/main" val="127890512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5"/>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1000" smtClean="0">
                <a:latin typeface="Tahoma" pitchFamily="34" charset="0"/>
              </a:rPr>
              <a:t>Rüdiger Brause: Adaptive Systeme AS-1, WS 2013</a:t>
            </a:r>
            <a:endParaRPr lang="de-DE" sz="1000">
              <a:latin typeface="Tahoma" pitchFamily="34" charset="0"/>
            </a:endParaRPr>
          </a:p>
        </p:txBody>
      </p:sp>
      <p:sp>
        <p:nvSpPr>
          <p:cNvPr id="58371" name="Foliennummernplatzhalt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1000" smtClean="0"/>
              <a:t>- </a:t>
            </a:r>
            <a:fld id="{CE43D6BE-6D0F-4563-91FC-14CA9843821D}" type="slidenum">
              <a:rPr lang="de-DE" sz="1000" smtClean="0"/>
              <a:pPr/>
              <a:t>71</a:t>
            </a:fld>
            <a:r>
              <a:rPr lang="de-DE" sz="1000" smtClean="0"/>
              <a:t> -</a:t>
            </a:r>
          </a:p>
        </p:txBody>
      </p:sp>
      <p:sp>
        <p:nvSpPr>
          <p:cNvPr id="58372" name="Rectangle 2"/>
          <p:cNvSpPr>
            <a:spLocks noGrp="1" noChangeArrowheads="1"/>
          </p:cNvSpPr>
          <p:nvPr>
            <p:ph type="title"/>
          </p:nvPr>
        </p:nvSpPr>
        <p:spPr/>
        <p:txBody>
          <a:bodyPr/>
          <a:lstStyle/>
          <a:p>
            <a:r>
              <a:rPr lang="de-DE" smtClean="0"/>
              <a:t>Verbesserungen des BP-Algorithmus</a:t>
            </a:r>
          </a:p>
        </p:txBody>
      </p:sp>
      <p:sp>
        <p:nvSpPr>
          <p:cNvPr id="58373" name="Rectangle 3"/>
          <p:cNvSpPr>
            <a:spLocks noGrp="1" noChangeArrowheads="1"/>
          </p:cNvSpPr>
          <p:nvPr>
            <p:ph type="body" idx="1"/>
          </p:nvPr>
        </p:nvSpPr>
        <p:spPr>
          <a:xfrm>
            <a:off x="611188" y="1268413"/>
            <a:ext cx="8151812" cy="5184775"/>
          </a:xfrm>
        </p:spPr>
        <p:txBody>
          <a:bodyPr/>
          <a:lstStyle/>
          <a:p>
            <a:pPr marL="355600" indent="-355600">
              <a:buFontTx/>
              <a:buNone/>
            </a:pPr>
            <a:r>
              <a:rPr lang="de-DE" smtClean="0"/>
              <a:t>Problem</a:t>
            </a:r>
          </a:p>
          <a:p>
            <a:pPr marL="355600" indent="-355600" algn="just">
              <a:buClr>
                <a:schemeClr val="tx1"/>
              </a:buClr>
              <a:buFont typeface="Symbol" pitchFamily="18" charset="2"/>
              <a:buBlip>
                <a:blip r:embed="rId2"/>
              </a:buBlip>
            </a:pPr>
            <a:r>
              <a:rPr lang="de-DE" b="0" smtClean="0">
                <a:solidFill>
                  <a:srgbClr val="000000"/>
                </a:solidFill>
                <a:cs typeface="Times New Roman" pitchFamily="18" charset="0"/>
              </a:rPr>
              <a:t>Trotz guter Trainingsleistung zeigt der Test </a:t>
            </a:r>
            <a:r>
              <a:rPr lang="de-DE" i="1" smtClean="0">
                <a:solidFill>
                  <a:srgbClr val="000000"/>
                </a:solidFill>
                <a:cs typeface="Times New Roman" pitchFamily="18" charset="0"/>
              </a:rPr>
              <a:t>schlechte</a:t>
            </a:r>
            <a:r>
              <a:rPr lang="de-DE" b="0" i="1" smtClean="0">
                <a:solidFill>
                  <a:srgbClr val="000000"/>
                </a:solidFill>
                <a:cs typeface="Times New Roman" pitchFamily="18" charset="0"/>
              </a:rPr>
              <a:t> </a:t>
            </a:r>
            <a:r>
              <a:rPr lang="de-DE" i="1" smtClean="0">
                <a:solidFill>
                  <a:srgbClr val="000000"/>
                </a:solidFill>
                <a:cs typeface="Times New Roman" pitchFamily="18" charset="0"/>
              </a:rPr>
              <a:t>Ergebnisse</a:t>
            </a:r>
          </a:p>
        </p:txBody>
      </p:sp>
      <p:sp>
        <p:nvSpPr>
          <p:cNvPr id="58374" name="Rectangle 5"/>
          <p:cNvSpPr>
            <a:spLocks noChangeArrowheads="1"/>
          </p:cNvSpPr>
          <p:nvPr/>
        </p:nvSpPr>
        <p:spPr bwMode="auto">
          <a:xfrm>
            <a:off x="1541463" y="2697163"/>
            <a:ext cx="40005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de-DE" sz="2100">
                <a:solidFill>
                  <a:srgbClr val="000000"/>
                </a:solidFill>
                <a:latin typeface="Times New Roman" pitchFamily="18" charset="0"/>
              </a:rPr>
              <a:t>f(x)</a:t>
            </a:r>
            <a:endParaRPr lang="de-DE" sz="3600">
              <a:latin typeface="Times New Roman" pitchFamily="18" charset="0"/>
            </a:endParaRPr>
          </a:p>
        </p:txBody>
      </p:sp>
      <p:sp>
        <p:nvSpPr>
          <p:cNvPr id="58375" name="Rectangle 6"/>
          <p:cNvSpPr>
            <a:spLocks noChangeArrowheads="1"/>
          </p:cNvSpPr>
          <p:nvPr/>
        </p:nvSpPr>
        <p:spPr bwMode="auto">
          <a:xfrm>
            <a:off x="6535738" y="6064250"/>
            <a:ext cx="13335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de-DE" sz="2100">
                <a:solidFill>
                  <a:srgbClr val="000000"/>
                </a:solidFill>
                <a:latin typeface="Times New Roman" pitchFamily="18" charset="0"/>
              </a:rPr>
              <a:t>x</a:t>
            </a:r>
            <a:endParaRPr lang="de-DE" sz="3600">
              <a:latin typeface="Times New Roman" pitchFamily="18" charset="0"/>
            </a:endParaRPr>
          </a:p>
        </p:txBody>
      </p:sp>
      <p:grpSp>
        <p:nvGrpSpPr>
          <p:cNvPr id="58376" name="Group 7"/>
          <p:cNvGrpSpPr>
            <a:grpSpLocks/>
          </p:cNvGrpSpPr>
          <p:nvPr/>
        </p:nvGrpSpPr>
        <p:grpSpPr bwMode="auto">
          <a:xfrm>
            <a:off x="933450" y="5999163"/>
            <a:ext cx="6032500" cy="146050"/>
            <a:chOff x="188" y="2900"/>
            <a:chExt cx="2512" cy="65"/>
          </a:xfrm>
        </p:grpSpPr>
        <p:sp>
          <p:nvSpPr>
            <p:cNvPr id="58440" name="Line 8"/>
            <p:cNvSpPr>
              <a:spLocks noChangeShapeType="1"/>
            </p:cNvSpPr>
            <p:nvPr/>
          </p:nvSpPr>
          <p:spPr bwMode="auto">
            <a:xfrm>
              <a:off x="188" y="2932"/>
              <a:ext cx="2449"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8441" name="Freeform 9"/>
            <p:cNvSpPr>
              <a:spLocks/>
            </p:cNvSpPr>
            <p:nvPr/>
          </p:nvSpPr>
          <p:spPr bwMode="auto">
            <a:xfrm>
              <a:off x="2635" y="2900"/>
              <a:ext cx="65" cy="65"/>
            </a:xfrm>
            <a:custGeom>
              <a:avLst/>
              <a:gdLst>
                <a:gd name="T0" fmla="*/ 0 w 65"/>
                <a:gd name="T1" fmla="*/ 65 h 65"/>
                <a:gd name="T2" fmla="*/ 65 w 65"/>
                <a:gd name="T3" fmla="*/ 32 h 65"/>
                <a:gd name="T4" fmla="*/ 0 w 65"/>
                <a:gd name="T5" fmla="*/ 0 h 65"/>
                <a:gd name="T6" fmla="*/ 0 w 65"/>
                <a:gd name="T7" fmla="*/ 65 h 65"/>
                <a:gd name="T8" fmla="*/ 0 60000 65536"/>
                <a:gd name="T9" fmla="*/ 0 60000 65536"/>
                <a:gd name="T10" fmla="*/ 0 60000 65536"/>
                <a:gd name="T11" fmla="*/ 0 60000 65536"/>
                <a:gd name="T12" fmla="*/ 0 w 65"/>
                <a:gd name="T13" fmla="*/ 0 h 65"/>
                <a:gd name="T14" fmla="*/ 65 w 65"/>
                <a:gd name="T15" fmla="*/ 65 h 65"/>
              </a:gdLst>
              <a:ahLst/>
              <a:cxnLst>
                <a:cxn ang="T8">
                  <a:pos x="T0" y="T1"/>
                </a:cxn>
                <a:cxn ang="T9">
                  <a:pos x="T2" y="T3"/>
                </a:cxn>
                <a:cxn ang="T10">
                  <a:pos x="T4" y="T5"/>
                </a:cxn>
                <a:cxn ang="T11">
                  <a:pos x="T6" y="T7"/>
                </a:cxn>
              </a:cxnLst>
              <a:rect l="T12" t="T13" r="T14" b="T15"/>
              <a:pathLst>
                <a:path w="65" h="65">
                  <a:moveTo>
                    <a:pt x="0" y="65"/>
                  </a:moveTo>
                  <a:lnTo>
                    <a:pt x="65" y="32"/>
                  </a:lnTo>
                  <a:lnTo>
                    <a:pt x="0" y="0"/>
                  </a:lnTo>
                  <a:lnTo>
                    <a:pt x="0" y="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58377" name="Group 10"/>
          <p:cNvGrpSpPr>
            <a:grpSpLocks/>
          </p:cNvGrpSpPr>
          <p:nvPr/>
        </p:nvGrpSpPr>
        <p:grpSpPr bwMode="auto">
          <a:xfrm>
            <a:off x="1173163" y="2692400"/>
            <a:ext cx="158750" cy="3579813"/>
            <a:chOff x="288" y="1440"/>
            <a:chExt cx="66" cy="1581"/>
          </a:xfrm>
        </p:grpSpPr>
        <p:sp>
          <p:nvSpPr>
            <p:cNvPr id="58438" name="Line 11"/>
            <p:cNvSpPr>
              <a:spLocks noChangeShapeType="1"/>
            </p:cNvSpPr>
            <p:nvPr/>
          </p:nvSpPr>
          <p:spPr bwMode="auto">
            <a:xfrm flipV="1">
              <a:off x="320" y="1503"/>
              <a:ext cx="1" cy="151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8439" name="Freeform 12"/>
            <p:cNvSpPr>
              <a:spLocks/>
            </p:cNvSpPr>
            <p:nvPr/>
          </p:nvSpPr>
          <p:spPr bwMode="auto">
            <a:xfrm>
              <a:off x="288" y="1440"/>
              <a:ext cx="66" cy="65"/>
            </a:xfrm>
            <a:custGeom>
              <a:avLst/>
              <a:gdLst>
                <a:gd name="T0" fmla="*/ 66 w 66"/>
                <a:gd name="T1" fmla="*/ 65 h 65"/>
                <a:gd name="T2" fmla="*/ 32 w 66"/>
                <a:gd name="T3" fmla="*/ 0 h 65"/>
                <a:gd name="T4" fmla="*/ 0 w 66"/>
                <a:gd name="T5" fmla="*/ 65 h 65"/>
                <a:gd name="T6" fmla="*/ 66 w 66"/>
                <a:gd name="T7" fmla="*/ 65 h 65"/>
                <a:gd name="T8" fmla="*/ 0 60000 65536"/>
                <a:gd name="T9" fmla="*/ 0 60000 65536"/>
                <a:gd name="T10" fmla="*/ 0 60000 65536"/>
                <a:gd name="T11" fmla="*/ 0 60000 65536"/>
                <a:gd name="T12" fmla="*/ 0 w 66"/>
                <a:gd name="T13" fmla="*/ 0 h 65"/>
                <a:gd name="T14" fmla="*/ 66 w 66"/>
                <a:gd name="T15" fmla="*/ 65 h 65"/>
              </a:gdLst>
              <a:ahLst/>
              <a:cxnLst>
                <a:cxn ang="T8">
                  <a:pos x="T0" y="T1"/>
                </a:cxn>
                <a:cxn ang="T9">
                  <a:pos x="T2" y="T3"/>
                </a:cxn>
                <a:cxn ang="T10">
                  <a:pos x="T4" y="T5"/>
                </a:cxn>
                <a:cxn ang="T11">
                  <a:pos x="T6" y="T7"/>
                </a:cxn>
              </a:cxnLst>
              <a:rect l="T12" t="T13" r="T14" b="T15"/>
              <a:pathLst>
                <a:path w="66" h="65">
                  <a:moveTo>
                    <a:pt x="66" y="65"/>
                  </a:moveTo>
                  <a:lnTo>
                    <a:pt x="32" y="0"/>
                  </a:lnTo>
                  <a:lnTo>
                    <a:pt x="0" y="65"/>
                  </a:lnTo>
                  <a:lnTo>
                    <a:pt x="66" y="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sp>
        <p:nvSpPr>
          <p:cNvPr id="241677" name="Freeform 13"/>
          <p:cNvSpPr>
            <a:spLocks/>
          </p:cNvSpPr>
          <p:nvPr/>
        </p:nvSpPr>
        <p:spPr bwMode="auto">
          <a:xfrm>
            <a:off x="1443038" y="3906838"/>
            <a:ext cx="5213350" cy="989012"/>
          </a:xfrm>
          <a:custGeom>
            <a:avLst/>
            <a:gdLst>
              <a:gd name="T0" fmla="*/ 2147483647 w 2171"/>
              <a:gd name="T1" fmla="*/ 2147483647 h 437"/>
              <a:gd name="T2" fmla="*/ 2147483647 w 2171"/>
              <a:gd name="T3" fmla="*/ 2147483647 h 437"/>
              <a:gd name="T4" fmla="*/ 2147483647 w 2171"/>
              <a:gd name="T5" fmla="*/ 2147483647 h 437"/>
              <a:gd name="T6" fmla="*/ 2147483647 w 2171"/>
              <a:gd name="T7" fmla="*/ 2147483647 h 437"/>
              <a:gd name="T8" fmla="*/ 2147483647 w 2171"/>
              <a:gd name="T9" fmla="*/ 2147483647 h 437"/>
              <a:gd name="T10" fmla="*/ 2147483647 w 2171"/>
              <a:gd name="T11" fmla="*/ 2147483647 h 437"/>
              <a:gd name="T12" fmla="*/ 2147483647 w 2171"/>
              <a:gd name="T13" fmla="*/ 2147483647 h 437"/>
              <a:gd name="T14" fmla="*/ 2147483647 w 2171"/>
              <a:gd name="T15" fmla="*/ 2147483647 h 437"/>
              <a:gd name="T16" fmla="*/ 2147483647 w 2171"/>
              <a:gd name="T17" fmla="*/ 2147483647 h 437"/>
              <a:gd name="T18" fmla="*/ 2147483647 w 2171"/>
              <a:gd name="T19" fmla="*/ 2147483647 h 437"/>
              <a:gd name="T20" fmla="*/ 2147483647 w 2171"/>
              <a:gd name="T21" fmla="*/ 2147483647 h 437"/>
              <a:gd name="T22" fmla="*/ 2147483647 w 2171"/>
              <a:gd name="T23" fmla="*/ 2147483647 h 437"/>
              <a:gd name="T24" fmla="*/ 2147483647 w 2171"/>
              <a:gd name="T25" fmla="*/ 2147483647 h 437"/>
              <a:gd name="T26" fmla="*/ 2147483647 w 2171"/>
              <a:gd name="T27" fmla="*/ 2147483647 h 437"/>
              <a:gd name="T28" fmla="*/ 2147483647 w 2171"/>
              <a:gd name="T29" fmla="*/ 2147483647 h 437"/>
              <a:gd name="T30" fmla="*/ 2147483647 w 2171"/>
              <a:gd name="T31" fmla="*/ 2147483647 h 437"/>
              <a:gd name="T32" fmla="*/ 2147483647 w 2171"/>
              <a:gd name="T33" fmla="*/ 2147483647 h 437"/>
              <a:gd name="T34" fmla="*/ 2147483647 w 2171"/>
              <a:gd name="T35" fmla="*/ 2147483647 h 437"/>
              <a:gd name="T36" fmla="*/ 2147483647 w 2171"/>
              <a:gd name="T37" fmla="*/ 2147483647 h 437"/>
              <a:gd name="T38" fmla="*/ 2147483647 w 2171"/>
              <a:gd name="T39" fmla="*/ 2147483647 h 437"/>
              <a:gd name="T40" fmla="*/ 2147483647 w 2171"/>
              <a:gd name="T41" fmla="*/ 2147483647 h 437"/>
              <a:gd name="T42" fmla="*/ 2147483647 w 2171"/>
              <a:gd name="T43" fmla="*/ 2147483647 h 437"/>
              <a:gd name="T44" fmla="*/ 2147483647 w 2171"/>
              <a:gd name="T45" fmla="*/ 2147483647 h 437"/>
              <a:gd name="T46" fmla="*/ 2147483647 w 2171"/>
              <a:gd name="T47" fmla="*/ 2147483647 h 437"/>
              <a:gd name="T48" fmla="*/ 2147483647 w 2171"/>
              <a:gd name="T49" fmla="*/ 2147483647 h 437"/>
              <a:gd name="T50" fmla="*/ 2147483647 w 2171"/>
              <a:gd name="T51" fmla="*/ 2147483647 h 437"/>
              <a:gd name="T52" fmla="*/ 2147483647 w 2171"/>
              <a:gd name="T53" fmla="*/ 2147483647 h 437"/>
              <a:gd name="T54" fmla="*/ 2147483647 w 2171"/>
              <a:gd name="T55" fmla="*/ 2147483647 h 437"/>
              <a:gd name="T56" fmla="*/ 2147483647 w 2171"/>
              <a:gd name="T57" fmla="*/ 2147483647 h 437"/>
              <a:gd name="T58" fmla="*/ 2147483647 w 2171"/>
              <a:gd name="T59" fmla="*/ 2147483647 h 437"/>
              <a:gd name="T60" fmla="*/ 2147483647 w 2171"/>
              <a:gd name="T61" fmla="*/ 2147483647 h 437"/>
              <a:gd name="T62" fmla="*/ 2147483647 w 2171"/>
              <a:gd name="T63" fmla="*/ 2147483647 h 437"/>
              <a:gd name="T64" fmla="*/ 2147483647 w 2171"/>
              <a:gd name="T65" fmla="*/ 2147483647 h 437"/>
              <a:gd name="T66" fmla="*/ 2147483647 w 2171"/>
              <a:gd name="T67" fmla="*/ 2147483647 h 437"/>
              <a:gd name="T68" fmla="*/ 2147483647 w 2171"/>
              <a:gd name="T69" fmla="*/ 2147483647 h 437"/>
              <a:gd name="T70" fmla="*/ 2147483647 w 2171"/>
              <a:gd name="T71" fmla="*/ 2147483647 h 437"/>
              <a:gd name="T72" fmla="*/ 2147483647 w 2171"/>
              <a:gd name="T73" fmla="*/ 2147483647 h 437"/>
              <a:gd name="T74" fmla="*/ 2147483647 w 2171"/>
              <a:gd name="T75" fmla="*/ 2147483647 h 437"/>
              <a:gd name="T76" fmla="*/ 2147483647 w 2171"/>
              <a:gd name="T77" fmla="*/ 2147483647 h 437"/>
              <a:gd name="T78" fmla="*/ 2147483647 w 2171"/>
              <a:gd name="T79" fmla="*/ 2147483647 h 437"/>
              <a:gd name="T80" fmla="*/ 2147483647 w 2171"/>
              <a:gd name="T81" fmla="*/ 2147483647 h 437"/>
              <a:gd name="T82" fmla="*/ 2147483647 w 2171"/>
              <a:gd name="T83" fmla="*/ 2147483647 h 437"/>
              <a:gd name="T84" fmla="*/ 2147483647 w 2171"/>
              <a:gd name="T85" fmla="*/ 2147483647 h 437"/>
              <a:gd name="T86" fmla="*/ 2147483647 w 2171"/>
              <a:gd name="T87" fmla="*/ 2147483647 h 437"/>
              <a:gd name="T88" fmla="*/ 2147483647 w 2171"/>
              <a:gd name="T89" fmla="*/ 2147483647 h 437"/>
              <a:gd name="T90" fmla="*/ 2147483647 w 2171"/>
              <a:gd name="T91" fmla="*/ 2147483647 h 437"/>
              <a:gd name="T92" fmla="*/ 2147483647 w 2171"/>
              <a:gd name="T93" fmla="*/ 2147483647 h 437"/>
              <a:gd name="T94" fmla="*/ 2147483647 w 2171"/>
              <a:gd name="T95" fmla="*/ 2147483647 h 437"/>
              <a:gd name="T96" fmla="*/ 2147483647 w 2171"/>
              <a:gd name="T97" fmla="*/ 2147483647 h 437"/>
              <a:gd name="T98" fmla="*/ 2147483647 w 2171"/>
              <a:gd name="T99" fmla="*/ 2147483647 h 437"/>
              <a:gd name="T100" fmla="*/ 2147483647 w 2171"/>
              <a:gd name="T101" fmla="*/ 2147483647 h 437"/>
              <a:gd name="T102" fmla="*/ 2147483647 w 2171"/>
              <a:gd name="T103" fmla="*/ 2147483647 h 437"/>
              <a:gd name="T104" fmla="*/ 0 w 2171"/>
              <a:gd name="T105" fmla="*/ 2147483647 h 43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171"/>
              <a:gd name="T160" fmla="*/ 0 h 437"/>
              <a:gd name="T161" fmla="*/ 2171 w 2171"/>
              <a:gd name="T162" fmla="*/ 437 h 43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171" h="437">
                <a:moveTo>
                  <a:pt x="0" y="91"/>
                </a:moveTo>
                <a:lnTo>
                  <a:pt x="6" y="109"/>
                </a:lnTo>
                <a:lnTo>
                  <a:pt x="45" y="95"/>
                </a:lnTo>
                <a:lnTo>
                  <a:pt x="84" y="82"/>
                </a:lnTo>
                <a:lnTo>
                  <a:pt x="123" y="69"/>
                </a:lnTo>
                <a:lnTo>
                  <a:pt x="160" y="59"/>
                </a:lnTo>
                <a:lnTo>
                  <a:pt x="195" y="51"/>
                </a:lnTo>
                <a:lnTo>
                  <a:pt x="191" y="42"/>
                </a:lnTo>
                <a:lnTo>
                  <a:pt x="191" y="51"/>
                </a:lnTo>
                <a:lnTo>
                  <a:pt x="225" y="46"/>
                </a:lnTo>
                <a:lnTo>
                  <a:pt x="242" y="45"/>
                </a:lnTo>
                <a:lnTo>
                  <a:pt x="257" y="44"/>
                </a:lnTo>
                <a:lnTo>
                  <a:pt x="272" y="45"/>
                </a:lnTo>
                <a:lnTo>
                  <a:pt x="285" y="46"/>
                </a:lnTo>
                <a:lnTo>
                  <a:pt x="285" y="47"/>
                </a:lnTo>
                <a:lnTo>
                  <a:pt x="299" y="49"/>
                </a:lnTo>
                <a:lnTo>
                  <a:pt x="299" y="40"/>
                </a:lnTo>
                <a:lnTo>
                  <a:pt x="296" y="49"/>
                </a:lnTo>
                <a:lnTo>
                  <a:pt x="307" y="52"/>
                </a:lnTo>
                <a:lnTo>
                  <a:pt x="318" y="57"/>
                </a:lnTo>
                <a:lnTo>
                  <a:pt x="328" y="63"/>
                </a:lnTo>
                <a:lnTo>
                  <a:pt x="332" y="54"/>
                </a:lnTo>
                <a:lnTo>
                  <a:pt x="325" y="60"/>
                </a:lnTo>
                <a:lnTo>
                  <a:pt x="342" y="75"/>
                </a:lnTo>
                <a:lnTo>
                  <a:pt x="359" y="92"/>
                </a:lnTo>
                <a:lnTo>
                  <a:pt x="376" y="111"/>
                </a:lnTo>
                <a:lnTo>
                  <a:pt x="393" y="131"/>
                </a:lnTo>
                <a:lnTo>
                  <a:pt x="413" y="153"/>
                </a:lnTo>
                <a:lnTo>
                  <a:pt x="424" y="164"/>
                </a:lnTo>
                <a:lnTo>
                  <a:pt x="437" y="176"/>
                </a:lnTo>
                <a:lnTo>
                  <a:pt x="449" y="188"/>
                </a:lnTo>
                <a:lnTo>
                  <a:pt x="460" y="201"/>
                </a:lnTo>
                <a:lnTo>
                  <a:pt x="472" y="217"/>
                </a:lnTo>
                <a:lnTo>
                  <a:pt x="483" y="233"/>
                </a:lnTo>
                <a:lnTo>
                  <a:pt x="505" y="267"/>
                </a:lnTo>
                <a:lnTo>
                  <a:pt x="518" y="284"/>
                </a:lnTo>
                <a:lnTo>
                  <a:pt x="531" y="302"/>
                </a:lnTo>
                <a:lnTo>
                  <a:pt x="545" y="319"/>
                </a:lnTo>
                <a:lnTo>
                  <a:pt x="560" y="335"/>
                </a:lnTo>
                <a:lnTo>
                  <a:pt x="577" y="352"/>
                </a:lnTo>
                <a:lnTo>
                  <a:pt x="596" y="367"/>
                </a:lnTo>
                <a:lnTo>
                  <a:pt x="599" y="369"/>
                </a:lnTo>
                <a:lnTo>
                  <a:pt x="620" y="382"/>
                </a:lnTo>
                <a:lnTo>
                  <a:pt x="643" y="394"/>
                </a:lnTo>
                <a:lnTo>
                  <a:pt x="669" y="403"/>
                </a:lnTo>
                <a:lnTo>
                  <a:pt x="699" y="411"/>
                </a:lnTo>
                <a:lnTo>
                  <a:pt x="713" y="414"/>
                </a:lnTo>
                <a:lnTo>
                  <a:pt x="717" y="415"/>
                </a:lnTo>
                <a:lnTo>
                  <a:pt x="733" y="418"/>
                </a:lnTo>
                <a:lnTo>
                  <a:pt x="769" y="423"/>
                </a:lnTo>
                <a:lnTo>
                  <a:pt x="810" y="428"/>
                </a:lnTo>
                <a:lnTo>
                  <a:pt x="852" y="431"/>
                </a:lnTo>
                <a:lnTo>
                  <a:pt x="897" y="434"/>
                </a:lnTo>
                <a:lnTo>
                  <a:pt x="945" y="436"/>
                </a:lnTo>
                <a:lnTo>
                  <a:pt x="993" y="437"/>
                </a:lnTo>
                <a:lnTo>
                  <a:pt x="1042" y="436"/>
                </a:lnTo>
                <a:lnTo>
                  <a:pt x="1092" y="435"/>
                </a:lnTo>
                <a:lnTo>
                  <a:pt x="1141" y="432"/>
                </a:lnTo>
                <a:lnTo>
                  <a:pt x="1190" y="428"/>
                </a:lnTo>
                <a:lnTo>
                  <a:pt x="1238" y="422"/>
                </a:lnTo>
                <a:lnTo>
                  <a:pt x="1284" y="416"/>
                </a:lnTo>
                <a:lnTo>
                  <a:pt x="1327" y="407"/>
                </a:lnTo>
                <a:lnTo>
                  <a:pt x="1330" y="407"/>
                </a:lnTo>
                <a:lnTo>
                  <a:pt x="1372" y="397"/>
                </a:lnTo>
                <a:lnTo>
                  <a:pt x="1409" y="386"/>
                </a:lnTo>
                <a:lnTo>
                  <a:pt x="1427" y="379"/>
                </a:lnTo>
                <a:lnTo>
                  <a:pt x="1445" y="372"/>
                </a:lnTo>
                <a:lnTo>
                  <a:pt x="1478" y="354"/>
                </a:lnTo>
                <a:lnTo>
                  <a:pt x="1512" y="332"/>
                </a:lnTo>
                <a:lnTo>
                  <a:pt x="1515" y="330"/>
                </a:lnTo>
                <a:lnTo>
                  <a:pt x="1546" y="306"/>
                </a:lnTo>
                <a:lnTo>
                  <a:pt x="1576" y="280"/>
                </a:lnTo>
                <a:lnTo>
                  <a:pt x="1605" y="253"/>
                </a:lnTo>
                <a:lnTo>
                  <a:pt x="1661" y="195"/>
                </a:lnTo>
                <a:lnTo>
                  <a:pt x="1687" y="167"/>
                </a:lnTo>
                <a:lnTo>
                  <a:pt x="1713" y="140"/>
                </a:lnTo>
                <a:lnTo>
                  <a:pt x="1738" y="114"/>
                </a:lnTo>
                <a:lnTo>
                  <a:pt x="1764" y="90"/>
                </a:lnTo>
                <a:lnTo>
                  <a:pt x="1788" y="67"/>
                </a:lnTo>
                <a:lnTo>
                  <a:pt x="1812" y="49"/>
                </a:lnTo>
                <a:lnTo>
                  <a:pt x="1806" y="43"/>
                </a:lnTo>
                <a:lnTo>
                  <a:pt x="1809" y="52"/>
                </a:lnTo>
                <a:lnTo>
                  <a:pt x="1821" y="44"/>
                </a:lnTo>
                <a:lnTo>
                  <a:pt x="1833" y="37"/>
                </a:lnTo>
                <a:lnTo>
                  <a:pt x="1845" y="32"/>
                </a:lnTo>
                <a:lnTo>
                  <a:pt x="1856" y="27"/>
                </a:lnTo>
                <a:lnTo>
                  <a:pt x="1868" y="24"/>
                </a:lnTo>
                <a:lnTo>
                  <a:pt x="1880" y="21"/>
                </a:lnTo>
                <a:lnTo>
                  <a:pt x="1877" y="12"/>
                </a:lnTo>
                <a:lnTo>
                  <a:pt x="1877" y="22"/>
                </a:lnTo>
                <a:lnTo>
                  <a:pt x="1901" y="19"/>
                </a:lnTo>
                <a:lnTo>
                  <a:pt x="1925" y="20"/>
                </a:lnTo>
                <a:lnTo>
                  <a:pt x="1948" y="24"/>
                </a:lnTo>
                <a:lnTo>
                  <a:pt x="1948" y="14"/>
                </a:lnTo>
                <a:lnTo>
                  <a:pt x="1945" y="23"/>
                </a:lnTo>
                <a:lnTo>
                  <a:pt x="1968" y="29"/>
                </a:lnTo>
                <a:lnTo>
                  <a:pt x="1990" y="37"/>
                </a:lnTo>
                <a:lnTo>
                  <a:pt x="2012" y="47"/>
                </a:lnTo>
                <a:lnTo>
                  <a:pt x="2034" y="57"/>
                </a:lnTo>
                <a:lnTo>
                  <a:pt x="2055" y="68"/>
                </a:lnTo>
                <a:lnTo>
                  <a:pt x="2075" y="81"/>
                </a:lnTo>
                <a:lnTo>
                  <a:pt x="2093" y="93"/>
                </a:lnTo>
                <a:lnTo>
                  <a:pt x="2110" y="104"/>
                </a:lnTo>
                <a:lnTo>
                  <a:pt x="2126" y="114"/>
                </a:lnTo>
                <a:lnTo>
                  <a:pt x="2140" y="122"/>
                </a:lnTo>
                <a:lnTo>
                  <a:pt x="2153" y="129"/>
                </a:lnTo>
                <a:lnTo>
                  <a:pt x="2165" y="134"/>
                </a:lnTo>
                <a:lnTo>
                  <a:pt x="2171" y="116"/>
                </a:lnTo>
                <a:lnTo>
                  <a:pt x="2160" y="111"/>
                </a:lnTo>
                <a:lnTo>
                  <a:pt x="2147" y="104"/>
                </a:lnTo>
                <a:lnTo>
                  <a:pt x="2133" y="96"/>
                </a:lnTo>
                <a:lnTo>
                  <a:pt x="2117" y="86"/>
                </a:lnTo>
                <a:lnTo>
                  <a:pt x="2100" y="75"/>
                </a:lnTo>
                <a:lnTo>
                  <a:pt x="2082" y="62"/>
                </a:lnTo>
                <a:lnTo>
                  <a:pt x="2062" y="50"/>
                </a:lnTo>
                <a:lnTo>
                  <a:pt x="2042" y="39"/>
                </a:lnTo>
                <a:lnTo>
                  <a:pt x="2019" y="29"/>
                </a:lnTo>
                <a:lnTo>
                  <a:pt x="1997" y="19"/>
                </a:lnTo>
                <a:lnTo>
                  <a:pt x="1975" y="11"/>
                </a:lnTo>
                <a:lnTo>
                  <a:pt x="1952" y="5"/>
                </a:lnTo>
                <a:lnTo>
                  <a:pt x="1948" y="5"/>
                </a:lnTo>
                <a:lnTo>
                  <a:pt x="1925" y="1"/>
                </a:lnTo>
                <a:lnTo>
                  <a:pt x="1901" y="0"/>
                </a:lnTo>
                <a:lnTo>
                  <a:pt x="1877" y="3"/>
                </a:lnTo>
                <a:lnTo>
                  <a:pt x="1873" y="3"/>
                </a:lnTo>
                <a:lnTo>
                  <a:pt x="1861" y="6"/>
                </a:lnTo>
                <a:lnTo>
                  <a:pt x="1850" y="9"/>
                </a:lnTo>
                <a:lnTo>
                  <a:pt x="1838" y="14"/>
                </a:lnTo>
                <a:lnTo>
                  <a:pt x="1826" y="19"/>
                </a:lnTo>
                <a:lnTo>
                  <a:pt x="1814" y="26"/>
                </a:lnTo>
                <a:lnTo>
                  <a:pt x="1802" y="34"/>
                </a:lnTo>
                <a:lnTo>
                  <a:pt x="1799" y="36"/>
                </a:lnTo>
                <a:lnTo>
                  <a:pt x="1775" y="54"/>
                </a:lnTo>
                <a:lnTo>
                  <a:pt x="1750" y="77"/>
                </a:lnTo>
                <a:lnTo>
                  <a:pt x="1725" y="101"/>
                </a:lnTo>
                <a:lnTo>
                  <a:pt x="1700" y="127"/>
                </a:lnTo>
                <a:lnTo>
                  <a:pt x="1674" y="154"/>
                </a:lnTo>
                <a:lnTo>
                  <a:pt x="1648" y="182"/>
                </a:lnTo>
                <a:lnTo>
                  <a:pt x="1592" y="240"/>
                </a:lnTo>
                <a:lnTo>
                  <a:pt x="1563" y="267"/>
                </a:lnTo>
                <a:lnTo>
                  <a:pt x="1533" y="293"/>
                </a:lnTo>
                <a:lnTo>
                  <a:pt x="1502" y="317"/>
                </a:lnTo>
                <a:lnTo>
                  <a:pt x="1508" y="323"/>
                </a:lnTo>
                <a:lnTo>
                  <a:pt x="1505" y="314"/>
                </a:lnTo>
                <a:lnTo>
                  <a:pt x="1471" y="335"/>
                </a:lnTo>
                <a:lnTo>
                  <a:pt x="1438" y="354"/>
                </a:lnTo>
                <a:lnTo>
                  <a:pt x="1420" y="361"/>
                </a:lnTo>
                <a:lnTo>
                  <a:pt x="1403" y="368"/>
                </a:lnTo>
                <a:lnTo>
                  <a:pt x="1365" y="379"/>
                </a:lnTo>
                <a:lnTo>
                  <a:pt x="1323" y="389"/>
                </a:lnTo>
                <a:lnTo>
                  <a:pt x="1327" y="398"/>
                </a:lnTo>
                <a:lnTo>
                  <a:pt x="1327" y="388"/>
                </a:lnTo>
                <a:lnTo>
                  <a:pt x="1284" y="397"/>
                </a:lnTo>
                <a:lnTo>
                  <a:pt x="1238" y="403"/>
                </a:lnTo>
                <a:lnTo>
                  <a:pt x="1190" y="409"/>
                </a:lnTo>
                <a:lnTo>
                  <a:pt x="1141" y="413"/>
                </a:lnTo>
                <a:lnTo>
                  <a:pt x="1092" y="416"/>
                </a:lnTo>
                <a:lnTo>
                  <a:pt x="1042" y="417"/>
                </a:lnTo>
                <a:lnTo>
                  <a:pt x="993" y="418"/>
                </a:lnTo>
                <a:lnTo>
                  <a:pt x="945" y="417"/>
                </a:lnTo>
                <a:lnTo>
                  <a:pt x="897" y="415"/>
                </a:lnTo>
                <a:lnTo>
                  <a:pt x="852" y="412"/>
                </a:lnTo>
                <a:lnTo>
                  <a:pt x="810" y="409"/>
                </a:lnTo>
                <a:lnTo>
                  <a:pt x="769" y="404"/>
                </a:lnTo>
                <a:lnTo>
                  <a:pt x="733" y="399"/>
                </a:lnTo>
                <a:lnTo>
                  <a:pt x="717" y="396"/>
                </a:lnTo>
                <a:lnTo>
                  <a:pt x="717" y="405"/>
                </a:lnTo>
                <a:lnTo>
                  <a:pt x="720" y="396"/>
                </a:lnTo>
                <a:lnTo>
                  <a:pt x="703" y="393"/>
                </a:lnTo>
                <a:lnTo>
                  <a:pt x="676" y="385"/>
                </a:lnTo>
                <a:lnTo>
                  <a:pt x="651" y="376"/>
                </a:lnTo>
                <a:lnTo>
                  <a:pt x="627" y="364"/>
                </a:lnTo>
                <a:lnTo>
                  <a:pt x="606" y="351"/>
                </a:lnTo>
                <a:lnTo>
                  <a:pt x="603" y="360"/>
                </a:lnTo>
                <a:lnTo>
                  <a:pt x="610" y="354"/>
                </a:lnTo>
                <a:lnTo>
                  <a:pt x="591" y="338"/>
                </a:lnTo>
                <a:lnTo>
                  <a:pt x="574" y="322"/>
                </a:lnTo>
                <a:lnTo>
                  <a:pt x="559" y="306"/>
                </a:lnTo>
                <a:lnTo>
                  <a:pt x="545" y="289"/>
                </a:lnTo>
                <a:lnTo>
                  <a:pt x="532" y="271"/>
                </a:lnTo>
                <a:lnTo>
                  <a:pt x="520" y="254"/>
                </a:lnTo>
                <a:lnTo>
                  <a:pt x="497" y="220"/>
                </a:lnTo>
                <a:lnTo>
                  <a:pt x="486" y="203"/>
                </a:lnTo>
                <a:lnTo>
                  <a:pt x="474" y="188"/>
                </a:lnTo>
                <a:lnTo>
                  <a:pt x="463" y="175"/>
                </a:lnTo>
                <a:lnTo>
                  <a:pt x="449" y="162"/>
                </a:lnTo>
                <a:lnTo>
                  <a:pt x="438" y="151"/>
                </a:lnTo>
                <a:lnTo>
                  <a:pt x="427" y="140"/>
                </a:lnTo>
                <a:lnTo>
                  <a:pt x="407" y="118"/>
                </a:lnTo>
                <a:lnTo>
                  <a:pt x="390" y="98"/>
                </a:lnTo>
                <a:lnTo>
                  <a:pt x="374" y="79"/>
                </a:lnTo>
                <a:lnTo>
                  <a:pt x="356" y="61"/>
                </a:lnTo>
                <a:lnTo>
                  <a:pt x="339" y="47"/>
                </a:lnTo>
                <a:lnTo>
                  <a:pt x="335" y="45"/>
                </a:lnTo>
                <a:lnTo>
                  <a:pt x="325" y="39"/>
                </a:lnTo>
                <a:lnTo>
                  <a:pt x="314" y="34"/>
                </a:lnTo>
                <a:lnTo>
                  <a:pt x="303" y="31"/>
                </a:lnTo>
                <a:lnTo>
                  <a:pt x="299" y="30"/>
                </a:lnTo>
                <a:lnTo>
                  <a:pt x="288" y="28"/>
                </a:lnTo>
                <a:lnTo>
                  <a:pt x="286" y="37"/>
                </a:lnTo>
                <a:lnTo>
                  <a:pt x="288" y="28"/>
                </a:lnTo>
                <a:lnTo>
                  <a:pt x="272" y="26"/>
                </a:lnTo>
                <a:lnTo>
                  <a:pt x="257" y="25"/>
                </a:lnTo>
                <a:lnTo>
                  <a:pt x="242" y="26"/>
                </a:lnTo>
                <a:lnTo>
                  <a:pt x="225" y="27"/>
                </a:lnTo>
                <a:lnTo>
                  <a:pt x="191" y="32"/>
                </a:lnTo>
                <a:lnTo>
                  <a:pt x="188" y="33"/>
                </a:lnTo>
                <a:lnTo>
                  <a:pt x="153" y="41"/>
                </a:lnTo>
                <a:lnTo>
                  <a:pt x="116" y="51"/>
                </a:lnTo>
                <a:lnTo>
                  <a:pt x="77" y="63"/>
                </a:lnTo>
                <a:lnTo>
                  <a:pt x="38" y="77"/>
                </a:lnTo>
                <a:lnTo>
                  <a:pt x="0" y="91"/>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8379" name="Oval 14"/>
          <p:cNvSpPr>
            <a:spLocks noChangeArrowheads="1"/>
          </p:cNvSpPr>
          <p:nvPr/>
        </p:nvSpPr>
        <p:spPr bwMode="auto">
          <a:xfrm>
            <a:off x="2779713" y="4168775"/>
            <a:ext cx="144462" cy="136525"/>
          </a:xfrm>
          <a:prstGeom prst="ellipse">
            <a:avLst/>
          </a:prstGeom>
          <a:solidFill>
            <a:srgbClr val="FF0000"/>
          </a:solidFill>
          <a:ln w="19050">
            <a:solidFill>
              <a:srgbClr val="000000"/>
            </a:solidFill>
            <a:round/>
            <a:headEnd/>
            <a:tailEnd/>
          </a:ln>
        </p:spPr>
        <p:txBody>
          <a:bodyPr/>
          <a:lstStyle/>
          <a:p>
            <a:endParaRPr lang="de-DE"/>
          </a:p>
        </p:txBody>
      </p:sp>
      <p:sp>
        <p:nvSpPr>
          <p:cNvPr id="58380" name="Oval 15"/>
          <p:cNvSpPr>
            <a:spLocks noChangeArrowheads="1"/>
          </p:cNvSpPr>
          <p:nvPr/>
        </p:nvSpPr>
        <p:spPr bwMode="auto">
          <a:xfrm>
            <a:off x="2943225" y="4759325"/>
            <a:ext cx="149225" cy="138113"/>
          </a:xfrm>
          <a:prstGeom prst="ellipse">
            <a:avLst/>
          </a:prstGeom>
          <a:solidFill>
            <a:srgbClr val="FF0000"/>
          </a:solidFill>
          <a:ln w="19050">
            <a:solidFill>
              <a:srgbClr val="000000"/>
            </a:solidFill>
            <a:round/>
            <a:headEnd/>
            <a:tailEnd/>
          </a:ln>
        </p:spPr>
        <p:txBody>
          <a:bodyPr/>
          <a:lstStyle/>
          <a:p>
            <a:endParaRPr lang="de-DE"/>
          </a:p>
        </p:txBody>
      </p:sp>
      <p:sp>
        <p:nvSpPr>
          <p:cNvPr id="58381" name="Oval 16"/>
          <p:cNvSpPr>
            <a:spLocks noChangeArrowheads="1"/>
          </p:cNvSpPr>
          <p:nvPr/>
        </p:nvSpPr>
        <p:spPr bwMode="auto">
          <a:xfrm>
            <a:off x="3608388" y="4972050"/>
            <a:ext cx="149225" cy="141288"/>
          </a:xfrm>
          <a:prstGeom prst="ellipse">
            <a:avLst/>
          </a:prstGeom>
          <a:solidFill>
            <a:srgbClr val="FF0000"/>
          </a:solidFill>
          <a:ln w="19050">
            <a:solidFill>
              <a:srgbClr val="000000"/>
            </a:solidFill>
            <a:round/>
            <a:headEnd/>
            <a:tailEnd/>
          </a:ln>
        </p:spPr>
        <p:txBody>
          <a:bodyPr/>
          <a:lstStyle/>
          <a:p>
            <a:endParaRPr lang="de-DE"/>
          </a:p>
        </p:txBody>
      </p:sp>
      <p:sp>
        <p:nvSpPr>
          <p:cNvPr id="58382" name="Oval 17"/>
          <p:cNvSpPr>
            <a:spLocks noChangeArrowheads="1"/>
          </p:cNvSpPr>
          <p:nvPr/>
        </p:nvSpPr>
        <p:spPr bwMode="auto">
          <a:xfrm>
            <a:off x="4071938" y="4616450"/>
            <a:ext cx="146050" cy="138113"/>
          </a:xfrm>
          <a:prstGeom prst="ellipse">
            <a:avLst/>
          </a:prstGeom>
          <a:solidFill>
            <a:srgbClr val="FF0000"/>
          </a:solidFill>
          <a:ln w="19050">
            <a:solidFill>
              <a:srgbClr val="000000"/>
            </a:solidFill>
            <a:round/>
            <a:headEnd/>
            <a:tailEnd/>
          </a:ln>
        </p:spPr>
        <p:txBody>
          <a:bodyPr/>
          <a:lstStyle/>
          <a:p>
            <a:endParaRPr lang="de-DE"/>
          </a:p>
        </p:txBody>
      </p:sp>
      <p:sp>
        <p:nvSpPr>
          <p:cNvPr id="58383" name="Oval 18"/>
          <p:cNvSpPr>
            <a:spLocks noChangeArrowheads="1"/>
          </p:cNvSpPr>
          <p:nvPr/>
        </p:nvSpPr>
        <p:spPr bwMode="auto">
          <a:xfrm>
            <a:off x="4797425" y="5402263"/>
            <a:ext cx="146050" cy="136525"/>
          </a:xfrm>
          <a:prstGeom prst="ellipse">
            <a:avLst/>
          </a:prstGeom>
          <a:solidFill>
            <a:srgbClr val="FF0000"/>
          </a:solidFill>
          <a:ln w="19050">
            <a:solidFill>
              <a:srgbClr val="000000"/>
            </a:solidFill>
            <a:round/>
            <a:headEnd/>
            <a:tailEnd/>
          </a:ln>
        </p:spPr>
        <p:txBody>
          <a:bodyPr/>
          <a:lstStyle/>
          <a:p>
            <a:endParaRPr lang="de-DE"/>
          </a:p>
        </p:txBody>
      </p:sp>
      <p:sp>
        <p:nvSpPr>
          <p:cNvPr id="58384" name="Oval 19"/>
          <p:cNvSpPr>
            <a:spLocks noChangeArrowheads="1"/>
          </p:cNvSpPr>
          <p:nvPr/>
        </p:nvSpPr>
        <p:spPr bwMode="auto">
          <a:xfrm>
            <a:off x="5257800" y="3968750"/>
            <a:ext cx="147638" cy="139700"/>
          </a:xfrm>
          <a:prstGeom prst="ellipse">
            <a:avLst/>
          </a:prstGeom>
          <a:solidFill>
            <a:srgbClr val="FF0000"/>
          </a:solidFill>
          <a:ln w="19050">
            <a:solidFill>
              <a:srgbClr val="000000"/>
            </a:solidFill>
            <a:round/>
            <a:headEnd/>
            <a:tailEnd/>
          </a:ln>
        </p:spPr>
        <p:txBody>
          <a:bodyPr/>
          <a:lstStyle/>
          <a:p>
            <a:endParaRPr lang="de-DE"/>
          </a:p>
        </p:txBody>
      </p:sp>
      <p:sp>
        <p:nvSpPr>
          <p:cNvPr id="58385" name="Oval 20"/>
          <p:cNvSpPr>
            <a:spLocks noChangeArrowheads="1"/>
          </p:cNvSpPr>
          <p:nvPr/>
        </p:nvSpPr>
        <p:spPr bwMode="auto">
          <a:xfrm>
            <a:off x="6075363" y="4238625"/>
            <a:ext cx="146050" cy="141288"/>
          </a:xfrm>
          <a:prstGeom prst="ellipse">
            <a:avLst/>
          </a:prstGeom>
          <a:solidFill>
            <a:srgbClr val="FF0000"/>
          </a:solidFill>
          <a:ln w="19050">
            <a:solidFill>
              <a:srgbClr val="000000"/>
            </a:solidFill>
            <a:round/>
            <a:headEnd/>
            <a:tailEnd/>
          </a:ln>
        </p:spPr>
        <p:txBody>
          <a:bodyPr/>
          <a:lstStyle/>
          <a:p>
            <a:endParaRPr lang="de-DE"/>
          </a:p>
        </p:txBody>
      </p:sp>
      <p:sp>
        <p:nvSpPr>
          <p:cNvPr id="58386" name="Oval 21"/>
          <p:cNvSpPr>
            <a:spLocks noChangeArrowheads="1"/>
          </p:cNvSpPr>
          <p:nvPr/>
        </p:nvSpPr>
        <p:spPr bwMode="auto">
          <a:xfrm>
            <a:off x="6618288" y="3933825"/>
            <a:ext cx="147637" cy="138113"/>
          </a:xfrm>
          <a:prstGeom prst="ellipse">
            <a:avLst/>
          </a:prstGeom>
          <a:solidFill>
            <a:srgbClr val="FF0000"/>
          </a:solidFill>
          <a:ln w="19050">
            <a:solidFill>
              <a:srgbClr val="000000"/>
            </a:solidFill>
            <a:round/>
            <a:headEnd/>
            <a:tailEnd/>
          </a:ln>
        </p:spPr>
        <p:txBody>
          <a:bodyPr/>
          <a:lstStyle/>
          <a:p>
            <a:endParaRPr lang="de-DE"/>
          </a:p>
        </p:txBody>
      </p:sp>
      <p:sp>
        <p:nvSpPr>
          <p:cNvPr id="58387" name="Oval 22"/>
          <p:cNvSpPr>
            <a:spLocks noChangeArrowheads="1"/>
          </p:cNvSpPr>
          <p:nvPr/>
        </p:nvSpPr>
        <p:spPr bwMode="auto">
          <a:xfrm>
            <a:off x="1509713" y="4092575"/>
            <a:ext cx="144462" cy="134938"/>
          </a:xfrm>
          <a:prstGeom prst="ellipse">
            <a:avLst/>
          </a:prstGeom>
          <a:solidFill>
            <a:srgbClr val="FF0000"/>
          </a:solidFill>
          <a:ln w="19050">
            <a:solidFill>
              <a:srgbClr val="000000"/>
            </a:solidFill>
            <a:round/>
            <a:headEnd/>
            <a:tailEnd/>
          </a:ln>
        </p:spPr>
        <p:txBody>
          <a:bodyPr/>
          <a:lstStyle/>
          <a:p>
            <a:endParaRPr lang="de-DE"/>
          </a:p>
        </p:txBody>
      </p:sp>
      <p:sp>
        <p:nvSpPr>
          <p:cNvPr id="58388" name="Oval 23"/>
          <p:cNvSpPr>
            <a:spLocks noChangeArrowheads="1"/>
          </p:cNvSpPr>
          <p:nvPr/>
        </p:nvSpPr>
        <p:spPr bwMode="auto">
          <a:xfrm>
            <a:off x="2108200" y="4254500"/>
            <a:ext cx="142875" cy="138113"/>
          </a:xfrm>
          <a:prstGeom prst="ellipse">
            <a:avLst/>
          </a:prstGeom>
          <a:solidFill>
            <a:srgbClr val="FF0000"/>
          </a:solidFill>
          <a:ln w="19050">
            <a:solidFill>
              <a:srgbClr val="000000"/>
            </a:solidFill>
            <a:round/>
            <a:headEnd/>
            <a:tailEnd/>
          </a:ln>
        </p:spPr>
        <p:txBody>
          <a:bodyPr/>
          <a:lstStyle/>
          <a:p>
            <a:endParaRPr lang="de-DE"/>
          </a:p>
        </p:txBody>
      </p:sp>
      <p:grpSp>
        <p:nvGrpSpPr>
          <p:cNvPr id="4" name="Group 24"/>
          <p:cNvGrpSpPr>
            <a:grpSpLocks/>
          </p:cNvGrpSpPr>
          <p:nvPr/>
        </p:nvGrpSpPr>
        <p:grpSpPr bwMode="auto">
          <a:xfrm>
            <a:off x="1368425" y="3941763"/>
            <a:ext cx="5564188" cy="1598612"/>
            <a:chOff x="369" y="1992"/>
            <a:chExt cx="2317" cy="706"/>
          </a:xfrm>
        </p:grpSpPr>
        <p:sp>
          <p:nvSpPr>
            <p:cNvPr id="58412" name="Freeform 25"/>
            <p:cNvSpPr>
              <a:spLocks/>
            </p:cNvSpPr>
            <p:nvPr/>
          </p:nvSpPr>
          <p:spPr bwMode="auto">
            <a:xfrm>
              <a:off x="369" y="2019"/>
              <a:ext cx="65" cy="64"/>
            </a:xfrm>
            <a:custGeom>
              <a:avLst/>
              <a:gdLst>
                <a:gd name="T0" fmla="*/ 18 w 65"/>
                <a:gd name="T1" fmla="*/ 0 h 64"/>
                <a:gd name="T2" fmla="*/ 0 w 65"/>
                <a:gd name="T3" fmla="*/ 6 h 64"/>
                <a:gd name="T4" fmla="*/ 2 w 65"/>
                <a:gd name="T5" fmla="*/ 14 h 64"/>
                <a:gd name="T6" fmla="*/ 5 w 65"/>
                <a:gd name="T7" fmla="*/ 21 h 64"/>
                <a:gd name="T8" fmla="*/ 10 w 65"/>
                <a:gd name="T9" fmla="*/ 28 h 64"/>
                <a:gd name="T10" fmla="*/ 12 w 65"/>
                <a:gd name="T11" fmla="*/ 32 h 64"/>
                <a:gd name="T12" fmla="*/ 18 w 65"/>
                <a:gd name="T13" fmla="*/ 39 h 64"/>
                <a:gd name="T14" fmla="*/ 26 w 65"/>
                <a:gd name="T15" fmla="*/ 46 h 64"/>
                <a:gd name="T16" fmla="*/ 37 w 65"/>
                <a:gd name="T17" fmla="*/ 54 h 64"/>
                <a:gd name="T18" fmla="*/ 41 w 65"/>
                <a:gd name="T19" fmla="*/ 56 h 64"/>
                <a:gd name="T20" fmla="*/ 55 w 65"/>
                <a:gd name="T21" fmla="*/ 64 h 64"/>
                <a:gd name="T22" fmla="*/ 57 w 65"/>
                <a:gd name="T23" fmla="*/ 64 h 64"/>
                <a:gd name="T24" fmla="*/ 65 w 65"/>
                <a:gd name="T25" fmla="*/ 47 h 64"/>
                <a:gd name="T26" fmla="*/ 62 w 65"/>
                <a:gd name="T27" fmla="*/ 46 h 64"/>
                <a:gd name="T28" fmla="*/ 48 w 65"/>
                <a:gd name="T29" fmla="*/ 38 h 64"/>
                <a:gd name="T30" fmla="*/ 44 w 65"/>
                <a:gd name="T31" fmla="*/ 47 h 64"/>
                <a:gd name="T32" fmla="*/ 51 w 65"/>
                <a:gd name="T33" fmla="*/ 41 h 64"/>
                <a:gd name="T34" fmla="*/ 40 w 65"/>
                <a:gd name="T35" fmla="*/ 33 h 64"/>
                <a:gd name="T36" fmla="*/ 32 w 65"/>
                <a:gd name="T37" fmla="*/ 25 h 64"/>
                <a:gd name="T38" fmla="*/ 26 w 65"/>
                <a:gd name="T39" fmla="*/ 18 h 64"/>
                <a:gd name="T40" fmla="*/ 19 w 65"/>
                <a:gd name="T41" fmla="*/ 24 h 64"/>
                <a:gd name="T42" fmla="*/ 28 w 65"/>
                <a:gd name="T43" fmla="*/ 21 h 64"/>
                <a:gd name="T44" fmla="*/ 23 w 65"/>
                <a:gd name="T45" fmla="*/ 14 h 64"/>
                <a:gd name="T46" fmla="*/ 20 w 65"/>
                <a:gd name="T47" fmla="*/ 7 h 64"/>
                <a:gd name="T48" fmla="*/ 18 w 65"/>
                <a:gd name="T49" fmla="*/ 0 h 6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5"/>
                <a:gd name="T76" fmla="*/ 0 h 64"/>
                <a:gd name="T77" fmla="*/ 65 w 65"/>
                <a:gd name="T78" fmla="*/ 64 h 6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5" h="64">
                  <a:moveTo>
                    <a:pt x="18" y="0"/>
                  </a:moveTo>
                  <a:lnTo>
                    <a:pt x="0" y="6"/>
                  </a:lnTo>
                  <a:lnTo>
                    <a:pt x="2" y="14"/>
                  </a:lnTo>
                  <a:lnTo>
                    <a:pt x="5" y="21"/>
                  </a:lnTo>
                  <a:lnTo>
                    <a:pt x="10" y="28"/>
                  </a:lnTo>
                  <a:lnTo>
                    <a:pt x="12" y="32"/>
                  </a:lnTo>
                  <a:lnTo>
                    <a:pt x="18" y="39"/>
                  </a:lnTo>
                  <a:lnTo>
                    <a:pt x="26" y="46"/>
                  </a:lnTo>
                  <a:lnTo>
                    <a:pt x="37" y="54"/>
                  </a:lnTo>
                  <a:lnTo>
                    <a:pt x="41" y="56"/>
                  </a:lnTo>
                  <a:lnTo>
                    <a:pt x="55" y="64"/>
                  </a:lnTo>
                  <a:lnTo>
                    <a:pt x="57" y="64"/>
                  </a:lnTo>
                  <a:lnTo>
                    <a:pt x="65" y="47"/>
                  </a:lnTo>
                  <a:lnTo>
                    <a:pt x="62" y="46"/>
                  </a:lnTo>
                  <a:lnTo>
                    <a:pt x="48" y="38"/>
                  </a:lnTo>
                  <a:lnTo>
                    <a:pt x="44" y="47"/>
                  </a:lnTo>
                  <a:lnTo>
                    <a:pt x="51" y="41"/>
                  </a:lnTo>
                  <a:lnTo>
                    <a:pt x="40" y="33"/>
                  </a:lnTo>
                  <a:lnTo>
                    <a:pt x="32" y="25"/>
                  </a:lnTo>
                  <a:lnTo>
                    <a:pt x="26" y="18"/>
                  </a:lnTo>
                  <a:lnTo>
                    <a:pt x="19" y="24"/>
                  </a:lnTo>
                  <a:lnTo>
                    <a:pt x="28" y="21"/>
                  </a:lnTo>
                  <a:lnTo>
                    <a:pt x="23" y="14"/>
                  </a:lnTo>
                  <a:lnTo>
                    <a:pt x="20" y="7"/>
                  </a:lnTo>
                  <a:lnTo>
                    <a:pt x="18"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8413" name="Freeform 26"/>
            <p:cNvSpPr>
              <a:spLocks/>
            </p:cNvSpPr>
            <p:nvPr/>
          </p:nvSpPr>
          <p:spPr bwMode="auto">
            <a:xfrm>
              <a:off x="479" y="2088"/>
              <a:ext cx="79" cy="43"/>
            </a:xfrm>
            <a:custGeom>
              <a:avLst/>
              <a:gdLst>
                <a:gd name="T0" fmla="*/ 7 w 79"/>
                <a:gd name="T1" fmla="*/ 0 h 43"/>
                <a:gd name="T2" fmla="*/ 0 w 79"/>
                <a:gd name="T3" fmla="*/ 18 h 43"/>
                <a:gd name="T4" fmla="*/ 0 w 79"/>
                <a:gd name="T5" fmla="*/ 18 h 43"/>
                <a:gd name="T6" fmla="*/ 16 w 79"/>
                <a:gd name="T7" fmla="*/ 23 h 43"/>
                <a:gd name="T8" fmla="*/ 48 w 79"/>
                <a:gd name="T9" fmla="*/ 35 h 43"/>
                <a:gd name="T10" fmla="*/ 73 w 79"/>
                <a:gd name="T11" fmla="*/ 43 h 43"/>
                <a:gd name="T12" fmla="*/ 79 w 79"/>
                <a:gd name="T13" fmla="*/ 25 h 43"/>
                <a:gd name="T14" fmla="*/ 55 w 79"/>
                <a:gd name="T15" fmla="*/ 17 h 43"/>
                <a:gd name="T16" fmla="*/ 23 w 79"/>
                <a:gd name="T17" fmla="*/ 5 h 43"/>
                <a:gd name="T18" fmla="*/ 7 w 79"/>
                <a:gd name="T19" fmla="*/ 0 h 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9"/>
                <a:gd name="T31" fmla="*/ 0 h 43"/>
                <a:gd name="T32" fmla="*/ 79 w 79"/>
                <a:gd name="T33" fmla="*/ 43 h 4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9" h="43">
                  <a:moveTo>
                    <a:pt x="7" y="0"/>
                  </a:moveTo>
                  <a:lnTo>
                    <a:pt x="0" y="18"/>
                  </a:lnTo>
                  <a:lnTo>
                    <a:pt x="16" y="23"/>
                  </a:lnTo>
                  <a:lnTo>
                    <a:pt x="48" y="35"/>
                  </a:lnTo>
                  <a:lnTo>
                    <a:pt x="73" y="43"/>
                  </a:lnTo>
                  <a:lnTo>
                    <a:pt x="79" y="25"/>
                  </a:lnTo>
                  <a:lnTo>
                    <a:pt x="55" y="17"/>
                  </a:lnTo>
                  <a:lnTo>
                    <a:pt x="23" y="5"/>
                  </a:lnTo>
                  <a:lnTo>
                    <a:pt x="7"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8414" name="Freeform 27"/>
            <p:cNvSpPr>
              <a:spLocks/>
            </p:cNvSpPr>
            <p:nvPr/>
          </p:nvSpPr>
          <p:spPr bwMode="auto">
            <a:xfrm>
              <a:off x="607" y="2129"/>
              <a:ext cx="78" cy="34"/>
            </a:xfrm>
            <a:custGeom>
              <a:avLst/>
              <a:gdLst>
                <a:gd name="T0" fmla="*/ 5 w 78"/>
                <a:gd name="T1" fmla="*/ 0 h 34"/>
                <a:gd name="T2" fmla="*/ 0 w 78"/>
                <a:gd name="T3" fmla="*/ 18 h 34"/>
                <a:gd name="T4" fmla="*/ 28 w 78"/>
                <a:gd name="T5" fmla="*/ 26 h 34"/>
                <a:gd name="T6" fmla="*/ 32 w 78"/>
                <a:gd name="T7" fmla="*/ 26 h 34"/>
                <a:gd name="T8" fmla="*/ 69 w 78"/>
                <a:gd name="T9" fmla="*/ 33 h 34"/>
                <a:gd name="T10" fmla="*/ 77 w 78"/>
                <a:gd name="T11" fmla="*/ 34 h 34"/>
                <a:gd name="T12" fmla="*/ 78 w 78"/>
                <a:gd name="T13" fmla="*/ 15 h 34"/>
                <a:gd name="T14" fmla="*/ 69 w 78"/>
                <a:gd name="T15" fmla="*/ 14 h 34"/>
                <a:gd name="T16" fmla="*/ 32 w 78"/>
                <a:gd name="T17" fmla="*/ 7 h 34"/>
                <a:gd name="T18" fmla="*/ 32 w 78"/>
                <a:gd name="T19" fmla="*/ 17 h 34"/>
                <a:gd name="T20" fmla="*/ 35 w 78"/>
                <a:gd name="T21" fmla="*/ 8 h 34"/>
                <a:gd name="T22" fmla="*/ 5 w 78"/>
                <a:gd name="T23" fmla="*/ 0 h 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8"/>
                <a:gd name="T37" fmla="*/ 0 h 34"/>
                <a:gd name="T38" fmla="*/ 78 w 78"/>
                <a:gd name="T39" fmla="*/ 34 h 3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8" h="34">
                  <a:moveTo>
                    <a:pt x="5" y="0"/>
                  </a:moveTo>
                  <a:lnTo>
                    <a:pt x="0" y="18"/>
                  </a:lnTo>
                  <a:lnTo>
                    <a:pt x="28" y="26"/>
                  </a:lnTo>
                  <a:lnTo>
                    <a:pt x="32" y="26"/>
                  </a:lnTo>
                  <a:lnTo>
                    <a:pt x="69" y="33"/>
                  </a:lnTo>
                  <a:lnTo>
                    <a:pt x="77" y="34"/>
                  </a:lnTo>
                  <a:lnTo>
                    <a:pt x="78" y="15"/>
                  </a:lnTo>
                  <a:lnTo>
                    <a:pt x="69" y="14"/>
                  </a:lnTo>
                  <a:lnTo>
                    <a:pt x="32" y="7"/>
                  </a:lnTo>
                  <a:lnTo>
                    <a:pt x="32" y="17"/>
                  </a:lnTo>
                  <a:lnTo>
                    <a:pt x="35" y="8"/>
                  </a:lnTo>
                  <a:lnTo>
                    <a:pt x="5"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8415" name="Freeform 28"/>
            <p:cNvSpPr>
              <a:spLocks/>
            </p:cNvSpPr>
            <p:nvPr/>
          </p:nvSpPr>
          <p:spPr bwMode="auto">
            <a:xfrm>
              <a:off x="741" y="2134"/>
              <a:ext cx="78" cy="32"/>
            </a:xfrm>
            <a:custGeom>
              <a:avLst/>
              <a:gdLst>
                <a:gd name="T0" fmla="*/ 0 w 78"/>
                <a:gd name="T1" fmla="*/ 13 h 32"/>
                <a:gd name="T2" fmla="*/ 1 w 78"/>
                <a:gd name="T3" fmla="*/ 32 h 32"/>
                <a:gd name="T4" fmla="*/ 6 w 78"/>
                <a:gd name="T5" fmla="*/ 32 h 32"/>
                <a:gd name="T6" fmla="*/ 26 w 78"/>
                <a:gd name="T7" fmla="*/ 29 h 32"/>
                <a:gd name="T8" fmla="*/ 47 w 78"/>
                <a:gd name="T9" fmla="*/ 26 h 32"/>
                <a:gd name="T10" fmla="*/ 50 w 78"/>
                <a:gd name="T11" fmla="*/ 25 h 32"/>
                <a:gd name="T12" fmla="*/ 78 w 78"/>
                <a:gd name="T13" fmla="*/ 18 h 32"/>
                <a:gd name="T14" fmla="*/ 74 w 78"/>
                <a:gd name="T15" fmla="*/ 0 h 32"/>
                <a:gd name="T16" fmla="*/ 43 w 78"/>
                <a:gd name="T17" fmla="*/ 7 h 32"/>
                <a:gd name="T18" fmla="*/ 47 w 78"/>
                <a:gd name="T19" fmla="*/ 16 h 32"/>
                <a:gd name="T20" fmla="*/ 47 w 78"/>
                <a:gd name="T21" fmla="*/ 7 h 32"/>
                <a:gd name="T22" fmla="*/ 26 w 78"/>
                <a:gd name="T23" fmla="*/ 10 h 32"/>
                <a:gd name="T24" fmla="*/ 6 w 78"/>
                <a:gd name="T25" fmla="*/ 13 h 32"/>
                <a:gd name="T26" fmla="*/ 0 w 78"/>
                <a:gd name="T27" fmla="*/ 13 h 3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8"/>
                <a:gd name="T43" fmla="*/ 0 h 32"/>
                <a:gd name="T44" fmla="*/ 78 w 78"/>
                <a:gd name="T45" fmla="*/ 32 h 3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8" h="32">
                  <a:moveTo>
                    <a:pt x="0" y="13"/>
                  </a:moveTo>
                  <a:lnTo>
                    <a:pt x="1" y="32"/>
                  </a:lnTo>
                  <a:lnTo>
                    <a:pt x="6" y="32"/>
                  </a:lnTo>
                  <a:lnTo>
                    <a:pt x="26" y="29"/>
                  </a:lnTo>
                  <a:lnTo>
                    <a:pt x="47" y="26"/>
                  </a:lnTo>
                  <a:lnTo>
                    <a:pt x="50" y="25"/>
                  </a:lnTo>
                  <a:lnTo>
                    <a:pt x="78" y="18"/>
                  </a:lnTo>
                  <a:lnTo>
                    <a:pt x="74" y="0"/>
                  </a:lnTo>
                  <a:lnTo>
                    <a:pt x="43" y="7"/>
                  </a:lnTo>
                  <a:lnTo>
                    <a:pt x="47" y="16"/>
                  </a:lnTo>
                  <a:lnTo>
                    <a:pt x="47" y="7"/>
                  </a:lnTo>
                  <a:lnTo>
                    <a:pt x="26" y="10"/>
                  </a:lnTo>
                  <a:lnTo>
                    <a:pt x="6" y="13"/>
                  </a:lnTo>
                  <a:lnTo>
                    <a:pt x="0" y="13"/>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8416" name="Freeform 29"/>
            <p:cNvSpPr>
              <a:spLocks/>
            </p:cNvSpPr>
            <p:nvPr/>
          </p:nvSpPr>
          <p:spPr bwMode="auto">
            <a:xfrm>
              <a:off x="871" y="2107"/>
              <a:ext cx="78" cy="32"/>
            </a:xfrm>
            <a:custGeom>
              <a:avLst/>
              <a:gdLst>
                <a:gd name="T0" fmla="*/ 0 w 78"/>
                <a:gd name="T1" fmla="*/ 14 h 32"/>
                <a:gd name="T2" fmla="*/ 4 w 78"/>
                <a:gd name="T3" fmla="*/ 32 h 32"/>
                <a:gd name="T4" fmla="*/ 41 w 78"/>
                <a:gd name="T5" fmla="*/ 24 h 32"/>
                <a:gd name="T6" fmla="*/ 38 w 78"/>
                <a:gd name="T7" fmla="*/ 15 h 32"/>
                <a:gd name="T8" fmla="*/ 38 w 78"/>
                <a:gd name="T9" fmla="*/ 24 h 32"/>
                <a:gd name="T10" fmla="*/ 56 w 78"/>
                <a:gd name="T11" fmla="*/ 21 h 32"/>
                <a:gd name="T12" fmla="*/ 74 w 78"/>
                <a:gd name="T13" fmla="*/ 19 h 32"/>
                <a:gd name="T14" fmla="*/ 78 w 78"/>
                <a:gd name="T15" fmla="*/ 19 h 32"/>
                <a:gd name="T16" fmla="*/ 77 w 78"/>
                <a:gd name="T17" fmla="*/ 0 h 32"/>
                <a:gd name="T18" fmla="*/ 74 w 78"/>
                <a:gd name="T19" fmla="*/ 0 h 32"/>
                <a:gd name="T20" fmla="*/ 56 w 78"/>
                <a:gd name="T21" fmla="*/ 2 h 32"/>
                <a:gd name="T22" fmla="*/ 38 w 78"/>
                <a:gd name="T23" fmla="*/ 5 h 32"/>
                <a:gd name="T24" fmla="*/ 33 w 78"/>
                <a:gd name="T25" fmla="*/ 6 h 32"/>
                <a:gd name="T26" fmla="*/ 0 w 78"/>
                <a:gd name="T27" fmla="*/ 14 h 3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8"/>
                <a:gd name="T43" fmla="*/ 0 h 32"/>
                <a:gd name="T44" fmla="*/ 78 w 78"/>
                <a:gd name="T45" fmla="*/ 32 h 3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8" h="32">
                  <a:moveTo>
                    <a:pt x="0" y="14"/>
                  </a:moveTo>
                  <a:lnTo>
                    <a:pt x="4" y="32"/>
                  </a:lnTo>
                  <a:lnTo>
                    <a:pt x="41" y="24"/>
                  </a:lnTo>
                  <a:lnTo>
                    <a:pt x="38" y="15"/>
                  </a:lnTo>
                  <a:lnTo>
                    <a:pt x="38" y="24"/>
                  </a:lnTo>
                  <a:lnTo>
                    <a:pt x="56" y="21"/>
                  </a:lnTo>
                  <a:lnTo>
                    <a:pt x="74" y="19"/>
                  </a:lnTo>
                  <a:lnTo>
                    <a:pt x="78" y="19"/>
                  </a:lnTo>
                  <a:lnTo>
                    <a:pt x="77" y="0"/>
                  </a:lnTo>
                  <a:lnTo>
                    <a:pt x="74" y="0"/>
                  </a:lnTo>
                  <a:lnTo>
                    <a:pt x="56" y="2"/>
                  </a:lnTo>
                  <a:lnTo>
                    <a:pt x="38" y="5"/>
                  </a:lnTo>
                  <a:lnTo>
                    <a:pt x="33" y="6"/>
                  </a:lnTo>
                  <a:lnTo>
                    <a:pt x="0" y="14"/>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8417" name="Freeform 30"/>
            <p:cNvSpPr>
              <a:spLocks/>
            </p:cNvSpPr>
            <p:nvPr/>
          </p:nvSpPr>
          <p:spPr bwMode="auto">
            <a:xfrm>
              <a:off x="998" y="2121"/>
              <a:ext cx="39" cy="78"/>
            </a:xfrm>
            <a:custGeom>
              <a:avLst/>
              <a:gdLst>
                <a:gd name="T0" fmla="*/ 10 w 39"/>
                <a:gd name="T1" fmla="*/ 0 h 78"/>
                <a:gd name="T2" fmla="*/ 0 w 39"/>
                <a:gd name="T3" fmla="*/ 15 h 78"/>
                <a:gd name="T4" fmla="*/ 8 w 39"/>
                <a:gd name="T5" fmla="*/ 23 h 78"/>
                <a:gd name="T6" fmla="*/ 11 w 39"/>
                <a:gd name="T7" fmla="*/ 14 h 78"/>
                <a:gd name="T8" fmla="*/ 5 w 39"/>
                <a:gd name="T9" fmla="*/ 20 h 78"/>
                <a:gd name="T10" fmla="*/ 2 w 39"/>
                <a:gd name="T11" fmla="*/ 17 h 78"/>
                <a:gd name="T12" fmla="*/ 10 w 39"/>
                <a:gd name="T13" fmla="*/ 28 h 78"/>
                <a:gd name="T14" fmla="*/ 15 w 39"/>
                <a:gd name="T15" fmla="*/ 41 h 78"/>
                <a:gd name="T16" fmla="*/ 18 w 39"/>
                <a:gd name="T17" fmla="*/ 57 h 78"/>
                <a:gd name="T18" fmla="*/ 27 w 39"/>
                <a:gd name="T19" fmla="*/ 53 h 78"/>
                <a:gd name="T20" fmla="*/ 17 w 39"/>
                <a:gd name="T21" fmla="*/ 53 h 78"/>
                <a:gd name="T22" fmla="*/ 19 w 39"/>
                <a:gd name="T23" fmla="*/ 71 h 78"/>
                <a:gd name="T24" fmla="*/ 20 w 39"/>
                <a:gd name="T25" fmla="*/ 78 h 78"/>
                <a:gd name="T26" fmla="*/ 39 w 39"/>
                <a:gd name="T27" fmla="*/ 77 h 78"/>
                <a:gd name="T28" fmla="*/ 38 w 39"/>
                <a:gd name="T29" fmla="*/ 71 h 78"/>
                <a:gd name="T30" fmla="*/ 36 w 39"/>
                <a:gd name="T31" fmla="*/ 53 h 78"/>
                <a:gd name="T32" fmla="*/ 36 w 39"/>
                <a:gd name="T33" fmla="*/ 50 h 78"/>
                <a:gd name="T34" fmla="*/ 33 w 39"/>
                <a:gd name="T35" fmla="*/ 34 h 78"/>
                <a:gd name="T36" fmla="*/ 28 w 39"/>
                <a:gd name="T37" fmla="*/ 21 h 78"/>
                <a:gd name="T38" fmla="*/ 20 w 39"/>
                <a:gd name="T39" fmla="*/ 10 h 78"/>
                <a:gd name="T40" fmla="*/ 18 w 39"/>
                <a:gd name="T41" fmla="*/ 7 h 78"/>
                <a:gd name="T42" fmla="*/ 15 w 39"/>
                <a:gd name="T43" fmla="*/ 5 h 78"/>
                <a:gd name="T44" fmla="*/ 10 w 39"/>
                <a:gd name="T45" fmla="*/ 0 h 7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9"/>
                <a:gd name="T70" fmla="*/ 0 h 78"/>
                <a:gd name="T71" fmla="*/ 39 w 39"/>
                <a:gd name="T72" fmla="*/ 78 h 7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9" h="78">
                  <a:moveTo>
                    <a:pt x="10" y="0"/>
                  </a:moveTo>
                  <a:lnTo>
                    <a:pt x="0" y="15"/>
                  </a:lnTo>
                  <a:lnTo>
                    <a:pt x="8" y="23"/>
                  </a:lnTo>
                  <a:lnTo>
                    <a:pt x="11" y="14"/>
                  </a:lnTo>
                  <a:lnTo>
                    <a:pt x="5" y="20"/>
                  </a:lnTo>
                  <a:lnTo>
                    <a:pt x="2" y="17"/>
                  </a:lnTo>
                  <a:lnTo>
                    <a:pt x="10" y="28"/>
                  </a:lnTo>
                  <a:lnTo>
                    <a:pt x="15" y="41"/>
                  </a:lnTo>
                  <a:lnTo>
                    <a:pt x="18" y="57"/>
                  </a:lnTo>
                  <a:lnTo>
                    <a:pt x="27" y="53"/>
                  </a:lnTo>
                  <a:lnTo>
                    <a:pt x="17" y="53"/>
                  </a:lnTo>
                  <a:lnTo>
                    <a:pt x="19" y="71"/>
                  </a:lnTo>
                  <a:lnTo>
                    <a:pt x="20" y="78"/>
                  </a:lnTo>
                  <a:lnTo>
                    <a:pt x="39" y="77"/>
                  </a:lnTo>
                  <a:lnTo>
                    <a:pt x="38" y="71"/>
                  </a:lnTo>
                  <a:lnTo>
                    <a:pt x="36" y="53"/>
                  </a:lnTo>
                  <a:lnTo>
                    <a:pt x="36" y="50"/>
                  </a:lnTo>
                  <a:lnTo>
                    <a:pt x="33" y="34"/>
                  </a:lnTo>
                  <a:lnTo>
                    <a:pt x="28" y="21"/>
                  </a:lnTo>
                  <a:lnTo>
                    <a:pt x="20" y="10"/>
                  </a:lnTo>
                  <a:lnTo>
                    <a:pt x="18" y="7"/>
                  </a:lnTo>
                  <a:lnTo>
                    <a:pt x="15" y="5"/>
                  </a:lnTo>
                  <a:lnTo>
                    <a:pt x="10"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8418" name="Freeform 31"/>
            <p:cNvSpPr>
              <a:spLocks/>
            </p:cNvSpPr>
            <p:nvPr/>
          </p:nvSpPr>
          <p:spPr bwMode="auto">
            <a:xfrm>
              <a:off x="1019" y="2256"/>
              <a:ext cx="22" cy="78"/>
            </a:xfrm>
            <a:custGeom>
              <a:avLst/>
              <a:gdLst>
                <a:gd name="T0" fmla="*/ 19 w 22"/>
                <a:gd name="T1" fmla="*/ 0 h 78"/>
                <a:gd name="T2" fmla="*/ 0 w 22"/>
                <a:gd name="T3" fmla="*/ 0 h 78"/>
                <a:gd name="T4" fmla="*/ 0 w 22"/>
                <a:gd name="T5" fmla="*/ 31 h 78"/>
                <a:gd name="T6" fmla="*/ 1 w 22"/>
                <a:gd name="T7" fmla="*/ 50 h 78"/>
                <a:gd name="T8" fmla="*/ 2 w 22"/>
                <a:gd name="T9" fmla="*/ 69 h 78"/>
                <a:gd name="T10" fmla="*/ 4 w 22"/>
                <a:gd name="T11" fmla="*/ 78 h 78"/>
                <a:gd name="T12" fmla="*/ 22 w 22"/>
                <a:gd name="T13" fmla="*/ 75 h 78"/>
                <a:gd name="T14" fmla="*/ 21 w 22"/>
                <a:gd name="T15" fmla="*/ 69 h 78"/>
                <a:gd name="T16" fmla="*/ 20 w 22"/>
                <a:gd name="T17" fmla="*/ 50 h 78"/>
                <a:gd name="T18" fmla="*/ 19 w 22"/>
                <a:gd name="T19" fmla="*/ 31 h 78"/>
                <a:gd name="T20" fmla="*/ 19 w 22"/>
                <a:gd name="T21" fmla="*/ 0 h 7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
                <a:gd name="T34" fmla="*/ 0 h 78"/>
                <a:gd name="T35" fmla="*/ 22 w 22"/>
                <a:gd name="T36" fmla="*/ 78 h 7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 h="78">
                  <a:moveTo>
                    <a:pt x="19" y="0"/>
                  </a:moveTo>
                  <a:lnTo>
                    <a:pt x="0" y="0"/>
                  </a:lnTo>
                  <a:lnTo>
                    <a:pt x="0" y="31"/>
                  </a:lnTo>
                  <a:lnTo>
                    <a:pt x="1" y="50"/>
                  </a:lnTo>
                  <a:lnTo>
                    <a:pt x="2" y="69"/>
                  </a:lnTo>
                  <a:lnTo>
                    <a:pt x="4" y="78"/>
                  </a:lnTo>
                  <a:lnTo>
                    <a:pt x="22" y="75"/>
                  </a:lnTo>
                  <a:lnTo>
                    <a:pt x="21" y="69"/>
                  </a:lnTo>
                  <a:lnTo>
                    <a:pt x="20" y="50"/>
                  </a:lnTo>
                  <a:lnTo>
                    <a:pt x="19" y="31"/>
                  </a:lnTo>
                  <a:lnTo>
                    <a:pt x="19"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8419" name="Freeform 32"/>
            <p:cNvSpPr>
              <a:spLocks/>
            </p:cNvSpPr>
            <p:nvPr/>
          </p:nvSpPr>
          <p:spPr bwMode="auto">
            <a:xfrm>
              <a:off x="1048" y="2378"/>
              <a:ext cx="73" cy="58"/>
            </a:xfrm>
            <a:custGeom>
              <a:avLst/>
              <a:gdLst>
                <a:gd name="T0" fmla="*/ 14 w 73"/>
                <a:gd name="T1" fmla="*/ 0 h 58"/>
                <a:gd name="T2" fmla="*/ 0 w 73"/>
                <a:gd name="T3" fmla="*/ 13 h 58"/>
                <a:gd name="T4" fmla="*/ 11 w 73"/>
                <a:gd name="T5" fmla="*/ 23 h 58"/>
                <a:gd name="T6" fmla="*/ 24 w 73"/>
                <a:gd name="T7" fmla="*/ 33 h 58"/>
                <a:gd name="T8" fmla="*/ 27 w 73"/>
                <a:gd name="T9" fmla="*/ 36 h 58"/>
                <a:gd name="T10" fmla="*/ 42 w 73"/>
                <a:gd name="T11" fmla="*/ 46 h 58"/>
                <a:gd name="T12" fmla="*/ 58 w 73"/>
                <a:gd name="T13" fmla="*/ 55 h 58"/>
                <a:gd name="T14" fmla="*/ 65 w 73"/>
                <a:gd name="T15" fmla="*/ 58 h 58"/>
                <a:gd name="T16" fmla="*/ 73 w 73"/>
                <a:gd name="T17" fmla="*/ 41 h 58"/>
                <a:gd name="T18" fmla="*/ 65 w 73"/>
                <a:gd name="T19" fmla="*/ 37 h 58"/>
                <a:gd name="T20" fmla="*/ 49 w 73"/>
                <a:gd name="T21" fmla="*/ 28 h 58"/>
                <a:gd name="T22" fmla="*/ 34 w 73"/>
                <a:gd name="T23" fmla="*/ 18 h 58"/>
                <a:gd name="T24" fmla="*/ 31 w 73"/>
                <a:gd name="T25" fmla="*/ 27 h 58"/>
                <a:gd name="T26" fmla="*/ 38 w 73"/>
                <a:gd name="T27" fmla="*/ 20 h 58"/>
                <a:gd name="T28" fmla="*/ 25 w 73"/>
                <a:gd name="T29" fmla="*/ 10 h 58"/>
                <a:gd name="T30" fmla="*/ 14 w 73"/>
                <a:gd name="T31" fmla="*/ 0 h 5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3"/>
                <a:gd name="T49" fmla="*/ 0 h 58"/>
                <a:gd name="T50" fmla="*/ 73 w 73"/>
                <a:gd name="T51" fmla="*/ 58 h 5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3" h="58">
                  <a:moveTo>
                    <a:pt x="14" y="0"/>
                  </a:moveTo>
                  <a:lnTo>
                    <a:pt x="0" y="13"/>
                  </a:lnTo>
                  <a:lnTo>
                    <a:pt x="11" y="23"/>
                  </a:lnTo>
                  <a:lnTo>
                    <a:pt x="24" y="33"/>
                  </a:lnTo>
                  <a:lnTo>
                    <a:pt x="27" y="36"/>
                  </a:lnTo>
                  <a:lnTo>
                    <a:pt x="42" y="46"/>
                  </a:lnTo>
                  <a:lnTo>
                    <a:pt x="58" y="55"/>
                  </a:lnTo>
                  <a:lnTo>
                    <a:pt x="65" y="58"/>
                  </a:lnTo>
                  <a:lnTo>
                    <a:pt x="73" y="41"/>
                  </a:lnTo>
                  <a:lnTo>
                    <a:pt x="65" y="37"/>
                  </a:lnTo>
                  <a:lnTo>
                    <a:pt x="49" y="28"/>
                  </a:lnTo>
                  <a:lnTo>
                    <a:pt x="34" y="18"/>
                  </a:lnTo>
                  <a:lnTo>
                    <a:pt x="31" y="27"/>
                  </a:lnTo>
                  <a:lnTo>
                    <a:pt x="38" y="20"/>
                  </a:lnTo>
                  <a:lnTo>
                    <a:pt x="25" y="10"/>
                  </a:lnTo>
                  <a:lnTo>
                    <a:pt x="14"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8420" name="Freeform 33"/>
            <p:cNvSpPr>
              <a:spLocks/>
            </p:cNvSpPr>
            <p:nvPr/>
          </p:nvSpPr>
          <p:spPr bwMode="auto">
            <a:xfrm>
              <a:off x="1167" y="2440"/>
              <a:ext cx="79" cy="38"/>
            </a:xfrm>
            <a:custGeom>
              <a:avLst/>
              <a:gdLst>
                <a:gd name="T0" fmla="*/ 6 w 79"/>
                <a:gd name="T1" fmla="*/ 0 h 38"/>
                <a:gd name="T2" fmla="*/ 0 w 79"/>
                <a:gd name="T3" fmla="*/ 19 h 38"/>
                <a:gd name="T4" fmla="*/ 11 w 79"/>
                <a:gd name="T5" fmla="*/ 24 h 38"/>
                <a:gd name="T6" fmla="*/ 51 w 79"/>
                <a:gd name="T7" fmla="*/ 34 h 38"/>
                <a:gd name="T8" fmla="*/ 54 w 79"/>
                <a:gd name="T9" fmla="*/ 34 h 38"/>
                <a:gd name="T10" fmla="*/ 76 w 79"/>
                <a:gd name="T11" fmla="*/ 38 h 38"/>
                <a:gd name="T12" fmla="*/ 79 w 79"/>
                <a:gd name="T13" fmla="*/ 20 h 38"/>
                <a:gd name="T14" fmla="*/ 54 w 79"/>
                <a:gd name="T15" fmla="*/ 15 h 38"/>
                <a:gd name="T16" fmla="*/ 54 w 79"/>
                <a:gd name="T17" fmla="*/ 25 h 38"/>
                <a:gd name="T18" fmla="*/ 58 w 79"/>
                <a:gd name="T19" fmla="*/ 16 h 38"/>
                <a:gd name="T20" fmla="*/ 18 w 79"/>
                <a:gd name="T21" fmla="*/ 5 h 38"/>
                <a:gd name="T22" fmla="*/ 6 w 79"/>
                <a:gd name="T23" fmla="*/ 0 h 3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9"/>
                <a:gd name="T37" fmla="*/ 0 h 38"/>
                <a:gd name="T38" fmla="*/ 79 w 79"/>
                <a:gd name="T39" fmla="*/ 38 h 3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9" h="38">
                  <a:moveTo>
                    <a:pt x="6" y="0"/>
                  </a:moveTo>
                  <a:lnTo>
                    <a:pt x="0" y="19"/>
                  </a:lnTo>
                  <a:lnTo>
                    <a:pt x="11" y="24"/>
                  </a:lnTo>
                  <a:lnTo>
                    <a:pt x="51" y="34"/>
                  </a:lnTo>
                  <a:lnTo>
                    <a:pt x="54" y="34"/>
                  </a:lnTo>
                  <a:lnTo>
                    <a:pt x="76" y="38"/>
                  </a:lnTo>
                  <a:lnTo>
                    <a:pt x="79" y="20"/>
                  </a:lnTo>
                  <a:lnTo>
                    <a:pt x="54" y="15"/>
                  </a:lnTo>
                  <a:lnTo>
                    <a:pt x="54" y="25"/>
                  </a:lnTo>
                  <a:lnTo>
                    <a:pt x="58" y="16"/>
                  </a:lnTo>
                  <a:lnTo>
                    <a:pt x="18" y="5"/>
                  </a:lnTo>
                  <a:lnTo>
                    <a:pt x="6"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8421" name="Freeform 34"/>
            <p:cNvSpPr>
              <a:spLocks/>
            </p:cNvSpPr>
            <p:nvPr/>
          </p:nvSpPr>
          <p:spPr bwMode="auto">
            <a:xfrm>
              <a:off x="1301" y="2442"/>
              <a:ext cx="77" cy="42"/>
            </a:xfrm>
            <a:custGeom>
              <a:avLst/>
              <a:gdLst>
                <a:gd name="T0" fmla="*/ 0 w 77"/>
                <a:gd name="T1" fmla="*/ 23 h 42"/>
                <a:gd name="T2" fmla="*/ 0 w 77"/>
                <a:gd name="T3" fmla="*/ 42 h 42"/>
                <a:gd name="T4" fmla="*/ 11 w 77"/>
                <a:gd name="T5" fmla="*/ 42 h 42"/>
                <a:gd name="T6" fmla="*/ 28 w 77"/>
                <a:gd name="T7" fmla="*/ 41 h 42"/>
                <a:gd name="T8" fmla="*/ 41 w 77"/>
                <a:gd name="T9" fmla="*/ 37 h 42"/>
                <a:gd name="T10" fmla="*/ 45 w 77"/>
                <a:gd name="T11" fmla="*/ 36 h 42"/>
                <a:gd name="T12" fmla="*/ 58 w 77"/>
                <a:gd name="T13" fmla="*/ 29 h 42"/>
                <a:gd name="T14" fmla="*/ 61 w 77"/>
                <a:gd name="T15" fmla="*/ 27 h 42"/>
                <a:gd name="T16" fmla="*/ 74 w 77"/>
                <a:gd name="T17" fmla="*/ 17 h 42"/>
                <a:gd name="T18" fmla="*/ 77 w 77"/>
                <a:gd name="T19" fmla="*/ 14 h 42"/>
                <a:gd name="T20" fmla="*/ 64 w 77"/>
                <a:gd name="T21" fmla="*/ 0 h 42"/>
                <a:gd name="T22" fmla="*/ 61 w 77"/>
                <a:gd name="T23" fmla="*/ 3 h 42"/>
                <a:gd name="T24" fmla="*/ 48 w 77"/>
                <a:gd name="T25" fmla="*/ 14 h 42"/>
                <a:gd name="T26" fmla="*/ 55 w 77"/>
                <a:gd name="T27" fmla="*/ 20 h 42"/>
                <a:gd name="T28" fmla="*/ 51 w 77"/>
                <a:gd name="T29" fmla="*/ 10 h 42"/>
                <a:gd name="T30" fmla="*/ 38 w 77"/>
                <a:gd name="T31" fmla="*/ 18 h 42"/>
                <a:gd name="T32" fmla="*/ 41 w 77"/>
                <a:gd name="T33" fmla="*/ 27 h 42"/>
                <a:gd name="T34" fmla="*/ 41 w 77"/>
                <a:gd name="T35" fmla="*/ 18 h 42"/>
                <a:gd name="T36" fmla="*/ 26 w 77"/>
                <a:gd name="T37" fmla="*/ 22 h 42"/>
                <a:gd name="T38" fmla="*/ 11 w 77"/>
                <a:gd name="T39" fmla="*/ 23 h 42"/>
                <a:gd name="T40" fmla="*/ 0 w 77"/>
                <a:gd name="T41" fmla="*/ 23 h 4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7"/>
                <a:gd name="T64" fmla="*/ 0 h 42"/>
                <a:gd name="T65" fmla="*/ 77 w 77"/>
                <a:gd name="T66" fmla="*/ 42 h 4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7" h="42">
                  <a:moveTo>
                    <a:pt x="0" y="23"/>
                  </a:moveTo>
                  <a:lnTo>
                    <a:pt x="0" y="42"/>
                  </a:lnTo>
                  <a:lnTo>
                    <a:pt x="11" y="42"/>
                  </a:lnTo>
                  <a:lnTo>
                    <a:pt x="28" y="41"/>
                  </a:lnTo>
                  <a:lnTo>
                    <a:pt x="41" y="37"/>
                  </a:lnTo>
                  <a:lnTo>
                    <a:pt x="45" y="36"/>
                  </a:lnTo>
                  <a:lnTo>
                    <a:pt x="58" y="29"/>
                  </a:lnTo>
                  <a:lnTo>
                    <a:pt x="61" y="27"/>
                  </a:lnTo>
                  <a:lnTo>
                    <a:pt x="74" y="17"/>
                  </a:lnTo>
                  <a:lnTo>
                    <a:pt x="77" y="14"/>
                  </a:lnTo>
                  <a:lnTo>
                    <a:pt x="64" y="0"/>
                  </a:lnTo>
                  <a:lnTo>
                    <a:pt x="61" y="3"/>
                  </a:lnTo>
                  <a:lnTo>
                    <a:pt x="48" y="14"/>
                  </a:lnTo>
                  <a:lnTo>
                    <a:pt x="55" y="20"/>
                  </a:lnTo>
                  <a:lnTo>
                    <a:pt x="51" y="10"/>
                  </a:lnTo>
                  <a:lnTo>
                    <a:pt x="38" y="18"/>
                  </a:lnTo>
                  <a:lnTo>
                    <a:pt x="41" y="27"/>
                  </a:lnTo>
                  <a:lnTo>
                    <a:pt x="41" y="18"/>
                  </a:lnTo>
                  <a:lnTo>
                    <a:pt x="26" y="22"/>
                  </a:lnTo>
                  <a:lnTo>
                    <a:pt x="11" y="23"/>
                  </a:lnTo>
                  <a:lnTo>
                    <a:pt x="0" y="23"/>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8422" name="Freeform 35"/>
            <p:cNvSpPr>
              <a:spLocks/>
            </p:cNvSpPr>
            <p:nvPr/>
          </p:nvSpPr>
          <p:spPr bwMode="auto">
            <a:xfrm>
              <a:off x="1401" y="2339"/>
              <a:ext cx="61" cy="72"/>
            </a:xfrm>
            <a:custGeom>
              <a:avLst/>
              <a:gdLst>
                <a:gd name="T0" fmla="*/ 0 w 61"/>
                <a:gd name="T1" fmla="*/ 61 h 72"/>
                <a:gd name="T2" fmla="*/ 15 w 61"/>
                <a:gd name="T3" fmla="*/ 72 h 72"/>
                <a:gd name="T4" fmla="*/ 31 w 61"/>
                <a:gd name="T5" fmla="*/ 49 h 72"/>
                <a:gd name="T6" fmla="*/ 42 w 61"/>
                <a:gd name="T7" fmla="*/ 35 h 72"/>
                <a:gd name="T8" fmla="*/ 53 w 61"/>
                <a:gd name="T9" fmla="*/ 21 h 72"/>
                <a:gd name="T10" fmla="*/ 61 w 61"/>
                <a:gd name="T11" fmla="*/ 13 h 72"/>
                <a:gd name="T12" fmla="*/ 48 w 61"/>
                <a:gd name="T13" fmla="*/ 0 h 72"/>
                <a:gd name="T14" fmla="*/ 40 w 61"/>
                <a:gd name="T15" fmla="*/ 8 h 72"/>
                <a:gd name="T16" fmla="*/ 29 w 61"/>
                <a:gd name="T17" fmla="*/ 22 h 72"/>
                <a:gd name="T18" fmla="*/ 18 w 61"/>
                <a:gd name="T19" fmla="*/ 36 h 72"/>
                <a:gd name="T20" fmla="*/ 0 w 61"/>
                <a:gd name="T21" fmla="*/ 61 h 7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1"/>
                <a:gd name="T34" fmla="*/ 0 h 72"/>
                <a:gd name="T35" fmla="*/ 61 w 61"/>
                <a:gd name="T36" fmla="*/ 72 h 7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1" h="72">
                  <a:moveTo>
                    <a:pt x="0" y="61"/>
                  </a:moveTo>
                  <a:lnTo>
                    <a:pt x="15" y="72"/>
                  </a:lnTo>
                  <a:lnTo>
                    <a:pt x="31" y="49"/>
                  </a:lnTo>
                  <a:lnTo>
                    <a:pt x="42" y="35"/>
                  </a:lnTo>
                  <a:lnTo>
                    <a:pt x="53" y="21"/>
                  </a:lnTo>
                  <a:lnTo>
                    <a:pt x="61" y="13"/>
                  </a:lnTo>
                  <a:lnTo>
                    <a:pt x="48" y="0"/>
                  </a:lnTo>
                  <a:lnTo>
                    <a:pt x="40" y="8"/>
                  </a:lnTo>
                  <a:lnTo>
                    <a:pt x="29" y="22"/>
                  </a:lnTo>
                  <a:lnTo>
                    <a:pt x="18" y="36"/>
                  </a:lnTo>
                  <a:lnTo>
                    <a:pt x="0" y="6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8423" name="Freeform 36"/>
            <p:cNvSpPr>
              <a:spLocks/>
            </p:cNvSpPr>
            <p:nvPr/>
          </p:nvSpPr>
          <p:spPr bwMode="auto">
            <a:xfrm>
              <a:off x="1505" y="2310"/>
              <a:ext cx="69" cy="58"/>
            </a:xfrm>
            <a:custGeom>
              <a:avLst/>
              <a:gdLst>
                <a:gd name="T0" fmla="*/ 1 w 69"/>
                <a:gd name="T1" fmla="*/ 0 h 58"/>
                <a:gd name="T2" fmla="*/ 0 w 69"/>
                <a:gd name="T3" fmla="*/ 20 h 58"/>
                <a:gd name="T4" fmla="*/ 6 w 69"/>
                <a:gd name="T5" fmla="*/ 20 h 58"/>
                <a:gd name="T6" fmla="*/ 6 w 69"/>
                <a:gd name="T7" fmla="*/ 11 h 58"/>
                <a:gd name="T8" fmla="*/ 3 w 69"/>
                <a:gd name="T9" fmla="*/ 20 h 58"/>
                <a:gd name="T10" fmla="*/ 10 w 69"/>
                <a:gd name="T11" fmla="*/ 21 h 58"/>
                <a:gd name="T12" fmla="*/ 17 w 69"/>
                <a:gd name="T13" fmla="*/ 24 h 58"/>
                <a:gd name="T14" fmla="*/ 25 w 69"/>
                <a:gd name="T15" fmla="*/ 28 h 58"/>
                <a:gd name="T16" fmla="*/ 29 w 69"/>
                <a:gd name="T17" fmla="*/ 19 h 58"/>
                <a:gd name="T18" fmla="*/ 22 w 69"/>
                <a:gd name="T19" fmla="*/ 26 h 58"/>
                <a:gd name="T20" fmla="*/ 30 w 69"/>
                <a:gd name="T21" fmla="*/ 32 h 58"/>
                <a:gd name="T22" fmla="*/ 38 w 69"/>
                <a:gd name="T23" fmla="*/ 40 h 58"/>
                <a:gd name="T24" fmla="*/ 47 w 69"/>
                <a:gd name="T25" fmla="*/ 49 h 58"/>
                <a:gd name="T26" fmla="*/ 54 w 69"/>
                <a:gd name="T27" fmla="*/ 58 h 58"/>
                <a:gd name="T28" fmla="*/ 69 w 69"/>
                <a:gd name="T29" fmla="*/ 46 h 58"/>
                <a:gd name="T30" fmla="*/ 61 w 69"/>
                <a:gd name="T31" fmla="*/ 36 h 58"/>
                <a:gd name="T32" fmla="*/ 52 w 69"/>
                <a:gd name="T33" fmla="*/ 27 h 58"/>
                <a:gd name="T34" fmla="*/ 44 w 69"/>
                <a:gd name="T35" fmla="*/ 19 h 58"/>
                <a:gd name="T36" fmla="*/ 36 w 69"/>
                <a:gd name="T37" fmla="*/ 13 h 58"/>
                <a:gd name="T38" fmla="*/ 32 w 69"/>
                <a:gd name="T39" fmla="*/ 10 h 58"/>
                <a:gd name="T40" fmla="*/ 25 w 69"/>
                <a:gd name="T41" fmla="*/ 6 h 58"/>
                <a:gd name="T42" fmla="*/ 17 w 69"/>
                <a:gd name="T43" fmla="*/ 2 h 58"/>
                <a:gd name="T44" fmla="*/ 10 w 69"/>
                <a:gd name="T45" fmla="*/ 1 h 58"/>
                <a:gd name="T46" fmla="*/ 6 w 69"/>
                <a:gd name="T47" fmla="*/ 0 h 58"/>
                <a:gd name="T48" fmla="*/ 1 w 69"/>
                <a:gd name="T49" fmla="*/ 0 h 5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9"/>
                <a:gd name="T76" fmla="*/ 0 h 58"/>
                <a:gd name="T77" fmla="*/ 69 w 69"/>
                <a:gd name="T78" fmla="*/ 58 h 5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9" h="58">
                  <a:moveTo>
                    <a:pt x="1" y="0"/>
                  </a:moveTo>
                  <a:lnTo>
                    <a:pt x="0" y="20"/>
                  </a:lnTo>
                  <a:lnTo>
                    <a:pt x="6" y="20"/>
                  </a:lnTo>
                  <a:lnTo>
                    <a:pt x="6" y="11"/>
                  </a:lnTo>
                  <a:lnTo>
                    <a:pt x="3" y="20"/>
                  </a:lnTo>
                  <a:lnTo>
                    <a:pt x="10" y="21"/>
                  </a:lnTo>
                  <a:lnTo>
                    <a:pt x="17" y="24"/>
                  </a:lnTo>
                  <a:lnTo>
                    <a:pt x="25" y="28"/>
                  </a:lnTo>
                  <a:lnTo>
                    <a:pt x="29" y="19"/>
                  </a:lnTo>
                  <a:lnTo>
                    <a:pt x="22" y="26"/>
                  </a:lnTo>
                  <a:lnTo>
                    <a:pt x="30" y="32"/>
                  </a:lnTo>
                  <a:lnTo>
                    <a:pt x="38" y="40"/>
                  </a:lnTo>
                  <a:lnTo>
                    <a:pt x="47" y="49"/>
                  </a:lnTo>
                  <a:lnTo>
                    <a:pt x="54" y="58"/>
                  </a:lnTo>
                  <a:lnTo>
                    <a:pt x="69" y="46"/>
                  </a:lnTo>
                  <a:lnTo>
                    <a:pt x="61" y="36"/>
                  </a:lnTo>
                  <a:lnTo>
                    <a:pt x="52" y="27"/>
                  </a:lnTo>
                  <a:lnTo>
                    <a:pt x="44" y="19"/>
                  </a:lnTo>
                  <a:lnTo>
                    <a:pt x="36" y="13"/>
                  </a:lnTo>
                  <a:lnTo>
                    <a:pt x="32" y="10"/>
                  </a:lnTo>
                  <a:lnTo>
                    <a:pt x="25" y="6"/>
                  </a:lnTo>
                  <a:lnTo>
                    <a:pt x="17" y="2"/>
                  </a:lnTo>
                  <a:lnTo>
                    <a:pt x="10" y="1"/>
                  </a:lnTo>
                  <a:lnTo>
                    <a:pt x="6" y="0"/>
                  </a:lnTo>
                  <a:lnTo>
                    <a:pt x="1"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8424" name="Freeform 37"/>
            <p:cNvSpPr>
              <a:spLocks/>
            </p:cNvSpPr>
            <p:nvPr/>
          </p:nvSpPr>
          <p:spPr bwMode="auto">
            <a:xfrm>
              <a:off x="1590" y="2404"/>
              <a:ext cx="56" cy="76"/>
            </a:xfrm>
            <a:custGeom>
              <a:avLst/>
              <a:gdLst>
                <a:gd name="T0" fmla="*/ 17 w 56"/>
                <a:gd name="T1" fmla="*/ 0 h 76"/>
                <a:gd name="T2" fmla="*/ 0 w 56"/>
                <a:gd name="T3" fmla="*/ 10 h 76"/>
                <a:gd name="T4" fmla="*/ 16 w 56"/>
                <a:gd name="T5" fmla="*/ 34 h 76"/>
                <a:gd name="T6" fmla="*/ 35 w 56"/>
                <a:gd name="T7" fmla="*/ 68 h 76"/>
                <a:gd name="T8" fmla="*/ 40 w 56"/>
                <a:gd name="T9" fmla="*/ 76 h 76"/>
                <a:gd name="T10" fmla="*/ 56 w 56"/>
                <a:gd name="T11" fmla="*/ 67 h 76"/>
                <a:gd name="T12" fmla="*/ 53 w 56"/>
                <a:gd name="T13" fmla="*/ 61 h 76"/>
                <a:gd name="T14" fmla="*/ 34 w 56"/>
                <a:gd name="T15" fmla="*/ 27 h 76"/>
                <a:gd name="T16" fmla="*/ 17 w 56"/>
                <a:gd name="T17" fmla="*/ 0 h 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6"/>
                <a:gd name="T28" fmla="*/ 0 h 76"/>
                <a:gd name="T29" fmla="*/ 56 w 56"/>
                <a:gd name="T30" fmla="*/ 76 h 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6" h="76">
                  <a:moveTo>
                    <a:pt x="17" y="0"/>
                  </a:moveTo>
                  <a:lnTo>
                    <a:pt x="0" y="10"/>
                  </a:lnTo>
                  <a:lnTo>
                    <a:pt x="16" y="34"/>
                  </a:lnTo>
                  <a:lnTo>
                    <a:pt x="35" y="68"/>
                  </a:lnTo>
                  <a:lnTo>
                    <a:pt x="40" y="76"/>
                  </a:lnTo>
                  <a:lnTo>
                    <a:pt x="56" y="67"/>
                  </a:lnTo>
                  <a:lnTo>
                    <a:pt x="53" y="61"/>
                  </a:lnTo>
                  <a:lnTo>
                    <a:pt x="34" y="27"/>
                  </a:lnTo>
                  <a:lnTo>
                    <a:pt x="17"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8425" name="Freeform 38"/>
            <p:cNvSpPr>
              <a:spLocks/>
            </p:cNvSpPr>
            <p:nvPr/>
          </p:nvSpPr>
          <p:spPr bwMode="auto">
            <a:xfrm>
              <a:off x="1658" y="2520"/>
              <a:ext cx="55" cy="76"/>
            </a:xfrm>
            <a:custGeom>
              <a:avLst/>
              <a:gdLst>
                <a:gd name="T0" fmla="*/ 16 w 55"/>
                <a:gd name="T1" fmla="*/ 0 h 76"/>
                <a:gd name="T2" fmla="*/ 0 w 55"/>
                <a:gd name="T3" fmla="*/ 9 h 76"/>
                <a:gd name="T4" fmla="*/ 6 w 55"/>
                <a:gd name="T5" fmla="*/ 21 h 76"/>
                <a:gd name="T6" fmla="*/ 26 w 55"/>
                <a:gd name="T7" fmla="*/ 54 h 76"/>
                <a:gd name="T8" fmla="*/ 39 w 55"/>
                <a:gd name="T9" fmla="*/ 76 h 76"/>
                <a:gd name="T10" fmla="*/ 55 w 55"/>
                <a:gd name="T11" fmla="*/ 65 h 76"/>
                <a:gd name="T12" fmla="*/ 44 w 55"/>
                <a:gd name="T13" fmla="*/ 47 h 76"/>
                <a:gd name="T14" fmla="*/ 24 w 55"/>
                <a:gd name="T15" fmla="*/ 14 h 76"/>
                <a:gd name="T16" fmla="*/ 16 w 55"/>
                <a:gd name="T17" fmla="*/ 0 h 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5"/>
                <a:gd name="T28" fmla="*/ 0 h 76"/>
                <a:gd name="T29" fmla="*/ 55 w 55"/>
                <a:gd name="T30" fmla="*/ 76 h 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5" h="76">
                  <a:moveTo>
                    <a:pt x="16" y="0"/>
                  </a:moveTo>
                  <a:lnTo>
                    <a:pt x="0" y="9"/>
                  </a:lnTo>
                  <a:lnTo>
                    <a:pt x="6" y="21"/>
                  </a:lnTo>
                  <a:lnTo>
                    <a:pt x="26" y="54"/>
                  </a:lnTo>
                  <a:lnTo>
                    <a:pt x="39" y="76"/>
                  </a:lnTo>
                  <a:lnTo>
                    <a:pt x="55" y="65"/>
                  </a:lnTo>
                  <a:lnTo>
                    <a:pt x="44" y="47"/>
                  </a:lnTo>
                  <a:lnTo>
                    <a:pt x="24" y="14"/>
                  </a:lnTo>
                  <a:lnTo>
                    <a:pt x="16"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8426" name="Freeform 39"/>
            <p:cNvSpPr>
              <a:spLocks/>
            </p:cNvSpPr>
            <p:nvPr/>
          </p:nvSpPr>
          <p:spPr bwMode="auto">
            <a:xfrm>
              <a:off x="1729" y="2633"/>
              <a:ext cx="68" cy="65"/>
            </a:xfrm>
            <a:custGeom>
              <a:avLst/>
              <a:gdLst>
                <a:gd name="T0" fmla="*/ 16 w 68"/>
                <a:gd name="T1" fmla="*/ 0 h 65"/>
                <a:gd name="T2" fmla="*/ 0 w 68"/>
                <a:gd name="T3" fmla="*/ 11 h 65"/>
                <a:gd name="T4" fmla="*/ 5 w 68"/>
                <a:gd name="T5" fmla="*/ 18 h 65"/>
                <a:gd name="T6" fmla="*/ 15 w 68"/>
                <a:gd name="T7" fmla="*/ 29 h 65"/>
                <a:gd name="T8" fmla="*/ 25 w 68"/>
                <a:gd name="T9" fmla="*/ 39 h 65"/>
                <a:gd name="T10" fmla="*/ 33 w 68"/>
                <a:gd name="T11" fmla="*/ 48 h 65"/>
                <a:gd name="T12" fmla="*/ 42 w 68"/>
                <a:gd name="T13" fmla="*/ 55 h 65"/>
                <a:gd name="T14" fmla="*/ 46 w 68"/>
                <a:gd name="T15" fmla="*/ 57 h 65"/>
                <a:gd name="T16" fmla="*/ 54 w 68"/>
                <a:gd name="T17" fmla="*/ 62 h 65"/>
                <a:gd name="T18" fmla="*/ 61 w 68"/>
                <a:gd name="T19" fmla="*/ 65 h 65"/>
                <a:gd name="T20" fmla="*/ 68 w 68"/>
                <a:gd name="T21" fmla="*/ 47 h 65"/>
                <a:gd name="T22" fmla="*/ 61 w 68"/>
                <a:gd name="T23" fmla="*/ 44 h 65"/>
                <a:gd name="T24" fmla="*/ 53 w 68"/>
                <a:gd name="T25" fmla="*/ 39 h 65"/>
                <a:gd name="T26" fmla="*/ 49 w 68"/>
                <a:gd name="T27" fmla="*/ 48 h 65"/>
                <a:gd name="T28" fmla="*/ 56 w 68"/>
                <a:gd name="T29" fmla="*/ 42 h 65"/>
                <a:gd name="T30" fmla="*/ 47 w 68"/>
                <a:gd name="T31" fmla="*/ 35 h 65"/>
                <a:gd name="T32" fmla="*/ 39 w 68"/>
                <a:gd name="T33" fmla="*/ 26 h 65"/>
                <a:gd name="T34" fmla="*/ 29 w 68"/>
                <a:gd name="T35" fmla="*/ 16 h 65"/>
                <a:gd name="T36" fmla="*/ 20 w 68"/>
                <a:gd name="T37" fmla="*/ 5 h 65"/>
                <a:gd name="T38" fmla="*/ 16 w 68"/>
                <a:gd name="T39" fmla="*/ 0 h 6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8"/>
                <a:gd name="T61" fmla="*/ 0 h 65"/>
                <a:gd name="T62" fmla="*/ 68 w 68"/>
                <a:gd name="T63" fmla="*/ 65 h 6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8" h="65">
                  <a:moveTo>
                    <a:pt x="16" y="0"/>
                  </a:moveTo>
                  <a:lnTo>
                    <a:pt x="0" y="11"/>
                  </a:lnTo>
                  <a:lnTo>
                    <a:pt x="5" y="18"/>
                  </a:lnTo>
                  <a:lnTo>
                    <a:pt x="15" y="29"/>
                  </a:lnTo>
                  <a:lnTo>
                    <a:pt x="25" y="39"/>
                  </a:lnTo>
                  <a:lnTo>
                    <a:pt x="33" y="48"/>
                  </a:lnTo>
                  <a:lnTo>
                    <a:pt x="42" y="55"/>
                  </a:lnTo>
                  <a:lnTo>
                    <a:pt x="46" y="57"/>
                  </a:lnTo>
                  <a:lnTo>
                    <a:pt x="54" y="62"/>
                  </a:lnTo>
                  <a:lnTo>
                    <a:pt x="61" y="65"/>
                  </a:lnTo>
                  <a:lnTo>
                    <a:pt x="68" y="47"/>
                  </a:lnTo>
                  <a:lnTo>
                    <a:pt x="61" y="44"/>
                  </a:lnTo>
                  <a:lnTo>
                    <a:pt x="53" y="39"/>
                  </a:lnTo>
                  <a:lnTo>
                    <a:pt x="49" y="48"/>
                  </a:lnTo>
                  <a:lnTo>
                    <a:pt x="56" y="42"/>
                  </a:lnTo>
                  <a:lnTo>
                    <a:pt x="47" y="35"/>
                  </a:lnTo>
                  <a:lnTo>
                    <a:pt x="39" y="26"/>
                  </a:lnTo>
                  <a:lnTo>
                    <a:pt x="29" y="16"/>
                  </a:lnTo>
                  <a:lnTo>
                    <a:pt x="20" y="5"/>
                  </a:lnTo>
                  <a:lnTo>
                    <a:pt x="16"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8427" name="Freeform 40"/>
            <p:cNvSpPr>
              <a:spLocks/>
            </p:cNvSpPr>
            <p:nvPr/>
          </p:nvSpPr>
          <p:spPr bwMode="auto">
            <a:xfrm>
              <a:off x="1831" y="2590"/>
              <a:ext cx="44" cy="78"/>
            </a:xfrm>
            <a:custGeom>
              <a:avLst/>
              <a:gdLst>
                <a:gd name="T0" fmla="*/ 0 w 44"/>
                <a:gd name="T1" fmla="*/ 68 h 78"/>
                <a:gd name="T2" fmla="*/ 16 w 44"/>
                <a:gd name="T3" fmla="*/ 78 h 78"/>
                <a:gd name="T4" fmla="*/ 18 w 44"/>
                <a:gd name="T5" fmla="*/ 75 h 78"/>
                <a:gd name="T6" fmla="*/ 25 w 44"/>
                <a:gd name="T7" fmla="*/ 62 h 78"/>
                <a:gd name="T8" fmla="*/ 31 w 44"/>
                <a:gd name="T9" fmla="*/ 46 h 78"/>
                <a:gd name="T10" fmla="*/ 37 w 44"/>
                <a:gd name="T11" fmla="*/ 29 h 78"/>
                <a:gd name="T12" fmla="*/ 43 w 44"/>
                <a:gd name="T13" fmla="*/ 11 h 78"/>
                <a:gd name="T14" fmla="*/ 44 w 44"/>
                <a:gd name="T15" fmla="*/ 5 h 78"/>
                <a:gd name="T16" fmla="*/ 26 w 44"/>
                <a:gd name="T17" fmla="*/ 0 h 78"/>
                <a:gd name="T18" fmla="*/ 25 w 44"/>
                <a:gd name="T19" fmla="*/ 4 h 78"/>
                <a:gd name="T20" fmla="*/ 19 w 44"/>
                <a:gd name="T21" fmla="*/ 22 h 78"/>
                <a:gd name="T22" fmla="*/ 13 w 44"/>
                <a:gd name="T23" fmla="*/ 39 h 78"/>
                <a:gd name="T24" fmla="*/ 7 w 44"/>
                <a:gd name="T25" fmla="*/ 55 h 78"/>
                <a:gd name="T26" fmla="*/ 0 w 44"/>
                <a:gd name="T27" fmla="*/ 68 h 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4"/>
                <a:gd name="T43" fmla="*/ 0 h 78"/>
                <a:gd name="T44" fmla="*/ 44 w 44"/>
                <a:gd name="T45" fmla="*/ 78 h 7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4" h="78">
                  <a:moveTo>
                    <a:pt x="0" y="68"/>
                  </a:moveTo>
                  <a:lnTo>
                    <a:pt x="16" y="78"/>
                  </a:lnTo>
                  <a:lnTo>
                    <a:pt x="18" y="75"/>
                  </a:lnTo>
                  <a:lnTo>
                    <a:pt x="25" y="62"/>
                  </a:lnTo>
                  <a:lnTo>
                    <a:pt x="31" y="46"/>
                  </a:lnTo>
                  <a:lnTo>
                    <a:pt x="37" y="29"/>
                  </a:lnTo>
                  <a:lnTo>
                    <a:pt x="43" y="11"/>
                  </a:lnTo>
                  <a:lnTo>
                    <a:pt x="44" y="5"/>
                  </a:lnTo>
                  <a:lnTo>
                    <a:pt x="26" y="0"/>
                  </a:lnTo>
                  <a:lnTo>
                    <a:pt x="25" y="4"/>
                  </a:lnTo>
                  <a:lnTo>
                    <a:pt x="19" y="22"/>
                  </a:lnTo>
                  <a:lnTo>
                    <a:pt x="13" y="39"/>
                  </a:lnTo>
                  <a:lnTo>
                    <a:pt x="7" y="55"/>
                  </a:lnTo>
                  <a:lnTo>
                    <a:pt x="0" y="68"/>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8428" name="Freeform 41"/>
            <p:cNvSpPr>
              <a:spLocks/>
            </p:cNvSpPr>
            <p:nvPr/>
          </p:nvSpPr>
          <p:spPr bwMode="auto">
            <a:xfrm>
              <a:off x="1871" y="2460"/>
              <a:ext cx="34" cy="78"/>
            </a:xfrm>
            <a:custGeom>
              <a:avLst/>
              <a:gdLst>
                <a:gd name="T0" fmla="*/ 0 w 34"/>
                <a:gd name="T1" fmla="*/ 74 h 78"/>
                <a:gd name="T2" fmla="*/ 19 w 34"/>
                <a:gd name="T3" fmla="*/ 78 h 78"/>
                <a:gd name="T4" fmla="*/ 20 w 34"/>
                <a:gd name="T5" fmla="*/ 75 h 78"/>
                <a:gd name="T6" fmla="*/ 25 w 34"/>
                <a:gd name="T7" fmla="*/ 51 h 78"/>
                <a:gd name="T8" fmla="*/ 30 w 34"/>
                <a:gd name="T9" fmla="*/ 26 h 78"/>
                <a:gd name="T10" fmla="*/ 31 w 34"/>
                <a:gd name="T11" fmla="*/ 22 h 78"/>
                <a:gd name="T12" fmla="*/ 34 w 34"/>
                <a:gd name="T13" fmla="*/ 4 h 78"/>
                <a:gd name="T14" fmla="*/ 16 w 34"/>
                <a:gd name="T15" fmla="*/ 0 h 78"/>
                <a:gd name="T16" fmla="*/ 12 w 34"/>
                <a:gd name="T17" fmla="*/ 22 h 78"/>
                <a:gd name="T18" fmla="*/ 21 w 34"/>
                <a:gd name="T19" fmla="*/ 22 h 78"/>
                <a:gd name="T20" fmla="*/ 12 w 34"/>
                <a:gd name="T21" fmla="*/ 19 h 78"/>
                <a:gd name="T22" fmla="*/ 6 w 34"/>
                <a:gd name="T23" fmla="*/ 44 h 78"/>
                <a:gd name="T24" fmla="*/ 1 w 34"/>
                <a:gd name="T25" fmla="*/ 68 h 78"/>
                <a:gd name="T26" fmla="*/ 0 w 34"/>
                <a:gd name="T27" fmla="*/ 74 h 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4"/>
                <a:gd name="T43" fmla="*/ 0 h 78"/>
                <a:gd name="T44" fmla="*/ 34 w 34"/>
                <a:gd name="T45" fmla="*/ 78 h 7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4" h="78">
                  <a:moveTo>
                    <a:pt x="0" y="74"/>
                  </a:moveTo>
                  <a:lnTo>
                    <a:pt x="19" y="78"/>
                  </a:lnTo>
                  <a:lnTo>
                    <a:pt x="20" y="75"/>
                  </a:lnTo>
                  <a:lnTo>
                    <a:pt x="25" y="51"/>
                  </a:lnTo>
                  <a:lnTo>
                    <a:pt x="30" y="26"/>
                  </a:lnTo>
                  <a:lnTo>
                    <a:pt x="31" y="22"/>
                  </a:lnTo>
                  <a:lnTo>
                    <a:pt x="34" y="4"/>
                  </a:lnTo>
                  <a:lnTo>
                    <a:pt x="16" y="0"/>
                  </a:lnTo>
                  <a:lnTo>
                    <a:pt x="12" y="22"/>
                  </a:lnTo>
                  <a:lnTo>
                    <a:pt x="21" y="22"/>
                  </a:lnTo>
                  <a:lnTo>
                    <a:pt x="12" y="19"/>
                  </a:lnTo>
                  <a:lnTo>
                    <a:pt x="6" y="44"/>
                  </a:lnTo>
                  <a:lnTo>
                    <a:pt x="1" y="68"/>
                  </a:lnTo>
                  <a:lnTo>
                    <a:pt x="0" y="74"/>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8429" name="Freeform 42"/>
            <p:cNvSpPr>
              <a:spLocks/>
            </p:cNvSpPr>
            <p:nvPr/>
          </p:nvSpPr>
          <p:spPr bwMode="auto">
            <a:xfrm>
              <a:off x="1898" y="2329"/>
              <a:ext cx="31" cy="77"/>
            </a:xfrm>
            <a:custGeom>
              <a:avLst/>
              <a:gdLst>
                <a:gd name="T0" fmla="*/ 0 w 31"/>
                <a:gd name="T1" fmla="*/ 74 h 77"/>
                <a:gd name="T2" fmla="*/ 18 w 31"/>
                <a:gd name="T3" fmla="*/ 77 h 77"/>
                <a:gd name="T4" fmla="*/ 24 w 31"/>
                <a:gd name="T5" fmla="*/ 46 h 77"/>
                <a:gd name="T6" fmla="*/ 31 w 31"/>
                <a:gd name="T7" fmla="*/ 3 h 77"/>
                <a:gd name="T8" fmla="*/ 13 w 31"/>
                <a:gd name="T9" fmla="*/ 0 h 77"/>
                <a:gd name="T10" fmla="*/ 5 w 31"/>
                <a:gd name="T11" fmla="*/ 46 h 77"/>
                <a:gd name="T12" fmla="*/ 0 w 31"/>
                <a:gd name="T13" fmla="*/ 74 h 77"/>
                <a:gd name="T14" fmla="*/ 0 60000 65536"/>
                <a:gd name="T15" fmla="*/ 0 60000 65536"/>
                <a:gd name="T16" fmla="*/ 0 60000 65536"/>
                <a:gd name="T17" fmla="*/ 0 60000 65536"/>
                <a:gd name="T18" fmla="*/ 0 60000 65536"/>
                <a:gd name="T19" fmla="*/ 0 60000 65536"/>
                <a:gd name="T20" fmla="*/ 0 60000 65536"/>
                <a:gd name="T21" fmla="*/ 0 w 31"/>
                <a:gd name="T22" fmla="*/ 0 h 77"/>
                <a:gd name="T23" fmla="*/ 31 w 31"/>
                <a:gd name="T24" fmla="*/ 77 h 7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77">
                  <a:moveTo>
                    <a:pt x="0" y="74"/>
                  </a:moveTo>
                  <a:lnTo>
                    <a:pt x="18" y="77"/>
                  </a:lnTo>
                  <a:lnTo>
                    <a:pt x="24" y="46"/>
                  </a:lnTo>
                  <a:lnTo>
                    <a:pt x="31" y="3"/>
                  </a:lnTo>
                  <a:lnTo>
                    <a:pt x="13" y="0"/>
                  </a:lnTo>
                  <a:lnTo>
                    <a:pt x="5" y="46"/>
                  </a:lnTo>
                  <a:lnTo>
                    <a:pt x="0" y="74"/>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8430" name="Freeform 43"/>
            <p:cNvSpPr>
              <a:spLocks/>
            </p:cNvSpPr>
            <p:nvPr/>
          </p:nvSpPr>
          <p:spPr bwMode="auto">
            <a:xfrm>
              <a:off x="1922" y="2197"/>
              <a:ext cx="34" cy="78"/>
            </a:xfrm>
            <a:custGeom>
              <a:avLst/>
              <a:gdLst>
                <a:gd name="T0" fmla="*/ 0 w 34"/>
                <a:gd name="T1" fmla="*/ 74 h 78"/>
                <a:gd name="T2" fmla="*/ 18 w 34"/>
                <a:gd name="T3" fmla="*/ 78 h 78"/>
                <a:gd name="T4" fmla="*/ 20 w 34"/>
                <a:gd name="T5" fmla="*/ 69 h 78"/>
                <a:gd name="T6" fmla="*/ 11 w 34"/>
                <a:gd name="T7" fmla="*/ 69 h 78"/>
                <a:gd name="T8" fmla="*/ 20 w 34"/>
                <a:gd name="T9" fmla="*/ 72 h 78"/>
                <a:gd name="T10" fmla="*/ 30 w 34"/>
                <a:gd name="T11" fmla="*/ 21 h 78"/>
                <a:gd name="T12" fmla="*/ 34 w 34"/>
                <a:gd name="T13" fmla="*/ 4 h 78"/>
                <a:gd name="T14" fmla="*/ 16 w 34"/>
                <a:gd name="T15" fmla="*/ 0 h 78"/>
                <a:gd name="T16" fmla="*/ 12 w 34"/>
                <a:gd name="T17" fmla="*/ 14 h 78"/>
                <a:gd name="T18" fmla="*/ 2 w 34"/>
                <a:gd name="T19" fmla="*/ 65 h 78"/>
                <a:gd name="T20" fmla="*/ 1 w 34"/>
                <a:gd name="T21" fmla="*/ 69 h 78"/>
                <a:gd name="T22" fmla="*/ 1 w 34"/>
                <a:gd name="T23" fmla="*/ 69 h 78"/>
                <a:gd name="T24" fmla="*/ 0 w 34"/>
                <a:gd name="T25" fmla="*/ 74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4"/>
                <a:gd name="T40" fmla="*/ 0 h 78"/>
                <a:gd name="T41" fmla="*/ 34 w 34"/>
                <a:gd name="T42" fmla="*/ 78 h 7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4" h="78">
                  <a:moveTo>
                    <a:pt x="0" y="74"/>
                  </a:moveTo>
                  <a:lnTo>
                    <a:pt x="18" y="78"/>
                  </a:lnTo>
                  <a:lnTo>
                    <a:pt x="20" y="69"/>
                  </a:lnTo>
                  <a:lnTo>
                    <a:pt x="11" y="69"/>
                  </a:lnTo>
                  <a:lnTo>
                    <a:pt x="20" y="72"/>
                  </a:lnTo>
                  <a:lnTo>
                    <a:pt x="30" y="21"/>
                  </a:lnTo>
                  <a:lnTo>
                    <a:pt x="34" y="4"/>
                  </a:lnTo>
                  <a:lnTo>
                    <a:pt x="16" y="0"/>
                  </a:lnTo>
                  <a:lnTo>
                    <a:pt x="12" y="14"/>
                  </a:lnTo>
                  <a:lnTo>
                    <a:pt x="2" y="65"/>
                  </a:lnTo>
                  <a:lnTo>
                    <a:pt x="1" y="69"/>
                  </a:lnTo>
                  <a:lnTo>
                    <a:pt x="0" y="74"/>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8431" name="Freeform 44"/>
            <p:cNvSpPr>
              <a:spLocks/>
            </p:cNvSpPr>
            <p:nvPr/>
          </p:nvSpPr>
          <p:spPr bwMode="auto">
            <a:xfrm>
              <a:off x="1952" y="2067"/>
              <a:ext cx="43" cy="79"/>
            </a:xfrm>
            <a:custGeom>
              <a:avLst/>
              <a:gdLst>
                <a:gd name="T0" fmla="*/ 0 w 43"/>
                <a:gd name="T1" fmla="*/ 73 h 79"/>
                <a:gd name="T2" fmla="*/ 18 w 43"/>
                <a:gd name="T3" fmla="*/ 78 h 79"/>
                <a:gd name="T4" fmla="*/ 18 w 43"/>
                <a:gd name="T5" fmla="*/ 79 h 79"/>
                <a:gd name="T6" fmla="*/ 24 w 43"/>
                <a:gd name="T7" fmla="*/ 58 h 79"/>
                <a:gd name="T8" fmla="*/ 31 w 43"/>
                <a:gd name="T9" fmla="*/ 38 h 79"/>
                <a:gd name="T10" fmla="*/ 38 w 43"/>
                <a:gd name="T11" fmla="*/ 20 h 79"/>
                <a:gd name="T12" fmla="*/ 43 w 43"/>
                <a:gd name="T13" fmla="*/ 8 h 79"/>
                <a:gd name="T14" fmla="*/ 26 w 43"/>
                <a:gd name="T15" fmla="*/ 0 h 79"/>
                <a:gd name="T16" fmla="*/ 20 w 43"/>
                <a:gd name="T17" fmla="*/ 13 h 79"/>
                <a:gd name="T18" fmla="*/ 13 w 43"/>
                <a:gd name="T19" fmla="*/ 31 h 79"/>
                <a:gd name="T20" fmla="*/ 6 w 43"/>
                <a:gd name="T21" fmla="*/ 51 h 79"/>
                <a:gd name="T22" fmla="*/ 0 w 43"/>
                <a:gd name="T23" fmla="*/ 72 h 79"/>
                <a:gd name="T24" fmla="*/ 0 w 43"/>
                <a:gd name="T25" fmla="*/ 73 h 7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3"/>
                <a:gd name="T40" fmla="*/ 0 h 79"/>
                <a:gd name="T41" fmla="*/ 43 w 43"/>
                <a:gd name="T42" fmla="*/ 79 h 7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3" h="79">
                  <a:moveTo>
                    <a:pt x="0" y="73"/>
                  </a:moveTo>
                  <a:lnTo>
                    <a:pt x="18" y="78"/>
                  </a:lnTo>
                  <a:lnTo>
                    <a:pt x="18" y="79"/>
                  </a:lnTo>
                  <a:lnTo>
                    <a:pt x="24" y="58"/>
                  </a:lnTo>
                  <a:lnTo>
                    <a:pt x="31" y="38"/>
                  </a:lnTo>
                  <a:lnTo>
                    <a:pt x="38" y="20"/>
                  </a:lnTo>
                  <a:lnTo>
                    <a:pt x="43" y="8"/>
                  </a:lnTo>
                  <a:lnTo>
                    <a:pt x="26" y="0"/>
                  </a:lnTo>
                  <a:lnTo>
                    <a:pt x="20" y="13"/>
                  </a:lnTo>
                  <a:lnTo>
                    <a:pt x="13" y="31"/>
                  </a:lnTo>
                  <a:lnTo>
                    <a:pt x="6" y="51"/>
                  </a:lnTo>
                  <a:lnTo>
                    <a:pt x="0" y="72"/>
                  </a:lnTo>
                  <a:lnTo>
                    <a:pt x="0" y="73"/>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8432" name="Freeform 45"/>
            <p:cNvSpPr>
              <a:spLocks/>
            </p:cNvSpPr>
            <p:nvPr/>
          </p:nvSpPr>
          <p:spPr bwMode="auto">
            <a:xfrm>
              <a:off x="2013" y="1999"/>
              <a:ext cx="82" cy="34"/>
            </a:xfrm>
            <a:custGeom>
              <a:avLst/>
              <a:gdLst>
                <a:gd name="T0" fmla="*/ 0 w 82"/>
                <a:gd name="T1" fmla="*/ 18 h 34"/>
                <a:gd name="T2" fmla="*/ 14 w 82"/>
                <a:gd name="T3" fmla="*/ 31 h 34"/>
                <a:gd name="T4" fmla="*/ 14 w 82"/>
                <a:gd name="T5" fmla="*/ 31 h 34"/>
                <a:gd name="T6" fmla="*/ 8 w 82"/>
                <a:gd name="T7" fmla="*/ 25 h 34"/>
                <a:gd name="T8" fmla="*/ 11 w 82"/>
                <a:gd name="T9" fmla="*/ 34 h 34"/>
                <a:gd name="T10" fmla="*/ 20 w 82"/>
                <a:gd name="T11" fmla="*/ 28 h 34"/>
                <a:gd name="T12" fmla="*/ 29 w 82"/>
                <a:gd name="T13" fmla="*/ 23 h 34"/>
                <a:gd name="T14" fmla="*/ 39 w 82"/>
                <a:gd name="T15" fmla="*/ 21 h 34"/>
                <a:gd name="T16" fmla="*/ 35 w 82"/>
                <a:gd name="T17" fmla="*/ 12 h 34"/>
                <a:gd name="T18" fmla="*/ 35 w 82"/>
                <a:gd name="T19" fmla="*/ 21 h 34"/>
                <a:gd name="T20" fmla="*/ 45 w 82"/>
                <a:gd name="T21" fmla="*/ 20 h 34"/>
                <a:gd name="T22" fmla="*/ 56 w 82"/>
                <a:gd name="T23" fmla="*/ 19 h 34"/>
                <a:gd name="T24" fmla="*/ 66 w 82"/>
                <a:gd name="T25" fmla="*/ 20 h 34"/>
                <a:gd name="T26" fmla="*/ 77 w 82"/>
                <a:gd name="T27" fmla="*/ 23 h 34"/>
                <a:gd name="T28" fmla="*/ 77 w 82"/>
                <a:gd name="T29" fmla="*/ 13 h 34"/>
                <a:gd name="T30" fmla="*/ 73 w 82"/>
                <a:gd name="T31" fmla="*/ 22 h 34"/>
                <a:gd name="T32" fmla="*/ 76 w 82"/>
                <a:gd name="T33" fmla="*/ 23 h 34"/>
                <a:gd name="T34" fmla="*/ 82 w 82"/>
                <a:gd name="T35" fmla="*/ 5 h 34"/>
                <a:gd name="T36" fmla="*/ 80 w 82"/>
                <a:gd name="T37" fmla="*/ 4 h 34"/>
                <a:gd name="T38" fmla="*/ 77 w 82"/>
                <a:gd name="T39" fmla="*/ 4 h 34"/>
                <a:gd name="T40" fmla="*/ 66 w 82"/>
                <a:gd name="T41" fmla="*/ 1 h 34"/>
                <a:gd name="T42" fmla="*/ 56 w 82"/>
                <a:gd name="T43" fmla="*/ 0 h 34"/>
                <a:gd name="T44" fmla="*/ 45 w 82"/>
                <a:gd name="T45" fmla="*/ 1 h 34"/>
                <a:gd name="T46" fmla="*/ 35 w 82"/>
                <a:gd name="T47" fmla="*/ 2 h 34"/>
                <a:gd name="T48" fmla="*/ 32 w 82"/>
                <a:gd name="T49" fmla="*/ 3 h 34"/>
                <a:gd name="T50" fmla="*/ 22 w 82"/>
                <a:gd name="T51" fmla="*/ 5 h 34"/>
                <a:gd name="T52" fmla="*/ 13 w 82"/>
                <a:gd name="T53" fmla="*/ 10 h 34"/>
                <a:gd name="T54" fmla="*/ 3 w 82"/>
                <a:gd name="T55" fmla="*/ 16 h 34"/>
                <a:gd name="T56" fmla="*/ 0 w 82"/>
                <a:gd name="T57" fmla="*/ 18 h 3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2"/>
                <a:gd name="T88" fmla="*/ 0 h 34"/>
                <a:gd name="T89" fmla="*/ 82 w 82"/>
                <a:gd name="T90" fmla="*/ 34 h 3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2" h="34">
                  <a:moveTo>
                    <a:pt x="0" y="18"/>
                  </a:moveTo>
                  <a:lnTo>
                    <a:pt x="14" y="31"/>
                  </a:lnTo>
                  <a:lnTo>
                    <a:pt x="8" y="25"/>
                  </a:lnTo>
                  <a:lnTo>
                    <a:pt x="11" y="34"/>
                  </a:lnTo>
                  <a:lnTo>
                    <a:pt x="20" y="28"/>
                  </a:lnTo>
                  <a:lnTo>
                    <a:pt x="29" y="23"/>
                  </a:lnTo>
                  <a:lnTo>
                    <a:pt x="39" y="21"/>
                  </a:lnTo>
                  <a:lnTo>
                    <a:pt x="35" y="12"/>
                  </a:lnTo>
                  <a:lnTo>
                    <a:pt x="35" y="21"/>
                  </a:lnTo>
                  <a:lnTo>
                    <a:pt x="45" y="20"/>
                  </a:lnTo>
                  <a:lnTo>
                    <a:pt x="56" y="19"/>
                  </a:lnTo>
                  <a:lnTo>
                    <a:pt x="66" y="20"/>
                  </a:lnTo>
                  <a:lnTo>
                    <a:pt x="77" y="23"/>
                  </a:lnTo>
                  <a:lnTo>
                    <a:pt x="77" y="13"/>
                  </a:lnTo>
                  <a:lnTo>
                    <a:pt x="73" y="22"/>
                  </a:lnTo>
                  <a:lnTo>
                    <a:pt x="76" y="23"/>
                  </a:lnTo>
                  <a:lnTo>
                    <a:pt x="82" y="5"/>
                  </a:lnTo>
                  <a:lnTo>
                    <a:pt x="80" y="4"/>
                  </a:lnTo>
                  <a:lnTo>
                    <a:pt x="77" y="4"/>
                  </a:lnTo>
                  <a:lnTo>
                    <a:pt x="66" y="1"/>
                  </a:lnTo>
                  <a:lnTo>
                    <a:pt x="56" y="0"/>
                  </a:lnTo>
                  <a:lnTo>
                    <a:pt x="45" y="1"/>
                  </a:lnTo>
                  <a:lnTo>
                    <a:pt x="35" y="2"/>
                  </a:lnTo>
                  <a:lnTo>
                    <a:pt x="32" y="3"/>
                  </a:lnTo>
                  <a:lnTo>
                    <a:pt x="22" y="5"/>
                  </a:lnTo>
                  <a:lnTo>
                    <a:pt x="13" y="10"/>
                  </a:lnTo>
                  <a:lnTo>
                    <a:pt x="3" y="16"/>
                  </a:lnTo>
                  <a:lnTo>
                    <a:pt x="0" y="18"/>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8433" name="Freeform 46"/>
            <p:cNvSpPr>
              <a:spLocks/>
            </p:cNvSpPr>
            <p:nvPr/>
          </p:nvSpPr>
          <p:spPr bwMode="auto">
            <a:xfrm>
              <a:off x="2140" y="2027"/>
              <a:ext cx="75" cy="56"/>
            </a:xfrm>
            <a:custGeom>
              <a:avLst/>
              <a:gdLst>
                <a:gd name="T0" fmla="*/ 9 w 75"/>
                <a:gd name="T1" fmla="*/ 0 h 56"/>
                <a:gd name="T2" fmla="*/ 0 w 75"/>
                <a:gd name="T3" fmla="*/ 16 h 56"/>
                <a:gd name="T4" fmla="*/ 15 w 75"/>
                <a:gd name="T5" fmla="*/ 25 h 56"/>
                <a:gd name="T6" fmla="*/ 39 w 75"/>
                <a:gd name="T7" fmla="*/ 40 h 56"/>
                <a:gd name="T8" fmla="*/ 63 w 75"/>
                <a:gd name="T9" fmla="*/ 55 h 56"/>
                <a:gd name="T10" fmla="*/ 66 w 75"/>
                <a:gd name="T11" fmla="*/ 46 h 56"/>
                <a:gd name="T12" fmla="*/ 59 w 75"/>
                <a:gd name="T13" fmla="*/ 53 h 56"/>
                <a:gd name="T14" fmla="*/ 65 w 75"/>
                <a:gd name="T15" fmla="*/ 56 h 56"/>
                <a:gd name="T16" fmla="*/ 75 w 75"/>
                <a:gd name="T17" fmla="*/ 41 h 56"/>
                <a:gd name="T18" fmla="*/ 73 w 75"/>
                <a:gd name="T19" fmla="*/ 40 h 56"/>
                <a:gd name="T20" fmla="*/ 70 w 75"/>
                <a:gd name="T21" fmla="*/ 37 h 56"/>
                <a:gd name="T22" fmla="*/ 46 w 75"/>
                <a:gd name="T23" fmla="*/ 22 h 56"/>
                <a:gd name="T24" fmla="*/ 23 w 75"/>
                <a:gd name="T25" fmla="*/ 6 h 56"/>
                <a:gd name="T26" fmla="*/ 9 w 75"/>
                <a:gd name="T27" fmla="*/ 0 h 5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5"/>
                <a:gd name="T43" fmla="*/ 0 h 56"/>
                <a:gd name="T44" fmla="*/ 75 w 75"/>
                <a:gd name="T45" fmla="*/ 56 h 5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5" h="56">
                  <a:moveTo>
                    <a:pt x="9" y="0"/>
                  </a:moveTo>
                  <a:lnTo>
                    <a:pt x="0" y="16"/>
                  </a:lnTo>
                  <a:lnTo>
                    <a:pt x="15" y="25"/>
                  </a:lnTo>
                  <a:lnTo>
                    <a:pt x="39" y="40"/>
                  </a:lnTo>
                  <a:lnTo>
                    <a:pt x="63" y="55"/>
                  </a:lnTo>
                  <a:lnTo>
                    <a:pt x="66" y="46"/>
                  </a:lnTo>
                  <a:lnTo>
                    <a:pt x="59" y="53"/>
                  </a:lnTo>
                  <a:lnTo>
                    <a:pt x="65" y="56"/>
                  </a:lnTo>
                  <a:lnTo>
                    <a:pt x="75" y="41"/>
                  </a:lnTo>
                  <a:lnTo>
                    <a:pt x="73" y="40"/>
                  </a:lnTo>
                  <a:lnTo>
                    <a:pt x="70" y="37"/>
                  </a:lnTo>
                  <a:lnTo>
                    <a:pt x="46" y="22"/>
                  </a:lnTo>
                  <a:lnTo>
                    <a:pt x="23" y="6"/>
                  </a:lnTo>
                  <a:lnTo>
                    <a:pt x="9"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8434" name="Freeform 47"/>
            <p:cNvSpPr>
              <a:spLocks/>
            </p:cNvSpPr>
            <p:nvPr/>
          </p:nvSpPr>
          <p:spPr bwMode="auto">
            <a:xfrm>
              <a:off x="2253" y="2100"/>
              <a:ext cx="76" cy="52"/>
            </a:xfrm>
            <a:custGeom>
              <a:avLst/>
              <a:gdLst>
                <a:gd name="T0" fmla="*/ 10 w 76"/>
                <a:gd name="T1" fmla="*/ 0 h 52"/>
                <a:gd name="T2" fmla="*/ 0 w 76"/>
                <a:gd name="T3" fmla="*/ 16 h 52"/>
                <a:gd name="T4" fmla="*/ 19 w 76"/>
                <a:gd name="T5" fmla="*/ 28 h 52"/>
                <a:gd name="T6" fmla="*/ 41 w 76"/>
                <a:gd name="T7" fmla="*/ 40 h 52"/>
                <a:gd name="T8" fmla="*/ 62 w 76"/>
                <a:gd name="T9" fmla="*/ 49 h 52"/>
                <a:gd name="T10" fmla="*/ 70 w 76"/>
                <a:gd name="T11" fmla="*/ 52 h 52"/>
                <a:gd name="T12" fmla="*/ 76 w 76"/>
                <a:gd name="T13" fmla="*/ 34 h 52"/>
                <a:gd name="T14" fmla="*/ 69 w 76"/>
                <a:gd name="T15" fmla="*/ 31 h 52"/>
                <a:gd name="T16" fmla="*/ 49 w 76"/>
                <a:gd name="T17" fmla="*/ 22 h 52"/>
                <a:gd name="T18" fmla="*/ 26 w 76"/>
                <a:gd name="T19" fmla="*/ 10 h 52"/>
                <a:gd name="T20" fmla="*/ 10 w 76"/>
                <a:gd name="T21" fmla="*/ 0 h 5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6"/>
                <a:gd name="T34" fmla="*/ 0 h 52"/>
                <a:gd name="T35" fmla="*/ 76 w 76"/>
                <a:gd name="T36" fmla="*/ 52 h 5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6" h="52">
                  <a:moveTo>
                    <a:pt x="10" y="0"/>
                  </a:moveTo>
                  <a:lnTo>
                    <a:pt x="0" y="16"/>
                  </a:lnTo>
                  <a:lnTo>
                    <a:pt x="19" y="28"/>
                  </a:lnTo>
                  <a:lnTo>
                    <a:pt x="41" y="40"/>
                  </a:lnTo>
                  <a:lnTo>
                    <a:pt x="62" y="49"/>
                  </a:lnTo>
                  <a:lnTo>
                    <a:pt x="70" y="52"/>
                  </a:lnTo>
                  <a:lnTo>
                    <a:pt x="76" y="34"/>
                  </a:lnTo>
                  <a:lnTo>
                    <a:pt x="69" y="31"/>
                  </a:lnTo>
                  <a:lnTo>
                    <a:pt x="49" y="22"/>
                  </a:lnTo>
                  <a:lnTo>
                    <a:pt x="26" y="10"/>
                  </a:lnTo>
                  <a:lnTo>
                    <a:pt x="10"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8435" name="Freeform 48"/>
            <p:cNvSpPr>
              <a:spLocks/>
            </p:cNvSpPr>
            <p:nvPr/>
          </p:nvSpPr>
          <p:spPr bwMode="auto">
            <a:xfrm>
              <a:off x="2380" y="2106"/>
              <a:ext cx="77" cy="48"/>
            </a:xfrm>
            <a:custGeom>
              <a:avLst/>
              <a:gdLst>
                <a:gd name="T0" fmla="*/ 0 w 77"/>
                <a:gd name="T1" fmla="*/ 30 h 48"/>
                <a:gd name="T2" fmla="*/ 4 w 77"/>
                <a:gd name="T3" fmla="*/ 48 h 48"/>
                <a:gd name="T4" fmla="*/ 15 w 77"/>
                <a:gd name="T5" fmla="*/ 46 h 48"/>
                <a:gd name="T6" fmla="*/ 32 w 77"/>
                <a:gd name="T7" fmla="*/ 40 h 48"/>
                <a:gd name="T8" fmla="*/ 47 w 77"/>
                <a:gd name="T9" fmla="*/ 33 h 48"/>
                <a:gd name="T10" fmla="*/ 64 w 77"/>
                <a:gd name="T11" fmla="*/ 24 h 48"/>
                <a:gd name="T12" fmla="*/ 77 w 77"/>
                <a:gd name="T13" fmla="*/ 16 h 48"/>
                <a:gd name="T14" fmla="*/ 67 w 77"/>
                <a:gd name="T15" fmla="*/ 0 h 48"/>
                <a:gd name="T16" fmla="*/ 56 w 77"/>
                <a:gd name="T17" fmla="*/ 6 h 48"/>
                <a:gd name="T18" fmla="*/ 40 w 77"/>
                <a:gd name="T19" fmla="*/ 15 h 48"/>
                <a:gd name="T20" fmla="*/ 25 w 77"/>
                <a:gd name="T21" fmla="*/ 22 h 48"/>
                <a:gd name="T22" fmla="*/ 8 w 77"/>
                <a:gd name="T23" fmla="*/ 28 h 48"/>
                <a:gd name="T24" fmla="*/ 0 w 77"/>
                <a:gd name="T25" fmla="*/ 30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7"/>
                <a:gd name="T40" fmla="*/ 0 h 48"/>
                <a:gd name="T41" fmla="*/ 77 w 77"/>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7" h="48">
                  <a:moveTo>
                    <a:pt x="0" y="30"/>
                  </a:moveTo>
                  <a:lnTo>
                    <a:pt x="4" y="48"/>
                  </a:lnTo>
                  <a:lnTo>
                    <a:pt x="15" y="46"/>
                  </a:lnTo>
                  <a:lnTo>
                    <a:pt x="32" y="40"/>
                  </a:lnTo>
                  <a:lnTo>
                    <a:pt x="47" y="33"/>
                  </a:lnTo>
                  <a:lnTo>
                    <a:pt x="64" y="24"/>
                  </a:lnTo>
                  <a:lnTo>
                    <a:pt x="77" y="16"/>
                  </a:lnTo>
                  <a:lnTo>
                    <a:pt x="67" y="0"/>
                  </a:lnTo>
                  <a:lnTo>
                    <a:pt x="56" y="6"/>
                  </a:lnTo>
                  <a:lnTo>
                    <a:pt x="40" y="15"/>
                  </a:lnTo>
                  <a:lnTo>
                    <a:pt x="25" y="22"/>
                  </a:lnTo>
                  <a:lnTo>
                    <a:pt x="8" y="28"/>
                  </a:lnTo>
                  <a:lnTo>
                    <a:pt x="0" y="3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8436" name="Freeform 49"/>
            <p:cNvSpPr>
              <a:spLocks/>
            </p:cNvSpPr>
            <p:nvPr/>
          </p:nvSpPr>
          <p:spPr bwMode="auto">
            <a:xfrm>
              <a:off x="2491" y="2023"/>
              <a:ext cx="70" cy="63"/>
            </a:xfrm>
            <a:custGeom>
              <a:avLst/>
              <a:gdLst>
                <a:gd name="T0" fmla="*/ 0 w 70"/>
                <a:gd name="T1" fmla="*/ 49 h 63"/>
                <a:gd name="T2" fmla="*/ 12 w 70"/>
                <a:gd name="T3" fmla="*/ 63 h 63"/>
                <a:gd name="T4" fmla="*/ 26 w 70"/>
                <a:gd name="T5" fmla="*/ 52 h 63"/>
                <a:gd name="T6" fmla="*/ 52 w 70"/>
                <a:gd name="T7" fmla="*/ 30 h 63"/>
                <a:gd name="T8" fmla="*/ 64 w 70"/>
                <a:gd name="T9" fmla="*/ 20 h 63"/>
                <a:gd name="T10" fmla="*/ 70 w 70"/>
                <a:gd name="T11" fmla="*/ 15 h 63"/>
                <a:gd name="T12" fmla="*/ 60 w 70"/>
                <a:gd name="T13" fmla="*/ 0 h 63"/>
                <a:gd name="T14" fmla="*/ 51 w 70"/>
                <a:gd name="T15" fmla="*/ 7 h 63"/>
                <a:gd name="T16" fmla="*/ 39 w 70"/>
                <a:gd name="T17" fmla="*/ 16 h 63"/>
                <a:gd name="T18" fmla="*/ 13 w 70"/>
                <a:gd name="T19" fmla="*/ 39 h 63"/>
                <a:gd name="T20" fmla="*/ 0 w 70"/>
                <a:gd name="T21" fmla="*/ 49 h 6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0"/>
                <a:gd name="T34" fmla="*/ 0 h 63"/>
                <a:gd name="T35" fmla="*/ 70 w 70"/>
                <a:gd name="T36" fmla="*/ 63 h 6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0" h="63">
                  <a:moveTo>
                    <a:pt x="0" y="49"/>
                  </a:moveTo>
                  <a:lnTo>
                    <a:pt x="12" y="63"/>
                  </a:lnTo>
                  <a:lnTo>
                    <a:pt x="26" y="52"/>
                  </a:lnTo>
                  <a:lnTo>
                    <a:pt x="52" y="30"/>
                  </a:lnTo>
                  <a:lnTo>
                    <a:pt x="64" y="20"/>
                  </a:lnTo>
                  <a:lnTo>
                    <a:pt x="70" y="15"/>
                  </a:lnTo>
                  <a:lnTo>
                    <a:pt x="60" y="0"/>
                  </a:lnTo>
                  <a:lnTo>
                    <a:pt x="51" y="7"/>
                  </a:lnTo>
                  <a:lnTo>
                    <a:pt x="39" y="16"/>
                  </a:lnTo>
                  <a:lnTo>
                    <a:pt x="13" y="39"/>
                  </a:lnTo>
                  <a:lnTo>
                    <a:pt x="0" y="49"/>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8437" name="Freeform 50"/>
            <p:cNvSpPr>
              <a:spLocks/>
            </p:cNvSpPr>
            <p:nvPr/>
          </p:nvSpPr>
          <p:spPr bwMode="auto">
            <a:xfrm>
              <a:off x="2607" y="1992"/>
              <a:ext cx="79" cy="25"/>
            </a:xfrm>
            <a:custGeom>
              <a:avLst/>
              <a:gdLst>
                <a:gd name="T0" fmla="*/ 0 w 79"/>
                <a:gd name="T1" fmla="*/ 7 h 25"/>
                <a:gd name="T2" fmla="*/ 4 w 79"/>
                <a:gd name="T3" fmla="*/ 25 h 25"/>
                <a:gd name="T4" fmla="*/ 21 w 79"/>
                <a:gd name="T5" fmla="*/ 21 h 25"/>
                <a:gd name="T6" fmla="*/ 18 w 79"/>
                <a:gd name="T7" fmla="*/ 12 h 25"/>
                <a:gd name="T8" fmla="*/ 18 w 79"/>
                <a:gd name="T9" fmla="*/ 22 h 25"/>
                <a:gd name="T10" fmla="*/ 35 w 79"/>
                <a:gd name="T11" fmla="*/ 19 h 25"/>
                <a:gd name="T12" fmla="*/ 52 w 79"/>
                <a:gd name="T13" fmla="*/ 19 h 25"/>
                <a:gd name="T14" fmla="*/ 67 w 79"/>
                <a:gd name="T15" fmla="*/ 19 h 25"/>
                <a:gd name="T16" fmla="*/ 76 w 79"/>
                <a:gd name="T17" fmla="*/ 21 h 25"/>
                <a:gd name="T18" fmla="*/ 79 w 79"/>
                <a:gd name="T19" fmla="*/ 2 h 25"/>
                <a:gd name="T20" fmla="*/ 67 w 79"/>
                <a:gd name="T21" fmla="*/ 0 h 25"/>
                <a:gd name="T22" fmla="*/ 52 w 79"/>
                <a:gd name="T23" fmla="*/ 0 h 25"/>
                <a:gd name="T24" fmla="*/ 35 w 79"/>
                <a:gd name="T25" fmla="*/ 0 h 25"/>
                <a:gd name="T26" fmla="*/ 18 w 79"/>
                <a:gd name="T27" fmla="*/ 3 h 25"/>
                <a:gd name="T28" fmla="*/ 14 w 79"/>
                <a:gd name="T29" fmla="*/ 3 h 25"/>
                <a:gd name="T30" fmla="*/ 0 w 79"/>
                <a:gd name="T31" fmla="*/ 7 h 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9"/>
                <a:gd name="T49" fmla="*/ 0 h 25"/>
                <a:gd name="T50" fmla="*/ 79 w 79"/>
                <a:gd name="T51" fmla="*/ 25 h 2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9" h="25">
                  <a:moveTo>
                    <a:pt x="0" y="7"/>
                  </a:moveTo>
                  <a:lnTo>
                    <a:pt x="4" y="25"/>
                  </a:lnTo>
                  <a:lnTo>
                    <a:pt x="21" y="21"/>
                  </a:lnTo>
                  <a:lnTo>
                    <a:pt x="18" y="12"/>
                  </a:lnTo>
                  <a:lnTo>
                    <a:pt x="18" y="22"/>
                  </a:lnTo>
                  <a:lnTo>
                    <a:pt x="35" y="19"/>
                  </a:lnTo>
                  <a:lnTo>
                    <a:pt x="52" y="19"/>
                  </a:lnTo>
                  <a:lnTo>
                    <a:pt x="67" y="19"/>
                  </a:lnTo>
                  <a:lnTo>
                    <a:pt x="76" y="21"/>
                  </a:lnTo>
                  <a:lnTo>
                    <a:pt x="79" y="2"/>
                  </a:lnTo>
                  <a:lnTo>
                    <a:pt x="67" y="0"/>
                  </a:lnTo>
                  <a:lnTo>
                    <a:pt x="52" y="0"/>
                  </a:lnTo>
                  <a:lnTo>
                    <a:pt x="35" y="0"/>
                  </a:lnTo>
                  <a:lnTo>
                    <a:pt x="18" y="3"/>
                  </a:lnTo>
                  <a:lnTo>
                    <a:pt x="14" y="3"/>
                  </a:lnTo>
                  <a:lnTo>
                    <a:pt x="0" y="7"/>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5" name="Group 51"/>
          <p:cNvGrpSpPr>
            <a:grpSpLocks/>
          </p:cNvGrpSpPr>
          <p:nvPr/>
        </p:nvGrpSpPr>
        <p:grpSpPr bwMode="auto">
          <a:xfrm>
            <a:off x="1341438" y="3590925"/>
            <a:ext cx="4857750" cy="1893888"/>
            <a:chOff x="358" y="1837"/>
            <a:chExt cx="2023" cy="836"/>
          </a:xfrm>
        </p:grpSpPr>
        <p:sp>
          <p:nvSpPr>
            <p:cNvPr id="58398" name="Oval 52"/>
            <p:cNvSpPr>
              <a:spLocks noChangeArrowheads="1"/>
            </p:cNvSpPr>
            <p:nvPr/>
          </p:nvSpPr>
          <p:spPr bwMode="auto">
            <a:xfrm>
              <a:off x="1378" y="2136"/>
              <a:ext cx="61" cy="61"/>
            </a:xfrm>
            <a:prstGeom prst="ellipse">
              <a:avLst/>
            </a:prstGeom>
            <a:solidFill>
              <a:srgbClr val="99CC00"/>
            </a:solidFill>
            <a:ln w="12700">
              <a:solidFill>
                <a:srgbClr val="000000"/>
              </a:solidFill>
              <a:round/>
              <a:headEnd/>
              <a:tailEnd/>
            </a:ln>
          </p:spPr>
          <p:txBody>
            <a:bodyPr/>
            <a:lstStyle/>
            <a:p>
              <a:endParaRPr lang="de-DE"/>
            </a:p>
          </p:txBody>
        </p:sp>
        <p:sp>
          <p:nvSpPr>
            <p:cNvPr id="58399" name="Oval 53"/>
            <p:cNvSpPr>
              <a:spLocks noChangeArrowheads="1"/>
            </p:cNvSpPr>
            <p:nvPr/>
          </p:nvSpPr>
          <p:spPr bwMode="auto">
            <a:xfrm>
              <a:off x="1718" y="2164"/>
              <a:ext cx="62" cy="61"/>
            </a:xfrm>
            <a:prstGeom prst="ellipse">
              <a:avLst/>
            </a:prstGeom>
            <a:solidFill>
              <a:srgbClr val="99CC00"/>
            </a:solidFill>
            <a:ln w="12700">
              <a:solidFill>
                <a:srgbClr val="000000"/>
              </a:solidFill>
              <a:round/>
              <a:headEnd/>
              <a:tailEnd/>
            </a:ln>
          </p:spPr>
          <p:txBody>
            <a:bodyPr/>
            <a:lstStyle/>
            <a:p>
              <a:endParaRPr lang="de-DE"/>
            </a:p>
          </p:txBody>
        </p:sp>
        <p:sp>
          <p:nvSpPr>
            <p:cNvPr id="58400" name="Oval 54"/>
            <p:cNvSpPr>
              <a:spLocks noChangeArrowheads="1"/>
            </p:cNvSpPr>
            <p:nvPr/>
          </p:nvSpPr>
          <p:spPr bwMode="auto">
            <a:xfrm>
              <a:off x="1989" y="2394"/>
              <a:ext cx="61" cy="61"/>
            </a:xfrm>
            <a:prstGeom prst="ellipse">
              <a:avLst/>
            </a:prstGeom>
            <a:solidFill>
              <a:srgbClr val="99CC00"/>
            </a:solidFill>
            <a:ln w="12700">
              <a:solidFill>
                <a:srgbClr val="000000"/>
              </a:solidFill>
              <a:round/>
              <a:headEnd/>
              <a:tailEnd/>
            </a:ln>
          </p:spPr>
          <p:txBody>
            <a:bodyPr/>
            <a:lstStyle/>
            <a:p>
              <a:endParaRPr lang="de-DE"/>
            </a:p>
          </p:txBody>
        </p:sp>
        <p:sp>
          <p:nvSpPr>
            <p:cNvPr id="58401" name="Oval 55"/>
            <p:cNvSpPr>
              <a:spLocks noChangeArrowheads="1"/>
            </p:cNvSpPr>
            <p:nvPr/>
          </p:nvSpPr>
          <p:spPr bwMode="auto">
            <a:xfrm>
              <a:off x="2172" y="2070"/>
              <a:ext cx="61" cy="61"/>
            </a:xfrm>
            <a:prstGeom prst="ellipse">
              <a:avLst/>
            </a:prstGeom>
            <a:solidFill>
              <a:srgbClr val="99CC00"/>
            </a:solidFill>
            <a:ln w="12700">
              <a:solidFill>
                <a:srgbClr val="000000"/>
              </a:solidFill>
              <a:round/>
              <a:headEnd/>
              <a:tailEnd/>
            </a:ln>
          </p:spPr>
          <p:txBody>
            <a:bodyPr/>
            <a:lstStyle/>
            <a:p>
              <a:endParaRPr lang="de-DE"/>
            </a:p>
          </p:txBody>
        </p:sp>
        <p:sp>
          <p:nvSpPr>
            <p:cNvPr id="58402" name="Oval 56"/>
            <p:cNvSpPr>
              <a:spLocks noChangeArrowheads="1"/>
            </p:cNvSpPr>
            <p:nvPr/>
          </p:nvSpPr>
          <p:spPr bwMode="auto">
            <a:xfrm>
              <a:off x="2320" y="1837"/>
              <a:ext cx="61" cy="60"/>
            </a:xfrm>
            <a:prstGeom prst="ellipse">
              <a:avLst/>
            </a:prstGeom>
            <a:solidFill>
              <a:srgbClr val="99CC00"/>
            </a:solidFill>
            <a:ln w="12700">
              <a:solidFill>
                <a:srgbClr val="000000"/>
              </a:solidFill>
              <a:round/>
              <a:headEnd/>
              <a:tailEnd/>
            </a:ln>
          </p:spPr>
          <p:txBody>
            <a:bodyPr/>
            <a:lstStyle/>
            <a:p>
              <a:endParaRPr lang="de-DE"/>
            </a:p>
          </p:txBody>
        </p:sp>
        <p:sp>
          <p:nvSpPr>
            <p:cNvPr id="58403" name="Oval 57"/>
            <p:cNvSpPr>
              <a:spLocks noChangeArrowheads="1"/>
            </p:cNvSpPr>
            <p:nvPr/>
          </p:nvSpPr>
          <p:spPr bwMode="auto">
            <a:xfrm>
              <a:off x="557" y="1899"/>
              <a:ext cx="60" cy="62"/>
            </a:xfrm>
            <a:prstGeom prst="ellipse">
              <a:avLst/>
            </a:prstGeom>
            <a:solidFill>
              <a:srgbClr val="99CC00"/>
            </a:solidFill>
            <a:ln w="12700">
              <a:solidFill>
                <a:srgbClr val="000000"/>
              </a:solidFill>
              <a:round/>
              <a:headEnd/>
              <a:tailEnd/>
            </a:ln>
          </p:spPr>
          <p:txBody>
            <a:bodyPr/>
            <a:lstStyle/>
            <a:p>
              <a:endParaRPr lang="de-DE"/>
            </a:p>
          </p:txBody>
        </p:sp>
        <p:sp>
          <p:nvSpPr>
            <p:cNvPr id="58404" name="Oval 58"/>
            <p:cNvSpPr>
              <a:spLocks noChangeArrowheads="1"/>
            </p:cNvSpPr>
            <p:nvPr/>
          </p:nvSpPr>
          <p:spPr bwMode="auto">
            <a:xfrm>
              <a:off x="853" y="2047"/>
              <a:ext cx="61" cy="62"/>
            </a:xfrm>
            <a:prstGeom prst="ellipse">
              <a:avLst/>
            </a:prstGeom>
            <a:solidFill>
              <a:srgbClr val="99CC00"/>
            </a:solidFill>
            <a:ln w="12700">
              <a:solidFill>
                <a:srgbClr val="000000"/>
              </a:solidFill>
              <a:round/>
              <a:headEnd/>
              <a:tailEnd/>
            </a:ln>
          </p:spPr>
          <p:txBody>
            <a:bodyPr/>
            <a:lstStyle/>
            <a:p>
              <a:endParaRPr lang="de-DE"/>
            </a:p>
          </p:txBody>
        </p:sp>
        <p:sp>
          <p:nvSpPr>
            <p:cNvPr id="58405" name="Oval 59"/>
            <p:cNvSpPr>
              <a:spLocks noChangeArrowheads="1"/>
            </p:cNvSpPr>
            <p:nvPr/>
          </p:nvSpPr>
          <p:spPr bwMode="auto">
            <a:xfrm>
              <a:off x="1126" y="2480"/>
              <a:ext cx="62" cy="60"/>
            </a:xfrm>
            <a:prstGeom prst="ellipse">
              <a:avLst/>
            </a:prstGeom>
            <a:solidFill>
              <a:srgbClr val="99CC00"/>
            </a:solidFill>
            <a:ln w="12700">
              <a:solidFill>
                <a:srgbClr val="000000"/>
              </a:solidFill>
              <a:round/>
              <a:headEnd/>
              <a:tailEnd/>
            </a:ln>
          </p:spPr>
          <p:txBody>
            <a:bodyPr/>
            <a:lstStyle/>
            <a:p>
              <a:endParaRPr lang="de-DE"/>
            </a:p>
          </p:txBody>
        </p:sp>
        <p:grpSp>
          <p:nvGrpSpPr>
            <p:cNvPr id="58406" name="Group 60"/>
            <p:cNvGrpSpPr>
              <a:grpSpLocks/>
            </p:cNvGrpSpPr>
            <p:nvPr/>
          </p:nvGrpSpPr>
          <p:grpSpPr bwMode="auto">
            <a:xfrm>
              <a:off x="358" y="2532"/>
              <a:ext cx="764" cy="128"/>
              <a:chOff x="358" y="2532"/>
              <a:chExt cx="764" cy="128"/>
            </a:xfrm>
          </p:grpSpPr>
          <p:sp>
            <p:nvSpPr>
              <p:cNvPr id="58409" name="Rectangle 61"/>
              <p:cNvSpPr>
                <a:spLocks noChangeArrowheads="1"/>
              </p:cNvSpPr>
              <p:nvPr/>
            </p:nvSpPr>
            <p:spPr bwMode="auto">
              <a:xfrm>
                <a:off x="358" y="2534"/>
                <a:ext cx="535" cy="12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58410" name="Freeform 62"/>
              <p:cNvSpPr>
                <a:spLocks/>
              </p:cNvSpPr>
              <p:nvPr/>
            </p:nvSpPr>
            <p:spPr bwMode="auto">
              <a:xfrm>
                <a:off x="943" y="2577"/>
                <a:ext cx="136" cy="34"/>
              </a:xfrm>
              <a:custGeom>
                <a:avLst/>
                <a:gdLst>
                  <a:gd name="T0" fmla="*/ 136 w 136"/>
                  <a:gd name="T1" fmla="*/ 0 h 34"/>
                  <a:gd name="T2" fmla="*/ 103 w 136"/>
                  <a:gd name="T3" fmla="*/ 34 h 34"/>
                  <a:gd name="T4" fmla="*/ 0 w 136"/>
                  <a:gd name="T5" fmla="*/ 34 h 34"/>
                  <a:gd name="T6" fmla="*/ 0 60000 65536"/>
                  <a:gd name="T7" fmla="*/ 0 60000 65536"/>
                  <a:gd name="T8" fmla="*/ 0 60000 65536"/>
                  <a:gd name="T9" fmla="*/ 0 w 136"/>
                  <a:gd name="T10" fmla="*/ 0 h 34"/>
                  <a:gd name="T11" fmla="*/ 136 w 136"/>
                  <a:gd name="T12" fmla="*/ 34 h 34"/>
                </a:gdLst>
                <a:ahLst/>
                <a:cxnLst>
                  <a:cxn ang="T6">
                    <a:pos x="T0" y="T1"/>
                  </a:cxn>
                  <a:cxn ang="T7">
                    <a:pos x="T2" y="T3"/>
                  </a:cxn>
                  <a:cxn ang="T8">
                    <a:pos x="T4" y="T5"/>
                  </a:cxn>
                </a:cxnLst>
                <a:rect l="T9" t="T10" r="T11" b="T12"/>
                <a:pathLst>
                  <a:path w="136" h="34">
                    <a:moveTo>
                      <a:pt x="136" y="0"/>
                    </a:moveTo>
                    <a:lnTo>
                      <a:pt x="103" y="34"/>
                    </a:lnTo>
                    <a:lnTo>
                      <a:pt x="0" y="34"/>
                    </a:lnTo>
                  </a:path>
                </a:pathLst>
              </a:custGeom>
              <a:noFill/>
              <a:ln w="9525">
                <a:solidFill>
                  <a:srgbClr val="339966"/>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58411" name="Freeform 63"/>
              <p:cNvSpPr>
                <a:spLocks/>
              </p:cNvSpPr>
              <p:nvPr/>
            </p:nvSpPr>
            <p:spPr bwMode="auto">
              <a:xfrm>
                <a:off x="1054" y="2532"/>
                <a:ext cx="68" cy="71"/>
              </a:xfrm>
              <a:custGeom>
                <a:avLst/>
                <a:gdLst>
                  <a:gd name="T0" fmla="*/ 47 w 68"/>
                  <a:gd name="T1" fmla="*/ 71 h 71"/>
                  <a:gd name="T2" fmla="*/ 68 w 68"/>
                  <a:gd name="T3" fmla="*/ 0 h 71"/>
                  <a:gd name="T4" fmla="*/ 0 w 68"/>
                  <a:gd name="T5" fmla="*/ 25 h 71"/>
                  <a:gd name="T6" fmla="*/ 47 w 68"/>
                  <a:gd name="T7" fmla="*/ 71 h 71"/>
                  <a:gd name="T8" fmla="*/ 0 60000 65536"/>
                  <a:gd name="T9" fmla="*/ 0 60000 65536"/>
                  <a:gd name="T10" fmla="*/ 0 60000 65536"/>
                  <a:gd name="T11" fmla="*/ 0 60000 65536"/>
                  <a:gd name="T12" fmla="*/ 0 w 68"/>
                  <a:gd name="T13" fmla="*/ 0 h 71"/>
                  <a:gd name="T14" fmla="*/ 68 w 68"/>
                  <a:gd name="T15" fmla="*/ 71 h 71"/>
                </a:gdLst>
                <a:ahLst/>
                <a:cxnLst>
                  <a:cxn ang="T8">
                    <a:pos x="T0" y="T1"/>
                  </a:cxn>
                  <a:cxn ang="T9">
                    <a:pos x="T2" y="T3"/>
                  </a:cxn>
                  <a:cxn ang="T10">
                    <a:pos x="T4" y="T5"/>
                  </a:cxn>
                  <a:cxn ang="T11">
                    <a:pos x="T6" y="T7"/>
                  </a:cxn>
                </a:cxnLst>
                <a:rect l="T12" t="T13" r="T14" b="T15"/>
                <a:pathLst>
                  <a:path w="68" h="71">
                    <a:moveTo>
                      <a:pt x="47" y="71"/>
                    </a:moveTo>
                    <a:lnTo>
                      <a:pt x="68" y="0"/>
                    </a:lnTo>
                    <a:lnTo>
                      <a:pt x="0" y="25"/>
                    </a:lnTo>
                    <a:lnTo>
                      <a:pt x="47" y="71"/>
                    </a:lnTo>
                    <a:close/>
                  </a:path>
                </a:pathLst>
              </a:cu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sp>
          <p:nvSpPr>
            <p:cNvPr id="58407" name="Rectangle 64"/>
            <p:cNvSpPr>
              <a:spLocks noChangeArrowheads="1"/>
            </p:cNvSpPr>
            <p:nvPr/>
          </p:nvSpPr>
          <p:spPr bwMode="auto">
            <a:xfrm>
              <a:off x="373" y="2545"/>
              <a:ext cx="168"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de-DE" sz="1900" b="1">
                  <a:solidFill>
                    <a:srgbClr val="008000"/>
                  </a:solidFill>
                  <a:latin typeface="Times New Roman" pitchFamily="18" charset="0"/>
                </a:rPr>
                <a:t>test</a:t>
              </a:r>
              <a:r>
                <a:rPr lang="de-DE" sz="1300" b="1">
                  <a:solidFill>
                    <a:srgbClr val="008000"/>
                  </a:solidFill>
                  <a:latin typeface="Times New Roman" pitchFamily="18" charset="0"/>
                </a:rPr>
                <a:t> </a:t>
              </a:r>
              <a:endParaRPr lang="de-DE" sz="2400">
                <a:latin typeface="Times New Roman" pitchFamily="18" charset="0"/>
              </a:endParaRPr>
            </a:p>
          </p:txBody>
        </p:sp>
        <p:sp>
          <p:nvSpPr>
            <p:cNvPr id="58408" name="Rectangle 65"/>
            <p:cNvSpPr>
              <a:spLocks noChangeArrowheads="1"/>
            </p:cNvSpPr>
            <p:nvPr/>
          </p:nvSpPr>
          <p:spPr bwMode="auto">
            <a:xfrm>
              <a:off x="548" y="2545"/>
              <a:ext cx="340"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de-DE" sz="1900" b="1">
                  <a:solidFill>
                    <a:srgbClr val="008000"/>
                  </a:solidFill>
                  <a:latin typeface="Times New Roman" pitchFamily="18" charset="0"/>
                </a:rPr>
                <a:t>samples</a:t>
              </a:r>
              <a:endParaRPr lang="de-DE" sz="3600">
                <a:latin typeface="Times New Roman" pitchFamily="18" charset="0"/>
              </a:endParaRPr>
            </a:p>
          </p:txBody>
        </p:sp>
      </p:grpSp>
      <p:grpSp>
        <p:nvGrpSpPr>
          <p:cNvPr id="58391" name="Group 66"/>
          <p:cNvGrpSpPr>
            <a:grpSpLocks/>
          </p:cNvGrpSpPr>
          <p:nvPr/>
        </p:nvGrpSpPr>
        <p:grpSpPr bwMode="auto">
          <a:xfrm>
            <a:off x="2873375" y="3203575"/>
            <a:ext cx="2616200" cy="873125"/>
            <a:chOff x="996" y="1666"/>
            <a:chExt cx="1089" cy="385"/>
          </a:xfrm>
        </p:grpSpPr>
        <p:sp>
          <p:nvSpPr>
            <p:cNvPr id="58395" name="Rectangle 67"/>
            <p:cNvSpPr>
              <a:spLocks noChangeArrowheads="1"/>
            </p:cNvSpPr>
            <p:nvPr/>
          </p:nvSpPr>
          <p:spPr bwMode="auto">
            <a:xfrm>
              <a:off x="1313" y="1666"/>
              <a:ext cx="772" cy="14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58396" name="Freeform 68"/>
            <p:cNvSpPr>
              <a:spLocks/>
            </p:cNvSpPr>
            <p:nvPr/>
          </p:nvSpPr>
          <p:spPr bwMode="auto">
            <a:xfrm>
              <a:off x="1026" y="1741"/>
              <a:ext cx="238" cy="251"/>
            </a:xfrm>
            <a:custGeom>
              <a:avLst/>
              <a:gdLst>
                <a:gd name="T0" fmla="*/ 0 w 238"/>
                <a:gd name="T1" fmla="*/ 251 h 251"/>
                <a:gd name="T2" fmla="*/ 106 w 238"/>
                <a:gd name="T3" fmla="*/ 0 h 251"/>
                <a:gd name="T4" fmla="*/ 238 w 238"/>
                <a:gd name="T5" fmla="*/ 0 h 251"/>
                <a:gd name="T6" fmla="*/ 0 60000 65536"/>
                <a:gd name="T7" fmla="*/ 0 60000 65536"/>
                <a:gd name="T8" fmla="*/ 0 60000 65536"/>
                <a:gd name="T9" fmla="*/ 0 w 238"/>
                <a:gd name="T10" fmla="*/ 0 h 251"/>
                <a:gd name="T11" fmla="*/ 238 w 238"/>
                <a:gd name="T12" fmla="*/ 251 h 251"/>
              </a:gdLst>
              <a:ahLst/>
              <a:cxnLst>
                <a:cxn ang="T6">
                  <a:pos x="T0" y="T1"/>
                </a:cxn>
                <a:cxn ang="T7">
                  <a:pos x="T2" y="T3"/>
                </a:cxn>
                <a:cxn ang="T8">
                  <a:pos x="T4" y="T5"/>
                </a:cxn>
              </a:cxnLst>
              <a:rect l="T9" t="T10" r="T11" b="T12"/>
              <a:pathLst>
                <a:path w="238" h="251">
                  <a:moveTo>
                    <a:pt x="0" y="251"/>
                  </a:moveTo>
                  <a:lnTo>
                    <a:pt x="106" y="0"/>
                  </a:lnTo>
                  <a:lnTo>
                    <a:pt x="238" y="0"/>
                  </a:lnTo>
                </a:path>
              </a:pathLst>
            </a:cu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58397" name="Freeform 69"/>
            <p:cNvSpPr>
              <a:spLocks/>
            </p:cNvSpPr>
            <p:nvPr/>
          </p:nvSpPr>
          <p:spPr bwMode="auto">
            <a:xfrm>
              <a:off x="996" y="1977"/>
              <a:ext cx="60" cy="74"/>
            </a:xfrm>
            <a:custGeom>
              <a:avLst/>
              <a:gdLst>
                <a:gd name="T0" fmla="*/ 0 w 60"/>
                <a:gd name="T1" fmla="*/ 0 h 74"/>
                <a:gd name="T2" fmla="*/ 4 w 60"/>
                <a:gd name="T3" fmla="*/ 74 h 74"/>
                <a:gd name="T4" fmla="*/ 60 w 60"/>
                <a:gd name="T5" fmla="*/ 26 h 74"/>
                <a:gd name="T6" fmla="*/ 0 w 60"/>
                <a:gd name="T7" fmla="*/ 0 h 74"/>
                <a:gd name="T8" fmla="*/ 0 60000 65536"/>
                <a:gd name="T9" fmla="*/ 0 60000 65536"/>
                <a:gd name="T10" fmla="*/ 0 60000 65536"/>
                <a:gd name="T11" fmla="*/ 0 60000 65536"/>
                <a:gd name="T12" fmla="*/ 0 w 60"/>
                <a:gd name="T13" fmla="*/ 0 h 74"/>
                <a:gd name="T14" fmla="*/ 60 w 60"/>
                <a:gd name="T15" fmla="*/ 74 h 74"/>
              </a:gdLst>
              <a:ahLst/>
              <a:cxnLst>
                <a:cxn ang="T8">
                  <a:pos x="T0" y="T1"/>
                </a:cxn>
                <a:cxn ang="T9">
                  <a:pos x="T2" y="T3"/>
                </a:cxn>
                <a:cxn ang="T10">
                  <a:pos x="T4" y="T5"/>
                </a:cxn>
                <a:cxn ang="T11">
                  <a:pos x="T6" y="T7"/>
                </a:cxn>
              </a:cxnLst>
              <a:rect l="T12" t="T13" r="T14" b="T15"/>
              <a:pathLst>
                <a:path w="60" h="74">
                  <a:moveTo>
                    <a:pt x="0" y="0"/>
                  </a:moveTo>
                  <a:lnTo>
                    <a:pt x="4" y="74"/>
                  </a:lnTo>
                  <a:lnTo>
                    <a:pt x="60" y="26"/>
                  </a:lnTo>
                  <a:lnTo>
                    <a:pt x="0"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sp>
        <p:nvSpPr>
          <p:cNvPr id="58392" name="Rectangle 70"/>
          <p:cNvSpPr>
            <a:spLocks noChangeArrowheads="1"/>
          </p:cNvSpPr>
          <p:nvPr/>
        </p:nvSpPr>
        <p:spPr bwMode="auto">
          <a:xfrm>
            <a:off x="3673475" y="3233738"/>
            <a:ext cx="89217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de-DE" sz="1900" b="1">
                <a:solidFill>
                  <a:srgbClr val="FF0000"/>
                </a:solidFill>
                <a:latin typeface="Times New Roman" pitchFamily="18" charset="0"/>
              </a:rPr>
              <a:t>training </a:t>
            </a:r>
            <a:endParaRPr lang="de-DE" sz="3600">
              <a:latin typeface="Times New Roman" pitchFamily="18" charset="0"/>
            </a:endParaRPr>
          </a:p>
        </p:txBody>
      </p:sp>
      <p:sp>
        <p:nvSpPr>
          <p:cNvPr id="58393" name="Rectangle 71"/>
          <p:cNvSpPr>
            <a:spLocks noChangeArrowheads="1"/>
          </p:cNvSpPr>
          <p:nvPr/>
        </p:nvSpPr>
        <p:spPr bwMode="auto">
          <a:xfrm>
            <a:off x="4567238" y="3233738"/>
            <a:ext cx="817562"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de-DE" sz="1900" b="1">
                <a:solidFill>
                  <a:srgbClr val="FF0000"/>
                </a:solidFill>
                <a:latin typeface="Times New Roman" pitchFamily="18" charset="0"/>
              </a:rPr>
              <a:t>samples</a:t>
            </a:r>
            <a:endParaRPr lang="de-DE" sz="3600">
              <a:latin typeface="Times New Roman" pitchFamily="18" charset="0"/>
            </a:endParaRPr>
          </a:p>
        </p:txBody>
      </p:sp>
      <p:sp>
        <p:nvSpPr>
          <p:cNvPr id="241738" name="Text Box 74"/>
          <p:cNvSpPr txBox="1">
            <a:spLocks noChangeArrowheads="1"/>
          </p:cNvSpPr>
          <p:nvPr/>
        </p:nvSpPr>
        <p:spPr bwMode="auto">
          <a:xfrm>
            <a:off x="6553200" y="2552700"/>
            <a:ext cx="21463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b="1" i="1">
                <a:solidFill>
                  <a:srgbClr val="3399FF"/>
                </a:solidFill>
              </a:rPr>
              <a:t>Überanpassung (overfitting)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167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par>
                          <p:cTn id="15" fill="hold" nodeType="afterGroup">
                            <p:stCondLst>
                              <p:cond delay="0"/>
                            </p:stCondLst>
                            <p:childTnLst>
                              <p:par>
                                <p:cTn id="16" presetID="1" presetClass="entr" presetSubtype="0" fill="hold" grpId="0" nodeType="afterEffect">
                                  <p:stCondLst>
                                    <p:cond delay="0"/>
                                  </p:stCondLst>
                                  <p:childTnLst>
                                    <p:set>
                                      <p:cBhvr>
                                        <p:cTn id="17" dur="1" fill="hold">
                                          <p:stCondLst>
                                            <p:cond delay="0"/>
                                          </p:stCondLst>
                                        </p:cTn>
                                        <p:tgtEl>
                                          <p:spTgt spid="2417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1677" grpId="0" animBg="1"/>
      <p:bldP spid="241738"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5"/>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1000" smtClean="0">
                <a:latin typeface="Tahoma" pitchFamily="34" charset="0"/>
              </a:rPr>
              <a:t>Rüdiger Brause: Adaptive Systeme AS-1, WS 2013</a:t>
            </a:r>
            <a:endParaRPr lang="de-DE" sz="1000">
              <a:latin typeface="Tahoma" pitchFamily="34" charset="0"/>
            </a:endParaRPr>
          </a:p>
        </p:txBody>
      </p:sp>
      <p:sp>
        <p:nvSpPr>
          <p:cNvPr id="59395" name="Foliennummernplatzhalt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1000" smtClean="0"/>
              <a:t>- </a:t>
            </a:r>
            <a:fld id="{299236C1-31ED-45A7-A8B1-42C04BFA7AE5}" type="slidenum">
              <a:rPr lang="de-DE" sz="1000" smtClean="0"/>
              <a:pPr/>
              <a:t>72</a:t>
            </a:fld>
            <a:r>
              <a:rPr lang="de-DE" sz="1000" smtClean="0"/>
              <a:t> -</a:t>
            </a:r>
          </a:p>
        </p:txBody>
      </p:sp>
      <p:sp>
        <p:nvSpPr>
          <p:cNvPr id="59396" name="Rectangle 2"/>
          <p:cNvSpPr>
            <a:spLocks noGrp="1" noChangeArrowheads="1"/>
          </p:cNvSpPr>
          <p:nvPr>
            <p:ph type="title"/>
          </p:nvPr>
        </p:nvSpPr>
        <p:spPr/>
        <p:txBody>
          <a:bodyPr/>
          <a:lstStyle/>
          <a:p>
            <a:r>
              <a:rPr lang="de-DE" smtClean="0"/>
              <a:t>Verbesserungen des BP-Algorithmus</a:t>
            </a:r>
          </a:p>
        </p:txBody>
      </p:sp>
      <p:sp>
        <p:nvSpPr>
          <p:cNvPr id="59397" name="Rectangle 3"/>
          <p:cNvSpPr>
            <a:spLocks noGrp="1" noChangeArrowheads="1"/>
          </p:cNvSpPr>
          <p:nvPr>
            <p:ph type="body" idx="1"/>
          </p:nvPr>
        </p:nvSpPr>
        <p:spPr/>
        <p:txBody>
          <a:bodyPr/>
          <a:lstStyle/>
          <a:p>
            <a:pPr marL="0" indent="0">
              <a:buFontTx/>
              <a:buNone/>
            </a:pPr>
            <a:r>
              <a:rPr lang="de-DE" smtClean="0"/>
              <a:t>Lösung:	</a:t>
            </a:r>
            <a:r>
              <a:rPr lang="de-DE" i="1" smtClean="0"/>
              <a:t>Stopped Training</a:t>
            </a:r>
          </a:p>
        </p:txBody>
      </p:sp>
      <p:graphicFrame>
        <p:nvGraphicFramePr>
          <p:cNvPr id="226308" name="Object 4"/>
          <p:cNvGraphicFramePr>
            <a:graphicFrameLocks noChangeAspect="1"/>
          </p:cNvGraphicFramePr>
          <p:nvPr/>
        </p:nvGraphicFramePr>
        <p:xfrm>
          <a:off x="1460500" y="2120900"/>
          <a:ext cx="5653088" cy="3844925"/>
        </p:xfrm>
        <a:graphic>
          <a:graphicData uri="http://schemas.openxmlformats.org/presentationml/2006/ole">
            <mc:AlternateContent xmlns:mc="http://schemas.openxmlformats.org/markup-compatibility/2006">
              <mc:Choice xmlns:v="urn:schemas-microsoft-com:vml" Requires="v">
                <p:oleObj spid="_x0000_s59468" name="Grafik" r:id="rId3" imgW="4535424" imgH="3084576" progId="Word.Picture.8">
                  <p:embed/>
                </p:oleObj>
              </mc:Choice>
              <mc:Fallback>
                <p:oleObj name="Grafik" r:id="rId3" imgW="4535424" imgH="3084576" progId="Word.Picture.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60500" y="2120900"/>
                        <a:ext cx="5653088" cy="384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26309" name="Rectangle 5"/>
          <p:cNvSpPr>
            <a:spLocks noChangeArrowheads="1"/>
          </p:cNvSpPr>
          <p:nvPr/>
        </p:nvSpPr>
        <p:spPr bwMode="auto">
          <a:xfrm>
            <a:off x="1841500" y="2136775"/>
            <a:ext cx="5257800" cy="3403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de-DE"/>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226308"/>
                                        </p:tgtEl>
                                        <p:attrNameLst>
                                          <p:attrName>style.visibility</p:attrName>
                                        </p:attrNameLst>
                                      </p:cBhvr>
                                      <p:to>
                                        <p:strVal val="visible"/>
                                      </p:to>
                                    </p:set>
                                  </p:childTnLst>
                                </p:cTn>
                              </p:par>
                            </p:childTnLst>
                          </p:cTn>
                        </p:par>
                        <p:par>
                          <p:cTn id="7" fill="hold" nodeType="afterGroup">
                            <p:stCondLst>
                              <p:cond delay="500"/>
                            </p:stCondLst>
                            <p:childTnLst>
                              <p:par>
                                <p:cTn id="8" presetID="22" presetClass="exit" presetSubtype="8" fill="hold" grpId="0" nodeType="afterEffect">
                                  <p:stCondLst>
                                    <p:cond delay="0"/>
                                  </p:stCondLst>
                                  <p:childTnLst>
                                    <p:animEffect transition="out" filter="wipe(left)">
                                      <p:cBhvr>
                                        <p:cTn id="9" dur="2000"/>
                                        <p:tgtEl>
                                          <p:spTgt spid="226309"/>
                                        </p:tgtEl>
                                      </p:cBhvr>
                                    </p:animEffect>
                                    <p:set>
                                      <p:cBhvr>
                                        <p:cTn id="10" dur="1" fill="hold">
                                          <p:stCondLst>
                                            <p:cond delay="1999"/>
                                          </p:stCondLst>
                                        </p:cTn>
                                        <p:tgtEl>
                                          <p:spTgt spid="22630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309"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5"/>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1000" smtClean="0">
                <a:latin typeface="Tahoma" pitchFamily="34" charset="0"/>
              </a:rPr>
              <a:t>Rüdiger Brause: Adaptive Systeme AS-1, WS 2013</a:t>
            </a:r>
            <a:endParaRPr lang="de-DE" sz="1000">
              <a:latin typeface="Tahoma" pitchFamily="34" charset="0"/>
            </a:endParaRPr>
          </a:p>
        </p:txBody>
      </p:sp>
      <p:sp>
        <p:nvSpPr>
          <p:cNvPr id="5123" name="Titel 1"/>
          <p:cNvSpPr>
            <a:spLocks noGrp="1"/>
          </p:cNvSpPr>
          <p:nvPr>
            <p:ph type="title" idx="4294967295"/>
          </p:nvPr>
        </p:nvSpPr>
        <p:spPr>
          <a:xfrm>
            <a:off x="623888" y="4313854"/>
            <a:ext cx="8520112" cy="12065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marL="355600" indent="3175" eaLnBrk="1" hangingPunct="1"/>
            <a:r>
              <a:rPr lang="de-DE" sz="3800" kern="1200" dirty="0">
                <a:solidFill>
                  <a:srgbClr val="BFBFBF"/>
                </a:solidFill>
                <a:ea typeface="+mn-ea"/>
                <a:cs typeface="Arial" pitchFamily="34" charset="0"/>
              </a:rPr>
              <a:t>Lernen in </a:t>
            </a:r>
            <a:r>
              <a:rPr lang="de-DE" sz="3800" kern="1200" dirty="0" err="1">
                <a:solidFill>
                  <a:srgbClr val="BFBFBF"/>
                </a:solidFill>
                <a:ea typeface="+mn-ea"/>
                <a:cs typeface="Arial" pitchFamily="34" charset="0"/>
              </a:rPr>
              <a:t>Multilayer</a:t>
            </a:r>
            <a:r>
              <a:rPr lang="de-DE" sz="3800" kern="1200" dirty="0">
                <a:solidFill>
                  <a:srgbClr val="BFBFBF"/>
                </a:solidFill>
                <a:ea typeface="+mn-ea"/>
                <a:cs typeface="Arial" pitchFamily="34" charset="0"/>
              </a:rPr>
              <a:t>-Netzen</a:t>
            </a:r>
          </a:p>
        </p:txBody>
      </p:sp>
      <p:sp>
        <p:nvSpPr>
          <p:cNvPr id="5124" name="Titel 1"/>
          <p:cNvSpPr txBox="1">
            <a:spLocks/>
          </p:cNvSpPr>
          <p:nvPr/>
        </p:nvSpPr>
        <p:spPr bwMode="auto">
          <a:xfrm>
            <a:off x="481013" y="2232129"/>
            <a:ext cx="7862887"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lvl1pPr marL="355600" indent="3175">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pPr eaLnBrk="1" hangingPunct="1">
              <a:spcBef>
                <a:spcPct val="0"/>
              </a:spcBef>
            </a:pPr>
            <a:r>
              <a:rPr lang="de-DE" sz="4000" b="1" dirty="0" smtClean="0">
                <a:solidFill>
                  <a:srgbClr val="BFBFBF"/>
                </a:solidFill>
                <a:latin typeface="Arial Black" pitchFamily="34" charset="0"/>
                <a:cs typeface="Arial" pitchFamily="34" charset="0"/>
              </a:rPr>
              <a:t>Lineare Klassifikation</a:t>
            </a:r>
            <a:endParaRPr lang="de-DE" sz="4000" b="1" dirty="0">
              <a:solidFill>
                <a:srgbClr val="BFBFBF"/>
              </a:solidFill>
              <a:latin typeface="Arial Black" pitchFamily="34" charset="0"/>
              <a:cs typeface="Arial" pitchFamily="34" charset="0"/>
            </a:endParaRPr>
          </a:p>
        </p:txBody>
      </p:sp>
      <p:sp>
        <p:nvSpPr>
          <p:cNvPr id="5125" name="Titel 1"/>
          <p:cNvSpPr txBox="1">
            <a:spLocks/>
          </p:cNvSpPr>
          <p:nvPr/>
        </p:nvSpPr>
        <p:spPr bwMode="auto">
          <a:xfrm>
            <a:off x="520342" y="1066801"/>
            <a:ext cx="8529637" cy="1165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defPPr>
              <a:defRPr lang="en-US"/>
            </a:defPPr>
            <a:lvl1pPr marL="355600" indent="3175" eaLnBrk="1" hangingPunct="1">
              <a:spcBef>
                <a:spcPct val="0"/>
              </a:spcBef>
              <a:defRPr sz="4000" b="1">
                <a:solidFill>
                  <a:srgbClr val="BFBFBF"/>
                </a:solidFill>
                <a:latin typeface="Arial Black" pitchFamily="34" charset="0"/>
                <a:cs typeface="Arial" pitchFamily="34" charset="0"/>
              </a:defRPr>
            </a:lvl1pPr>
            <a:lvl2pPr marL="742950" indent="-285750"/>
            <a:lvl3pPr marL="1143000" indent="-228600"/>
            <a:lvl4pPr marL="1600200" indent="-228600"/>
            <a:lvl5pPr marL="2057400" indent="-228600"/>
            <a:lvl6pPr marL="2514600" indent="-228600" eaLnBrk="0" fontAlgn="base" hangingPunct="0">
              <a:spcBef>
                <a:spcPct val="50000"/>
              </a:spcBef>
              <a:spcAft>
                <a:spcPct val="0"/>
              </a:spcAft>
            </a:lvl6pPr>
            <a:lvl7pPr marL="2971800" indent="-228600" eaLnBrk="0" fontAlgn="base" hangingPunct="0">
              <a:spcBef>
                <a:spcPct val="50000"/>
              </a:spcBef>
              <a:spcAft>
                <a:spcPct val="0"/>
              </a:spcAft>
            </a:lvl7pPr>
            <a:lvl8pPr marL="3429000" indent="-228600" eaLnBrk="0" fontAlgn="base" hangingPunct="0">
              <a:spcBef>
                <a:spcPct val="50000"/>
              </a:spcBef>
              <a:spcAft>
                <a:spcPct val="0"/>
              </a:spcAft>
            </a:lvl8pPr>
            <a:lvl9pPr marL="3886200" indent="-228600" eaLnBrk="0" fontAlgn="base" hangingPunct="0">
              <a:spcBef>
                <a:spcPct val="50000"/>
              </a:spcBef>
              <a:spcAft>
                <a:spcPct val="0"/>
              </a:spcAft>
            </a:lvl9pPr>
          </a:lstStyle>
          <a:p>
            <a:r>
              <a:rPr lang="de-DE" dirty="0"/>
              <a:t>Assoziatives Lernen</a:t>
            </a:r>
          </a:p>
        </p:txBody>
      </p:sp>
      <p:sp>
        <p:nvSpPr>
          <p:cNvPr id="5127" name="Titel 1"/>
          <p:cNvSpPr>
            <a:spLocks/>
          </p:cNvSpPr>
          <p:nvPr/>
        </p:nvSpPr>
        <p:spPr bwMode="auto">
          <a:xfrm>
            <a:off x="518754" y="3326351"/>
            <a:ext cx="8531225" cy="987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marL="355600" indent="3175" eaLnBrk="1" hangingPunct="1">
              <a:spcBef>
                <a:spcPct val="0"/>
              </a:spcBef>
            </a:pPr>
            <a:r>
              <a:rPr lang="de-DE" sz="3800" b="1" dirty="0">
                <a:solidFill>
                  <a:srgbClr val="BFBFBF"/>
                </a:solidFill>
                <a:latin typeface="Arial Black" pitchFamily="34" charset="0"/>
                <a:cs typeface="Arial" pitchFamily="34" charset="0"/>
              </a:rPr>
              <a:t>Lernen linearer Klassifikation</a:t>
            </a:r>
          </a:p>
        </p:txBody>
      </p:sp>
      <p:sp>
        <p:nvSpPr>
          <p:cNvPr id="5128" name="Titel 1"/>
          <p:cNvSpPr>
            <a:spLocks/>
          </p:cNvSpPr>
          <p:nvPr/>
        </p:nvSpPr>
        <p:spPr bwMode="auto">
          <a:xfrm>
            <a:off x="518754" y="5422900"/>
            <a:ext cx="8466138" cy="1080883"/>
          </a:xfrm>
          <a:prstGeom prst="rect">
            <a:avLst/>
          </a:prstGeom>
          <a:solidFill>
            <a:srgbClr val="FFCC66">
              <a:alpha val="50195"/>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vert="horz" wrap="none" lIns="0" tIns="45720" rIns="91440" bIns="45720" numCol="1" anchor="ctr" anchorCtr="0" compatLnSpc="1">
            <a:prstTxWarp prst="textNoShape">
              <a:avLst/>
            </a:prstTxWarp>
          </a:bodyPr>
          <a:lstStyle/>
          <a:p>
            <a:pPr marL="355600" indent="3175" eaLnBrk="1" hangingPunct="1">
              <a:spcBef>
                <a:spcPct val="0"/>
              </a:spcBef>
            </a:pPr>
            <a:r>
              <a:rPr kumimoji="1" lang="de-DE" sz="4000" b="1" dirty="0">
                <a:latin typeface="Arial Black" pitchFamily="34" charset="0"/>
                <a:cs typeface="Arial" pitchFamily="34" charset="0"/>
              </a:rPr>
              <a:t>Anwendungen</a:t>
            </a:r>
          </a:p>
        </p:txBody>
      </p:sp>
      <p:sp>
        <p:nvSpPr>
          <p:cNvPr id="5129" name="Foliennummernplatzhalter 1"/>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1000" smtClean="0"/>
              <a:t>- </a:t>
            </a:r>
            <a:fld id="{31DF2526-6644-45BD-85F4-7AE87B339FB5}" type="slidenum">
              <a:rPr lang="de-DE" sz="1000" smtClean="0"/>
              <a:pPr/>
              <a:t>73</a:t>
            </a:fld>
            <a:r>
              <a:rPr lang="de-DE" sz="1000" smtClean="0"/>
              <a:t> -</a:t>
            </a:r>
          </a:p>
        </p:txBody>
      </p:sp>
    </p:spTree>
    <p:extLst>
      <p:ext uri="{BB962C8B-B14F-4D97-AF65-F5344CB8AC3E}">
        <p14:creationId xmlns:p14="http://schemas.microsoft.com/office/powerpoint/2010/main" val="2795201878"/>
      </p:ext>
    </p:extLst>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5"/>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1000" smtClean="0">
                <a:latin typeface="Tahoma" pitchFamily="34" charset="0"/>
              </a:rPr>
              <a:t>Rüdiger Brause: Adaptive Systeme AS-1, WS 2013</a:t>
            </a:r>
            <a:endParaRPr lang="de-DE" sz="1000">
              <a:latin typeface="Tahoma" pitchFamily="34" charset="0"/>
            </a:endParaRPr>
          </a:p>
        </p:txBody>
      </p:sp>
      <p:sp>
        <p:nvSpPr>
          <p:cNvPr id="61443" name="Foliennummernplatzhalt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1000" smtClean="0"/>
              <a:t>- </a:t>
            </a:r>
            <a:fld id="{D37A133F-CD7D-43C0-8E89-C3A96440494B}" type="slidenum">
              <a:rPr lang="de-DE" sz="1000" smtClean="0"/>
              <a:pPr/>
              <a:t>74</a:t>
            </a:fld>
            <a:r>
              <a:rPr lang="de-DE" sz="1000" smtClean="0"/>
              <a:t> -</a:t>
            </a:r>
          </a:p>
        </p:txBody>
      </p:sp>
      <p:sp>
        <p:nvSpPr>
          <p:cNvPr id="61444" name="Rectangle 2"/>
          <p:cNvSpPr>
            <a:spLocks noGrp="1" noChangeArrowheads="1"/>
          </p:cNvSpPr>
          <p:nvPr>
            <p:ph type="title"/>
          </p:nvPr>
        </p:nvSpPr>
        <p:spPr/>
        <p:txBody>
          <a:bodyPr/>
          <a:lstStyle/>
          <a:p>
            <a:r>
              <a:rPr lang="de-DE" smtClean="0"/>
              <a:t>Anwendung BP</a:t>
            </a:r>
          </a:p>
        </p:txBody>
      </p:sp>
      <p:sp>
        <p:nvSpPr>
          <p:cNvPr id="61445" name="Rectangle 3"/>
          <p:cNvSpPr>
            <a:spLocks noGrp="1" noChangeArrowheads="1"/>
          </p:cNvSpPr>
          <p:nvPr>
            <p:ph type="body" idx="1"/>
          </p:nvPr>
        </p:nvSpPr>
        <p:spPr>
          <a:xfrm>
            <a:off x="611188" y="1268413"/>
            <a:ext cx="2881312" cy="1830387"/>
          </a:xfrm>
        </p:spPr>
        <p:txBody>
          <a:bodyPr/>
          <a:lstStyle/>
          <a:p>
            <a:pPr marL="0" indent="0">
              <a:buFontTx/>
              <a:buNone/>
            </a:pPr>
            <a:r>
              <a:rPr lang="de-DE" smtClean="0"/>
              <a:t>Binäre Kodierung</a:t>
            </a:r>
          </a:p>
          <a:p>
            <a:pPr marL="0" indent="0">
              <a:buFontTx/>
              <a:buNone/>
            </a:pPr>
            <a:r>
              <a:rPr lang="de-DE" smtClean="0"/>
              <a:t>Ziel</a:t>
            </a:r>
            <a:r>
              <a:rPr lang="de-DE" b="0" smtClean="0"/>
              <a:t>:</a:t>
            </a:r>
          </a:p>
          <a:p>
            <a:pPr marL="0" indent="0">
              <a:lnSpc>
                <a:spcPct val="100000"/>
              </a:lnSpc>
              <a:spcBef>
                <a:spcPct val="0"/>
              </a:spcBef>
              <a:buFontTx/>
              <a:buNone/>
            </a:pPr>
            <a:r>
              <a:rPr lang="de-DE" b="0" i="1" smtClean="0"/>
              <a:t>n</a:t>
            </a:r>
            <a:r>
              <a:rPr lang="de-DE" b="0" smtClean="0"/>
              <a:t> Zustände in  ld(</a:t>
            </a:r>
            <a:r>
              <a:rPr lang="de-DE" b="0" i="1" smtClean="0"/>
              <a:t>n</a:t>
            </a:r>
            <a:r>
              <a:rPr lang="de-DE" b="0" smtClean="0"/>
              <a:t>) Bits kodieren</a:t>
            </a:r>
          </a:p>
        </p:txBody>
      </p:sp>
      <p:grpSp>
        <p:nvGrpSpPr>
          <p:cNvPr id="61446" name="Group 121"/>
          <p:cNvGrpSpPr>
            <a:grpSpLocks/>
          </p:cNvGrpSpPr>
          <p:nvPr/>
        </p:nvGrpSpPr>
        <p:grpSpPr bwMode="auto">
          <a:xfrm>
            <a:off x="3671888" y="1193800"/>
            <a:ext cx="3998912" cy="2451100"/>
            <a:chOff x="2137" y="832"/>
            <a:chExt cx="2519" cy="1544"/>
          </a:xfrm>
        </p:grpSpPr>
        <p:sp>
          <p:nvSpPr>
            <p:cNvPr id="61486" name="Text Box 29"/>
            <p:cNvSpPr txBox="1">
              <a:spLocks noChangeArrowheads="1"/>
            </p:cNvSpPr>
            <p:nvPr/>
          </p:nvSpPr>
          <p:spPr bwMode="auto">
            <a:xfrm>
              <a:off x="2536" y="832"/>
              <a:ext cx="183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2400" b="1"/>
                <a:t>n       </a:t>
              </a:r>
              <a:r>
                <a:rPr lang="de-DE" b="1"/>
                <a:t>p </a:t>
              </a:r>
              <a:r>
                <a:rPr lang="de-DE"/>
                <a:t>= ld(n)</a:t>
              </a:r>
              <a:r>
                <a:rPr lang="de-DE" sz="2400" b="1"/>
                <a:t>      n</a:t>
              </a:r>
            </a:p>
          </p:txBody>
        </p:sp>
        <p:sp>
          <p:nvSpPr>
            <p:cNvPr id="61487" name="Oval 5"/>
            <p:cNvSpPr>
              <a:spLocks noChangeArrowheads="1"/>
            </p:cNvSpPr>
            <p:nvPr/>
          </p:nvSpPr>
          <p:spPr bwMode="auto">
            <a:xfrm>
              <a:off x="3095" y="1808"/>
              <a:ext cx="277" cy="251"/>
            </a:xfrm>
            <a:prstGeom prst="ellipse">
              <a:avLst/>
            </a:prstGeom>
            <a:solidFill>
              <a:srgbClr val="FFCC99"/>
            </a:solidFill>
            <a:ln w="25400" algn="ctr">
              <a:solidFill>
                <a:schemeClr val="tx1"/>
              </a:solidFill>
              <a:round/>
              <a:headEnd/>
              <a:tailEnd/>
            </a:ln>
          </p:spPr>
          <p:txBody>
            <a:bodyPr wrap="none" anchor="ctr">
              <a:spAutoFit/>
            </a:bodyPr>
            <a:lstStyle/>
            <a:p>
              <a:endParaRPr lang="de-DE"/>
            </a:p>
          </p:txBody>
        </p:sp>
        <p:sp>
          <p:nvSpPr>
            <p:cNvPr id="61488" name="Oval 6"/>
            <p:cNvSpPr>
              <a:spLocks noChangeArrowheads="1"/>
            </p:cNvSpPr>
            <p:nvPr/>
          </p:nvSpPr>
          <p:spPr bwMode="auto">
            <a:xfrm>
              <a:off x="3068" y="1280"/>
              <a:ext cx="276" cy="251"/>
            </a:xfrm>
            <a:prstGeom prst="ellipse">
              <a:avLst/>
            </a:prstGeom>
            <a:solidFill>
              <a:srgbClr val="FFCC99"/>
            </a:solidFill>
            <a:ln w="25400" algn="ctr">
              <a:solidFill>
                <a:schemeClr val="tx1"/>
              </a:solidFill>
              <a:round/>
              <a:headEnd/>
              <a:tailEnd/>
            </a:ln>
          </p:spPr>
          <p:txBody>
            <a:bodyPr wrap="none" anchor="ctr">
              <a:spAutoFit/>
            </a:bodyPr>
            <a:lstStyle/>
            <a:p>
              <a:endParaRPr lang="de-DE"/>
            </a:p>
          </p:txBody>
        </p:sp>
        <p:sp>
          <p:nvSpPr>
            <p:cNvPr id="61489" name="Text Box 7"/>
            <p:cNvSpPr txBox="1">
              <a:spLocks noChangeArrowheads="1"/>
            </p:cNvSpPr>
            <p:nvPr/>
          </p:nvSpPr>
          <p:spPr bwMode="auto">
            <a:xfrm>
              <a:off x="3154" y="1552"/>
              <a:ext cx="359"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pPr>
                <a:lnSpc>
                  <a:spcPct val="20000"/>
                </a:lnSpc>
                <a:spcBef>
                  <a:spcPct val="0"/>
                </a:spcBef>
              </a:pPr>
              <a:r>
                <a:rPr lang="de-DE" sz="2400" b="1"/>
                <a:t>.</a:t>
              </a:r>
            </a:p>
            <a:p>
              <a:pPr>
                <a:lnSpc>
                  <a:spcPct val="20000"/>
                </a:lnSpc>
                <a:spcBef>
                  <a:spcPct val="0"/>
                </a:spcBef>
              </a:pPr>
              <a:r>
                <a:rPr lang="de-DE" sz="2400" b="1"/>
                <a:t>.</a:t>
              </a:r>
            </a:p>
            <a:p>
              <a:pPr>
                <a:lnSpc>
                  <a:spcPct val="20000"/>
                </a:lnSpc>
                <a:spcBef>
                  <a:spcPct val="0"/>
                </a:spcBef>
              </a:pPr>
              <a:r>
                <a:rPr lang="de-DE" sz="2400" b="1"/>
                <a:t>.</a:t>
              </a:r>
            </a:p>
          </p:txBody>
        </p:sp>
        <p:sp>
          <p:nvSpPr>
            <p:cNvPr id="61490" name="Text Box 8"/>
            <p:cNvSpPr txBox="1">
              <a:spLocks noChangeArrowheads="1"/>
            </p:cNvSpPr>
            <p:nvPr/>
          </p:nvSpPr>
          <p:spPr bwMode="auto">
            <a:xfrm>
              <a:off x="4057" y="1466"/>
              <a:ext cx="359" cy="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pPr>
                <a:lnSpc>
                  <a:spcPct val="40000"/>
                </a:lnSpc>
                <a:spcBef>
                  <a:spcPct val="0"/>
                </a:spcBef>
              </a:pPr>
              <a:r>
                <a:rPr lang="de-DE" sz="2800" b="1"/>
                <a:t>.</a:t>
              </a:r>
            </a:p>
            <a:p>
              <a:pPr>
                <a:lnSpc>
                  <a:spcPct val="40000"/>
                </a:lnSpc>
                <a:spcBef>
                  <a:spcPct val="0"/>
                </a:spcBef>
              </a:pPr>
              <a:r>
                <a:rPr lang="de-DE" sz="2800" b="1"/>
                <a:t>.</a:t>
              </a:r>
            </a:p>
            <a:p>
              <a:pPr>
                <a:lnSpc>
                  <a:spcPct val="40000"/>
                </a:lnSpc>
                <a:spcBef>
                  <a:spcPct val="0"/>
                </a:spcBef>
              </a:pPr>
              <a:r>
                <a:rPr lang="de-DE" sz="2800" b="1"/>
                <a:t>.</a:t>
              </a:r>
            </a:p>
          </p:txBody>
        </p:sp>
        <p:sp>
          <p:nvSpPr>
            <p:cNvPr id="61491" name="Line 9"/>
            <p:cNvSpPr>
              <a:spLocks noChangeShapeType="1"/>
            </p:cNvSpPr>
            <p:nvPr/>
          </p:nvSpPr>
          <p:spPr bwMode="auto">
            <a:xfrm>
              <a:off x="2198" y="1372"/>
              <a:ext cx="884" cy="51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de-DE"/>
            </a:p>
          </p:txBody>
        </p:sp>
        <p:sp>
          <p:nvSpPr>
            <p:cNvPr id="61492" name="Line 10"/>
            <p:cNvSpPr>
              <a:spLocks noChangeShapeType="1"/>
            </p:cNvSpPr>
            <p:nvPr/>
          </p:nvSpPr>
          <p:spPr bwMode="auto">
            <a:xfrm flipV="1">
              <a:off x="2239" y="1993"/>
              <a:ext cx="870" cy="31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de-DE"/>
            </a:p>
          </p:txBody>
        </p:sp>
        <p:sp>
          <p:nvSpPr>
            <p:cNvPr id="61493" name="Line 11"/>
            <p:cNvSpPr>
              <a:spLocks noChangeShapeType="1"/>
            </p:cNvSpPr>
            <p:nvPr/>
          </p:nvSpPr>
          <p:spPr bwMode="auto">
            <a:xfrm flipV="1">
              <a:off x="2225" y="1518"/>
              <a:ext cx="884" cy="77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de-DE"/>
            </a:p>
          </p:txBody>
        </p:sp>
        <p:sp>
          <p:nvSpPr>
            <p:cNvPr id="61494" name="Oval 13"/>
            <p:cNvSpPr>
              <a:spLocks noChangeArrowheads="1"/>
            </p:cNvSpPr>
            <p:nvPr/>
          </p:nvSpPr>
          <p:spPr bwMode="auto">
            <a:xfrm>
              <a:off x="2142" y="1055"/>
              <a:ext cx="97" cy="92"/>
            </a:xfrm>
            <a:prstGeom prst="ellipse">
              <a:avLst/>
            </a:prstGeom>
            <a:solidFill>
              <a:schemeClr val="tx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spAutoFit/>
            </a:bodyPr>
            <a:lstStyle/>
            <a:p>
              <a:endParaRPr lang="de-DE"/>
            </a:p>
          </p:txBody>
        </p:sp>
        <p:sp>
          <p:nvSpPr>
            <p:cNvPr id="61495" name="Oval 14"/>
            <p:cNvSpPr>
              <a:spLocks noChangeArrowheads="1"/>
            </p:cNvSpPr>
            <p:nvPr/>
          </p:nvSpPr>
          <p:spPr bwMode="auto">
            <a:xfrm>
              <a:off x="2156" y="1332"/>
              <a:ext cx="97" cy="93"/>
            </a:xfrm>
            <a:prstGeom prst="ellipse">
              <a:avLst/>
            </a:prstGeom>
            <a:solidFill>
              <a:schemeClr val="tx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spAutoFit/>
            </a:bodyPr>
            <a:lstStyle/>
            <a:p>
              <a:endParaRPr lang="de-DE"/>
            </a:p>
          </p:txBody>
        </p:sp>
        <p:sp>
          <p:nvSpPr>
            <p:cNvPr id="61496" name="Oval 15"/>
            <p:cNvSpPr>
              <a:spLocks noChangeArrowheads="1"/>
            </p:cNvSpPr>
            <p:nvPr/>
          </p:nvSpPr>
          <p:spPr bwMode="auto">
            <a:xfrm>
              <a:off x="2156" y="1663"/>
              <a:ext cx="97" cy="92"/>
            </a:xfrm>
            <a:prstGeom prst="ellipse">
              <a:avLst/>
            </a:prstGeom>
            <a:solidFill>
              <a:schemeClr val="tx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spAutoFit/>
            </a:bodyPr>
            <a:lstStyle/>
            <a:p>
              <a:endParaRPr lang="de-DE"/>
            </a:p>
          </p:txBody>
        </p:sp>
        <p:sp>
          <p:nvSpPr>
            <p:cNvPr id="61497" name="Oval 16"/>
            <p:cNvSpPr>
              <a:spLocks noChangeArrowheads="1"/>
            </p:cNvSpPr>
            <p:nvPr/>
          </p:nvSpPr>
          <p:spPr bwMode="auto">
            <a:xfrm>
              <a:off x="2156" y="2284"/>
              <a:ext cx="97" cy="92"/>
            </a:xfrm>
            <a:prstGeom prst="ellipse">
              <a:avLst/>
            </a:prstGeom>
            <a:solidFill>
              <a:schemeClr val="tx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spAutoFit/>
            </a:bodyPr>
            <a:lstStyle/>
            <a:p>
              <a:endParaRPr lang="de-DE"/>
            </a:p>
          </p:txBody>
        </p:sp>
        <p:sp>
          <p:nvSpPr>
            <p:cNvPr id="61498" name="Text Box 17"/>
            <p:cNvSpPr txBox="1">
              <a:spLocks noChangeArrowheads="1"/>
            </p:cNvSpPr>
            <p:nvPr/>
          </p:nvSpPr>
          <p:spPr bwMode="auto">
            <a:xfrm>
              <a:off x="2137" y="1928"/>
              <a:ext cx="360"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pPr>
                <a:lnSpc>
                  <a:spcPct val="20000"/>
                </a:lnSpc>
                <a:spcBef>
                  <a:spcPct val="0"/>
                </a:spcBef>
              </a:pPr>
              <a:r>
                <a:rPr lang="de-DE" sz="2800" b="1"/>
                <a:t>.</a:t>
              </a:r>
            </a:p>
            <a:p>
              <a:pPr>
                <a:lnSpc>
                  <a:spcPct val="20000"/>
                </a:lnSpc>
                <a:spcBef>
                  <a:spcPct val="0"/>
                </a:spcBef>
              </a:pPr>
              <a:r>
                <a:rPr lang="de-DE" sz="2800" b="1"/>
                <a:t>.</a:t>
              </a:r>
            </a:p>
            <a:p>
              <a:pPr>
                <a:lnSpc>
                  <a:spcPct val="20000"/>
                </a:lnSpc>
                <a:spcBef>
                  <a:spcPct val="0"/>
                </a:spcBef>
              </a:pPr>
              <a:r>
                <a:rPr lang="de-DE" sz="2800" b="1"/>
                <a:t>.</a:t>
              </a:r>
            </a:p>
          </p:txBody>
        </p:sp>
        <p:sp>
          <p:nvSpPr>
            <p:cNvPr id="61499" name="Line 18"/>
            <p:cNvSpPr>
              <a:spLocks noChangeShapeType="1"/>
            </p:cNvSpPr>
            <p:nvPr/>
          </p:nvSpPr>
          <p:spPr bwMode="auto">
            <a:xfrm>
              <a:off x="2239" y="1108"/>
              <a:ext cx="801" cy="25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de-DE"/>
            </a:p>
          </p:txBody>
        </p:sp>
        <p:sp>
          <p:nvSpPr>
            <p:cNvPr id="61500" name="Line 19"/>
            <p:cNvSpPr>
              <a:spLocks noChangeShapeType="1"/>
            </p:cNvSpPr>
            <p:nvPr/>
          </p:nvSpPr>
          <p:spPr bwMode="auto">
            <a:xfrm>
              <a:off x="2239" y="1372"/>
              <a:ext cx="801" cy="2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de-DE"/>
            </a:p>
          </p:txBody>
        </p:sp>
        <p:sp>
          <p:nvSpPr>
            <p:cNvPr id="61501" name="Line 20"/>
            <p:cNvSpPr>
              <a:spLocks noChangeShapeType="1"/>
            </p:cNvSpPr>
            <p:nvPr/>
          </p:nvSpPr>
          <p:spPr bwMode="auto">
            <a:xfrm>
              <a:off x="2239" y="1108"/>
              <a:ext cx="856" cy="72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de-DE"/>
            </a:p>
          </p:txBody>
        </p:sp>
        <p:sp>
          <p:nvSpPr>
            <p:cNvPr id="61502" name="Line 21"/>
            <p:cNvSpPr>
              <a:spLocks noChangeShapeType="1"/>
            </p:cNvSpPr>
            <p:nvPr/>
          </p:nvSpPr>
          <p:spPr bwMode="auto">
            <a:xfrm flipV="1">
              <a:off x="3358" y="1267"/>
              <a:ext cx="607" cy="10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de-DE"/>
            </a:p>
          </p:txBody>
        </p:sp>
        <p:sp>
          <p:nvSpPr>
            <p:cNvPr id="61503" name="Line 22"/>
            <p:cNvSpPr>
              <a:spLocks noChangeShapeType="1"/>
            </p:cNvSpPr>
            <p:nvPr/>
          </p:nvSpPr>
          <p:spPr bwMode="auto">
            <a:xfrm>
              <a:off x="3358" y="1399"/>
              <a:ext cx="649" cy="58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de-DE"/>
            </a:p>
          </p:txBody>
        </p:sp>
        <p:sp>
          <p:nvSpPr>
            <p:cNvPr id="61504" name="Line 23"/>
            <p:cNvSpPr>
              <a:spLocks noChangeShapeType="1"/>
            </p:cNvSpPr>
            <p:nvPr/>
          </p:nvSpPr>
          <p:spPr bwMode="auto">
            <a:xfrm flipV="1">
              <a:off x="3385" y="1346"/>
              <a:ext cx="650" cy="54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de-DE"/>
            </a:p>
          </p:txBody>
        </p:sp>
        <p:sp>
          <p:nvSpPr>
            <p:cNvPr id="61505" name="Line 24"/>
            <p:cNvSpPr>
              <a:spLocks noChangeShapeType="1"/>
            </p:cNvSpPr>
            <p:nvPr/>
          </p:nvSpPr>
          <p:spPr bwMode="auto">
            <a:xfrm>
              <a:off x="3385" y="1914"/>
              <a:ext cx="567" cy="13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de-DE"/>
            </a:p>
          </p:txBody>
        </p:sp>
        <p:sp>
          <p:nvSpPr>
            <p:cNvPr id="61506" name="Line 25"/>
            <p:cNvSpPr>
              <a:spLocks noChangeShapeType="1"/>
            </p:cNvSpPr>
            <p:nvPr/>
          </p:nvSpPr>
          <p:spPr bwMode="auto">
            <a:xfrm>
              <a:off x="4283" y="1227"/>
              <a:ext cx="37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de-DE"/>
            </a:p>
          </p:txBody>
        </p:sp>
        <p:sp>
          <p:nvSpPr>
            <p:cNvPr id="61507" name="Line 26"/>
            <p:cNvSpPr>
              <a:spLocks noChangeShapeType="1"/>
            </p:cNvSpPr>
            <p:nvPr/>
          </p:nvSpPr>
          <p:spPr bwMode="auto">
            <a:xfrm>
              <a:off x="4297" y="2085"/>
              <a:ext cx="331"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de-DE"/>
            </a:p>
          </p:txBody>
        </p:sp>
        <p:sp>
          <p:nvSpPr>
            <p:cNvPr id="61508" name="Line 27"/>
            <p:cNvSpPr>
              <a:spLocks noChangeShapeType="1"/>
            </p:cNvSpPr>
            <p:nvPr/>
          </p:nvSpPr>
          <p:spPr bwMode="auto">
            <a:xfrm flipV="1">
              <a:off x="2239" y="1452"/>
              <a:ext cx="801" cy="2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de-DE"/>
            </a:p>
          </p:txBody>
        </p:sp>
        <p:sp>
          <p:nvSpPr>
            <p:cNvPr id="61509" name="Line 28"/>
            <p:cNvSpPr>
              <a:spLocks noChangeShapeType="1"/>
            </p:cNvSpPr>
            <p:nvPr/>
          </p:nvSpPr>
          <p:spPr bwMode="auto">
            <a:xfrm>
              <a:off x="2239" y="1729"/>
              <a:ext cx="829" cy="19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de-DE"/>
            </a:p>
          </p:txBody>
        </p:sp>
        <p:sp>
          <p:nvSpPr>
            <p:cNvPr id="61510" name="Oval 30"/>
            <p:cNvSpPr>
              <a:spLocks noChangeArrowheads="1"/>
            </p:cNvSpPr>
            <p:nvPr/>
          </p:nvSpPr>
          <p:spPr bwMode="auto">
            <a:xfrm>
              <a:off x="3993" y="1927"/>
              <a:ext cx="276" cy="251"/>
            </a:xfrm>
            <a:prstGeom prst="ellipse">
              <a:avLst/>
            </a:prstGeom>
            <a:solidFill>
              <a:srgbClr val="99CC00"/>
            </a:solidFill>
            <a:ln w="25400" algn="ctr">
              <a:solidFill>
                <a:schemeClr val="tx1"/>
              </a:solidFill>
              <a:round/>
              <a:headEnd/>
              <a:tailEnd/>
            </a:ln>
          </p:spPr>
          <p:txBody>
            <a:bodyPr wrap="none" anchor="ctr">
              <a:spAutoFit/>
            </a:bodyPr>
            <a:lstStyle/>
            <a:p>
              <a:endParaRPr lang="de-DE"/>
            </a:p>
          </p:txBody>
        </p:sp>
        <p:sp>
          <p:nvSpPr>
            <p:cNvPr id="61511" name="Oval 31"/>
            <p:cNvSpPr>
              <a:spLocks noChangeArrowheads="1"/>
            </p:cNvSpPr>
            <p:nvPr/>
          </p:nvSpPr>
          <p:spPr bwMode="auto">
            <a:xfrm>
              <a:off x="3979" y="1095"/>
              <a:ext cx="276" cy="251"/>
            </a:xfrm>
            <a:prstGeom prst="ellipse">
              <a:avLst/>
            </a:prstGeom>
            <a:solidFill>
              <a:srgbClr val="99CC00"/>
            </a:solidFill>
            <a:ln w="25400" algn="ctr">
              <a:solidFill>
                <a:schemeClr val="tx1"/>
              </a:solidFill>
              <a:round/>
              <a:headEnd/>
              <a:tailEnd/>
            </a:ln>
          </p:spPr>
          <p:txBody>
            <a:bodyPr wrap="none" anchor="ctr">
              <a:spAutoFit/>
            </a:bodyPr>
            <a:lstStyle/>
            <a:p>
              <a:endParaRPr lang="de-DE"/>
            </a:p>
          </p:txBody>
        </p:sp>
      </p:grpSp>
      <p:graphicFrame>
        <p:nvGraphicFramePr>
          <p:cNvPr id="247928" name="Group 120"/>
          <p:cNvGraphicFramePr>
            <a:graphicFrameLocks noGrp="1"/>
          </p:cNvGraphicFramePr>
          <p:nvPr/>
        </p:nvGraphicFramePr>
        <p:xfrm>
          <a:off x="2197100" y="3905250"/>
          <a:ext cx="5003800" cy="2597152"/>
        </p:xfrm>
        <a:graphic>
          <a:graphicData uri="http://schemas.openxmlformats.org/drawingml/2006/table">
            <a:tbl>
              <a:tblPr/>
              <a:tblGrid>
                <a:gridCol w="1668463"/>
                <a:gridCol w="1620837"/>
                <a:gridCol w="1714500"/>
              </a:tblGrid>
              <a:tr h="324644">
                <a:tc>
                  <a:txBody>
                    <a:bodyPr/>
                    <a:lstStyle/>
                    <a:p>
                      <a:pPr marL="0" marR="0" lvl="0" indent="0" algn="l" defTabSz="914400" rtl="0" eaLnBrk="0" fontAlgn="base" latinLnBrk="0" hangingPunct="0">
                        <a:lnSpc>
                          <a:spcPct val="85000"/>
                        </a:lnSpc>
                        <a:spcBef>
                          <a:spcPct val="45000"/>
                        </a:spcBef>
                        <a:spcAft>
                          <a:spcPct val="0"/>
                        </a:spcAft>
                        <a:buClrTx/>
                        <a:buSzTx/>
                        <a:buFontTx/>
                        <a:buNone/>
                        <a:tabLst/>
                      </a:pPr>
                      <a:r>
                        <a:rPr kumimoji="0" lang="de-DE" sz="1800" b="0" i="0" u="none" strike="noStrike" cap="none" normalizeH="0" baseline="0" smtClean="0">
                          <a:ln>
                            <a:noFill/>
                          </a:ln>
                          <a:solidFill>
                            <a:schemeClr val="tx1"/>
                          </a:solidFill>
                          <a:effectLst/>
                          <a:latin typeface="Arial" pitchFamily="34" charset="0"/>
                        </a:rPr>
                        <a:t>1 0 0 0 0 0 0 0</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85000"/>
                        </a:lnSpc>
                        <a:spcBef>
                          <a:spcPct val="45000"/>
                        </a:spcBef>
                        <a:spcAft>
                          <a:spcPct val="0"/>
                        </a:spcAft>
                        <a:buClrTx/>
                        <a:buSzTx/>
                        <a:buFontTx/>
                        <a:buNone/>
                        <a:tabLst/>
                      </a:pPr>
                      <a:r>
                        <a:rPr kumimoji="0" lang="de-DE" sz="1800" b="1" i="0" u="none" strike="noStrike" cap="none" normalizeH="0" baseline="0" smtClean="0">
                          <a:ln>
                            <a:noFill/>
                          </a:ln>
                          <a:solidFill>
                            <a:schemeClr val="tx1"/>
                          </a:solidFill>
                          <a:effectLst/>
                          <a:latin typeface="Arial" pitchFamily="34" charset="0"/>
                        </a:rPr>
                        <a:t>0,5</a:t>
                      </a:r>
                      <a:r>
                        <a:rPr kumimoji="0" lang="de-DE" sz="1800" b="1" i="0" u="none" strike="noStrike" cap="none" normalizeH="0" baseline="0" smtClean="0">
                          <a:ln>
                            <a:noFill/>
                          </a:ln>
                          <a:solidFill>
                            <a:srgbClr val="3399FF"/>
                          </a:solidFill>
                          <a:effectLst/>
                          <a:latin typeface="Arial" pitchFamily="34" charset="0"/>
                        </a:rPr>
                        <a:t>  0   0</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5000"/>
                        </a:lnSpc>
                        <a:spcBef>
                          <a:spcPct val="45000"/>
                        </a:spcBef>
                        <a:spcAft>
                          <a:spcPct val="0"/>
                        </a:spcAft>
                        <a:buClrTx/>
                        <a:buSzTx/>
                        <a:buFontTx/>
                        <a:buNone/>
                        <a:tabLst/>
                      </a:pPr>
                      <a:r>
                        <a:rPr kumimoji="0" lang="de-DE" sz="1800" b="0" i="0" u="none" strike="noStrike" cap="none" normalizeH="0" baseline="0" smtClean="0">
                          <a:ln>
                            <a:noFill/>
                          </a:ln>
                          <a:solidFill>
                            <a:schemeClr val="tx1"/>
                          </a:solidFill>
                          <a:effectLst/>
                          <a:latin typeface="Arial" pitchFamily="34" charset="0"/>
                        </a:rPr>
                        <a:t>1 0 0 0 0 0 0 0</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4644">
                <a:tc>
                  <a:txBody>
                    <a:bodyPr/>
                    <a:lstStyle/>
                    <a:p>
                      <a:pPr marL="0" marR="0" lvl="0" indent="0" algn="l" defTabSz="914400" rtl="0" eaLnBrk="0" fontAlgn="base" latinLnBrk="0" hangingPunct="0">
                        <a:lnSpc>
                          <a:spcPct val="85000"/>
                        </a:lnSpc>
                        <a:spcBef>
                          <a:spcPct val="45000"/>
                        </a:spcBef>
                        <a:spcAft>
                          <a:spcPct val="0"/>
                        </a:spcAft>
                        <a:buClrTx/>
                        <a:buSzTx/>
                        <a:buFontTx/>
                        <a:buNone/>
                        <a:tabLst/>
                      </a:pPr>
                      <a:r>
                        <a:rPr kumimoji="0" lang="de-DE" sz="1800" b="0" i="0" u="none" strike="noStrike" cap="none" normalizeH="0" baseline="0" smtClean="0">
                          <a:ln>
                            <a:noFill/>
                          </a:ln>
                          <a:solidFill>
                            <a:schemeClr val="tx1"/>
                          </a:solidFill>
                          <a:effectLst/>
                          <a:latin typeface="Arial" pitchFamily="34" charset="0"/>
                        </a:rPr>
                        <a:t>0 1 0 0 0 0 0 0</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85000"/>
                        </a:lnSpc>
                        <a:spcBef>
                          <a:spcPct val="45000"/>
                        </a:spcBef>
                        <a:spcAft>
                          <a:spcPct val="0"/>
                        </a:spcAft>
                        <a:buClrTx/>
                        <a:buSzTx/>
                        <a:buFontTx/>
                        <a:buNone/>
                        <a:tabLst/>
                      </a:pPr>
                      <a:r>
                        <a:rPr kumimoji="0" lang="de-DE" sz="1800" b="1" i="0" u="none" strike="noStrike" cap="none" normalizeH="0" baseline="0" smtClean="0">
                          <a:ln>
                            <a:noFill/>
                          </a:ln>
                          <a:solidFill>
                            <a:srgbClr val="3399FF"/>
                          </a:solidFill>
                          <a:effectLst/>
                          <a:latin typeface="Arial" pitchFamily="34" charset="0"/>
                        </a:rPr>
                        <a:t>0    1   0</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5000"/>
                        </a:lnSpc>
                        <a:spcBef>
                          <a:spcPct val="45000"/>
                        </a:spcBef>
                        <a:spcAft>
                          <a:spcPct val="0"/>
                        </a:spcAft>
                        <a:buClrTx/>
                        <a:buSzTx/>
                        <a:buFontTx/>
                        <a:buNone/>
                        <a:tabLst/>
                      </a:pPr>
                      <a:r>
                        <a:rPr kumimoji="0" lang="de-DE" sz="1800" b="0" i="0" u="none" strike="noStrike" cap="none" normalizeH="0" baseline="0" smtClean="0">
                          <a:ln>
                            <a:noFill/>
                          </a:ln>
                          <a:solidFill>
                            <a:schemeClr val="tx1"/>
                          </a:solidFill>
                          <a:effectLst/>
                          <a:latin typeface="Arial" pitchFamily="34" charset="0"/>
                        </a:rPr>
                        <a:t>0 1 0 0 0 0 0 0</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4644">
                <a:tc>
                  <a:txBody>
                    <a:bodyPr/>
                    <a:lstStyle/>
                    <a:p>
                      <a:pPr marL="0" marR="0" lvl="0" indent="0" algn="l" defTabSz="914400" rtl="0" eaLnBrk="0" fontAlgn="base" latinLnBrk="0" hangingPunct="0">
                        <a:lnSpc>
                          <a:spcPct val="85000"/>
                        </a:lnSpc>
                        <a:spcBef>
                          <a:spcPct val="45000"/>
                        </a:spcBef>
                        <a:spcAft>
                          <a:spcPct val="0"/>
                        </a:spcAft>
                        <a:buClrTx/>
                        <a:buSzTx/>
                        <a:buFontTx/>
                        <a:buNone/>
                        <a:tabLst/>
                      </a:pPr>
                      <a:r>
                        <a:rPr kumimoji="0" lang="de-DE" sz="1800" b="0" i="0" u="none" strike="noStrike" cap="none" normalizeH="0" baseline="0" smtClean="0">
                          <a:ln>
                            <a:noFill/>
                          </a:ln>
                          <a:solidFill>
                            <a:schemeClr val="tx1"/>
                          </a:solidFill>
                          <a:effectLst/>
                          <a:latin typeface="Arial" pitchFamily="34" charset="0"/>
                        </a:rPr>
                        <a:t>0 0 1 0 0 0 0 0</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85000"/>
                        </a:lnSpc>
                        <a:spcBef>
                          <a:spcPct val="45000"/>
                        </a:spcBef>
                        <a:spcAft>
                          <a:spcPct val="0"/>
                        </a:spcAft>
                        <a:buClrTx/>
                        <a:buSzTx/>
                        <a:buFontTx/>
                        <a:buNone/>
                        <a:tabLst/>
                      </a:pPr>
                      <a:r>
                        <a:rPr kumimoji="0" lang="de-DE" sz="1800" b="1" i="0" u="none" strike="noStrike" cap="none" normalizeH="0" baseline="0" smtClean="0">
                          <a:ln>
                            <a:noFill/>
                          </a:ln>
                          <a:solidFill>
                            <a:srgbClr val="3399FF"/>
                          </a:solidFill>
                          <a:effectLst/>
                          <a:latin typeface="Arial" pitchFamily="34" charset="0"/>
                        </a:rPr>
                        <a:t>1    1   0</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5000"/>
                        </a:lnSpc>
                        <a:spcBef>
                          <a:spcPct val="45000"/>
                        </a:spcBef>
                        <a:spcAft>
                          <a:spcPct val="0"/>
                        </a:spcAft>
                        <a:buClrTx/>
                        <a:buSzTx/>
                        <a:buFontTx/>
                        <a:buNone/>
                        <a:tabLst/>
                      </a:pPr>
                      <a:r>
                        <a:rPr kumimoji="0" lang="de-DE" sz="1800" b="0" i="0" u="none" strike="noStrike" cap="none" normalizeH="0" baseline="0" smtClean="0">
                          <a:ln>
                            <a:noFill/>
                          </a:ln>
                          <a:solidFill>
                            <a:schemeClr val="tx1"/>
                          </a:solidFill>
                          <a:effectLst/>
                          <a:latin typeface="Arial" pitchFamily="34" charset="0"/>
                        </a:rPr>
                        <a:t>0 0 1 0 0 0 0 0</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4644">
                <a:tc>
                  <a:txBody>
                    <a:bodyPr/>
                    <a:lstStyle/>
                    <a:p>
                      <a:pPr marL="0" marR="0" lvl="0" indent="0" algn="l" defTabSz="914400" rtl="0" eaLnBrk="0" fontAlgn="base" latinLnBrk="0" hangingPunct="0">
                        <a:lnSpc>
                          <a:spcPct val="85000"/>
                        </a:lnSpc>
                        <a:spcBef>
                          <a:spcPct val="45000"/>
                        </a:spcBef>
                        <a:spcAft>
                          <a:spcPct val="0"/>
                        </a:spcAft>
                        <a:buClrTx/>
                        <a:buSzTx/>
                        <a:buFontTx/>
                        <a:buNone/>
                        <a:tabLst/>
                      </a:pPr>
                      <a:r>
                        <a:rPr kumimoji="0" lang="de-DE" sz="1800" b="0" i="0" u="none" strike="noStrike" cap="none" normalizeH="0" baseline="0" smtClean="0">
                          <a:ln>
                            <a:noFill/>
                          </a:ln>
                          <a:solidFill>
                            <a:schemeClr val="tx1"/>
                          </a:solidFill>
                          <a:effectLst/>
                          <a:latin typeface="Arial" pitchFamily="34" charset="0"/>
                        </a:rPr>
                        <a:t>0 0 0 1 0 0 0 0</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85000"/>
                        </a:lnSpc>
                        <a:spcBef>
                          <a:spcPct val="45000"/>
                        </a:spcBef>
                        <a:spcAft>
                          <a:spcPct val="0"/>
                        </a:spcAft>
                        <a:buClrTx/>
                        <a:buSzTx/>
                        <a:buFontTx/>
                        <a:buNone/>
                        <a:tabLst/>
                      </a:pPr>
                      <a:r>
                        <a:rPr kumimoji="0" lang="de-DE" sz="1800" b="1" i="0" u="none" strike="noStrike" cap="none" normalizeH="0" baseline="0" smtClean="0">
                          <a:ln>
                            <a:noFill/>
                          </a:ln>
                          <a:solidFill>
                            <a:srgbClr val="3399FF"/>
                          </a:solidFill>
                          <a:effectLst/>
                          <a:latin typeface="Arial" pitchFamily="34" charset="0"/>
                        </a:rPr>
                        <a:t>1    1   1</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5000"/>
                        </a:lnSpc>
                        <a:spcBef>
                          <a:spcPct val="45000"/>
                        </a:spcBef>
                        <a:spcAft>
                          <a:spcPct val="0"/>
                        </a:spcAft>
                        <a:buClrTx/>
                        <a:buSzTx/>
                        <a:buFontTx/>
                        <a:buNone/>
                        <a:tabLst/>
                      </a:pPr>
                      <a:r>
                        <a:rPr kumimoji="0" lang="de-DE" sz="1800" b="0" i="0" u="none" strike="noStrike" cap="none" normalizeH="0" baseline="0" smtClean="0">
                          <a:ln>
                            <a:noFill/>
                          </a:ln>
                          <a:solidFill>
                            <a:schemeClr val="tx1"/>
                          </a:solidFill>
                          <a:effectLst/>
                          <a:latin typeface="Arial" pitchFamily="34" charset="0"/>
                        </a:rPr>
                        <a:t>0 0 0 1 0 0 0 0</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4644">
                <a:tc>
                  <a:txBody>
                    <a:bodyPr/>
                    <a:lstStyle/>
                    <a:p>
                      <a:pPr marL="0" marR="0" lvl="0" indent="0" algn="l" defTabSz="914400" rtl="0" eaLnBrk="0" fontAlgn="base" latinLnBrk="0" hangingPunct="0">
                        <a:lnSpc>
                          <a:spcPct val="85000"/>
                        </a:lnSpc>
                        <a:spcBef>
                          <a:spcPct val="45000"/>
                        </a:spcBef>
                        <a:spcAft>
                          <a:spcPct val="0"/>
                        </a:spcAft>
                        <a:buClrTx/>
                        <a:buSzTx/>
                        <a:buFontTx/>
                        <a:buNone/>
                        <a:tabLst/>
                      </a:pPr>
                      <a:r>
                        <a:rPr kumimoji="0" lang="de-DE" sz="1800" b="0" i="0" u="none" strike="noStrike" cap="none" normalizeH="0" baseline="0" smtClean="0">
                          <a:ln>
                            <a:noFill/>
                          </a:ln>
                          <a:solidFill>
                            <a:schemeClr val="tx1"/>
                          </a:solidFill>
                          <a:effectLst/>
                          <a:latin typeface="Arial" pitchFamily="34" charset="0"/>
                        </a:rPr>
                        <a:t>0 0 0 0 1 0 0 0</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85000"/>
                        </a:lnSpc>
                        <a:spcBef>
                          <a:spcPct val="45000"/>
                        </a:spcBef>
                        <a:spcAft>
                          <a:spcPct val="0"/>
                        </a:spcAft>
                        <a:buClrTx/>
                        <a:buSzTx/>
                        <a:buFontTx/>
                        <a:buNone/>
                        <a:tabLst/>
                      </a:pPr>
                      <a:r>
                        <a:rPr kumimoji="0" lang="de-DE" sz="1800" b="1" i="0" u="none" strike="noStrike" cap="none" normalizeH="0" baseline="0" smtClean="0">
                          <a:ln>
                            <a:noFill/>
                          </a:ln>
                          <a:solidFill>
                            <a:srgbClr val="3399FF"/>
                          </a:solidFill>
                          <a:effectLst/>
                          <a:latin typeface="Arial" pitchFamily="34" charset="0"/>
                        </a:rPr>
                        <a:t>0    1   1</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5000"/>
                        </a:lnSpc>
                        <a:spcBef>
                          <a:spcPct val="45000"/>
                        </a:spcBef>
                        <a:spcAft>
                          <a:spcPct val="0"/>
                        </a:spcAft>
                        <a:buClrTx/>
                        <a:buSzTx/>
                        <a:buFontTx/>
                        <a:buNone/>
                        <a:tabLst/>
                      </a:pPr>
                      <a:r>
                        <a:rPr kumimoji="0" lang="de-DE" sz="1800" b="0" i="0" u="none" strike="noStrike" cap="none" normalizeH="0" baseline="0" smtClean="0">
                          <a:ln>
                            <a:noFill/>
                          </a:ln>
                          <a:solidFill>
                            <a:schemeClr val="tx1"/>
                          </a:solidFill>
                          <a:effectLst/>
                          <a:latin typeface="Arial" pitchFamily="34" charset="0"/>
                        </a:rPr>
                        <a:t>0 0 0 0 1 0 0 0</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4644">
                <a:tc>
                  <a:txBody>
                    <a:bodyPr/>
                    <a:lstStyle/>
                    <a:p>
                      <a:pPr marL="0" marR="0" lvl="0" indent="0" algn="l" defTabSz="914400" rtl="0" eaLnBrk="0" fontAlgn="base" latinLnBrk="0" hangingPunct="0">
                        <a:lnSpc>
                          <a:spcPct val="85000"/>
                        </a:lnSpc>
                        <a:spcBef>
                          <a:spcPct val="45000"/>
                        </a:spcBef>
                        <a:spcAft>
                          <a:spcPct val="0"/>
                        </a:spcAft>
                        <a:buClrTx/>
                        <a:buSzTx/>
                        <a:buFontTx/>
                        <a:buNone/>
                        <a:tabLst/>
                      </a:pPr>
                      <a:r>
                        <a:rPr kumimoji="0" lang="de-DE" sz="1800" b="0" i="0" u="none" strike="noStrike" cap="none" normalizeH="0" baseline="0" smtClean="0">
                          <a:ln>
                            <a:noFill/>
                          </a:ln>
                          <a:solidFill>
                            <a:schemeClr val="tx1"/>
                          </a:solidFill>
                          <a:effectLst/>
                          <a:latin typeface="Arial" pitchFamily="34" charset="0"/>
                        </a:rPr>
                        <a:t>0 0 0 0 0 1 0 0</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85000"/>
                        </a:lnSpc>
                        <a:spcBef>
                          <a:spcPct val="45000"/>
                        </a:spcBef>
                        <a:spcAft>
                          <a:spcPct val="0"/>
                        </a:spcAft>
                        <a:buClrTx/>
                        <a:buSzTx/>
                        <a:buFontTx/>
                        <a:buNone/>
                        <a:tabLst/>
                      </a:pPr>
                      <a:r>
                        <a:rPr kumimoji="0" lang="de-DE" sz="1800" b="1" i="0" u="none" strike="noStrike" cap="none" normalizeH="0" baseline="0" smtClean="0">
                          <a:ln>
                            <a:noFill/>
                          </a:ln>
                          <a:solidFill>
                            <a:srgbClr val="D62900"/>
                          </a:solidFill>
                          <a:effectLst/>
                          <a:latin typeface="Arial" pitchFamily="34" charset="0"/>
                        </a:rPr>
                        <a:t>0,5</a:t>
                      </a:r>
                      <a:r>
                        <a:rPr kumimoji="0" lang="de-DE" sz="1800" b="1" i="0" u="none" strike="noStrike" cap="none" normalizeH="0" baseline="0" smtClean="0">
                          <a:ln>
                            <a:noFill/>
                          </a:ln>
                          <a:solidFill>
                            <a:srgbClr val="3399FF"/>
                          </a:solidFill>
                          <a:effectLst/>
                          <a:latin typeface="Arial" pitchFamily="34" charset="0"/>
                        </a:rPr>
                        <a:t>  0   1 </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5000"/>
                        </a:lnSpc>
                        <a:spcBef>
                          <a:spcPct val="45000"/>
                        </a:spcBef>
                        <a:spcAft>
                          <a:spcPct val="0"/>
                        </a:spcAft>
                        <a:buClrTx/>
                        <a:buSzTx/>
                        <a:buFontTx/>
                        <a:buNone/>
                        <a:tabLst/>
                      </a:pPr>
                      <a:r>
                        <a:rPr kumimoji="0" lang="de-DE" sz="1800" b="0" i="0" u="none" strike="noStrike" cap="none" normalizeH="0" baseline="0" smtClean="0">
                          <a:ln>
                            <a:noFill/>
                          </a:ln>
                          <a:solidFill>
                            <a:schemeClr val="tx1"/>
                          </a:solidFill>
                          <a:effectLst/>
                          <a:latin typeface="Arial" pitchFamily="34" charset="0"/>
                        </a:rPr>
                        <a:t>0 0 0 0 0 1 0 0</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4644">
                <a:tc>
                  <a:txBody>
                    <a:bodyPr/>
                    <a:lstStyle/>
                    <a:p>
                      <a:pPr marL="0" marR="0" lvl="0" indent="0" algn="l" defTabSz="914400" rtl="0" eaLnBrk="0" fontAlgn="base" latinLnBrk="0" hangingPunct="0">
                        <a:lnSpc>
                          <a:spcPct val="85000"/>
                        </a:lnSpc>
                        <a:spcBef>
                          <a:spcPct val="45000"/>
                        </a:spcBef>
                        <a:spcAft>
                          <a:spcPct val="0"/>
                        </a:spcAft>
                        <a:buClrTx/>
                        <a:buSzTx/>
                        <a:buFontTx/>
                        <a:buNone/>
                        <a:tabLst/>
                      </a:pPr>
                      <a:r>
                        <a:rPr kumimoji="0" lang="de-DE" sz="1800" b="0" i="0" u="none" strike="noStrike" cap="none" normalizeH="0" baseline="0" smtClean="0">
                          <a:ln>
                            <a:noFill/>
                          </a:ln>
                          <a:solidFill>
                            <a:schemeClr val="tx1"/>
                          </a:solidFill>
                          <a:effectLst/>
                          <a:latin typeface="Arial" pitchFamily="34" charset="0"/>
                        </a:rPr>
                        <a:t>0 0 0 0 0 0 1 0</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85000"/>
                        </a:lnSpc>
                        <a:spcBef>
                          <a:spcPct val="45000"/>
                        </a:spcBef>
                        <a:spcAft>
                          <a:spcPct val="0"/>
                        </a:spcAft>
                        <a:buClrTx/>
                        <a:buSzTx/>
                        <a:buFontTx/>
                        <a:buNone/>
                        <a:tabLst/>
                      </a:pPr>
                      <a:r>
                        <a:rPr kumimoji="0" lang="de-DE" sz="1800" b="1" i="0" u="none" strike="noStrike" cap="none" normalizeH="0" baseline="0" smtClean="0">
                          <a:ln>
                            <a:noFill/>
                          </a:ln>
                          <a:solidFill>
                            <a:srgbClr val="3399FF"/>
                          </a:solidFill>
                          <a:effectLst/>
                          <a:latin typeface="Arial" pitchFamily="34" charset="0"/>
                        </a:rPr>
                        <a:t>    1    0   </a:t>
                      </a:r>
                      <a:r>
                        <a:rPr kumimoji="0" lang="de-DE" sz="1800" b="1" i="0" u="none" strike="noStrike" cap="none" normalizeH="0" baseline="0" smtClean="0">
                          <a:ln>
                            <a:noFill/>
                          </a:ln>
                          <a:solidFill>
                            <a:schemeClr val="tx1"/>
                          </a:solidFill>
                          <a:effectLst/>
                          <a:latin typeface="Arial" pitchFamily="34" charset="0"/>
                        </a:rPr>
                        <a:t>0,5</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5000"/>
                        </a:lnSpc>
                        <a:spcBef>
                          <a:spcPct val="45000"/>
                        </a:spcBef>
                        <a:spcAft>
                          <a:spcPct val="0"/>
                        </a:spcAft>
                        <a:buClrTx/>
                        <a:buSzTx/>
                        <a:buFontTx/>
                        <a:buNone/>
                        <a:tabLst/>
                      </a:pPr>
                      <a:r>
                        <a:rPr kumimoji="0" lang="de-DE" sz="1800" b="0" i="0" u="none" strike="noStrike" cap="none" normalizeH="0" baseline="0" smtClean="0">
                          <a:ln>
                            <a:noFill/>
                          </a:ln>
                          <a:solidFill>
                            <a:schemeClr val="tx1"/>
                          </a:solidFill>
                          <a:effectLst/>
                          <a:latin typeface="Arial" pitchFamily="34" charset="0"/>
                        </a:rPr>
                        <a:t>0 0 0 0 0 0 1 0</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4644">
                <a:tc>
                  <a:txBody>
                    <a:bodyPr/>
                    <a:lstStyle/>
                    <a:p>
                      <a:pPr marL="0" marR="0" lvl="0" indent="0" algn="l" defTabSz="914400" rtl="0" eaLnBrk="0" fontAlgn="base" latinLnBrk="0" hangingPunct="0">
                        <a:lnSpc>
                          <a:spcPct val="85000"/>
                        </a:lnSpc>
                        <a:spcBef>
                          <a:spcPct val="45000"/>
                        </a:spcBef>
                        <a:spcAft>
                          <a:spcPct val="0"/>
                        </a:spcAft>
                        <a:buClrTx/>
                        <a:buSzTx/>
                        <a:buFontTx/>
                        <a:buNone/>
                        <a:tabLst/>
                      </a:pPr>
                      <a:r>
                        <a:rPr kumimoji="0" lang="de-DE" sz="1800" b="0" i="0" u="none" strike="noStrike" cap="none" normalizeH="0" baseline="0" smtClean="0">
                          <a:ln>
                            <a:noFill/>
                          </a:ln>
                          <a:solidFill>
                            <a:schemeClr val="tx1"/>
                          </a:solidFill>
                          <a:effectLst/>
                          <a:latin typeface="Arial" pitchFamily="34" charset="0"/>
                        </a:rPr>
                        <a:t>0 0 0 0 0 0 0 1</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85000"/>
                        </a:lnSpc>
                        <a:spcBef>
                          <a:spcPct val="45000"/>
                        </a:spcBef>
                        <a:spcAft>
                          <a:spcPct val="0"/>
                        </a:spcAft>
                        <a:buClrTx/>
                        <a:buSzTx/>
                        <a:buFontTx/>
                        <a:buNone/>
                        <a:tabLst/>
                      </a:pPr>
                      <a:r>
                        <a:rPr kumimoji="0" lang="de-DE" sz="1800" b="1" i="0" u="none" strike="noStrike" cap="none" normalizeH="0" baseline="0" smtClean="0">
                          <a:ln>
                            <a:noFill/>
                          </a:ln>
                          <a:solidFill>
                            <a:srgbClr val="3399FF"/>
                          </a:solidFill>
                          <a:effectLst/>
                          <a:latin typeface="Arial" pitchFamily="34" charset="0"/>
                        </a:rPr>
                        <a:t>    0   0   </a:t>
                      </a:r>
                      <a:r>
                        <a:rPr kumimoji="0" lang="de-DE" sz="1800" b="1" i="0" u="none" strike="noStrike" cap="none" normalizeH="0" baseline="0" smtClean="0">
                          <a:ln>
                            <a:noFill/>
                          </a:ln>
                          <a:solidFill>
                            <a:srgbClr val="D62900"/>
                          </a:solidFill>
                          <a:effectLst/>
                          <a:latin typeface="Arial" pitchFamily="34" charset="0"/>
                        </a:rPr>
                        <a:t>0,5</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5000"/>
                        </a:lnSpc>
                        <a:spcBef>
                          <a:spcPct val="45000"/>
                        </a:spcBef>
                        <a:spcAft>
                          <a:spcPct val="0"/>
                        </a:spcAft>
                        <a:buClrTx/>
                        <a:buSzTx/>
                        <a:buFontTx/>
                        <a:buNone/>
                        <a:tabLst/>
                      </a:pPr>
                      <a:r>
                        <a:rPr kumimoji="0" lang="de-DE" sz="1800" b="0" i="0" u="none" strike="noStrike" cap="none" normalizeH="0" baseline="0" smtClean="0">
                          <a:ln>
                            <a:noFill/>
                          </a:ln>
                          <a:solidFill>
                            <a:schemeClr val="tx1"/>
                          </a:solidFill>
                          <a:effectLst/>
                          <a:latin typeface="Arial" pitchFamily="34" charset="0"/>
                        </a:rPr>
                        <a:t>0 0 0 0 0 0 0 1</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1485" name="Textfeld 70"/>
          <p:cNvSpPr txBox="1">
            <a:spLocks noChangeArrowheads="1"/>
          </p:cNvSpPr>
          <p:nvPr/>
        </p:nvSpPr>
        <p:spPr bwMode="auto">
          <a:xfrm>
            <a:off x="673100" y="3606800"/>
            <a:ext cx="15716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2400" b="1"/>
              <a:t>Ergebnis</a:t>
            </a:r>
            <a:r>
              <a:rPr lang="de-DE"/>
              <a:t>:</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5"/>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1000" smtClean="0">
                <a:latin typeface="Tahoma" pitchFamily="34" charset="0"/>
              </a:rPr>
              <a:t>Rüdiger Brause: Adaptive Systeme AS-1, WS 2013</a:t>
            </a:r>
            <a:endParaRPr lang="de-DE" sz="1000">
              <a:latin typeface="Tahoma" pitchFamily="34" charset="0"/>
            </a:endParaRPr>
          </a:p>
        </p:txBody>
      </p:sp>
      <p:sp>
        <p:nvSpPr>
          <p:cNvPr id="62467" name="Foliennummernplatzhalt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1000" smtClean="0"/>
              <a:t>- </a:t>
            </a:r>
            <a:fld id="{8EA399EE-0E5D-4376-A373-2498DAD7BA55}" type="slidenum">
              <a:rPr lang="de-DE" sz="1000" smtClean="0"/>
              <a:pPr/>
              <a:t>75</a:t>
            </a:fld>
            <a:r>
              <a:rPr lang="de-DE" sz="1000" smtClean="0"/>
              <a:t> -</a:t>
            </a:r>
          </a:p>
        </p:txBody>
      </p:sp>
      <p:sp>
        <p:nvSpPr>
          <p:cNvPr id="62468" name="Rectangle 2"/>
          <p:cNvSpPr>
            <a:spLocks noGrp="1" noChangeArrowheads="1"/>
          </p:cNvSpPr>
          <p:nvPr>
            <p:ph type="title"/>
          </p:nvPr>
        </p:nvSpPr>
        <p:spPr/>
        <p:txBody>
          <a:bodyPr/>
          <a:lstStyle/>
          <a:p>
            <a:r>
              <a:rPr lang="de-DE" smtClean="0"/>
              <a:t>Analyse der Neuronengewichte</a:t>
            </a:r>
          </a:p>
        </p:txBody>
      </p:sp>
      <p:sp>
        <p:nvSpPr>
          <p:cNvPr id="62469" name="Rectangle 3"/>
          <p:cNvSpPr>
            <a:spLocks noGrp="1" noChangeArrowheads="1"/>
          </p:cNvSpPr>
          <p:nvPr>
            <p:ph type="body" idx="1"/>
          </p:nvPr>
        </p:nvSpPr>
        <p:spPr>
          <a:xfrm>
            <a:off x="611188" y="1268413"/>
            <a:ext cx="4760912" cy="561975"/>
          </a:xfrm>
        </p:spPr>
        <p:txBody>
          <a:bodyPr/>
          <a:lstStyle/>
          <a:p>
            <a:pPr marL="0" indent="0">
              <a:buFontTx/>
              <a:buNone/>
            </a:pPr>
            <a:r>
              <a:rPr lang="de-DE" smtClean="0"/>
              <a:t>Hauptkomponentenanalyse	</a:t>
            </a:r>
            <a:endParaRPr lang="de-DE" b="0" i="1" smtClean="0">
              <a:solidFill>
                <a:schemeClr val="folHlink"/>
              </a:solidFill>
            </a:endParaRPr>
          </a:p>
        </p:txBody>
      </p:sp>
      <p:sp>
        <p:nvSpPr>
          <p:cNvPr id="233479" name="Text Box 7"/>
          <p:cNvSpPr txBox="1">
            <a:spLocks noChangeArrowheads="1"/>
          </p:cNvSpPr>
          <p:nvPr/>
        </p:nvSpPr>
        <p:spPr bwMode="auto">
          <a:xfrm>
            <a:off x="609600" y="2209800"/>
            <a:ext cx="4368800"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177800" indent="-177800">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b="1" dirty="0"/>
              <a:t>Lin. Approximation</a:t>
            </a:r>
            <a:r>
              <a:rPr lang="de-DE" dirty="0"/>
              <a:t>  </a:t>
            </a:r>
          </a:p>
          <a:p>
            <a:pPr>
              <a:lnSpc>
                <a:spcPct val="50000"/>
              </a:lnSpc>
            </a:pPr>
            <a:r>
              <a:rPr lang="de-DE" dirty="0"/>
              <a:t>(1. Glied Taylorentwicklung)</a:t>
            </a:r>
          </a:p>
          <a:p>
            <a:r>
              <a:rPr lang="de-DE" i="1" dirty="0"/>
              <a:t>Beispiel</a:t>
            </a:r>
            <a:r>
              <a:rPr lang="de-DE" dirty="0"/>
              <a:t>: n-p-n  Netz </a:t>
            </a:r>
            <a:r>
              <a:rPr lang="de-DE" dirty="0" err="1"/>
              <a:t>Kodierer</a:t>
            </a:r>
            <a:endParaRPr lang="de-DE" dirty="0"/>
          </a:p>
          <a:p>
            <a:r>
              <a:rPr lang="de-DE" b="1" dirty="0"/>
              <a:t>	y </a:t>
            </a:r>
            <a:r>
              <a:rPr lang="de-DE" dirty="0"/>
              <a:t>=</a:t>
            </a:r>
            <a:r>
              <a:rPr lang="de-DE" b="1" dirty="0"/>
              <a:t> </a:t>
            </a:r>
            <a:r>
              <a:rPr lang="de-DE" b="1" dirty="0" err="1" smtClean="0"/>
              <a:t>A</a:t>
            </a:r>
            <a:r>
              <a:rPr lang="de-DE" baseline="-25000" dirty="0" err="1" smtClean="0"/>
              <a:t>pxn</a:t>
            </a:r>
            <a:r>
              <a:rPr lang="de-DE" b="1" dirty="0" smtClean="0"/>
              <a:t> </a:t>
            </a:r>
            <a:r>
              <a:rPr lang="de-DE" b="1" dirty="0" err="1" smtClean="0"/>
              <a:t>B</a:t>
            </a:r>
            <a:r>
              <a:rPr lang="de-DE" baseline="-25000" dirty="0" err="1" smtClean="0"/>
              <a:t>nxp</a:t>
            </a:r>
            <a:r>
              <a:rPr lang="de-DE" b="1" dirty="0" smtClean="0"/>
              <a:t> </a:t>
            </a:r>
            <a:r>
              <a:rPr lang="de-DE" b="1" dirty="0"/>
              <a:t>x</a:t>
            </a:r>
          </a:p>
          <a:p>
            <a:pPr>
              <a:buFontTx/>
              <a:buBlip>
                <a:blip r:embed="rId4"/>
              </a:buBlip>
            </a:pPr>
            <a:r>
              <a:rPr lang="de-DE" dirty="0"/>
              <a:t>Min. </a:t>
            </a:r>
            <a:r>
              <a:rPr lang="de-DE" dirty="0" err="1"/>
              <a:t>quadr</a:t>
            </a:r>
            <a:r>
              <a:rPr lang="de-DE" dirty="0"/>
              <a:t>. Fehler bei globalem Minimum </a:t>
            </a:r>
            <a:r>
              <a:rPr lang="de-DE" dirty="0">
                <a:sym typeface="Symbol" pitchFamily="18" charset="2"/>
              </a:rPr>
              <a:t> </a:t>
            </a:r>
            <a:r>
              <a:rPr lang="de-DE" b="1" dirty="0">
                <a:sym typeface="Symbol" pitchFamily="18" charset="2"/>
              </a:rPr>
              <a:t>A</a:t>
            </a:r>
            <a:r>
              <a:rPr lang="de-DE" dirty="0">
                <a:sym typeface="Symbol" pitchFamily="18" charset="2"/>
              </a:rPr>
              <a:t>,</a:t>
            </a:r>
            <a:r>
              <a:rPr lang="de-DE" b="1" dirty="0">
                <a:sym typeface="Symbol" pitchFamily="18" charset="2"/>
              </a:rPr>
              <a:t> B</a:t>
            </a:r>
          </a:p>
          <a:p>
            <a:pPr>
              <a:buFontTx/>
              <a:buBlip>
                <a:blip r:embed="rId4"/>
              </a:buBlip>
            </a:pPr>
            <a:r>
              <a:rPr lang="de-DE" b="1" dirty="0" smtClean="0"/>
              <a:t>B</a:t>
            </a:r>
            <a:r>
              <a:rPr lang="de-DE" dirty="0" smtClean="0"/>
              <a:t> </a:t>
            </a:r>
            <a:r>
              <a:rPr lang="de-DE" dirty="0"/>
              <a:t>besteht aus </a:t>
            </a:r>
            <a:r>
              <a:rPr lang="de-DE" i="1" dirty="0" smtClean="0"/>
              <a:t>p </a:t>
            </a:r>
            <a:r>
              <a:rPr lang="de-DE" b="1" dirty="0" smtClean="0"/>
              <a:t>Eigenvektoren</a:t>
            </a:r>
            <a:r>
              <a:rPr lang="de-DE" dirty="0" smtClean="0"/>
              <a:t> </a:t>
            </a:r>
            <a:r>
              <a:rPr lang="de-DE" dirty="0"/>
              <a:t>der </a:t>
            </a:r>
            <a:r>
              <a:rPr lang="de-DE" b="1" dirty="0" err="1">
                <a:solidFill>
                  <a:srgbClr val="3399FF"/>
                </a:solidFill>
              </a:rPr>
              <a:t>Kovarianzmatrix</a:t>
            </a:r>
            <a:endParaRPr lang="de-DE" b="1" dirty="0">
              <a:solidFill>
                <a:srgbClr val="3399FF"/>
              </a:solidFill>
            </a:endParaRPr>
          </a:p>
        </p:txBody>
      </p:sp>
      <p:grpSp>
        <p:nvGrpSpPr>
          <p:cNvPr id="62471" name="Group 36"/>
          <p:cNvGrpSpPr>
            <a:grpSpLocks/>
          </p:cNvGrpSpPr>
          <p:nvPr/>
        </p:nvGrpSpPr>
        <p:grpSpPr bwMode="auto">
          <a:xfrm>
            <a:off x="5600700" y="1384300"/>
            <a:ext cx="2819400" cy="2298700"/>
            <a:chOff x="3528" y="872"/>
            <a:chExt cx="1520" cy="1168"/>
          </a:xfrm>
        </p:grpSpPr>
        <p:sp>
          <p:nvSpPr>
            <p:cNvPr id="62517" name="Oval 9"/>
            <p:cNvSpPr>
              <a:spLocks noChangeArrowheads="1"/>
            </p:cNvSpPr>
            <p:nvPr/>
          </p:nvSpPr>
          <p:spPr bwMode="auto">
            <a:xfrm>
              <a:off x="4144" y="1696"/>
              <a:ext cx="160" cy="152"/>
            </a:xfrm>
            <a:prstGeom prst="ellipse">
              <a:avLst/>
            </a:prstGeom>
            <a:solidFill>
              <a:srgbClr val="FFCC99"/>
            </a:solidFill>
            <a:ln w="25400" algn="ctr">
              <a:solidFill>
                <a:schemeClr val="tx1"/>
              </a:solidFill>
              <a:round/>
              <a:headEnd/>
              <a:tailEnd/>
            </a:ln>
          </p:spPr>
          <p:txBody>
            <a:bodyPr wrap="none" anchor="ctr">
              <a:spAutoFit/>
            </a:bodyPr>
            <a:lstStyle/>
            <a:p>
              <a:endParaRPr lang="de-DE"/>
            </a:p>
          </p:txBody>
        </p:sp>
        <p:sp>
          <p:nvSpPr>
            <p:cNvPr id="62518" name="Oval 8"/>
            <p:cNvSpPr>
              <a:spLocks noChangeArrowheads="1"/>
            </p:cNvSpPr>
            <p:nvPr/>
          </p:nvSpPr>
          <p:spPr bwMode="auto">
            <a:xfrm>
              <a:off x="4128" y="1376"/>
              <a:ext cx="160" cy="152"/>
            </a:xfrm>
            <a:prstGeom prst="ellipse">
              <a:avLst/>
            </a:prstGeom>
            <a:solidFill>
              <a:srgbClr val="FFCC99"/>
            </a:solidFill>
            <a:ln w="25400" algn="ctr">
              <a:solidFill>
                <a:schemeClr val="tx1"/>
              </a:solidFill>
              <a:round/>
              <a:headEnd/>
              <a:tailEnd/>
            </a:ln>
          </p:spPr>
          <p:txBody>
            <a:bodyPr wrap="none" anchor="ctr">
              <a:spAutoFit/>
            </a:bodyPr>
            <a:lstStyle/>
            <a:p>
              <a:endParaRPr lang="de-DE"/>
            </a:p>
          </p:txBody>
        </p:sp>
        <p:sp>
          <p:nvSpPr>
            <p:cNvPr id="62519" name="Text Box 17"/>
            <p:cNvSpPr txBox="1">
              <a:spLocks noChangeArrowheads="1"/>
            </p:cNvSpPr>
            <p:nvPr/>
          </p:nvSpPr>
          <p:spPr bwMode="auto">
            <a:xfrm>
              <a:off x="4136" y="1512"/>
              <a:ext cx="208"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pPr>
                <a:lnSpc>
                  <a:spcPct val="20000"/>
                </a:lnSpc>
                <a:spcBef>
                  <a:spcPct val="0"/>
                </a:spcBef>
              </a:pPr>
              <a:r>
                <a:rPr lang="de-DE" sz="2400" b="1"/>
                <a:t>.</a:t>
              </a:r>
            </a:p>
            <a:p>
              <a:pPr>
                <a:lnSpc>
                  <a:spcPct val="20000"/>
                </a:lnSpc>
                <a:spcBef>
                  <a:spcPct val="0"/>
                </a:spcBef>
              </a:pPr>
              <a:r>
                <a:rPr lang="de-DE" sz="2400" b="1"/>
                <a:t>.</a:t>
              </a:r>
            </a:p>
            <a:p>
              <a:pPr>
                <a:lnSpc>
                  <a:spcPct val="20000"/>
                </a:lnSpc>
                <a:spcBef>
                  <a:spcPct val="0"/>
                </a:spcBef>
              </a:pPr>
              <a:r>
                <a:rPr lang="de-DE" sz="2400" b="1"/>
                <a:t>.</a:t>
              </a:r>
            </a:p>
          </p:txBody>
        </p:sp>
        <p:sp>
          <p:nvSpPr>
            <p:cNvPr id="62520" name="Text Box 18"/>
            <p:cNvSpPr txBox="1">
              <a:spLocks noChangeArrowheads="1"/>
            </p:cNvSpPr>
            <p:nvPr/>
          </p:nvSpPr>
          <p:spPr bwMode="auto">
            <a:xfrm>
              <a:off x="4664" y="1416"/>
              <a:ext cx="208"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pPr>
                <a:lnSpc>
                  <a:spcPct val="40000"/>
                </a:lnSpc>
                <a:spcBef>
                  <a:spcPct val="0"/>
                </a:spcBef>
              </a:pPr>
              <a:r>
                <a:rPr lang="de-DE" sz="2400" b="1"/>
                <a:t>.</a:t>
              </a:r>
            </a:p>
            <a:p>
              <a:pPr>
                <a:lnSpc>
                  <a:spcPct val="40000"/>
                </a:lnSpc>
                <a:spcBef>
                  <a:spcPct val="0"/>
                </a:spcBef>
              </a:pPr>
              <a:r>
                <a:rPr lang="de-DE" sz="2400" b="1"/>
                <a:t>.</a:t>
              </a:r>
            </a:p>
            <a:p>
              <a:pPr>
                <a:lnSpc>
                  <a:spcPct val="40000"/>
                </a:lnSpc>
                <a:spcBef>
                  <a:spcPct val="0"/>
                </a:spcBef>
              </a:pPr>
              <a:r>
                <a:rPr lang="de-DE" sz="2400" b="1"/>
                <a:t>.</a:t>
              </a:r>
            </a:p>
          </p:txBody>
        </p:sp>
        <p:sp>
          <p:nvSpPr>
            <p:cNvPr id="62521" name="Line 23"/>
            <p:cNvSpPr>
              <a:spLocks noChangeShapeType="1"/>
            </p:cNvSpPr>
            <p:nvPr/>
          </p:nvSpPr>
          <p:spPr bwMode="auto">
            <a:xfrm>
              <a:off x="3624" y="1432"/>
              <a:ext cx="512" cy="31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de-DE"/>
            </a:p>
          </p:txBody>
        </p:sp>
        <p:sp>
          <p:nvSpPr>
            <p:cNvPr id="62522" name="Line 24"/>
            <p:cNvSpPr>
              <a:spLocks noChangeShapeType="1"/>
            </p:cNvSpPr>
            <p:nvPr/>
          </p:nvSpPr>
          <p:spPr bwMode="auto">
            <a:xfrm flipV="1">
              <a:off x="3648" y="1808"/>
              <a:ext cx="504" cy="19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de-DE"/>
            </a:p>
          </p:txBody>
        </p:sp>
        <p:sp>
          <p:nvSpPr>
            <p:cNvPr id="62523" name="Line 25"/>
            <p:cNvSpPr>
              <a:spLocks noChangeShapeType="1"/>
            </p:cNvSpPr>
            <p:nvPr/>
          </p:nvSpPr>
          <p:spPr bwMode="auto">
            <a:xfrm flipV="1">
              <a:off x="3640" y="1520"/>
              <a:ext cx="512" cy="47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de-DE"/>
            </a:p>
          </p:txBody>
        </p:sp>
        <p:grpSp>
          <p:nvGrpSpPr>
            <p:cNvPr id="62524" name="Group 19"/>
            <p:cNvGrpSpPr>
              <a:grpSpLocks/>
            </p:cNvGrpSpPr>
            <p:nvPr/>
          </p:nvGrpSpPr>
          <p:grpSpPr bwMode="auto">
            <a:xfrm>
              <a:off x="3552" y="1240"/>
              <a:ext cx="208" cy="800"/>
              <a:chOff x="3424" y="1216"/>
              <a:chExt cx="208" cy="800"/>
            </a:xfrm>
          </p:grpSpPr>
          <p:sp>
            <p:nvSpPr>
              <p:cNvPr id="62539" name="Oval 12"/>
              <p:cNvSpPr>
                <a:spLocks noChangeArrowheads="1"/>
              </p:cNvSpPr>
              <p:nvPr/>
            </p:nvSpPr>
            <p:spPr bwMode="auto">
              <a:xfrm>
                <a:off x="3464" y="1216"/>
                <a:ext cx="56" cy="56"/>
              </a:xfrm>
              <a:prstGeom prst="ellipse">
                <a:avLst/>
              </a:prstGeom>
              <a:solidFill>
                <a:schemeClr val="tx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spAutoFit/>
              </a:bodyPr>
              <a:lstStyle/>
              <a:p>
                <a:endParaRPr lang="de-DE"/>
              </a:p>
            </p:txBody>
          </p:sp>
          <p:sp>
            <p:nvSpPr>
              <p:cNvPr id="62540" name="Oval 13"/>
              <p:cNvSpPr>
                <a:spLocks noChangeArrowheads="1"/>
              </p:cNvSpPr>
              <p:nvPr/>
            </p:nvSpPr>
            <p:spPr bwMode="auto">
              <a:xfrm>
                <a:off x="3472" y="1384"/>
                <a:ext cx="56" cy="56"/>
              </a:xfrm>
              <a:prstGeom prst="ellipse">
                <a:avLst/>
              </a:prstGeom>
              <a:solidFill>
                <a:schemeClr val="tx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spAutoFit/>
              </a:bodyPr>
              <a:lstStyle/>
              <a:p>
                <a:endParaRPr lang="de-DE"/>
              </a:p>
            </p:txBody>
          </p:sp>
          <p:sp>
            <p:nvSpPr>
              <p:cNvPr id="62541" name="Oval 14"/>
              <p:cNvSpPr>
                <a:spLocks noChangeArrowheads="1"/>
              </p:cNvSpPr>
              <p:nvPr/>
            </p:nvSpPr>
            <p:spPr bwMode="auto">
              <a:xfrm>
                <a:off x="3472" y="1584"/>
                <a:ext cx="56" cy="56"/>
              </a:xfrm>
              <a:prstGeom prst="ellipse">
                <a:avLst/>
              </a:prstGeom>
              <a:solidFill>
                <a:schemeClr val="tx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spAutoFit/>
              </a:bodyPr>
              <a:lstStyle/>
              <a:p>
                <a:endParaRPr lang="de-DE"/>
              </a:p>
            </p:txBody>
          </p:sp>
          <p:sp>
            <p:nvSpPr>
              <p:cNvPr id="62542" name="Oval 15"/>
              <p:cNvSpPr>
                <a:spLocks noChangeArrowheads="1"/>
              </p:cNvSpPr>
              <p:nvPr/>
            </p:nvSpPr>
            <p:spPr bwMode="auto">
              <a:xfrm>
                <a:off x="3472" y="1960"/>
                <a:ext cx="56" cy="56"/>
              </a:xfrm>
              <a:prstGeom prst="ellipse">
                <a:avLst/>
              </a:prstGeom>
              <a:solidFill>
                <a:schemeClr val="tx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spAutoFit/>
              </a:bodyPr>
              <a:lstStyle/>
              <a:p>
                <a:endParaRPr lang="de-DE"/>
              </a:p>
            </p:txBody>
          </p:sp>
          <p:sp>
            <p:nvSpPr>
              <p:cNvPr id="62543" name="Text Box 16"/>
              <p:cNvSpPr txBox="1">
                <a:spLocks noChangeArrowheads="1"/>
              </p:cNvSpPr>
              <p:nvPr/>
            </p:nvSpPr>
            <p:spPr bwMode="auto">
              <a:xfrm>
                <a:off x="3424" y="1696"/>
                <a:ext cx="208"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pPr>
                  <a:lnSpc>
                    <a:spcPct val="20000"/>
                  </a:lnSpc>
                  <a:spcBef>
                    <a:spcPct val="0"/>
                  </a:spcBef>
                </a:pPr>
                <a:r>
                  <a:rPr lang="de-DE" sz="2400" b="1"/>
                  <a:t>.</a:t>
                </a:r>
              </a:p>
              <a:p>
                <a:pPr>
                  <a:lnSpc>
                    <a:spcPct val="20000"/>
                  </a:lnSpc>
                  <a:spcBef>
                    <a:spcPct val="0"/>
                  </a:spcBef>
                </a:pPr>
                <a:r>
                  <a:rPr lang="de-DE" sz="2400" b="1"/>
                  <a:t>.</a:t>
                </a:r>
              </a:p>
              <a:p>
                <a:pPr>
                  <a:lnSpc>
                    <a:spcPct val="20000"/>
                  </a:lnSpc>
                  <a:spcBef>
                    <a:spcPct val="0"/>
                  </a:spcBef>
                </a:pPr>
                <a:r>
                  <a:rPr lang="de-DE" sz="2400" b="1"/>
                  <a:t>.</a:t>
                </a:r>
              </a:p>
            </p:txBody>
          </p:sp>
        </p:grpSp>
        <p:sp>
          <p:nvSpPr>
            <p:cNvPr id="62525" name="Line 20"/>
            <p:cNvSpPr>
              <a:spLocks noChangeShapeType="1"/>
            </p:cNvSpPr>
            <p:nvPr/>
          </p:nvSpPr>
          <p:spPr bwMode="auto">
            <a:xfrm>
              <a:off x="3648" y="1272"/>
              <a:ext cx="464" cy="15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de-DE"/>
            </a:p>
          </p:txBody>
        </p:sp>
        <p:sp>
          <p:nvSpPr>
            <p:cNvPr id="62526" name="Line 22"/>
            <p:cNvSpPr>
              <a:spLocks noChangeShapeType="1"/>
            </p:cNvSpPr>
            <p:nvPr/>
          </p:nvSpPr>
          <p:spPr bwMode="auto">
            <a:xfrm>
              <a:off x="3648" y="1432"/>
              <a:ext cx="464" cy="1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de-DE"/>
            </a:p>
          </p:txBody>
        </p:sp>
        <p:sp>
          <p:nvSpPr>
            <p:cNvPr id="62527" name="Line 21"/>
            <p:cNvSpPr>
              <a:spLocks noChangeShapeType="1"/>
            </p:cNvSpPr>
            <p:nvPr/>
          </p:nvSpPr>
          <p:spPr bwMode="auto">
            <a:xfrm>
              <a:off x="3648" y="1272"/>
              <a:ext cx="496" cy="44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de-DE"/>
            </a:p>
          </p:txBody>
        </p:sp>
        <p:sp>
          <p:nvSpPr>
            <p:cNvPr id="62528" name="Line 26"/>
            <p:cNvSpPr>
              <a:spLocks noChangeShapeType="1"/>
            </p:cNvSpPr>
            <p:nvPr/>
          </p:nvSpPr>
          <p:spPr bwMode="auto">
            <a:xfrm flipV="1">
              <a:off x="4296" y="1368"/>
              <a:ext cx="352" cy="6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de-DE"/>
            </a:p>
          </p:txBody>
        </p:sp>
        <p:sp>
          <p:nvSpPr>
            <p:cNvPr id="62529" name="Line 27"/>
            <p:cNvSpPr>
              <a:spLocks noChangeShapeType="1"/>
            </p:cNvSpPr>
            <p:nvPr/>
          </p:nvSpPr>
          <p:spPr bwMode="auto">
            <a:xfrm>
              <a:off x="4296" y="1448"/>
              <a:ext cx="376" cy="35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de-DE"/>
            </a:p>
          </p:txBody>
        </p:sp>
        <p:sp>
          <p:nvSpPr>
            <p:cNvPr id="62530" name="Line 28"/>
            <p:cNvSpPr>
              <a:spLocks noChangeShapeType="1"/>
            </p:cNvSpPr>
            <p:nvPr/>
          </p:nvSpPr>
          <p:spPr bwMode="auto">
            <a:xfrm flipV="1">
              <a:off x="4312" y="1416"/>
              <a:ext cx="376" cy="32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de-DE"/>
            </a:p>
          </p:txBody>
        </p:sp>
        <p:sp>
          <p:nvSpPr>
            <p:cNvPr id="62531" name="Line 29"/>
            <p:cNvSpPr>
              <a:spLocks noChangeShapeType="1"/>
            </p:cNvSpPr>
            <p:nvPr/>
          </p:nvSpPr>
          <p:spPr bwMode="auto">
            <a:xfrm>
              <a:off x="4312" y="1760"/>
              <a:ext cx="328" cy="8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de-DE"/>
            </a:p>
          </p:txBody>
        </p:sp>
        <p:sp>
          <p:nvSpPr>
            <p:cNvPr id="62532" name="Line 30"/>
            <p:cNvSpPr>
              <a:spLocks noChangeShapeType="1"/>
            </p:cNvSpPr>
            <p:nvPr/>
          </p:nvSpPr>
          <p:spPr bwMode="auto">
            <a:xfrm>
              <a:off x="4832" y="1344"/>
              <a:ext cx="216"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de-DE"/>
            </a:p>
          </p:txBody>
        </p:sp>
        <p:sp>
          <p:nvSpPr>
            <p:cNvPr id="62533" name="Line 31"/>
            <p:cNvSpPr>
              <a:spLocks noChangeShapeType="1"/>
            </p:cNvSpPr>
            <p:nvPr/>
          </p:nvSpPr>
          <p:spPr bwMode="auto">
            <a:xfrm>
              <a:off x="4840" y="1864"/>
              <a:ext cx="19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de-DE"/>
            </a:p>
          </p:txBody>
        </p:sp>
        <p:sp>
          <p:nvSpPr>
            <p:cNvPr id="62534" name="Line 32"/>
            <p:cNvSpPr>
              <a:spLocks noChangeShapeType="1"/>
            </p:cNvSpPr>
            <p:nvPr/>
          </p:nvSpPr>
          <p:spPr bwMode="auto">
            <a:xfrm flipV="1">
              <a:off x="3648" y="1480"/>
              <a:ext cx="464" cy="14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de-DE"/>
            </a:p>
          </p:txBody>
        </p:sp>
        <p:sp>
          <p:nvSpPr>
            <p:cNvPr id="62535" name="Line 33"/>
            <p:cNvSpPr>
              <a:spLocks noChangeShapeType="1"/>
            </p:cNvSpPr>
            <p:nvPr/>
          </p:nvSpPr>
          <p:spPr bwMode="auto">
            <a:xfrm>
              <a:off x="3648" y="1648"/>
              <a:ext cx="480" cy="12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de-DE"/>
            </a:p>
          </p:txBody>
        </p:sp>
        <p:sp>
          <p:nvSpPr>
            <p:cNvPr id="62536" name="Text Box 34"/>
            <p:cNvSpPr txBox="1">
              <a:spLocks noChangeArrowheads="1"/>
            </p:cNvSpPr>
            <p:nvPr/>
          </p:nvSpPr>
          <p:spPr bwMode="auto">
            <a:xfrm>
              <a:off x="3528" y="872"/>
              <a:ext cx="1312"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dirty="0"/>
                <a:t>n         </a:t>
              </a:r>
              <a:r>
                <a:rPr lang="de-DE" dirty="0" smtClean="0"/>
                <a:t>     p           </a:t>
              </a:r>
              <a:r>
                <a:rPr lang="de-DE" dirty="0"/>
                <a:t>n</a:t>
              </a:r>
            </a:p>
          </p:txBody>
        </p:sp>
        <p:sp>
          <p:nvSpPr>
            <p:cNvPr id="62537" name="Oval 11"/>
            <p:cNvSpPr>
              <a:spLocks noChangeArrowheads="1"/>
            </p:cNvSpPr>
            <p:nvPr/>
          </p:nvSpPr>
          <p:spPr bwMode="auto">
            <a:xfrm>
              <a:off x="4664" y="1768"/>
              <a:ext cx="160" cy="152"/>
            </a:xfrm>
            <a:prstGeom prst="ellipse">
              <a:avLst/>
            </a:prstGeom>
            <a:solidFill>
              <a:srgbClr val="99CC00"/>
            </a:solidFill>
            <a:ln w="25400" algn="ctr">
              <a:solidFill>
                <a:schemeClr val="tx1"/>
              </a:solidFill>
              <a:round/>
              <a:headEnd/>
              <a:tailEnd/>
            </a:ln>
          </p:spPr>
          <p:txBody>
            <a:bodyPr wrap="none" anchor="ctr">
              <a:spAutoFit/>
            </a:bodyPr>
            <a:lstStyle/>
            <a:p>
              <a:endParaRPr lang="de-DE"/>
            </a:p>
          </p:txBody>
        </p:sp>
        <p:sp>
          <p:nvSpPr>
            <p:cNvPr id="62538" name="Oval 10"/>
            <p:cNvSpPr>
              <a:spLocks noChangeArrowheads="1"/>
            </p:cNvSpPr>
            <p:nvPr/>
          </p:nvSpPr>
          <p:spPr bwMode="auto">
            <a:xfrm>
              <a:off x="4656" y="1264"/>
              <a:ext cx="160" cy="152"/>
            </a:xfrm>
            <a:prstGeom prst="ellipse">
              <a:avLst/>
            </a:prstGeom>
            <a:solidFill>
              <a:srgbClr val="99CC00"/>
            </a:solidFill>
            <a:ln w="25400" algn="ctr">
              <a:solidFill>
                <a:schemeClr val="tx1"/>
              </a:solidFill>
              <a:round/>
              <a:headEnd/>
              <a:tailEnd/>
            </a:ln>
          </p:spPr>
          <p:txBody>
            <a:bodyPr wrap="none" anchor="ctr">
              <a:spAutoFit/>
            </a:bodyPr>
            <a:lstStyle/>
            <a:p>
              <a:endParaRPr lang="de-DE"/>
            </a:p>
          </p:txBody>
        </p:sp>
      </p:grpSp>
      <p:sp>
        <p:nvSpPr>
          <p:cNvPr id="62472" name="Text Box 37"/>
          <p:cNvSpPr txBox="1">
            <a:spLocks noChangeArrowheads="1"/>
          </p:cNvSpPr>
          <p:nvPr/>
        </p:nvSpPr>
        <p:spPr bwMode="auto">
          <a:xfrm>
            <a:off x="6553200" y="3213100"/>
            <a:ext cx="12573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b="1" dirty="0" smtClean="0"/>
              <a:t>B         A</a:t>
            </a:r>
            <a:endParaRPr lang="de-DE" b="1" dirty="0"/>
          </a:p>
        </p:txBody>
      </p:sp>
      <p:graphicFrame>
        <p:nvGraphicFramePr>
          <p:cNvPr id="233510" name="Object 38"/>
          <p:cNvGraphicFramePr>
            <a:graphicFrameLocks noChangeAspect="1"/>
          </p:cNvGraphicFramePr>
          <p:nvPr/>
        </p:nvGraphicFramePr>
        <p:xfrm>
          <a:off x="1616075" y="5876925"/>
          <a:ext cx="2892425" cy="771525"/>
        </p:xfrm>
        <a:graphic>
          <a:graphicData uri="http://schemas.openxmlformats.org/presentationml/2006/ole">
            <mc:AlternateContent xmlns:mc="http://schemas.openxmlformats.org/markup-compatibility/2006">
              <mc:Choice xmlns:v="urn:schemas-microsoft-com:vml" Requires="v">
                <p:oleObj spid="_x0000_s62612" name="Equation" r:id="rId5" imgW="1675673" imgH="444307" progId="Equation.DSMT4">
                  <p:embed/>
                </p:oleObj>
              </mc:Choice>
              <mc:Fallback>
                <p:oleObj name="Equation" r:id="rId5" imgW="1675673" imgH="444307" progId="Equation.DSMT4">
                  <p:embed/>
                  <p:pic>
                    <p:nvPicPr>
                      <p:cNvPr id="0" name="Object 3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16075" y="5876925"/>
                        <a:ext cx="289242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33513" name="Rectangle 41"/>
          <p:cNvSpPr>
            <a:spLocks noChangeArrowheads="1"/>
          </p:cNvSpPr>
          <p:nvPr/>
        </p:nvSpPr>
        <p:spPr bwMode="auto">
          <a:xfrm>
            <a:off x="723900" y="5286375"/>
            <a:ext cx="26511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pPr>
              <a:spcBef>
                <a:spcPct val="0"/>
              </a:spcBef>
            </a:pPr>
            <a:r>
              <a:rPr lang="de-DE" b="1">
                <a:solidFill>
                  <a:srgbClr val="3399FF"/>
                </a:solidFill>
                <a:latin typeface="TIMES" charset="0"/>
                <a:cs typeface="Times New Roman" pitchFamily="18" charset="0"/>
              </a:rPr>
              <a:t>C</a:t>
            </a:r>
            <a:r>
              <a:rPr lang="de-DE" baseline="-30000">
                <a:solidFill>
                  <a:srgbClr val="3399FF"/>
                </a:solidFill>
                <a:latin typeface="TIMES" charset="0"/>
                <a:cs typeface="Times New Roman" pitchFamily="18" charset="0"/>
              </a:rPr>
              <a:t>xx</a:t>
            </a:r>
            <a:r>
              <a:rPr lang="de-DE" baseline="-30000">
                <a:latin typeface="TIMES" charset="0"/>
                <a:cs typeface="Times New Roman" pitchFamily="18" charset="0"/>
              </a:rPr>
              <a:t> </a:t>
            </a:r>
            <a:r>
              <a:rPr lang="de-DE">
                <a:latin typeface="TIMES" charset="0"/>
                <a:cs typeface="Times New Roman" pitchFamily="18" charset="0"/>
              </a:rPr>
              <a:t>= </a:t>
            </a:r>
            <a:r>
              <a:rPr lang="de-DE" sz="2800">
                <a:cs typeface="Times New Roman" pitchFamily="18" charset="0"/>
                <a:sym typeface="Symbol" pitchFamily="18" charset="2"/>
              </a:rPr>
              <a:t></a:t>
            </a:r>
            <a:r>
              <a:rPr lang="de-DE" sz="1800">
                <a:cs typeface="Times New Roman" pitchFamily="18" charset="0"/>
                <a:sym typeface="Symbol" pitchFamily="18" charset="2"/>
              </a:rPr>
              <a:t> (</a:t>
            </a:r>
            <a:r>
              <a:rPr lang="de-DE" b="1"/>
              <a:t>x</a:t>
            </a:r>
            <a:r>
              <a:rPr lang="de-DE"/>
              <a:t>-</a:t>
            </a:r>
            <a:r>
              <a:rPr lang="de-DE">
                <a:sym typeface="Symbol" pitchFamily="18" charset="2"/>
              </a:rPr>
              <a:t></a:t>
            </a:r>
            <a:r>
              <a:rPr lang="de-DE" b="1">
                <a:sym typeface="Symbol" pitchFamily="18" charset="2"/>
              </a:rPr>
              <a:t>x</a:t>
            </a:r>
            <a:r>
              <a:rPr lang="de-DE">
                <a:sym typeface="Symbol" pitchFamily="18" charset="2"/>
              </a:rPr>
              <a:t></a:t>
            </a:r>
            <a:r>
              <a:rPr lang="de-DE"/>
              <a:t>)</a:t>
            </a:r>
            <a:r>
              <a:rPr lang="de-DE">
                <a:latin typeface="TIMES" charset="0"/>
                <a:cs typeface="Times New Roman" pitchFamily="18" charset="0"/>
              </a:rPr>
              <a:t>(</a:t>
            </a:r>
            <a:r>
              <a:rPr lang="de-DE" b="1">
                <a:latin typeface="TIMES" charset="0"/>
                <a:cs typeface="Times New Roman" pitchFamily="18" charset="0"/>
                <a:sym typeface="Symbol" pitchFamily="18" charset="2"/>
              </a:rPr>
              <a:t>x</a:t>
            </a:r>
            <a:r>
              <a:rPr lang="de-DE">
                <a:latin typeface="TIMES" charset="0"/>
                <a:cs typeface="Times New Roman" pitchFamily="18" charset="0"/>
                <a:sym typeface="Symbol" pitchFamily="18" charset="2"/>
              </a:rPr>
              <a:t>-</a:t>
            </a:r>
            <a:r>
              <a:rPr lang="de-DE">
                <a:sym typeface="Symbol" pitchFamily="18" charset="2"/>
              </a:rPr>
              <a:t></a:t>
            </a:r>
            <a:r>
              <a:rPr lang="de-DE" b="1">
                <a:sym typeface="Symbol" pitchFamily="18" charset="2"/>
              </a:rPr>
              <a:t>x</a:t>
            </a:r>
            <a:r>
              <a:rPr lang="de-DE">
                <a:sym typeface="Symbol" pitchFamily="18" charset="2"/>
              </a:rPr>
              <a:t></a:t>
            </a:r>
            <a:r>
              <a:rPr lang="de-DE">
                <a:latin typeface="TIMES" charset="0"/>
                <a:cs typeface="Times New Roman" pitchFamily="18" charset="0"/>
              </a:rPr>
              <a:t>)</a:t>
            </a:r>
            <a:r>
              <a:rPr lang="de-DE" sz="1800" baseline="30000">
                <a:latin typeface="TIMES" charset="0"/>
                <a:cs typeface="Times New Roman" pitchFamily="18" charset="0"/>
              </a:rPr>
              <a:t>T</a:t>
            </a:r>
            <a:r>
              <a:rPr lang="de-DE" sz="2800">
                <a:cs typeface="Times New Roman" pitchFamily="18" charset="0"/>
                <a:sym typeface="Symbol" pitchFamily="18" charset="2"/>
              </a:rPr>
              <a:t></a:t>
            </a:r>
            <a:r>
              <a:rPr lang="de-DE" sz="1800">
                <a:latin typeface="TIMES" charset="0"/>
                <a:cs typeface="Times New Roman" pitchFamily="18" charset="0"/>
              </a:rPr>
              <a:t> </a:t>
            </a:r>
          </a:p>
        </p:txBody>
      </p:sp>
      <p:sp>
        <p:nvSpPr>
          <p:cNvPr id="233516" name="Rectangle 44"/>
          <p:cNvSpPr>
            <a:spLocks noChangeArrowheads="1"/>
          </p:cNvSpPr>
          <p:nvPr/>
        </p:nvSpPr>
        <p:spPr bwMode="auto">
          <a:xfrm>
            <a:off x="762000" y="6010275"/>
            <a:ext cx="9064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r>
              <a:rPr lang="de-DE" sz="2400"/>
              <a:t>(</a:t>
            </a:r>
            <a:r>
              <a:rPr lang="de-DE"/>
              <a:t>C</a:t>
            </a:r>
            <a:r>
              <a:rPr lang="de-DE" baseline="-25000">
                <a:sym typeface="Symbol" pitchFamily="18" charset="2"/>
              </a:rPr>
              <a:t>ij</a:t>
            </a:r>
            <a:r>
              <a:rPr lang="de-DE" sz="2400">
                <a:sym typeface="Symbol" pitchFamily="18" charset="2"/>
              </a:rPr>
              <a:t>) =</a:t>
            </a:r>
          </a:p>
        </p:txBody>
      </p:sp>
      <p:sp>
        <p:nvSpPr>
          <p:cNvPr id="62476" name="AutoShape 45"/>
          <p:cNvSpPr>
            <a:spLocks noChangeAspect="1" noChangeArrowheads="1" noTextEdit="1"/>
          </p:cNvSpPr>
          <p:nvPr/>
        </p:nvSpPr>
        <p:spPr bwMode="auto">
          <a:xfrm>
            <a:off x="4978400" y="4314825"/>
            <a:ext cx="3790950" cy="207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62477" name="Rectangle 47"/>
          <p:cNvSpPr>
            <a:spLocks noChangeArrowheads="1"/>
          </p:cNvSpPr>
          <p:nvPr/>
        </p:nvSpPr>
        <p:spPr bwMode="auto">
          <a:xfrm>
            <a:off x="4978400" y="4319588"/>
            <a:ext cx="6985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100">
                <a:solidFill>
                  <a:srgbClr val="000000"/>
                </a:solidFill>
                <a:latin typeface="Times New Roman" pitchFamily="18" charset="0"/>
              </a:rPr>
              <a:t>  </a:t>
            </a:r>
            <a:endParaRPr lang="de-DE"/>
          </a:p>
        </p:txBody>
      </p:sp>
      <p:sp>
        <p:nvSpPr>
          <p:cNvPr id="62478" name="Rectangle 48"/>
          <p:cNvSpPr>
            <a:spLocks noChangeArrowheads="1"/>
          </p:cNvSpPr>
          <p:nvPr/>
        </p:nvSpPr>
        <p:spPr bwMode="auto">
          <a:xfrm>
            <a:off x="5048250" y="4319588"/>
            <a:ext cx="3492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100">
                <a:solidFill>
                  <a:srgbClr val="000000"/>
                </a:solidFill>
                <a:latin typeface="Times New Roman" pitchFamily="18" charset="0"/>
              </a:rPr>
              <a:t> </a:t>
            </a:r>
            <a:endParaRPr lang="de-DE"/>
          </a:p>
        </p:txBody>
      </p:sp>
      <p:sp>
        <p:nvSpPr>
          <p:cNvPr id="62479" name="Freeform 49"/>
          <p:cNvSpPr>
            <a:spLocks/>
          </p:cNvSpPr>
          <p:nvPr/>
        </p:nvSpPr>
        <p:spPr bwMode="auto">
          <a:xfrm>
            <a:off x="5205413" y="4438650"/>
            <a:ext cx="3343275" cy="1482725"/>
          </a:xfrm>
          <a:custGeom>
            <a:avLst/>
            <a:gdLst>
              <a:gd name="T0" fmla="*/ 2147483647 w 4211"/>
              <a:gd name="T1" fmla="*/ 2147483647 h 1868"/>
              <a:gd name="T2" fmla="*/ 2147483647 w 4211"/>
              <a:gd name="T3" fmla="*/ 2147483647 h 1868"/>
              <a:gd name="T4" fmla="*/ 2147483647 w 4211"/>
              <a:gd name="T5" fmla="*/ 2147483647 h 1868"/>
              <a:gd name="T6" fmla="*/ 2147483647 w 4211"/>
              <a:gd name="T7" fmla="*/ 2147483647 h 1868"/>
              <a:gd name="T8" fmla="*/ 2147483647 w 4211"/>
              <a:gd name="T9" fmla="*/ 2147483647 h 1868"/>
              <a:gd name="T10" fmla="*/ 2147483647 w 4211"/>
              <a:gd name="T11" fmla="*/ 2147483647 h 1868"/>
              <a:gd name="T12" fmla="*/ 2147483647 w 4211"/>
              <a:gd name="T13" fmla="*/ 2147483647 h 1868"/>
              <a:gd name="T14" fmla="*/ 2147483647 w 4211"/>
              <a:gd name="T15" fmla="*/ 2147483647 h 1868"/>
              <a:gd name="T16" fmla="*/ 2147483647 w 4211"/>
              <a:gd name="T17" fmla="*/ 2147483647 h 1868"/>
              <a:gd name="T18" fmla="*/ 2147483647 w 4211"/>
              <a:gd name="T19" fmla="*/ 2147483647 h 1868"/>
              <a:gd name="T20" fmla="*/ 2147483647 w 4211"/>
              <a:gd name="T21" fmla="*/ 2147483647 h 1868"/>
              <a:gd name="T22" fmla="*/ 2147483647 w 4211"/>
              <a:gd name="T23" fmla="*/ 2147483647 h 1868"/>
              <a:gd name="T24" fmla="*/ 2147483647 w 4211"/>
              <a:gd name="T25" fmla="*/ 2147483647 h 1868"/>
              <a:gd name="T26" fmla="*/ 2147483647 w 4211"/>
              <a:gd name="T27" fmla="*/ 2147483647 h 1868"/>
              <a:gd name="T28" fmla="*/ 2147483647 w 4211"/>
              <a:gd name="T29" fmla="*/ 2147483647 h 1868"/>
              <a:gd name="T30" fmla="*/ 2147483647 w 4211"/>
              <a:gd name="T31" fmla="*/ 2147483647 h 1868"/>
              <a:gd name="T32" fmla="*/ 2147483647 w 4211"/>
              <a:gd name="T33" fmla="*/ 2147483647 h 1868"/>
              <a:gd name="T34" fmla="*/ 2147483647 w 4211"/>
              <a:gd name="T35" fmla="*/ 2147483647 h 1868"/>
              <a:gd name="T36" fmla="*/ 2147483647 w 4211"/>
              <a:gd name="T37" fmla="*/ 2147483647 h 1868"/>
              <a:gd name="T38" fmla="*/ 2147483647 w 4211"/>
              <a:gd name="T39" fmla="*/ 2147483647 h 1868"/>
              <a:gd name="T40" fmla="*/ 2147483647 w 4211"/>
              <a:gd name="T41" fmla="*/ 2147483647 h 1868"/>
              <a:gd name="T42" fmla="*/ 2147483647 w 4211"/>
              <a:gd name="T43" fmla="*/ 2147483647 h 1868"/>
              <a:gd name="T44" fmla="*/ 2147483647 w 4211"/>
              <a:gd name="T45" fmla="*/ 2147483647 h 1868"/>
              <a:gd name="T46" fmla="*/ 2147483647 w 4211"/>
              <a:gd name="T47" fmla="*/ 2147483647 h 1868"/>
              <a:gd name="T48" fmla="*/ 2147483647 w 4211"/>
              <a:gd name="T49" fmla="*/ 2147483647 h 1868"/>
              <a:gd name="T50" fmla="*/ 2147483647 w 4211"/>
              <a:gd name="T51" fmla="*/ 2147483647 h 1868"/>
              <a:gd name="T52" fmla="*/ 2147483647 w 4211"/>
              <a:gd name="T53" fmla="*/ 2147483647 h 1868"/>
              <a:gd name="T54" fmla="*/ 2147483647 w 4211"/>
              <a:gd name="T55" fmla="*/ 2147483647 h 1868"/>
              <a:gd name="T56" fmla="*/ 2147483647 w 4211"/>
              <a:gd name="T57" fmla="*/ 2147483647 h 1868"/>
              <a:gd name="T58" fmla="*/ 2147483647 w 4211"/>
              <a:gd name="T59" fmla="*/ 2147483647 h 1868"/>
              <a:gd name="T60" fmla="*/ 2147483647 w 4211"/>
              <a:gd name="T61" fmla="*/ 2147483647 h 1868"/>
              <a:gd name="T62" fmla="*/ 2147483647 w 4211"/>
              <a:gd name="T63" fmla="*/ 2147483647 h 1868"/>
              <a:gd name="T64" fmla="*/ 2147483647 w 4211"/>
              <a:gd name="T65" fmla="*/ 2147483647 h 1868"/>
              <a:gd name="T66" fmla="*/ 2147483647 w 4211"/>
              <a:gd name="T67" fmla="*/ 2147483647 h 1868"/>
              <a:gd name="T68" fmla="*/ 2147483647 w 4211"/>
              <a:gd name="T69" fmla="*/ 2147483647 h 1868"/>
              <a:gd name="T70" fmla="*/ 2147483647 w 4211"/>
              <a:gd name="T71" fmla="*/ 2147483647 h 1868"/>
              <a:gd name="T72" fmla="*/ 2147483647 w 4211"/>
              <a:gd name="T73" fmla="*/ 2147483647 h 1868"/>
              <a:gd name="T74" fmla="*/ 2147483647 w 4211"/>
              <a:gd name="T75" fmla="*/ 2147483647 h 1868"/>
              <a:gd name="T76" fmla="*/ 2147483647 w 4211"/>
              <a:gd name="T77" fmla="*/ 2147483647 h 1868"/>
              <a:gd name="T78" fmla="*/ 2147483647 w 4211"/>
              <a:gd name="T79" fmla="*/ 2147483647 h 1868"/>
              <a:gd name="T80" fmla="*/ 2147483647 w 4211"/>
              <a:gd name="T81" fmla="*/ 2147483647 h 1868"/>
              <a:gd name="T82" fmla="*/ 2147483647 w 4211"/>
              <a:gd name="T83" fmla="*/ 2147483647 h 1868"/>
              <a:gd name="T84" fmla="*/ 2147483647 w 4211"/>
              <a:gd name="T85" fmla="*/ 2147483647 h 1868"/>
              <a:gd name="T86" fmla="*/ 2147483647 w 4211"/>
              <a:gd name="T87" fmla="*/ 2147483647 h 1868"/>
              <a:gd name="T88" fmla="*/ 2147483647 w 4211"/>
              <a:gd name="T89" fmla="*/ 2147483647 h 1868"/>
              <a:gd name="T90" fmla="*/ 2147483647 w 4211"/>
              <a:gd name="T91" fmla="*/ 2147483647 h 1868"/>
              <a:gd name="T92" fmla="*/ 2147483647 w 4211"/>
              <a:gd name="T93" fmla="*/ 2147483647 h 1868"/>
              <a:gd name="T94" fmla="*/ 2147483647 w 4211"/>
              <a:gd name="T95" fmla="*/ 2147483647 h 1868"/>
              <a:gd name="T96" fmla="*/ 2147483647 w 4211"/>
              <a:gd name="T97" fmla="*/ 2147483647 h 1868"/>
              <a:gd name="T98" fmla="*/ 2147483647 w 4211"/>
              <a:gd name="T99" fmla="*/ 2147483647 h 1868"/>
              <a:gd name="T100" fmla="*/ 2147483647 w 4211"/>
              <a:gd name="T101" fmla="*/ 2147483647 h 1868"/>
              <a:gd name="T102" fmla="*/ 2147483647 w 4211"/>
              <a:gd name="T103" fmla="*/ 2147483647 h 1868"/>
              <a:gd name="T104" fmla="*/ 2147483647 w 4211"/>
              <a:gd name="T105" fmla="*/ 2147483647 h 1868"/>
              <a:gd name="T106" fmla="*/ 2147483647 w 4211"/>
              <a:gd name="T107" fmla="*/ 2147483647 h 1868"/>
              <a:gd name="T108" fmla="*/ 2147483647 w 4211"/>
              <a:gd name="T109" fmla="*/ 2147483647 h 1868"/>
              <a:gd name="T110" fmla="*/ 2147483647 w 4211"/>
              <a:gd name="T111" fmla="*/ 2147483647 h 1868"/>
              <a:gd name="T112" fmla="*/ 2147483647 w 4211"/>
              <a:gd name="T113" fmla="*/ 2147483647 h 1868"/>
              <a:gd name="T114" fmla="*/ 2147483647 w 4211"/>
              <a:gd name="T115" fmla="*/ 2147483647 h 1868"/>
              <a:gd name="T116" fmla="*/ 2147483647 w 4211"/>
              <a:gd name="T117" fmla="*/ 2147483647 h 1868"/>
              <a:gd name="T118" fmla="*/ 2147483647 w 4211"/>
              <a:gd name="T119" fmla="*/ 2147483647 h 186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211"/>
              <a:gd name="T181" fmla="*/ 0 h 1868"/>
              <a:gd name="T182" fmla="*/ 4211 w 4211"/>
              <a:gd name="T183" fmla="*/ 1868 h 186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211" h="1868">
                <a:moveTo>
                  <a:pt x="26" y="0"/>
                </a:moveTo>
                <a:lnTo>
                  <a:pt x="0" y="19"/>
                </a:lnTo>
                <a:lnTo>
                  <a:pt x="43" y="80"/>
                </a:lnTo>
                <a:lnTo>
                  <a:pt x="89" y="138"/>
                </a:lnTo>
                <a:lnTo>
                  <a:pt x="116" y="164"/>
                </a:lnTo>
                <a:lnTo>
                  <a:pt x="144" y="187"/>
                </a:lnTo>
                <a:lnTo>
                  <a:pt x="174" y="210"/>
                </a:lnTo>
                <a:lnTo>
                  <a:pt x="181" y="213"/>
                </a:lnTo>
                <a:lnTo>
                  <a:pt x="212" y="233"/>
                </a:lnTo>
                <a:lnTo>
                  <a:pt x="219" y="217"/>
                </a:lnTo>
                <a:lnTo>
                  <a:pt x="212" y="233"/>
                </a:lnTo>
                <a:lnTo>
                  <a:pt x="232" y="240"/>
                </a:lnTo>
                <a:lnTo>
                  <a:pt x="253" y="247"/>
                </a:lnTo>
                <a:lnTo>
                  <a:pt x="258" y="247"/>
                </a:lnTo>
                <a:lnTo>
                  <a:pt x="304" y="254"/>
                </a:lnTo>
                <a:lnTo>
                  <a:pt x="353" y="257"/>
                </a:lnTo>
                <a:lnTo>
                  <a:pt x="404" y="257"/>
                </a:lnTo>
                <a:lnTo>
                  <a:pt x="453" y="261"/>
                </a:lnTo>
                <a:lnTo>
                  <a:pt x="499" y="268"/>
                </a:lnTo>
                <a:lnTo>
                  <a:pt x="499" y="250"/>
                </a:lnTo>
                <a:lnTo>
                  <a:pt x="492" y="266"/>
                </a:lnTo>
                <a:lnTo>
                  <a:pt x="513" y="271"/>
                </a:lnTo>
                <a:lnTo>
                  <a:pt x="532" y="278"/>
                </a:lnTo>
                <a:lnTo>
                  <a:pt x="550" y="289"/>
                </a:lnTo>
                <a:lnTo>
                  <a:pt x="557" y="273"/>
                </a:lnTo>
                <a:lnTo>
                  <a:pt x="544" y="283"/>
                </a:lnTo>
                <a:lnTo>
                  <a:pt x="559" y="297"/>
                </a:lnTo>
                <a:lnTo>
                  <a:pt x="560" y="297"/>
                </a:lnTo>
                <a:lnTo>
                  <a:pt x="571" y="311"/>
                </a:lnTo>
                <a:lnTo>
                  <a:pt x="583" y="301"/>
                </a:lnTo>
                <a:lnTo>
                  <a:pt x="567" y="306"/>
                </a:lnTo>
                <a:lnTo>
                  <a:pt x="576" y="325"/>
                </a:lnTo>
                <a:lnTo>
                  <a:pt x="583" y="346"/>
                </a:lnTo>
                <a:lnTo>
                  <a:pt x="588" y="369"/>
                </a:lnTo>
                <a:lnTo>
                  <a:pt x="604" y="364"/>
                </a:lnTo>
                <a:lnTo>
                  <a:pt x="588" y="364"/>
                </a:lnTo>
                <a:lnTo>
                  <a:pt x="590" y="389"/>
                </a:lnTo>
                <a:lnTo>
                  <a:pt x="594" y="415"/>
                </a:lnTo>
                <a:lnTo>
                  <a:pt x="595" y="469"/>
                </a:lnTo>
                <a:lnTo>
                  <a:pt x="599" y="525"/>
                </a:lnTo>
                <a:lnTo>
                  <a:pt x="601" y="551"/>
                </a:lnTo>
                <a:lnTo>
                  <a:pt x="604" y="576"/>
                </a:lnTo>
                <a:lnTo>
                  <a:pt x="606" y="583"/>
                </a:lnTo>
                <a:lnTo>
                  <a:pt x="611" y="606"/>
                </a:lnTo>
                <a:lnTo>
                  <a:pt x="618" y="627"/>
                </a:lnTo>
                <a:lnTo>
                  <a:pt x="629" y="644"/>
                </a:lnTo>
                <a:lnTo>
                  <a:pt x="632" y="649"/>
                </a:lnTo>
                <a:lnTo>
                  <a:pt x="648" y="665"/>
                </a:lnTo>
                <a:lnTo>
                  <a:pt x="664" y="676"/>
                </a:lnTo>
                <a:lnTo>
                  <a:pt x="669" y="681"/>
                </a:lnTo>
                <a:lnTo>
                  <a:pt x="690" y="688"/>
                </a:lnTo>
                <a:lnTo>
                  <a:pt x="715" y="695"/>
                </a:lnTo>
                <a:lnTo>
                  <a:pt x="720" y="695"/>
                </a:lnTo>
                <a:lnTo>
                  <a:pt x="747" y="700"/>
                </a:lnTo>
                <a:lnTo>
                  <a:pt x="775" y="702"/>
                </a:lnTo>
                <a:lnTo>
                  <a:pt x="803" y="702"/>
                </a:lnTo>
                <a:lnTo>
                  <a:pt x="864" y="702"/>
                </a:lnTo>
                <a:lnTo>
                  <a:pt x="924" y="700"/>
                </a:lnTo>
                <a:lnTo>
                  <a:pt x="954" y="700"/>
                </a:lnTo>
                <a:lnTo>
                  <a:pt x="980" y="702"/>
                </a:lnTo>
                <a:lnTo>
                  <a:pt x="1007" y="705"/>
                </a:lnTo>
                <a:lnTo>
                  <a:pt x="1007" y="688"/>
                </a:lnTo>
                <a:lnTo>
                  <a:pt x="1000" y="704"/>
                </a:lnTo>
                <a:lnTo>
                  <a:pt x="1024" y="709"/>
                </a:lnTo>
                <a:lnTo>
                  <a:pt x="1044" y="716"/>
                </a:lnTo>
                <a:lnTo>
                  <a:pt x="1051" y="700"/>
                </a:lnTo>
                <a:lnTo>
                  <a:pt x="1038" y="712"/>
                </a:lnTo>
                <a:lnTo>
                  <a:pt x="1056" y="725"/>
                </a:lnTo>
                <a:lnTo>
                  <a:pt x="1067" y="711"/>
                </a:lnTo>
                <a:lnTo>
                  <a:pt x="1056" y="723"/>
                </a:lnTo>
                <a:lnTo>
                  <a:pt x="1067" y="735"/>
                </a:lnTo>
                <a:lnTo>
                  <a:pt x="1079" y="725"/>
                </a:lnTo>
                <a:lnTo>
                  <a:pt x="1063" y="730"/>
                </a:lnTo>
                <a:lnTo>
                  <a:pt x="1072" y="746"/>
                </a:lnTo>
                <a:lnTo>
                  <a:pt x="1079" y="765"/>
                </a:lnTo>
                <a:lnTo>
                  <a:pt x="1095" y="758"/>
                </a:lnTo>
                <a:lnTo>
                  <a:pt x="1077" y="758"/>
                </a:lnTo>
                <a:lnTo>
                  <a:pt x="1081" y="779"/>
                </a:lnTo>
                <a:lnTo>
                  <a:pt x="1082" y="800"/>
                </a:lnTo>
                <a:lnTo>
                  <a:pt x="1081" y="823"/>
                </a:lnTo>
                <a:lnTo>
                  <a:pt x="1077" y="870"/>
                </a:lnTo>
                <a:lnTo>
                  <a:pt x="1075" y="919"/>
                </a:lnTo>
                <a:lnTo>
                  <a:pt x="1075" y="942"/>
                </a:lnTo>
                <a:lnTo>
                  <a:pt x="1077" y="965"/>
                </a:lnTo>
                <a:lnTo>
                  <a:pt x="1079" y="970"/>
                </a:lnTo>
                <a:lnTo>
                  <a:pt x="1082" y="991"/>
                </a:lnTo>
                <a:lnTo>
                  <a:pt x="1089" y="1012"/>
                </a:lnTo>
                <a:lnTo>
                  <a:pt x="1102" y="1029"/>
                </a:lnTo>
                <a:lnTo>
                  <a:pt x="1105" y="1035"/>
                </a:lnTo>
                <a:lnTo>
                  <a:pt x="1121" y="1050"/>
                </a:lnTo>
                <a:lnTo>
                  <a:pt x="1139" y="1063"/>
                </a:lnTo>
                <a:lnTo>
                  <a:pt x="1144" y="1066"/>
                </a:lnTo>
                <a:lnTo>
                  <a:pt x="1165" y="1075"/>
                </a:lnTo>
                <a:lnTo>
                  <a:pt x="1190" y="1082"/>
                </a:lnTo>
                <a:lnTo>
                  <a:pt x="1195" y="1084"/>
                </a:lnTo>
                <a:lnTo>
                  <a:pt x="1221" y="1087"/>
                </a:lnTo>
                <a:lnTo>
                  <a:pt x="1249" y="1091"/>
                </a:lnTo>
                <a:lnTo>
                  <a:pt x="1279" y="1092"/>
                </a:lnTo>
                <a:lnTo>
                  <a:pt x="1343" y="1096"/>
                </a:lnTo>
                <a:lnTo>
                  <a:pt x="1376" y="1098"/>
                </a:lnTo>
                <a:lnTo>
                  <a:pt x="1411" y="1101"/>
                </a:lnTo>
                <a:lnTo>
                  <a:pt x="1444" y="1106"/>
                </a:lnTo>
                <a:lnTo>
                  <a:pt x="1444" y="1091"/>
                </a:lnTo>
                <a:lnTo>
                  <a:pt x="1439" y="1106"/>
                </a:lnTo>
                <a:lnTo>
                  <a:pt x="1474" y="1113"/>
                </a:lnTo>
                <a:lnTo>
                  <a:pt x="1508" y="1124"/>
                </a:lnTo>
                <a:lnTo>
                  <a:pt x="1543" y="1140"/>
                </a:lnTo>
                <a:lnTo>
                  <a:pt x="1576" y="1157"/>
                </a:lnTo>
                <a:lnTo>
                  <a:pt x="1582" y="1141"/>
                </a:lnTo>
                <a:lnTo>
                  <a:pt x="1569" y="1154"/>
                </a:lnTo>
                <a:lnTo>
                  <a:pt x="1604" y="1178"/>
                </a:lnTo>
                <a:lnTo>
                  <a:pt x="1618" y="1189"/>
                </a:lnTo>
                <a:lnTo>
                  <a:pt x="1636" y="1206"/>
                </a:lnTo>
                <a:lnTo>
                  <a:pt x="1652" y="1224"/>
                </a:lnTo>
                <a:lnTo>
                  <a:pt x="1669" y="1245"/>
                </a:lnTo>
                <a:lnTo>
                  <a:pt x="1685" y="1266"/>
                </a:lnTo>
                <a:lnTo>
                  <a:pt x="1703" y="1290"/>
                </a:lnTo>
                <a:lnTo>
                  <a:pt x="1715" y="1278"/>
                </a:lnTo>
                <a:lnTo>
                  <a:pt x="1699" y="1285"/>
                </a:lnTo>
                <a:lnTo>
                  <a:pt x="1733" y="1336"/>
                </a:lnTo>
                <a:lnTo>
                  <a:pt x="1768" y="1392"/>
                </a:lnTo>
                <a:lnTo>
                  <a:pt x="1803" y="1450"/>
                </a:lnTo>
                <a:lnTo>
                  <a:pt x="1873" y="1569"/>
                </a:lnTo>
                <a:lnTo>
                  <a:pt x="1909" y="1626"/>
                </a:lnTo>
                <a:lnTo>
                  <a:pt x="1944" y="1681"/>
                </a:lnTo>
                <a:lnTo>
                  <a:pt x="1947" y="1686"/>
                </a:lnTo>
                <a:lnTo>
                  <a:pt x="1982" y="1735"/>
                </a:lnTo>
                <a:lnTo>
                  <a:pt x="2000" y="1758"/>
                </a:lnTo>
                <a:lnTo>
                  <a:pt x="2018" y="1779"/>
                </a:lnTo>
                <a:lnTo>
                  <a:pt x="2035" y="1798"/>
                </a:lnTo>
                <a:lnTo>
                  <a:pt x="2051" y="1815"/>
                </a:lnTo>
                <a:lnTo>
                  <a:pt x="2068" y="1829"/>
                </a:lnTo>
                <a:lnTo>
                  <a:pt x="2086" y="1842"/>
                </a:lnTo>
                <a:lnTo>
                  <a:pt x="2091" y="1845"/>
                </a:lnTo>
                <a:lnTo>
                  <a:pt x="2109" y="1856"/>
                </a:lnTo>
                <a:lnTo>
                  <a:pt x="2126" y="1863"/>
                </a:lnTo>
                <a:lnTo>
                  <a:pt x="2142" y="1866"/>
                </a:lnTo>
                <a:lnTo>
                  <a:pt x="2149" y="1866"/>
                </a:lnTo>
                <a:lnTo>
                  <a:pt x="2167" y="1868"/>
                </a:lnTo>
                <a:lnTo>
                  <a:pt x="2181" y="1864"/>
                </a:lnTo>
                <a:lnTo>
                  <a:pt x="2188" y="1863"/>
                </a:lnTo>
                <a:lnTo>
                  <a:pt x="2204" y="1857"/>
                </a:lnTo>
                <a:lnTo>
                  <a:pt x="2221" y="1849"/>
                </a:lnTo>
                <a:lnTo>
                  <a:pt x="2227" y="1843"/>
                </a:lnTo>
                <a:lnTo>
                  <a:pt x="2243" y="1831"/>
                </a:lnTo>
                <a:lnTo>
                  <a:pt x="2260" y="1817"/>
                </a:lnTo>
                <a:lnTo>
                  <a:pt x="2276" y="1800"/>
                </a:lnTo>
                <a:lnTo>
                  <a:pt x="2292" y="1780"/>
                </a:lnTo>
                <a:lnTo>
                  <a:pt x="2309" y="1758"/>
                </a:lnTo>
                <a:lnTo>
                  <a:pt x="2325" y="1735"/>
                </a:lnTo>
                <a:lnTo>
                  <a:pt x="2330" y="1730"/>
                </a:lnTo>
                <a:lnTo>
                  <a:pt x="2346" y="1703"/>
                </a:lnTo>
                <a:lnTo>
                  <a:pt x="2380" y="1649"/>
                </a:lnTo>
                <a:lnTo>
                  <a:pt x="2411" y="1590"/>
                </a:lnTo>
                <a:lnTo>
                  <a:pt x="2445" y="1527"/>
                </a:lnTo>
                <a:lnTo>
                  <a:pt x="2508" y="1397"/>
                </a:lnTo>
                <a:lnTo>
                  <a:pt x="2538" y="1334"/>
                </a:lnTo>
                <a:lnTo>
                  <a:pt x="2569" y="1274"/>
                </a:lnTo>
                <a:lnTo>
                  <a:pt x="2599" y="1218"/>
                </a:lnTo>
                <a:lnTo>
                  <a:pt x="2613" y="1192"/>
                </a:lnTo>
                <a:lnTo>
                  <a:pt x="2629" y="1169"/>
                </a:lnTo>
                <a:lnTo>
                  <a:pt x="2643" y="1147"/>
                </a:lnTo>
                <a:lnTo>
                  <a:pt x="2627" y="1141"/>
                </a:lnTo>
                <a:lnTo>
                  <a:pt x="2638" y="1152"/>
                </a:lnTo>
                <a:lnTo>
                  <a:pt x="2654" y="1133"/>
                </a:lnTo>
                <a:lnTo>
                  <a:pt x="2668" y="1115"/>
                </a:lnTo>
                <a:lnTo>
                  <a:pt x="2682" y="1101"/>
                </a:lnTo>
                <a:lnTo>
                  <a:pt x="2708" y="1077"/>
                </a:lnTo>
                <a:lnTo>
                  <a:pt x="2698" y="1064"/>
                </a:lnTo>
                <a:lnTo>
                  <a:pt x="2703" y="1080"/>
                </a:lnTo>
                <a:lnTo>
                  <a:pt x="2731" y="1061"/>
                </a:lnTo>
                <a:lnTo>
                  <a:pt x="2759" y="1047"/>
                </a:lnTo>
                <a:lnTo>
                  <a:pt x="2787" y="1038"/>
                </a:lnTo>
                <a:lnTo>
                  <a:pt x="2814" y="1031"/>
                </a:lnTo>
                <a:lnTo>
                  <a:pt x="2809" y="1015"/>
                </a:lnTo>
                <a:lnTo>
                  <a:pt x="2809" y="1033"/>
                </a:lnTo>
                <a:lnTo>
                  <a:pt x="2835" y="1029"/>
                </a:lnTo>
                <a:lnTo>
                  <a:pt x="2861" y="1028"/>
                </a:lnTo>
                <a:lnTo>
                  <a:pt x="2888" y="1028"/>
                </a:lnTo>
                <a:lnTo>
                  <a:pt x="2937" y="1028"/>
                </a:lnTo>
                <a:lnTo>
                  <a:pt x="2960" y="1029"/>
                </a:lnTo>
                <a:lnTo>
                  <a:pt x="2983" y="1028"/>
                </a:lnTo>
                <a:lnTo>
                  <a:pt x="3002" y="1024"/>
                </a:lnTo>
                <a:lnTo>
                  <a:pt x="3009" y="1024"/>
                </a:lnTo>
                <a:lnTo>
                  <a:pt x="3028" y="1017"/>
                </a:lnTo>
                <a:lnTo>
                  <a:pt x="3046" y="1008"/>
                </a:lnTo>
                <a:lnTo>
                  <a:pt x="3051" y="1005"/>
                </a:lnTo>
                <a:lnTo>
                  <a:pt x="3067" y="993"/>
                </a:lnTo>
                <a:lnTo>
                  <a:pt x="3079" y="975"/>
                </a:lnTo>
                <a:lnTo>
                  <a:pt x="3083" y="970"/>
                </a:lnTo>
                <a:lnTo>
                  <a:pt x="3093" y="949"/>
                </a:lnTo>
                <a:lnTo>
                  <a:pt x="3100" y="928"/>
                </a:lnTo>
                <a:lnTo>
                  <a:pt x="3106" y="903"/>
                </a:lnTo>
                <a:lnTo>
                  <a:pt x="3107" y="896"/>
                </a:lnTo>
                <a:lnTo>
                  <a:pt x="3113" y="844"/>
                </a:lnTo>
                <a:lnTo>
                  <a:pt x="3116" y="788"/>
                </a:lnTo>
                <a:lnTo>
                  <a:pt x="3118" y="732"/>
                </a:lnTo>
                <a:lnTo>
                  <a:pt x="3121" y="705"/>
                </a:lnTo>
                <a:lnTo>
                  <a:pt x="3125" y="681"/>
                </a:lnTo>
                <a:lnTo>
                  <a:pt x="3107" y="681"/>
                </a:lnTo>
                <a:lnTo>
                  <a:pt x="3123" y="686"/>
                </a:lnTo>
                <a:lnTo>
                  <a:pt x="3128" y="663"/>
                </a:lnTo>
                <a:lnTo>
                  <a:pt x="3135" y="642"/>
                </a:lnTo>
                <a:lnTo>
                  <a:pt x="3146" y="623"/>
                </a:lnTo>
                <a:lnTo>
                  <a:pt x="3130" y="618"/>
                </a:lnTo>
                <a:lnTo>
                  <a:pt x="3141" y="628"/>
                </a:lnTo>
                <a:lnTo>
                  <a:pt x="3155" y="614"/>
                </a:lnTo>
                <a:lnTo>
                  <a:pt x="3169" y="602"/>
                </a:lnTo>
                <a:lnTo>
                  <a:pt x="3158" y="590"/>
                </a:lnTo>
                <a:lnTo>
                  <a:pt x="3164" y="606"/>
                </a:lnTo>
                <a:lnTo>
                  <a:pt x="3183" y="597"/>
                </a:lnTo>
                <a:lnTo>
                  <a:pt x="3202" y="590"/>
                </a:lnTo>
                <a:lnTo>
                  <a:pt x="3197" y="574"/>
                </a:lnTo>
                <a:lnTo>
                  <a:pt x="3197" y="592"/>
                </a:lnTo>
                <a:lnTo>
                  <a:pt x="3220" y="586"/>
                </a:lnTo>
                <a:lnTo>
                  <a:pt x="3269" y="583"/>
                </a:lnTo>
                <a:lnTo>
                  <a:pt x="3322" y="583"/>
                </a:lnTo>
                <a:lnTo>
                  <a:pt x="3375" y="583"/>
                </a:lnTo>
                <a:lnTo>
                  <a:pt x="3424" y="583"/>
                </a:lnTo>
                <a:lnTo>
                  <a:pt x="3447" y="579"/>
                </a:lnTo>
                <a:lnTo>
                  <a:pt x="3468" y="576"/>
                </a:lnTo>
                <a:lnTo>
                  <a:pt x="3475" y="574"/>
                </a:lnTo>
                <a:lnTo>
                  <a:pt x="3494" y="569"/>
                </a:lnTo>
                <a:lnTo>
                  <a:pt x="3513" y="558"/>
                </a:lnTo>
                <a:lnTo>
                  <a:pt x="3526" y="550"/>
                </a:lnTo>
                <a:lnTo>
                  <a:pt x="3531" y="544"/>
                </a:lnTo>
                <a:lnTo>
                  <a:pt x="3542" y="532"/>
                </a:lnTo>
                <a:lnTo>
                  <a:pt x="3547" y="527"/>
                </a:lnTo>
                <a:lnTo>
                  <a:pt x="3556" y="513"/>
                </a:lnTo>
                <a:lnTo>
                  <a:pt x="3564" y="497"/>
                </a:lnTo>
                <a:lnTo>
                  <a:pt x="3577" y="462"/>
                </a:lnTo>
                <a:lnTo>
                  <a:pt x="3585" y="425"/>
                </a:lnTo>
                <a:lnTo>
                  <a:pt x="3596" y="387"/>
                </a:lnTo>
                <a:lnTo>
                  <a:pt x="3608" y="352"/>
                </a:lnTo>
                <a:lnTo>
                  <a:pt x="3615" y="336"/>
                </a:lnTo>
                <a:lnTo>
                  <a:pt x="3626" y="322"/>
                </a:lnTo>
                <a:lnTo>
                  <a:pt x="3610" y="317"/>
                </a:lnTo>
                <a:lnTo>
                  <a:pt x="3621" y="327"/>
                </a:lnTo>
                <a:lnTo>
                  <a:pt x="3633" y="315"/>
                </a:lnTo>
                <a:lnTo>
                  <a:pt x="3622" y="303"/>
                </a:lnTo>
                <a:lnTo>
                  <a:pt x="3628" y="318"/>
                </a:lnTo>
                <a:lnTo>
                  <a:pt x="3645" y="306"/>
                </a:lnTo>
                <a:lnTo>
                  <a:pt x="3636" y="292"/>
                </a:lnTo>
                <a:lnTo>
                  <a:pt x="3645" y="306"/>
                </a:lnTo>
                <a:lnTo>
                  <a:pt x="3659" y="299"/>
                </a:lnTo>
                <a:lnTo>
                  <a:pt x="3679" y="292"/>
                </a:lnTo>
                <a:lnTo>
                  <a:pt x="3700" y="289"/>
                </a:lnTo>
                <a:lnTo>
                  <a:pt x="3694" y="273"/>
                </a:lnTo>
                <a:lnTo>
                  <a:pt x="3694" y="289"/>
                </a:lnTo>
                <a:lnTo>
                  <a:pt x="3717" y="285"/>
                </a:lnTo>
                <a:lnTo>
                  <a:pt x="3768" y="280"/>
                </a:lnTo>
                <a:lnTo>
                  <a:pt x="3821" y="278"/>
                </a:lnTo>
                <a:lnTo>
                  <a:pt x="3874" y="276"/>
                </a:lnTo>
                <a:lnTo>
                  <a:pt x="3925" y="273"/>
                </a:lnTo>
                <a:lnTo>
                  <a:pt x="3949" y="269"/>
                </a:lnTo>
                <a:lnTo>
                  <a:pt x="3972" y="266"/>
                </a:lnTo>
                <a:lnTo>
                  <a:pt x="3977" y="264"/>
                </a:lnTo>
                <a:lnTo>
                  <a:pt x="3999" y="259"/>
                </a:lnTo>
                <a:lnTo>
                  <a:pt x="4018" y="250"/>
                </a:lnTo>
                <a:lnTo>
                  <a:pt x="4050" y="231"/>
                </a:lnTo>
                <a:lnTo>
                  <a:pt x="4055" y="226"/>
                </a:lnTo>
                <a:lnTo>
                  <a:pt x="4083" y="203"/>
                </a:lnTo>
                <a:lnTo>
                  <a:pt x="4109" y="177"/>
                </a:lnTo>
                <a:lnTo>
                  <a:pt x="4132" y="149"/>
                </a:lnTo>
                <a:lnTo>
                  <a:pt x="4136" y="143"/>
                </a:lnTo>
                <a:lnTo>
                  <a:pt x="4157" y="114"/>
                </a:lnTo>
                <a:lnTo>
                  <a:pt x="4176" y="80"/>
                </a:lnTo>
                <a:lnTo>
                  <a:pt x="4211" y="17"/>
                </a:lnTo>
                <a:lnTo>
                  <a:pt x="4183" y="2"/>
                </a:lnTo>
                <a:lnTo>
                  <a:pt x="4144" y="68"/>
                </a:lnTo>
                <a:lnTo>
                  <a:pt x="4125" y="101"/>
                </a:lnTo>
                <a:lnTo>
                  <a:pt x="4104" y="131"/>
                </a:lnTo>
                <a:lnTo>
                  <a:pt x="4120" y="138"/>
                </a:lnTo>
                <a:lnTo>
                  <a:pt x="4109" y="126"/>
                </a:lnTo>
                <a:lnTo>
                  <a:pt x="4086" y="154"/>
                </a:lnTo>
                <a:lnTo>
                  <a:pt x="4060" y="180"/>
                </a:lnTo>
                <a:lnTo>
                  <a:pt x="4032" y="203"/>
                </a:lnTo>
                <a:lnTo>
                  <a:pt x="4043" y="215"/>
                </a:lnTo>
                <a:lnTo>
                  <a:pt x="4037" y="199"/>
                </a:lnTo>
                <a:lnTo>
                  <a:pt x="4004" y="220"/>
                </a:lnTo>
                <a:lnTo>
                  <a:pt x="3986" y="227"/>
                </a:lnTo>
                <a:lnTo>
                  <a:pt x="3965" y="233"/>
                </a:lnTo>
                <a:lnTo>
                  <a:pt x="3972" y="248"/>
                </a:lnTo>
                <a:lnTo>
                  <a:pt x="3972" y="233"/>
                </a:lnTo>
                <a:lnTo>
                  <a:pt x="3949" y="236"/>
                </a:lnTo>
                <a:lnTo>
                  <a:pt x="3925" y="240"/>
                </a:lnTo>
                <a:lnTo>
                  <a:pt x="3874" y="243"/>
                </a:lnTo>
                <a:lnTo>
                  <a:pt x="3821" y="245"/>
                </a:lnTo>
                <a:lnTo>
                  <a:pt x="3768" y="247"/>
                </a:lnTo>
                <a:lnTo>
                  <a:pt x="3717" y="252"/>
                </a:lnTo>
                <a:lnTo>
                  <a:pt x="3694" y="255"/>
                </a:lnTo>
                <a:lnTo>
                  <a:pt x="3687" y="257"/>
                </a:lnTo>
                <a:lnTo>
                  <a:pt x="3666" y="261"/>
                </a:lnTo>
                <a:lnTo>
                  <a:pt x="3647" y="268"/>
                </a:lnTo>
                <a:lnTo>
                  <a:pt x="3629" y="278"/>
                </a:lnTo>
                <a:lnTo>
                  <a:pt x="3628" y="278"/>
                </a:lnTo>
                <a:lnTo>
                  <a:pt x="3615" y="287"/>
                </a:lnTo>
                <a:lnTo>
                  <a:pt x="3610" y="292"/>
                </a:lnTo>
                <a:lnTo>
                  <a:pt x="3598" y="304"/>
                </a:lnTo>
                <a:lnTo>
                  <a:pt x="3594" y="310"/>
                </a:lnTo>
                <a:lnTo>
                  <a:pt x="3584" y="324"/>
                </a:lnTo>
                <a:lnTo>
                  <a:pt x="3577" y="339"/>
                </a:lnTo>
                <a:lnTo>
                  <a:pt x="3564" y="375"/>
                </a:lnTo>
                <a:lnTo>
                  <a:pt x="3554" y="413"/>
                </a:lnTo>
                <a:lnTo>
                  <a:pt x="3545" y="450"/>
                </a:lnTo>
                <a:lnTo>
                  <a:pt x="3533" y="485"/>
                </a:lnTo>
                <a:lnTo>
                  <a:pt x="3524" y="501"/>
                </a:lnTo>
                <a:lnTo>
                  <a:pt x="3515" y="515"/>
                </a:lnTo>
                <a:lnTo>
                  <a:pt x="3531" y="520"/>
                </a:lnTo>
                <a:lnTo>
                  <a:pt x="3519" y="509"/>
                </a:lnTo>
                <a:lnTo>
                  <a:pt x="3508" y="522"/>
                </a:lnTo>
                <a:lnTo>
                  <a:pt x="3519" y="534"/>
                </a:lnTo>
                <a:lnTo>
                  <a:pt x="3513" y="518"/>
                </a:lnTo>
                <a:lnTo>
                  <a:pt x="3496" y="530"/>
                </a:lnTo>
                <a:lnTo>
                  <a:pt x="3482" y="537"/>
                </a:lnTo>
                <a:lnTo>
                  <a:pt x="3462" y="543"/>
                </a:lnTo>
                <a:lnTo>
                  <a:pt x="3468" y="558"/>
                </a:lnTo>
                <a:lnTo>
                  <a:pt x="3468" y="543"/>
                </a:lnTo>
                <a:lnTo>
                  <a:pt x="3447" y="546"/>
                </a:lnTo>
                <a:lnTo>
                  <a:pt x="3424" y="550"/>
                </a:lnTo>
                <a:lnTo>
                  <a:pt x="3375" y="550"/>
                </a:lnTo>
                <a:lnTo>
                  <a:pt x="3322" y="550"/>
                </a:lnTo>
                <a:lnTo>
                  <a:pt x="3269" y="550"/>
                </a:lnTo>
                <a:lnTo>
                  <a:pt x="3220" y="553"/>
                </a:lnTo>
                <a:lnTo>
                  <a:pt x="3197" y="558"/>
                </a:lnTo>
                <a:lnTo>
                  <a:pt x="3190" y="558"/>
                </a:lnTo>
                <a:lnTo>
                  <a:pt x="3171" y="565"/>
                </a:lnTo>
                <a:lnTo>
                  <a:pt x="3151" y="574"/>
                </a:lnTo>
                <a:lnTo>
                  <a:pt x="3146" y="579"/>
                </a:lnTo>
                <a:lnTo>
                  <a:pt x="3132" y="590"/>
                </a:lnTo>
                <a:lnTo>
                  <a:pt x="3118" y="606"/>
                </a:lnTo>
                <a:lnTo>
                  <a:pt x="3114" y="611"/>
                </a:lnTo>
                <a:lnTo>
                  <a:pt x="3104" y="630"/>
                </a:lnTo>
                <a:lnTo>
                  <a:pt x="3097" y="651"/>
                </a:lnTo>
                <a:lnTo>
                  <a:pt x="3092" y="674"/>
                </a:lnTo>
                <a:lnTo>
                  <a:pt x="3092" y="681"/>
                </a:lnTo>
                <a:lnTo>
                  <a:pt x="3088" y="705"/>
                </a:lnTo>
                <a:lnTo>
                  <a:pt x="3085" y="732"/>
                </a:lnTo>
                <a:lnTo>
                  <a:pt x="3083" y="788"/>
                </a:lnTo>
                <a:lnTo>
                  <a:pt x="3079" y="844"/>
                </a:lnTo>
                <a:lnTo>
                  <a:pt x="3074" y="896"/>
                </a:lnTo>
                <a:lnTo>
                  <a:pt x="3090" y="896"/>
                </a:lnTo>
                <a:lnTo>
                  <a:pt x="3074" y="891"/>
                </a:lnTo>
                <a:lnTo>
                  <a:pt x="3069" y="916"/>
                </a:lnTo>
                <a:lnTo>
                  <a:pt x="3062" y="937"/>
                </a:lnTo>
                <a:lnTo>
                  <a:pt x="3051" y="958"/>
                </a:lnTo>
                <a:lnTo>
                  <a:pt x="3067" y="963"/>
                </a:lnTo>
                <a:lnTo>
                  <a:pt x="3056" y="952"/>
                </a:lnTo>
                <a:lnTo>
                  <a:pt x="3042" y="970"/>
                </a:lnTo>
                <a:lnTo>
                  <a:pt x="3055" y="980"/>
                </a:lnTo>
                <a:lnTo>
                  <a:pt x="3044" y="970"/>
                </a:lnTo>
                <a:lnTo>
                  <a:pt x="3028" y="982"/>
                </a:lnTo>
                <a:lnTo>
                  <a:pt x="3039" y="993"/>
                </a:lnTo>
                <a:lnTo>
                  <a:pt x="3034" y="977"/>
                </a:lnTo>
                <a:lnTo>
                  <a:pt x="3016" y="986"/>
                </a:lnTo>
                <a:lnTo>
                  <a:pt x="2997" y="993"/>
                </a:lnTo>
                <a:lnTo>
                  <a:pt x="3002" y="1008"/>
                </a:lnTo>
                <a:lnTo>
                  <a:pt x="3002" y="991"/>
                </a:lnTo>
                <a:lnTo>
                  <a:pt x="2983" y="994"/>
                </a:lnTo>
                <a:lnTo>
                  <a:pt x="2960" y="996"/>
                </a:lnTo>
                <a:lnTo>
                  <a:pt x="2937" y="994"/>
                </a:lnTo>
                <a:lnTo>
                  <a:pt x="2888" y="994"/>
                </a:lnTo>
                <a:lnTo>
                  <a:pt x="2861" y="994"/>
                </a:lnTo>
                <a:lnTo>
                  <a:pt x="2835" y="996"/>
                </a:lnTo>
                <a:lnTo>
                  <a:pt x="2809" y="1000"/>
                </a:lnTo>
                <a:lnTo>
                  <a:pt x="2801" y="1000"/>
                </a:lnTo>
                <a:lnTo>
                  <a:pt x="2775" y="1007"/>
                </a:lnTo>
                <a:lnTo>
                  <a:pt x="2747" y="1015"/>
                </a:lnTo>
                <a:lnTo>
                  <a:pt x="2719" y="1029"/>
                </a:lnTo>
                <a:lnTo>
                  <a:pt x="2691" y="1049"/>
                </a:lnTo>
                <a:lnTo>
                  <a:pt x="2685" y="1054"/>
                </a:lnTo>
                <a:lnTo>
                  <a:pt x="2659" y="1078"/>
                </a:lnTo>
                <a:lnTo>
                  <a:pt x="2645" y="1092"/>
                </a:lnTo>
                <a:lnTo>
                  <a:pt x="2631" y="1110"/>
                </a:lnTo>
                <a:lnTo>
                  <a:pt x="2615" y="1129"/>
                </a:lnTo>
                <a:lnTo>
                  <a:pt x="2612" y="1134"/>
                </a:lnTo>
                <a:lnTo>
                  <a:pt x="2598" y="1157"/>
                </a:lnTo>
                <a:lnTo>
                  <a:pt x="2582" y="1180"/>
                </a:lnTo>
                <a:lnTo>
                  <a:pt x="2568" y="1206"/>
                </a:lnTo>
                <a:lnTo>
                  <a:pt x="2538" y="1262"/>
                </a:lnTo>
                <a:lnTo>
                  <a:pt x="2506" y="1322"/>
                </a:lnTo>
                <a:lnTo>
                  <a:pt x="2476" y="1385"/>
                </a:lnTo>
                <a:lnTo>
                  <a:pt x="2413" y="1514"/>
                </a:lnTo>
                <a:lnTo>
                  <a:pt x="2380" y="1577"/>
                </a:lnTo>
                <a:lnTo>
                  <a:pt x="2348" y="1637"/>
                </a:lnTo>
                <a:lnTo>
                  <a:pt x="2315" y="1691"/>
                </a:lnTo>
                <a:lnTo>
                  <a:pt x="2299" y="1717"/>
                </a:lnTo>
                <a:lnTo>
                  <a:pt x="2315" y="1723"/>
                </a:lnTo>
                <a:lnTo>
                  <a:pt x="2302" y="1712"/>
                </a:lnTo>
                <a:lnTo>
                  <a:pt x="2286" y="1735"/>
                </a:lnTo>
                <a:lnTo>
                  <a:pt x="2269" y="1758"/>
                </a:lnTo>
                <a:lnTo>
                  <a:pt x="2253" y="1777"/>
                </a:lnTo>
                <a:lnTo>
                  <a:pt x="2237" y="1794"/>
                </a:lnTo>
                <a:lnTo>
                  <a:pt x="2220" y="1808"/>
                </a:lnTo>
                <a:lnTo>
                  <a:pt x="2204" y="1821"/>
                </a:lnTo>
                <a:lnTo>
                  <a:pt x="2214" y="1833"/>
                </a:lnTo>
                <a:lnTo>
                  <a:pt x="2209" y="1817"/>
                </a:lnTo>
                <a:lnTo>
                  <a:pt x="2192" y="1826"/>
                </a:lnTo>
                <a:lnTo>
                  <a:pt x="2176" y="1831"/>
                </a:lnTo>
                <a:lnTo>
                  <a:pt x="2181" y="1847"/>
                </a:lnTo>
                <a:lnTo>
                  <a:pt x="2181" y="1831"/>
                </a:lnTo>
                <a:lnTo>
                  <a:pt x="2165" y="1835"/>
                </a:lnTo>
                <a:lnTo>
                  <a:pt x="2149" y="1833"/>
                </a:lnTo>
                <a:lnTo>
                  <a:pt x="2149" y="1850"/>
                </a:lnTo>
                <a:lnTo>
                  <a:pt x="2155" y="1835"/>
                </a:lnTo>
                <a:lnTo>
                  <a:pt x="2139" y="1831"/>
                </a:lnTo>
                <a:lnTo>
                  <a:pt x="2121" y="1824"/>
                </a:lnTo>
                <a:lnTo>
                  <a:pt x="2104" y="1814"/>
                </a:lnTo>
                <a:lnTo>
                  <a:pt x="2098" y="1829"/>
                </a:lnTo>
                <a:lnTo>
                  <a:pt x="2111" y="1819"/>
                </a:lnTo>
                <a:lnTo>
                  <a:pt x="2093" y="1807"/>
                </a:lnTo>
                <a:lnTo>
                  <a:pt x="2076" y="1793"/>
                </a:lnTo>
                <a:lnTo>
                  <a:pt x="2060" y="1775"/>
                </a:lnTo>
                <a:lnTo>
                  <a:pt x="2042" y="1756"/>
                </a:lnTo>
                <a:lnTo>
                  <a:pt x="2025" y="1735"/>
                </a:lnTo>
                <a:lnTo>
                  <a:pt x="2007" y="1712"/>
                </a:lnTo>
                <a:lnTo>
                  <a:pt x="1972" y="1663"/>
                </a:lnTo>
                <a:lnTo>
                  <a:pt x="1959" y="1674"/>
                </a:lnTo>
                <a:lnTo>
                  <a:pt x="1975" y="1668"/>
                </a:lnTo>
                <a:lnTo>
                  <a:pt x="1940" y="1614"/>
                </a:lnTo>
                <a:lnTo>
                  <a:pt x="1905" y="1556"/>
                </a:lnTo>
                <a:lnTo>
                  <a:pt x="1835" y="1437"/>
                </a:lnTo>
                <a:lnTo>
                  <a:pt x="1800" y="1379"/>
                </a:lnTo>
                <a:lnTo>
                  <a:pt x="1764" y="1323"/>
                </a:lnTo>
                <a:lnTo>
                  <a:pt x="1731" y="1273"/>
                </a:lnTo>
                <a:lnTo>
                  <a:pt x="1727" y="1267"/>
                </a:lnTo>
                <a:lnTo>
                  <a:pt x="1710" y="1243"/>
                </a:lnTo>
                <a:lnTo>
                  <a:pt x="1694" y="1222"/>
                </a:lnTo>
                <a:lnTo>
                  <a:pt x="1676" y="1201"/>
                </a:lnTo>
                <a:lnTo>
                  <a:pt x="1661" y="1183"/>
                </a:lnTo>
                <a:lnTo>
                  <a:pt x="1643" y="1166"/>
                </a:lnTo>
                <a:lnTo>
                  <a:pt x="1626" y="1152"/>
                </a:lnTo>
                <a:lnTo>
                  <a:pt x="1594" y="1131"/>
                </a:lnTo>
                <a:lnTo>
                  <a:pt x="1589" y="1126"/>
                </a:lnTo>
                <a:lnTo>
                  <a:pt x="1555" y="1108"/>
                </a:lnTo>
                <a:lnTo>
                  <a:pt x="1520" y="1092"/>
                </a:lnTo>
                <a:lnTo>
                  <a:pt x="1487" y="1082"/>
                </a:lnTo>
                <a:lnTo>
                  <a:pt x="1451" y="1075"/>
                </a:lnTo>
                <a:lnTo>
                  <a:pt x="1444" y="1073"/>
                </a:lnTo>
                <a:lnTo>
                  <a:pt x="1411" y="1068"/>
                </a:lnTo>
                <a:lnTo>
                  <a:pt x="1376" y="1064"/>
                </a:lnTo>
                <a:lnTo>
                  <a:pt x="1343" y="1063"/>
                </a:lnTo>
                <a:lnTo>
                  <a:pt x="1279" y="1059"/>
                </a:lnTo>
                <a:lnTo>
                  <a:pt x="1249" y="1057"/>
                </a:lnTo>
                <a:lnTo>
                  <a:pt x="1221" y="1054"/>
                </a:lnTo>
                <a:lnTo>
                  <a:pt x="1195" y="1050"/>
                </a:lnTo>
                <a:lnTo>
                  <a:pt x="1195" y="1066"/>
                </a:lnTo>
                <a:lnTo>
                  <a:pt x="1202" y="1050"/>
                </a:lnTo>
                <a:lnTo>
                  <a:pt x="1177" y="1043"/>
                </a:lnTo>
                <a:lnTo>
                  <a:pt x="1156" y="1035"/>
                </a:lnTo>
                <a:lnTo>
                  <a:pt x="1151" y="1050"/>
                </a:lnTo>
                <a:lnTo>
                  <a:pt x="1163" y="1040"/>
                </a:lnTo>
                <a:lnTo>
                  <a:pt x="1142" y="1026"/>
                </a:lnTo>
                <a:lnTo>
                  <a:pt x="1130" y="1012"/>
                </a:lnTo>
                <a:lnTo>
                  <a:pt x="1117" y="1022"/>
                </a:lnTo>
                <a:lnTo>
                  <a:pt x="1133" y="1017"/>
                </a:lnTo>
                <a:lnTo>
                  <a:pt x="1121" y="1000"/>
                </a:lnTo>
                <a:lnTo>
                  <a:pt x="1114" y="979"/>
                </a:lnTo>
                <a:lnTo>
                  <a:pt x="1110" y="958"/>
                </a:lnTo>
                <a:lnTo>
                  <a:pt x="1095" y="965"/>
                </a:lnTo>
                <a:lnTo>
                  <a:pt x="1110" y="965"/>
                </a:lnTo>
                <a:lnTo>
                  <a:pt x="1109" y="942"/>
                </a:lnTo>
                <a:lnTo>
                  <a:pt x="1109" y="919"/>
                </a:lnTo>
                <a:lnTo>
                  <a:pt x="1110" y="870"/>
                </a:lnTo>
                <a:lnTo>
                  <a:pt x="1114" y="823"/>
                </a:lnTo>
                <a:lnTo>
                  <a:pt x="1116" y="800"/>
                </a:lnTo>
                <a:lnTo>
                  <a:pt x="1114" y="779"/>
                </a:lnTo>
                <a:lnTo>
                  <a:pt x="1110" y="758"/>
                </a:lnTo>
                <a:lnTo>
                  <a:pt x="1110" y="753"/>
                </a:lnTo>
                <a:lnTo>
                  <a:pt x="1103" y="733"/>
                </a:lnTo>
                <a:lnTo>
                  <a:pt x="1095" y="718"/>
                </a:lnTo>
                <a:lnTo>
                  <a:pt x="1091" y="712"/>
                </a:lnTo>
                <a:lnTo>
                  <a:pt x="1077" y="698"/>
                </a:lnTo>
                <a:lnTo>
                  <a:pt x="1063" y="690"/>
                </a:lnTo>
                <a:lnTo>
                  <a:pt x="1056" y="684"/>
                </a:lnTo>
                <a:lnTo>
                  <a:pt x="1037" y="677"/>
                </a:lnTo>
                <a:lnTo>
                  <a:pt x="1012" y="672"/>
                </a:lnTo>
                <a:lnTo>
                  <a:pt x="1007" y="672"/>
                </a:lnTo>
                <a:lnTo>
                  <a:pt x="980" y="669"/>
                </a:lnTo>
                <a:lnTo>
                  <a:pt x="954" y="667"/>
                </a:lnTo>
                <a:lnTo>
                  <a:pt x="924" y="667"/>
                </a:lnTo>
                <a:lnTo>
                  <a:pt x="864" y="669"/>
                </a:lnTo>
                <a:lnTo>
                  <a:pt x="803" y="669"/>
                </a:lnTo>
                <a:lnTo>
                  <a:pt x="775" y="669"/>
                </a:lnTo>
                <a:lnTo>
                  <a:pt x="747" y="667"/>
                </a:lnTo>
                <a:lnTo>
                  <a:pt x="720" y="662"/>
                </a:lnTo>
                <a:lnTo>
                  <a:pt x="720" y="679"/>
                </a:lnTo>
                <a:lnTo>
                  <a:pt x="727" y="663"/>
                </a:lnTo>
                <a:lnTo>
                  <a:pt x="703" y="656"/>
                </a:lnTo>
                <a:lnTo>
                  <a:pt x="682" y="649"/>
                </a:lnTo>
                <a:lnTo>
                  <a:pt x="676" y="665"/>
                </a:lnTo>
                <a:lnTo>
                  <a:pt x="689" y="653"/>
                </a:lnTo>
                <a:lnTo>
                  <a:pt x="669" y="641"/>
                </a:lnTo>
                <a:lnTo>
                  <a:pt x="657" y="627"/>
                </a:lnTo>
                <a:lnTo>
                  <a:pt x="645" y="639"/>
                </a:lnTo>
                <a:lnTo>
                  <a:pt x="660" y="632"/>
                </a:lnTo>
                <a:lnTo>
                  <a:pt x="650" y="614"/>
                </a:lnTo>
                <a:lnTo>
                  <a:pt x="643" y="593"/>
                </a:lnTo>
                <a:lnTo>
                  <a:pt x="638" y="571"/>
                </a:lnTo>
                <a:lnTo>
                  <a:pt x="622" y="576"/>
                </a:lnTo>
                <a:lnTo>
                  <a:pt x="638" y="576"/>
                </a:lnTo>
                <a:lnTo>
                  <a:pt x="634" y="551"/>
                </a:lnTo>
                <a:lnTo>
                  <a:pt x="632" y="525"/>
                </a:lnTo>
                <a:lnTo>
                  <a:pt x="629" y="469"/>
                </a:lnTo>
                <a:lnTo>
                  <a:pt x="627" y="415"/>
                </a:lnTo>
                <a:lnTo>
                  <a:pt x="624" y="389"/>
                </a:lnTo>
                <a:lnTo>
                  <a:pt x="622" y="364"/>
                </a:lnTo>
                <a:lnTo>
                  <a:pt x="620" y="357"/>
                </a:lnTo>
                <a:lnTo>
                  <a:pt x="615" y="334"/>
                </a:lnTo>
                <a:lnTo>
                  <a:pt x="608" y="313"/>
                </a:lnTo>
                <a:lnTo>
                  <a:pt x="599" y="294"/>
                </a:lnTo>
                <a:lnTo>
                  <a:pt x="595" y="289"/>
                </a:lnTo>
                <a:lnTo>
                  <a:pt x="583" y="273"/>
                </a:lnTo>
                <a:lnTo>
                  <a:pt x="571" y="285"/>
                </a:lnTo>
                <a:lnTo>
                  <a:pt x="583" y="275"/>
                </a:lnTo>
                <a:lnTo>
                  <a:pt x="569" y="261"/>
                </a:lnTo>
                <a:lnTo>
                  <a:pt x="562" y="257"/>
                </a:lnTo>
                <a:lnTo>
                  <a:pt x="544" y="247"/>
                </a:lnTo>
                <a:lnTo>
                  <a:pt x="525" y="240"/>
                </a:lnTo>
                <a:lnTo>
                  <a:pt x="504" y="234"/>
                </a:lnTo>
                <a:lnTo>
                  <a:pt x="499" y="234"/>
                </a:lnTo>
                <a:lnTo>
                  <a:pt x="453" y="227"/>
                </a:lnTo>
                <a:lnTo>
                  <a:pt x="404" y="224"/>
                </a:lnTo>
                <a:lnTo>
                  <a:pt x="353" y="224"/>
                </a:lnTo>
                <a:lnTo>
                  <a:pt x="304" y="220"/>
                </a:lnTo>
                <a:lnTo>
                  <a:pt x="258" y="213"/>
                </a:lnTo>
                <a:lnTo>
                  <a:pt x="258" y="231"/>
                </a:lnTo>
                <a:lnTo>
                  <a:pt x="265" y="215"/>
                </a:lnTo>
                <a:lnTo>
                  <a:pt x="244" y="208"/>
                </a:lnTo>
                <a:lnTo>
                  <a:pt x="228" y="203"/>
                </a:lnTo>
                <a:lnTo>
                  <a:pt x="226" y="203"/>
                </a:lnTo>
                <a:lnTo>
                  <a:pt x="193" y="182"/>
                </a:lnTo>
                <a:lnTo>
                  <a:pt x="186" y="198"/>
                </a:lnTo>
                <a:lnTo>
                  <a:pt x="198" y="187"/>
                </a:lnTo>
                <a:lnTo>
                  <a:pt x="168" y="164"/>
                </a:lnTo>
                <a:lnTo>
                  <a:pt x="140" y="142"/>
                </a:lnTo>
                <a:lnTo>
                  <a:pt x="114" y="115"/>
                </a:lnTo>
                <a:lnTo>
                  <a:pt x="68" y="58"/>
                </a:lnTo>
                <a:lnTo>
                  <a:pt x="2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2480" name="Oval 50"/>
          <p:cNvSpPr>
            <a:spLocks noChangeArrowheads="1"/>
          </p:cNvSpPr>
          <p:nvPr/>
        </p:nvSpPr>
        <p:spPr bwMode="auto">
          <a:xfrm>
            <a:off x="6880225" y="5889625"/>
            <a:ext cx="71438" cy="69850"/>
          </a:xfrm>
          <a:prstGeom prst="ellipse">
            <a:avLst/>
          </a:prstGeom>
          <a:solidFill>
            <a:srgbClr val="000000"/>
          </a:solidFill>
          <a:ln w="7938">
            <a:solidFill>
              <a:srgbClr val="000000"/>
            </a:solidFill>
            <a:round/>
            <a:headEnd/>
            <a:tailEnd/>
          </a:ln>
        </p:spPr>
        <p:txBody>
          <a:bodyPr/>
          <a:lstStyle/>
          <a:p>
            <a:endParaRPr lang="de-DE"/>
          </a:p>
        </p:txBody>
      </p:sp>
      <p:sp>
        <p:nvSpPr>
          <p:cNvPr id="62481" name="Oval 51"/>
          <p:cNvSpPr>
            <a:spLocks noChangeArrowheads="1"/>
          </p:cNvSpPr>
          <p:nvPr/>
        </p:nvSpPr>
        <p:spPr bwMode="auto">
          <a:xfrm>
            <a:off x="5824538" y="4959350"/>
            <a:ext cx="71437" cy="69850"/>
          </a:xfrm>
          <a:prstGeom prst="ellipse">
            <a:avLst/>
          </a:prstGeom>
          <a:solidFill>
            <a:srgbClr val="000000"/>
          </a:solidFill>
          <a:ln w="7938">
            <a:solidFill>
              <a:srgbClr val="000000"/>
            </a:solidFill>
            <a:round/>
            <a:headEnd/>
            <a:tailEnd/>
          </a:ln>
        </p:spPr>
        <p:txBody>
          <a:bodyPr/>
          <a:lstStyle/>
          <a:p>
            <a:endParaRPr lang="de-DE"/>
          </a:p>
        </p:txBody>
      </p:sp>
      <p:sp>
        <p:nvSpPr>
          <p:cNvPr id="62482" name="Oval 52"/>
          <p:cNvSpPr>
            <a:spLocks noChangeArrowheads="1"/>
          </p:cNvSpPr>
          <p:nvPr/>
        </p:nvSpPr>
        <p:spPr bwMode="auto">
          <a:xfrm>
            <a:off x="6148388" y="5254625"/>
            <a:ext cx="69850" cy="69850"/>
          </a:xfrm>
          <a:prstGeom prst="ellipse">
            <a:avLst/>
          </a:prstGeom>
          <a:solidFill>
            <a:srgbClr val="000000"/>
          </a:solidFill>
          <a:ln w="7938">
            <a:solidFill>
              <a:srgbClr val="000000"/>
            </a:solidFill>
            <a:round/>
            <a:headEnd/>
            <a:tailEnd/>
          </a:ln>
        </p:spPr>
        <p:txBody>
          <a:bodyPr/>
          <a:lstStyle/>
          <a:p>
            <a:endParaRPr lang="de-DE"/>
          </a:p>
        </p:txBody>
      </p:sp>
      <p:sp>
        <p:nvSpPr>
          <p:cNvPr id="62483" name="Oval 53"/>
          <p:cNvSpPr>
            <a:spLocks noChangeArrowheads="1"/>
          </p:cNvSpPr>
          <p:nvPr/>
        </p:nvSpPr>
        <p:spPr bwMode="auto">
          <a:xfrm>
            <a:off x="8240713" y="4611688"/>
            <a:ext cx="71437" cy="69850"/>
          </a:xfrm>
          <a:prstGeom prst="ellipse">
            <a:avLst/>
          </a:prstGeom>
          <a:solidFill>
            <a:srgbClr val="000000"/>
          </a:solidFill>
          <a:ln w="7938">
            <a:solidFill>
              <a:srgbClr val="000000"/>
            </a:solidFill>
            <a:round/>
            <a:headEnd/>
            <a:tailEnd/>
          </a:ln>
        </p:spPr>
        <p:txBody>
          <a:bodyPr/>
          <a:lstStyle/>
          <a:p>
            <a:endParaRPr lang="de-DE"/>
          </a:p>
        </p:txBody>
      </p:sp>
      <p:sp>
        <p:nvSpPr>
          <p:cNvPr id="62484" name="Oval 54"/>
          <p:cNvSpPr>
            <a:spLocks noChangeArrowheads="1"/>
          </p:cNvSpPr>
          <p:nvPr/>
        </p:nvSpPr>
        <p:spPr bwMode="auto">
          <a:xfrm>
            <a:off x="7848600" y="4846638"/>
            <a:ext cx="71438" cy="69850"/>
          </a:xfrm>
          <a:prstGeom prst="ellipse">
            <a:avLst/>
          </a:prstGeom>
          <a:solidFill>
            <a:srgbClr val="000000"/>
          </a:solidFill>
          <a:ln w="7938">
            <a:solidFill>
              <a:srgbClr val="000000"/>
            </a:solidFill>
            <a:round/>
            <a:headEnd/>
            <a:tailEnd/>
          </a:ln>
        </p:spPr>
        <p:txBody>
          <a:bodyPr/>
          <a:lstStyle/>
          <a:p>
            <a:endParaRPr lang="de-DE"/>
          </a:p>
        </p:txBody>
      </p:sp>
      <p:sp>
        <p:nvSpPr>
          <p:cNvPr id="62485" name="Oval 55"/>
          <p:cNvSpPr>
            <a:spLocks noChangeArrowheads="1"/>
          </p:cNvSpPr>
          <p:nvPr/>
        </p:nvSpPr>
        <p:spPr bwMode="auto">
          <a:xfrm>
            <a:off x="7499350" y="5194300"/>
            <a:ext cx="71438" cy="69850"/>
          </a:xfrm>
          <a:prstGeom prst="ellipse">
            <a:avLst/>
          </a:prstGeom>
          <a:solidFill>
            <a:srgbClr val="000000"/>
          </a:solidFill>
          <a:ln w="7938">
            <a:solidFill>
              <a:srgbClr val="000000"/>
            </a:solidFill>
            <a:round/>
            <a:headEnd/>
            <a:tailEnd/>
          </a:ln>
        </p:spPr>
        <p:txBody>
          <a:bodyPr/>
          <a:lstStyle/>
          <a:p>
            <a:endParaRPr lang="de-DE"/>
          </a:p>
        </p:txBody>
      </p:sp>
      <p:sp>
        <p:nvSpPr>
          <p:cNvPr id="62486" name="Oval 56"/>
          <p:cNvSpPr>
            <a:spLocks noChangeArrowheads="1"/>
          </p:cNvSpPr>
          <p:nvPr/>
        </p:nvSpPr>
        <p:spPr bwMode="auto">
          <a:xfrm>
            <a:off x="5441950" y="4594225"/>
            <a:ext cx="71438" cy="71438"/>
          </a:xfrm>
          <a:prstGeom prst="ellipse">
            <a:avLst/>
          </a:prstGeom>
          <a:solidFill>
            <a:srgbClr val="000000"/>
          </a:solidFill>
          <a:ln w="7938">
            <a:solidFill>
              <a:srgbClr val="000000"/>
            </a:solidFill>
            <a:round/>
            <a:headEnd/>
            <a:tailEnd/>
          </a:ln>
        </p:spPr>
        <p:txBody>
          <a:bodyPr/>
          <a:lstStyle/>
          <a:p>
            <a:endParaRPr lang="de-DE"/>
          </a:p>
        </p:txBody>
      </p:sp>
      <p:sp>
        <p:nvSpPr>
          <p:cNvPr id="62487" name="Rectangle 57"/>
          <p:cNvSpPr>
            <a:spLocks noChangeArrowheads="1"/>
          </p:cNvSpPr>
          <p:nvPr/>
        </p:nvSpPr>
        <p:spPr bwMode="auto">
          <a:xfrm>
            <a:off x="5686425" y="5773738"/>
            <a:ext cx="12303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62488" name="Rectangle 58"/>
          <p:cNvSpPr>
            <a:spLocks noChangeArrowheads="1"/>
          </p:cNvSpPr>
          <p:nvPr/>
        </p:nvSpPr>
        <p:spPr bwMode="auto">
          <a:xfrm>
            <a:off x="5292725" y="5794375"/>
            <a:ext cx="15176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500" b="1">
                <a:solidFill>
                  <a:srgbClr val="000000"/>
                </a:solidFill>
                <a:latin typeface="Times New Roman" pitchFamily="18" charset="0"/>
              </a:rPr>
              <a:t>globales Minimum</a:t>
            </a:r>
            <a:endParaRPr lang="de-DE" sz="2800" b="1"/>
          </a:p>
        </p:txBody>
      </p:sp>
      <p:sp>
        <p:nvSpPr>
          <p:cNvPr id="62489" name="Rectangle 59"/>
          <p:cNvSpPr>
            <a:spLocks noChangeArrowheads="1"/>
          </p:cNvSpPr>
          <p:nvPr/>
        </p:nvSpPr>
        <p:spPr bwMode="auto">
          <a:xfrm>
            <a:off x="6745288" y="5781675"/>
            <a:ext cx="3492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100">
                <a:solidFill>
                  <a:srgbClr val="000000"/>
                </a:solidFill>
                <a:latin typeface="Times New Roman" pitchFamily="18" charset="0"/>
              </a:rPr>
              <a:t> </a:t>
            </a:r>
            <a:endParaRPr lang="de-DE"/>
          </a:p>
        </p:txBody>
      </p:sp>
      <p:sp>
        <p:nvSpPr>
          <p:cNvPr id="62490" name="Rectangle 60"/>
          <p:cNvSpPr>
            <a:spLocks noChangeArrowheads="1"/>
          </p:cNvSpPr>
          <p:nvPr/>
        </p:nvSpPr>
        <p:spPr bwMode="auto">
          <a:xfrm>
            <a:off x="8058150" y="5287963"/>
            <a:ext cx="811213" cy="2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62491" name="Rectangle 61"/>
          <p:cNvSpPr>
            <a:spLocks noChangeArrowheads="1"/>
          </p:cNvSpPr>
          <p:nvPr/>
        </p:nvSpPr>
        <p:spPr bwMode="auto">
          <a:xfrm>
            <a:off x="7918450" y="5359400"/>
            <a:ext cx="10382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500" b="1">
                <a:solidFill>
                  <a:srgbClr val="000000"/>
                </a:solidFill>
                <a:latin typeface="Times New Roman" pitchFamily="18" charset="0"/>
              </a:rPr>
              <a:t>Sattelpunkte</a:t>
            </a:r>
            <a:endParaRPr lang="de-DE" sz="2800" b="1"/>
          </a:p>
        </p:txBody>
      </p:sp>
      <p:sp>
        <p:nvSpPr>
          <p:cNvPr id="62492" name="Rectangle 62"/>
          <p:cNvSpPr>
            <a:spLocks noChangeArrowheads="1"/>
          </p:cNvSpPr>
          <p:nvPr/>
        </p:nvSpPr>
        <p:spPr bwMode="auto">
          <a:xfrm>
            <a:off x="8755063" y="5295900"/>
            <a:ext cx="3492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100">
                <a:solidFill>
                  <a:srgbClr val="000000"/>
                </a:solidFill>
                <a:latin typeface="Times New Roman" pitchFamily="18" charset="0"/>
              </a:rPr>
              <a:t> </a:t>
            </a:r>
            <a:endParaRPr lang="de-DE"/>
          </a:p>
        </p:txBody>
      </p:sp>
      <p:grpSp>
        <p:nvGrpSpPr>
          <p:cNvPr id="62493" name="Group 65"/>
          <p:cNvGrpSpPr>
            <a:grpSpLocks/>
          </p:cNvGrpSpPr>
          <p:nvPr/>
        </p:nvGrpSpPr>
        <p:grpSpPr bwMode="auto">
          <a:xfrm>
            <a:off x="7612063" y="5248275"/>
            <a:ext cx="368300" cy="117475"/>
            <a:chOff x="4795" y="3306"/>
            <a:chExt cx="232" cy="74"/>
          </a:xfrm>
        </p:grpSpPr>
        <p:sp>
          <p:nvSpPr>
            <p:cNvPr id="62515" name="Line 63"/>
            <p:cNvSpPr>
              <a:spLocks noChangeShapeType="1"/>
            </p:cNvSpPr>
            <p:nvPr/>
          </p:nvSpPr>
          <p:spPr bwMode="auto">
            <a:xfrm flipH="1" flipV="1">
              <a:off x="4795" y="3319"/>
              <a:ext cx="232" cy="6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2516" name="Freeform 64"/>
            <p:cNvSpPr>
              <a:spLocks/>
            </p:cNvSpPr>
            <p:nvPr/>
          </p:nvSpPr>
          <p:spPr bwMode="auto">
            <a:xfrm>
              <a:off x="4795" y="3306"/>
              <a:ext cx="64" cy="55"/>
            </a:xfrm>
            <a:custGeom>
              <a:avLst/>
              <a:gdLst>
                <a:gd name="T0" fmla="*/ 9 w 126"/>
                <a:gd name="T1" fmla="*/ 0 h 110"/>
                <a:gd name="T2" fmla="*/ 0 w 126"/>
                <a:gd name="T3" fmla="*/ 2 h 110"/>
                <a:gd name="T4" fmla="*/ 7 w 126"/>
                <a:gd name="T5" fmla="*/ 7 h 110"/>
                <a:gd name="T6" fmla="*/ 0 60000 65536"/>
                <a:gd name="T7" fmla="*/ 0 60000 65536"/>
                <a:gd name="T8" fmla="*/ 0 60000 65536"/>
                <a:gd name="T9" fmla="*/ 0 w 126"/>
                <a:gd name="T10" fmla="*/ 0 h 110"/>
                <a:gd name="T11" fmla="*/ 126 w 126"/>
                <a:gd name="T12" fmla="*/ 110 h 110"/>
              </a:gdLst>
              <a:ahLst/>
              <a:cxnLst>
                <a:cxn ang="T6">
                  <a:pos x="T0" y="T1"/>
                </a:cxn>
                <a:cxn ang="T7">
                  <a:pos x="T2" y="T3"/>
                </a:cxn>
                <a:cxn ang="T8">
                  <a:pos x="T4" y="T5"/>
                </a:cxn>
              </a:cxnLst>
              <a:rect l="T9" t="T10" r="T11" b="T12"/>
              <a:pathLst>
                <a:path w="126" h="110">
                  <a:moveTo>
                    <a:pt x="126" y="0"/>
                  </a:moveTo>
                  <a:lnTo>
                    <a:pt x="0" y="28"/>
                  </a:lnTo>
                  <a:lnTo>
                    <a:pt x="98" y="110"/>
                  </a:lnTo>
                </a:path>
              </a:pathLst>
            </a:custGeom>
            <a:noFill/>
            <a:ln w="79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grpSp>
      <p:grpSp>
        <p:nvGrpSpPr>
          <p:cNvPr id="62494" name="Group 68"/>
          <p:cNvGrpSpPr>
            <a:grpSpLocks/>
          </p:cNvGrpSpPr>
          <p:nvPr/>
        </p:nvGrpSpPr>
        <p:grpSpPr bwMode="auto">
          <a:xfrm>
            <a:off x="7900988" y="4956175"/>
            <a:ext cx="192087" cy="347663"/>
            <a:chOff x="4977" y="3122"/>
            <a:chExt cx="121" cy="219"/>
          </a:xfrm>
        </p:grpSpPr>
        <p:sp>
          <p:nvSpPr>
            <p:cNvPr id="62513" name="Line 66"/>
            <p:cNvSpPr>
              <a:spLocks noChangeShapeType="1"/>
            </p:cNvSpPr>
            <p:nvPr/>
          </p:nvSpPr>
          <p:spPr bwMode="auto">
            <a:xfrm flipH="1" flipV="1">
              <a:off x="4977" y="3122"/>
              <a:ext cx="121" cy="219"/>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2514" name="Freeform 67"/>
            <p:cNvSpPr>
              <a:spLocks/>
            </p:cNvSpPr>
            <p:nvPr/>
          </p:nvSpPr>
          <p:spPr bwMode="auto">
            <a:xfrm>
              <a:off x="4978" y="3122"/>
              <a:ext cx="53" cy="65"/>
            </a:xfrm>
            <a:custGeom>
              <a:avLst/>
              <a:gdLst>
                <a:gd name="T0" fmla="*/ 7 w 106"/>
                <a:gd name="T1" fmla="*/ 5 h 129"/>
                <a:gd name="T2" fmla="*/ 0 w 106"/>
                <a:gd name="T3" fmla="*/ 0 h 129"/>
                <a:gd name="T4" fmla="*/ 1 w 106"/>
                <a:gd name="T5" fmla="*/ 9 h 129"/>
                <a:gd name="T6" fmla="*/ 0 60000 65536"/>
                <a:gd name="T7" fmla="*/ 0 60000 65536"/>
                <a:gd name="T8" fmla="*/ 0 60000 65536"/>
                <a:gd name="T9" fmla="*/ 0 w 106"/>
                <a:gd name="T10" fmla="*/ 0 h 129"/>
                <a:gd name="T11" fmla="*/ 106 w 106"/>
                <a:gd name="T12" fmla="*/ 129 h 129"/>
              </a:gdLst>
              <a:ahLst/>
              <a:cxnLst>
                <a:cxn ang="T6">
                  <a:pos x="T0" y="T1"/>
                </a:cxn>
                <a:cxn ang="T7">
                  <a:pos x="T2" y="T3"/>
                </a:cxn>
                <a:cxn ang="T8">
                  <a:pos x="T4" y="T5"/>
                </a:cxn>
              </a:cxnLst>
              <a:rect l="T9" t="T10" r="T11" b="T12"/>
              <a:pathLst>
                <a:path w="106" h="129">
                  <a:moveTo>
                    <a:pt x="106" y="73"/>
                  </a:moveTo>
                  <a:lnTo>
                    <a:pt x="0" y="0"/>
                  </a:lnTo>
                  <a:lnTo>
                    <a:pt x="4" y="129"/>
                  </a:lnTo>
                </a:path>
              </a:pathLst>
            </a:custGeom>
            <a:noFill/>
            <a:ln w="79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grpSp>
      <p:grpSp>
        <p:nvGrpSpPr>
          <p:cNvPr id="62495" name="Group 71"/>
          <p:cNvGrpSpPr>
            <a:grpSpLocks/>
          </p:cNvGrpSpPr>
          <p:nvPr/>
        </p:nvGrpSpPr>
        <p:grpSpPr bwMode="auto">
          <a:xfrm>
            <a:off x="8256588" y="4687888"/>
            <a:ext cx="133350" cy="573087"/>
            <a:chOff x="5201" y="2953"/>
            <a:chExt cx="84" cy="361"/>
          </a:xfrm>
        </p:grpSpPr>
        <p:sp>
          <p:nvSpPr>
            <p:cNvPr id="62511" name="Line 69"/>
            <p:cNvSpPr>
              <a:spLocks noChangeShapeType="1"/>
            </p:cNvSpPr>
            <p:nvPr/>
          </p:nvSpPr>
          <p:spPr bwMode="auto">
            <a:xfrm flipH="1" flipV="1">
              <a:off x="5219" y="2953"/>
              <a:ext cx="66" cy="36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2512" name="Freeform 70"/>
            <p:cNvSpPr>
              <a:spLocks/>
            </p:cNvSpPr>
            <p:nvPr/>
          </p:nvSpPr>
          <p:spPr bwMode="auto">
            <a:xfrm>
              <a:off x="5201" y="2954"/>
              <a:ext cx="58" cy="62"/>
            </a:xfrm>
            <a:custGeom>
              <a:avLst/>
              <a:gdLst>
                <a:gd name="T0" fmla="*/ 8 w 114"/>
                <a:gd name="T1" fmla="*/ 7 h 122"/>
                <a:gd name="T2" fmla="*/ 3 w 114"/>
                <a:gd name="T3" fmla="*/ 0 h 122"/>
                <a:gd name="T4" fmla="*/ 0 w 114"/>
                <a:gd name="T5" fmla="*/ 8 h 122"/>
                <a:gd name="T6" fmla="*/ 0 60000 65536"/>
                <a:gd name="T7" fmla="*/ 0 60000 65536"/>
                <a:gd name="T8" fmla="*/ 0 60000 65536"/>
                <a:gd name="T9" fmla="*/ 0 w 114"/>
                <a:gd name="T10" fmla="*/ 0 h 122"/>
                <a:gd name="T11" fmla="*/ 114 w 114"/>
                <a:gd name="T12" fmla="*/ 122 h 122"/>
              </a:gdLst>
              <a:ahLst/>
              <a:cxnLst>
                <a:cxn ang="T6">
                  <a:pos x="T0" y="T1"/>
                </a:cxn>
                <a:cxn ang="T7">
                  <a:pos x="T2" y="T3"/>
                </a:cxn>
                <a:cxn ang="T8">
                  <a:pos x="T4" y="T5"/>
                </a:cxn>
              </a:cxnLst>
              <a:rect l="T9" t="T10" r="T11" b="T12"/>
              <a:pathLst>
                <a:path w="114" h="122">
                  <a:moveTo>
                    <a:pt x="114" y="101"/>
                  </a:moveTo>
                  <a:lnTo>
                    <a:pt x="35" y="0"/>
                  </a:lnTo>
                  <a:lnTo>
                    <a:pt x="0" y="122"/>
                  </a:lnTo>
                </a:path>
              </a:pathLst>
            </a:custGeom>
            <a:noFill/>
            <a:ln w="79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grpSp>
      <p:sp>
        <p:nvSpPr>
          <p:cNvPr id="62496" name="Rectangle 72"/>
          <p:cNvSpPr>
            <a:spLocks noChangeArrowheads="1"/>
          </p:cNvSpPr>
          <p:nvPr/>
        </p:nvSpPr>
        <p:spPr bwMode="auto">
          <a:xfrm>
            <a:off x="5197475" y="4740275"/>
            <a:ext cx="29845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62497" name="Rectangle 73"/>
          <p:cNvSpPr>
            <a:spLocks noChangeArrowheads="1"/>
          </p:cNvSpPr>
          <p:nvPr/>
        </p:nvSpPr>
        <p:spPr bwMode="auto">
          <a:xfrm>
            <a:off x="5197475" y="4748213"/>
            <a:ext cx="287338"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100">
                <a:solidFill>
                  <a:srgbClr val="000000"/>
                </a:solidFill>
                <a:latin typeface="Times New Roman" pitchFamily="18" charset="0"/>
              </a:rPr>
              <a:t>R(w)</a:t>
            </a:r>
            <a:endParaRPr lang="de-DE"/>
          </a:p>
        </p:txBody>
      </p:sp>
      <p:sp>
        <p:nvSpPr>
          <p:cNvPr id="62498" name="Rectangle 74"/>
          <p:cNvSpPr>
            <a:spLocks noChangeArrowheads="1"/>
          </p:cNvSpPr>
          <p:nvPr/>
        </p:nvSpPr>
        <p:spPr bwMode="auto">
          <a:xfrm>
            <a:off x="5483225" y="4748213"/>
            <a:ext cx="3492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100">
                <a:solidFill>
                  <a:srgbClr val="000000"/>
                </a:solidFill>
                <a:latin typeface="Times New Roman" pitchFamily="18" charset="0"/>
              </a:rPr>
              <a:t> </a:t>
            </a:r>
            <a:endParaRPr lang="de-DE"/>
          </a:p>
        </p:txBody>
      </p:sp>
      <p:grpSp>
        <p:nvGrpSpPr>
          <p:cNvPr id="62499" name="Group 77"/>
          <p:cNvGrpSpPr>
            <a:grpSpLocks/>
          </p:cNvGrpSpPr>
          <p:nvPr/>
        </p:nvGrpSpPr>
        <p:grpSpPr bwMode="auto">
          <a:xfrm>
            <a:off x="5092700" y="6169025"/>
            <a:ext cx="3602038" cy="98425"/>
            <a:chOff x="3208" y="3886"/>
            <a:chExt cx="2269" cy="62"/>
          </a:xfrm>
        </p:grpSpPr>
        <p:sp>
          <p:nvSpPr>
            <p:cNvPr id="62509" name="Line 75"/>
            <p:cNvSpPr>
              <a:spLocks noChangeShapeType="1"/>
            </p:cNvSpPr>
            <p:nvPr/>
          </p:nvSpPr>
          <p:spPr bwMode="auto">
            <a:xfrm>
              <a:off x="3208" y="3916"/>
              <a:ext cx="2209"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2510" name="Freeform 76"/>
            <p:cNvSpPr>
              <a:spLocks/>
            </p:cNvSpPr>
            <p:nvPr/>
          </p:nvSpPr>
          <p:spPr bwMode="auto">
            <a:xfrm>
              <a:off x="5415" y="3886"/>
              <a:ext cx="62" cy="62"/>
            </a:xfrm>
            <a:custGeom>
              <a:avLst/>
              <a:gdLst>
                <a:gd name="T0" fmla="*/ 0 w 125"/>
                <a:gd name="T1" fmla="*/ 8 h 124"/>
                <a:gd name="T2" fmla="*/ 7 w 125"/>
                <a:gd name="T3" fmla="*/ 4 h 124"/>
                <a:gd name="T4" fmla="*/ 0 w 125"/>
                <a:gd name="T5" fmla="*/ 0 h 124"/>
                <a:gd name="T6" fmla="*/ 0 w 125"/>
                <a:gd name="T7" fmla="*/ 8 h 124"/>
                <a:gd name="T8" fmla="*/ 0 60000 65536"/>
                <a:gd name="T9" fmla="*/ 0 60000 65536"/>
                <a:gd name="T10" fmla="*/ 0 60000 65536"/>
                <a:gd name="T11" fmla="*/ 0 60000 65536"/>
                <a:gd name="T12" fmla="*/ 0 w 125"/>
                <a:gd name="T13" fmla="*/ 0 h 124"/>
                <a:gd name="T14" fmla="*/ 125 w 125"/>
                <a:gd name="T15" fmla="*/ 124 h 124"/>
              </a:gdLst>
              <a:ahLst/>
              <a:cxnLst>
                <a:cxn ang="T8">
                  <a:pos x="T0" y="T1"/>
                </a:cxn>
                <a:cxn ang="T9">
                  <a:pos x="T2" y="T3"/>
                </a:cxn>
                <a:cxn ang="T10">
                  <a:pos x="T4" y="T5"/>
                </a:cxn>
                <a:cxn ang="T11">
                  <a:pos x="T6" y="T7"/>
                </a:cxn>
              </a:cxnLst>
              <a:rect l="T12" t="T13" r="T14" b="T15"/>
              <a:pathLst>
                <a:path w="125" h="124">
                  <a:moveTo>
                    <a:pt x="0" y="124"/>
                  </a:moveTo>
                  <a:lnTo>
                    <a:pt x="125" y="63"/>
                  </a:lnTo>
                  <a:lnTo>
                    <a:pt x="0" y="0"/>
                  </a:lnTo>
                  <a:lnTo>
                    <a:pt x="0" y="1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62500" name="Group 80"/>
          <p:cNvGrpSpPr>
            <a:grpSpLocks/>
          </p:cNvGrpSpPr>
          <p:nvPr/>
        </p:nvGrpSpPr>
        <p:grpSpPr bwMode="auto">
          <a:xfrm>
            <a:off x="5087938" y="4392613"/>
            <a:ext cx="98425" cy="1868487"/>
            <a:chOff x="3205" y="2767"/>
            <a:chExt cx="62" cy="1177"/>
          </a:xfrm>
        </p:grpSpPr>
        <p:sp>
          <p:nvSpPr>
            <p:cNvPr id="62507" name="Line 78"/>
            <p:cNvSpPr>
              <a:spLocks noChangeShapeType="1"/>
            </p:cNvSpPr>
            <p:nvPr/>
          </p:nvSpPr>
          <p:spPr bwMode="auto">
            <a:xfrm flipV="1">
              <a:off x="3235" y="2827"/>
              <a:ext cx="1" cy="1117"/>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2508" name="Freeform 79"/>
            <p:cNvSpPr>
              <a:spLocks/>
            </p:cNvSpPr>
            <p:nvPr/>
          </p:nvSpPr>
          <p:spPr bwMode="auto">
            <a:xfrm>
              <a:off x="3205" y="2767"/>
              <a:ext cx="62" cy="62"/>
            </a:xfrm>
            <a:custGeom>
              <a:avLst/>
              <a:gdLst>
                <a:gd name="T0" fmla="*/ 7 w 125"/>
                <a:gd name="T1" fmla="*/ 8 h 124"/>
                <a:gd name="T2" fmla="*/ 3 w 125"/>
                <a:gd name="T3" fmla="*/ 0 h 124"/>
                <a:gd name="T4" fmla="*/ 0 w 125"/>
                <a:gd name="T5" fmla="*/ 8 h 124"/>
                <a:gd name="T6" fmla="*/ 7 w 125"/>
                <a:gd name="T7" fmla="*/ 8 h 124"/>
                <a:gd name="T8" fmla="*/ 0 60000 65536"/>
                <a:gd name="T9" fmla="*/ 0 60000 65536"/>
                <a:gd name="T10" fmla="*/ 0 60000 65536"/>
                <a:gd name="T11" fmla="*/ 0 60000 65536"/>
                <a:gd name="T12" fmla="*/ 0 w 125"/>
                <a:gd name="T13" fmla="*/ 0 h 124"/>
                <a:gd name="T14" fmla="*/ 125 w 125"/>
                <a:gd name="T15" fmla="*/ 124 h 124"/>
              </a:gdLst>
              <a:ahLst/>
              <a:cxnLst>
                <a:cxn ang="T8">
                  <a:pos x="T0" y="T1"/>
                </a:cxn>
                <a:cxn ang="T9">
                  <a:pos x="T2" y="T3"/>
                </a:cxn>
                <a:cxn ang="T10">
                  <a:pos x="T4" y="T5"/>
                </a:cxn>
                <a:cxn ang="T11">
                  <a:pos x="T6" y="T7"/>
                </a:cxn>
              </a:cxnLst>
              <a:rect l="T12" t="T13" r="T14" b="T15"/>
              <a:pathLst>
                <a:path w="125" h="124">
                  <a:moveTo>
                    <a:pt x="125" y="124"/>
                  </a:moveTo>
                  <a:lnTo>
                    <a:pt x="63" y="0"/>
                  </a:lnTo>
                  <a:lnTo>
                    <a:pt x="0" y="124"/>
                  </a:lnTo>
                  <a:lnTo>
                    <a:pt x="125" y="1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sp>
        <p:nvSpPr>
          <p:cNvPr id="62501" name="Rectangle 81"/>
          <p:cNvSpPr>
            <a:spLocks noChangeArrowheads="1"/>
          </p:cNvSpPr>
          <p:nvPr/>
        </p:nvSpPr>
        <p:spPr bwMode="auto">
          <a:xfrm>
            <a:off x="8415338" y="6173788"/>
            <a:ext cx="1746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62502" name="Rectangle 82"/>
          <p:cNvSpPr>
            <a:spLocks noChangeArrowheads="1"/>
          </p:cNvSpPr>
          <p:nvPr/>
        </p:nvSpPr>
        <p:spPr bwMode="auto">
          <a:xfrm>
            <a:off x="8415338" y="6183313"/>
            <a:ext cx="10160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100">
                <a:solidFill>
                  <a:srgbClr val="000000"/>
                </a:solidFill>
                <a:latin typeface="Times New Roman" pitchFamily="18" charset="0"/>
              </a:rPr>
              <a:t>w</a:t>
            </a:r>
            <a:endParaRPr lang="de-DE"/>
          </a:p>
        </p:txBody>
      </p:sp>
      <p:sp>
        <p:nvSpPr>
          <p:cNvPr id="62503" name="Rectangle 83"/>
          <p:cNvSpPr>
            <a:spLocks noChangeArrowheads="1"/>
          </p:cNvSpPr>
          <p:nvPr/>
        </p:nvSpPr>
        <p:spPr bwMode="auto">
          <a:xfrm>
            <a:off x="8515350" y="6183313"/>
            <a:ext cx="3492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100">
                <a:solidFill>
                  <a:srgbClr val="000000"/>
                </a:solidFill>
                <a:latin typeface="Times New Roman" pitchFamily="18" charset="0"/>
              </a:rPr>
              <a:t> </a:t>
            </a:r>
            <a:endParaRPr lang="de-DE"/>
          </a:p>
        </p:txBody>
      </p:sp>
      <p:sp>
        <p:nvSpPr>
          <p:cNvPr id="62504" name="Rectangle 84"/>
          <p:cNvSpPr>
            <a:spLocks noChangeArrowheads="1"/>
          </p:cNvSpPr>
          <p:nvPr/>
        </p:nvSpPr>
        <p:spPr bwMode="auto">
          <a:xfrm>
            <a:off x="6851650" y="6194425"/>
            <a:ext cx="176213"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62505" name="Rectangle 85"/>
          <p:cNvSpPr>
            <a:spLocks noChangeArrowheads="1"/>
          </p:cNvSpPr>
          <p:nvPr/>
        </p:nvSpPr>
        <p:spPr bwMode="auto">
          <a:xfrm>
            <a:off x="6851650" y="6203950"/>
            <a:ext cx="17145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100">
                <a:solidFill>
                  <a:srgbClr val="000000"/>
                </a:solidFill>
                <a:latin typeface="Times New Roman" pitchFamily="18" charset="0"/>
              </a:rPr>
              <a:t>w*</a:t>
            </a:r>
            <a:endParaRPr lang="de-DE"/>
          </a:p>
        </p:txBody>
      </p:sp>
      <p:sp>
        <p:nvSpPr>
          <p:cNvPr id="62506" name="Rectangle 86"/>
          <p:cNvSpPr>
            <a:spLocks noChangeArrowheads="1"/>
          </p:cNvSpPr>
          <p:nvPr/>
        </p:nvSpPr>
        <p:spPr bwMode="auto">
          <a:xfrm>
            <a:off x="7023100" y="6203950"/>
            <a:ext cx="3492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100">
                <a:solidFill>
                  <a:srgbClr val="000000"/>
                </a:solidFill>
                <a:latin typeface="Times New Roman" pitchFamily="18" charset="0"/>
              </a:rPr>
              <a:t> </a:t>
            </a:r>
            <a:endParaRPr lang="de-DE"/>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33479">
                                            <p:txEl>
                                              <p:pRg st="4" end="4"/>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33479">
                                            <p:txEl>
                                              <p:pRg st="5" end="5"/>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35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35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35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513" grpId="0"/>
      <p:bldP spid="233516"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5"/>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1000" smtClean="0">
                <a:latin typeface="Tahoma" pitchFamily="34" charset="0"/>
              </a:rPr>
              <a:t>Rüdiger Brause: Adaptive Systeme AS-1, WS 2013</a:t>
            </a:r>
            <a:endParaRPr lang="de-DE" sz="1000">
              <a:latin typeface="Tahoma" pitchFamily="34" charset="0"/>
            </a:endParaRPr>
          </a:p>
        </p:txBody>
      </p:sp>
      <p:sp>
        <p:nvSpPr>
          <p:cNvPr id="63491" name="Foliennummernplatzhalt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1000" smtClean="0"/>
              <a:t>- </a:t>
            </a:r>
            <a:fld id="{FD6D0877-72B6-48D7-AB58-19BF20F07401}" type="slidenum">
              <a:rPr lang="de-DE" sz="1000" smtClean="0"/>
              <a:pPr/>
              <a:t>76</a:t>
            </a:fld>
            <a:r>
              <a:rPr lang="de-DE" sz="1000" smtClean="0"/>
              <a:t> -</a:t>
            </a:r>
          </a:p>
        </p:txBody>
      </p:sp>
      <p:sp>
        <p:nvSpPr>
          <p:cNvPr id="63492" name="Rectangle 2"/>
          <p:cNvSpPr>
            <a:spLocks noGrp="1" noChangeArrowheads="1"/>
          </p:cNvSpPr>
          <p:nvPr>
            <p:ph type="title"/>
          </p:nvPr>
        </p:nvSpPr>
        <p:spPr/>
        <p:txBody>
          <a:bodyPr/>
          <a:lstStyle/>
          <a:p>
            <a:r>
              <a:rPr lang="de-DE" smtClean="0"/>
              <a:t>SNOOPE</a:t>
            </a:r>
          </a:p>
        </p:txBody>
      </p:sp>
      <p:sp>
        <p:nvSpPr>
          <p:cNvPr id="63493" name="Rectangle 3"/>
          <p:cNvSpPr>
            <a:spLocks noGrp="1" noChangeArrowheads="1"/>
          </p:cNvSpPr>
          <p:nvPr>
            <p:ph type="body" idx="1"/>
          </p:nvPr>
        </p:nvSpPr>
        <p:spPr>
          <a:xfrm>
            <a:off x="611188" y="1268413"/>
            <a:ext cx="8532812" cy="795337"/>
          </a:xfrm>
        </p:spPr>
        <p:txBody>
          <a:bodyPr/>
          <a:lstStyle/>
          <a:p>
            <a:pPr marL="0" indent="0">
              <a:buFontTx/>
              <a:buNone/>
            </a:pPr>
            <a:r>
              <a:rPr lang="de-DE" smtClean="0"/>
              <a:t>S</a:t>
            </a:r>
            <a:r>
              <a:rPr lang="de-DE" b="0" smtClean="0"/>
              <a:t>ystem</a:t>
            </a:r>
            <a:r>
              <a:rPr lang="de-DE" smtClean="0"/>
              <a:t> </a:t>
            </a:r>
            <a:r>
              <a:rPr lang="de-DE" b="0" smtClean="0"/>
              <a:t>for</a:t>
            </a:r>
            <a:r>
              <a:rPr lang="de-DE" smtClean="0"/>
              <a:t> N</a:t>
            </a:r>
            <a:r>
              <a:rPr lang="de-DE" b="0" smtClean="0"/>
              <a:t>uclear</a:t>
            </a:r>
            <a:r>
              <a:rPr lang="de-DE" smtClean="0"/>
              <a:t> O</a:t>
            </a:r>
            <a:r>
              <a:rPr lang="de-DE" b="0" smtClean="0"/>
              <a:t>n-line</a:t>
            </a:r>
            <a:r>
              <a:rPr lang="de-DE" smtClean="0"/>
              <a:t> O</a:t>
            </a:r>
            <a:r>
              <a:rPr lang="de-DE" b="0" smtClean="0"/>
              <a:t>bservation</a:t>
            </a:r>
            <a:r>
              <a:rPr lang="de-DE" smtClean="0"/>
              <a:t> </a:t>
            </a:r>
            <a:r>
              <a:rPr lang="de-DE" b="0" smtClean="0"/>
              <a:t>of</a:t>
            </a:r>
            <a:r>
              <a:rPr lang="de-DE" smtClean="0"/>
              <a:t> P</a:t>
            </a:r>
            <a:r>
              <a:rPr lang="de-DE" b="0" smtClean="0"/>
              <a:t>otential</a:t>
            </a:r>
            <a:r>
              <a:rPr lang="de-DE" smtClean="0"/>
              <a:t> E</a:t>
            </a:r>
            <a:r>
              <a:rPr lang="de-DE" b="0" smtClean="0"/>
              <a:t>xplosives, 	</a:t>
            </a:r>
            <a:r>
              <a:rPr lang="de-DE" sz="2000" b="0" smtClean="0">
                <a:solidFill>
                  <a:schemeClr val="bg2"/>
                </a:solidFill>
              </a:rPr>
              <a:t>Science Appl. Int. Corp SAIC, 1989</a:t>
            </a:r>
          </a:p>
        </p:txBody>
      </p:sp>
      <p:sp>
        <p:nvSpPr>
          <p:cNvPr id="63494" name="Text Box 4"/>
          <p:cNvSpPr txBox="1">
            <a:spLocks noChangeArrowheads="1"/>
          </p:cNvSpPr>
          <p:nvPr/>
        </p:nvSpPr>
        <p:spPr bwMode="auto">
          <a:xfrm>
            <a:off x="711200" y="2205038"/>
            <a:ext cx="76612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a:t>Entdeckung von Plastiksprengstoff in Fluggepäck</a:t>
            </a:r>
          </a:p>
        </p:txBody>
      </p:sp>
      <p:sp>
        <p:nvSpPr>
          <p:cNvPr id="63495" name="Text Box 5"/>
          <p:cNvSpPr txBox="1">
            <a:spLocks noChangeArrowheads="1"/>
          </p:cNvSpPr>
          <p:nvPr/>
        </p:nvSpPr>
        <p:spPr bwMode="auto">
          <a:xfrm>
            <a:off x="731838" y="2732088"/>
            <a:ext cx="6573837"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b="1"/>
              <a:t>Eingabe</a:t>
            </a:r>
            <a:r>
              <a:rPr lang="de-DE"/>
              <a:t>: Gepäckstück</a:t>
            </a:r>
          </a:p>
          <a:p>
            <a:r>
              <a:rPr lang="de-DE" b="1"/>
              <a:t>Ausgabe</a:t>
            </a:r>
            <a:r>
              <a:rPr lang="de-DE"/>
              <a:t>: Diagnose „gefährlich“ oder „ungefährlich“</a:t>
            </a:r>
          </a:p>
        </p:txBody>
      </p:sp>
      <p:pic>
        <p:nvPicPr>
          <p:cNvPr id="63496" name="Picture 6" descr="Snoop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1875" y="3778250"/>
            <a:ext cx="4395788" cy="268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5"/>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1000" smtClean="0">
                <a:latin typeface="Tahoma" pitchFamily="34" charset="0"/>
              </a:rPr>
              <a:t>Rüdiger Brause: Adaptive Systeme AS-1, WS 2013</a:t>
            </a:r>
            <a:endParaRPr lang="de-DE" sz="1000">
              <a:latin typeface="Tahoma" pitchFamily="34" charset="0"/>
            </a:endParaRPr>
          </a:p>
        </p:txBody>
      </p:sp>
      <p:sp>
        <p:nvSpPr>
          <p:cNvPr id="64515" name="Foliennummernplatzhalt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1000" smtClean="0"/>
              <a:t>- </a:t>
            </a:r>
            <a:fld id="{8412C7CF-0FF6-4CE9-A23A-ED188C09836E}" type="slidenum">
              <a:rPr lang="de-DE" sz="1000" smtClean="0"/>
              <a:pPr/>
              <a:t>77</a:t>
            </a:fld>
            <a:r>
              <a:rPr lang="de-DE" sz="1000" smtClean="0"/>
              <a:t> -</a:t>
            </a:r>
          </a:p>
        </p:txBody>
      </p:sp>
      <p:sp>
        <p:nvSpPr>
          <p:cNvPr id="64516" name="Rectangle 2"/>
          <p:cNvSpPr>
            <a:spLocks noGrp="1" noChangeArrowheads="1"/>
          </p:cNvSpPr>
          <p:nvPr>
            <p:ph type="title"/>
          </p:nvPr>
        </p:nvSpPr>
        <p:spPr/>
        <p:txBody>
          <a:bodyPr/>
          <a:lstStyle/>
          <a:p>
            <a:r>
              <a:rPr lang="de-DE" smtClean="0"/>
              <a:t>SNOOPE</a:t>
            </a:r>
          </a:p>
        </p:txBody>
      </p:sp>
      <p:sp>
        <p:nvSpPr>
          <p:cNvPr id="64517" name="Rectangle 3"/>
          <p:cNvSpPr>
            <a:spLocks noGrp="1" noChangeArrowheads="1"/>
          </p:cNvSpPr>
          <p:nvPr>
            <p:ph type="body" idx="1"/>
          </p:nvPr>
        </p:nvSpPr>
        <p:spPr>
          <a:xfrm>
            <a:off x="571500" y="1249363"/>
            <a:ext cx="2792413" cy="439737"/>
          </a:xfrm>
        </p:spPr>
        <p:txBody>
          <a:bodyPr/>
          <a:lstStyle/>
          <a:p>
            <a:pPr marL="0" indent="0">
              <a:buFontTx/>
              <a:buNone/>
            </a:pPr>
            <a:r>
              <a:rPr lang="de-DE" smtClean="0"/>
              <a:t>Funktionsprinzip</a:t>
            </a:r>
            <a:endParaRPr lang="de-DE" sz="2000" b="0" smtClean="0">
              <a:solidFill>
                <a:schemeClr val="bg2"/>
              </a:solidFill>
            </a:endParaRPr>
          </a:p>
        </p:txBody>
      </p:sp>
      <p:pic>
        <p:nvPicPr>
          <p:cNvPr id="64518" name="Picture 6" descr="Snoope-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38600" y="1955800"/>
            <a:ext cx="4837113" cy="448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9" name="Line 7"/>
          <p:cNvSpPr>
            <a:spLocks noChangeShapeType="1"/>
          </p:cNvSpPr>
          <p:nvPr/>
        </p:nvSpPr>
        <p:spPr bwMode="auto">
          <a:xfrm flipV="1">
            <a:off x="5599113" y="1514475"/>
            <a:ext cx="0" cy="466725"/>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de-DE"/>
          </a:p>
        </p:txBody>
      </p:sp>
      <p:sp>
        <p:nvSpPr>
          <p:cNvPr id="64520" name="Text Box 8"/>
          <p:cNvSpPr txBox="1">
            <a:spLocks noChangeArrowheads="1"/>
          </p:cNvSpPr>
          <p:nvPr/>
        </p:nvSpPr>
        <p:spPr bwMode="auto">
          <a:xfrm>
            <a:off x="4713288" y="1198563"/>
            <a:ext cx="27130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1600"/>
              <a:t>gefährlich</a:t>
            </a:r>
            <a:r>
              <a:rPr lang="de-DE" sz="1600" i="1"/>
              <a:t> / nicht</a:t>
            </a:r>
            <a:r>
              <a:rPr lang="de-DE" sz="1600"/>
              <a:t> gefährlich</a:t>
            </a:r>
          </a:p>
        </p:txBody>
      </p:sp>
      <p:sp>
        <p:nvSpPr>
          <p:cNvPr id="253961" name="Text Box 9"/>
          <p:cNvSpPr txBox="1">
            <a:spLocks noChangeArrowheads="1"/>
          </p:cNvSpPr>
          <p:nvPr/>
        </p:nvSpPr>
        <p:spPr bwMode="auto">
          <a:xfrm>
            <a:off x="649288" y="1919288"/>
            <a:ext cx="3271837"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263525" indent="-263525">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pPr>
              <a:buClr>
                <a:srgbClr val="D62900"/>
              </a:buClr>
              <a:buSzPct val="140000"/>
              <a:buFont typeface="Wingdings" pitchFamily="2" charset="2"/>
              <a:buChar char="§"/>
            </a:pPr>
            <a:r>
              <a:rPr lang="de-DE"/>
              <a:t>Thermische Neutronen: ungefährlich für Filme und Magnetmedien, aber regt Stickstoff an. </a:t>
            </a:r>
          </a:p>
        </p:txBody>
      </p:sp>
      <p:sp>
        <p:nvSpPr>
          <p:cNvPr id="253963" name="Text Box 11"/>
          <p:cNvSpPr txBox="1">
            <a:spLocks noChangeArrowheads="1"/>
          </p:cNvSpPr>
          <p:nvPr/>
        </p:nvSpPr>
        <p:spPr bwMode="auto">
          <a:xfrm>
            <a:off x="609600" y="3535363"/>
            <a:ext cx="307975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263525" indent="-263525">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pPr>
              <a:buClr>
                <a:srgbClr val="D62900"/>
              </a:buClr>
              <a:buSzPct val="140000"/>
              <a:buFont typeface="Wingdings" pitchFamily="2" charset="2"/>
              <a:buChar char="§"/>
            </a:pPr>
            <a:r>
              <a:rPr lang="de-DE"/>
              <a:t>Training + Test eines BP-Netzwerks mit Gepäckstücken</a:t>
            </a:r>
          </a:p>
        </p:txBody>
      </p:sp>
      <p:sp>
        <p:nvSpPr>
          <p:cNvPr id="253964" name="Text Box 12"/>
          <p:cNvSpPr txBox="1">
            <a:spLocks noChangeArrowheads="1"/>
          </p:cNvSpPr>
          <p:nvPr/>
        </p:nvSpPr>
        <p:spPr bwMode="auto">
          <a:xfrm>
            <a:off x="639763" y="4784725"/>
            <a:ext cx="30892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263525" indent="-263525">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pPr>
              <a:buClr>
                <a:srgbClr val="D62900"/>
              </a:buClr>
              <a:buSzPct val="140000"/>
              <a:buFont typeface="Wingdings" pitchFamily="2" charset="2"/>
              <a:buChar char="§"/>
            </a:pPr>
            <a:r>
              <a:rPr lang="de-DE"/>
              <a:t>Keine menschl. Interpretation nötig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53961"/>
                                        </p:tgtEl>
                                        <p:attrNameLst>
                                          <p:attrName>style.visibility</p:attrName>
                                        </p:attrNameLst>
                                      </p:cBhvr>
                                      <p:to>
                                        <p:strVal val="visible"/>
                                      </p:to>
                                    </p:set>
                                    <p:anim calcmode="lin" valueType="num">
                                      <p:cBhvr additive="base">
                                        <p:cTn id="7" dur="500" fill="hold"/>
                                        <p:tgtEl>
                                          <p:spTgt spid="253961"/>
                                        </p:tgtEl>
                                        <p:attrNameLst>
                                          <p:attrName>ppt_x</p:attrName>
                                        </p:attrNameLst>
                                      </p:cBhvr>
                                      <p:tavLst>
                                        <p:tav tm="0">
                                          <p:val>
                                            <p:strVal val="0-#ppt_w/2"/>
                                          </p:val>
                                        </p:tav>
                                        <p:tav tm="100000">
                                          <p:val>
                                            <p:strVal val="#ppt_x"/>
                                          </p:val>
                                        </p:tav>
                                      </p:tavLst>
                                    </p:anim>
                                    <p:anim calcmode="lin" valueType="num">
                                      <p:cBhvr additive="base">
                                        <p:cTn id="8" dur="500" fill="hold"/>
                                        <p:tgtEl>
                                          <p:spTgt spid="253961"/>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53963"/>
                                        </p:tgtEl>
                                        <p:attrNameLst>
                                          <p:attrName>style.visibility</p:attrName>
                                        </p:attrNameLst>
                                      </p:cBhvr>
                                      <p:to>
                                        <p:strVal val="visible"/>
                                      </p:to>
                                    </p:set>
                                    <p:anim calcmode="lin" valueType="num">
                                      <p:cBhvr additive="base">
                                        <p:cTn id="13" dur="500" fill="hold"/>
                                        <p:tgtEl>
                                          <p:spTgt spid="253963"/>
                                        </p:tgtEl>
                                        <p:attrNameLst>
                                          <p:attrName>ppt_x</p:attrName>
                                        </p:attrNameLst>
                                      </p:cBhvr>
                                      <p:tavLst>
                                        <p:tav tm="0">
                                          <p:val>
                                            <p:strVal val="0-#ppt_w/2"/>
                                          </p:val>
                                        </p:tav>
                                        <p:tav tm="100000">
                                          <p:val>
                                            <p:strVal val="#ppt_x"/>
                                          </p:val>
                                        </p:tav>
                                      </p:tavLst>
                                    </p:anim>
                                    <p:anim calcmode="lin" valueType="num">
                                      <p:cBhvr additive="base">
                                        <p:cTn id="14" dur="500" fill="hold"/>
                                        <p:tgtEl>
                                          <p:spTgt spid="253963"/>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53964"/>
                                        </p:tgtEl>
                                        <p:attrNameLst>
                                          <p:attrName>style.visibility</p:attrName>
                                        </p:attrNameLst>
                                      </p:cBhvr>
                                      <p:to>
                                        <p:strVal val="visible"/>
                                      </p:to>
                                    </p:set>
                                    <p:anim calcmode="lin" valueType="num">
                                      <p:cBhvr additive="base">
                                        <p:cTn id="19" dur="500" fill="hold"/>
                                        <p:tgtEl>
                                          <p:spTgt spid="253964"/>
                                        </p:tgtEl>
                                        <p:attrNameLst>
                                          <p:attrName>ppt_x</p:attrName>
                                        </p:attrNameLst>
                                      </p:cBhvr>
                                      <p:tavLst>
                                        <p:tav tm="0">
                                          <p:val>
                                            <p:strVal val="0-#ppt_w/2"/>
                                          </p:val>
                                        </p:tav>
                                        <p:tav tm="100000">
                                          <p:val>
                                            <p:strVal val="#ppt_x"/>
                                          </p:val>
                                        </p:tav>
                                      </p:tavLst>
                                    </p:anim>
                                    <p:anim calcmode="lin" valueType="num">
                                      <p:cBhvr additive="base">
                                        <p:cTn id="20" dur="500" fill="hold"/>
                                        <p:tgtEl>
                                          <p:spTgt spid="25396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3961" grpId="0"/>
      <p:bldP spid="253963" grpId="0"/>
      <p:bldP spid="253964"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5"/>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1000" smtClean="0">
                <a:latin typeface="Tahoma" pitchFamily="34" charset="0"/>
              </a:rPr>
              <a:t>Rüdiger Brause: Adaptive Systeme AS-1, WS 2013</a:t>
            </a:r>
            <a:endParaRPr lang="de-DE" sz="1000">
              <a:latin typeface="Tahoma" pitchFamily="34" charset="0"/>
            </a:endParaRPr>
          </a:p>
        </p:txBody>
      </p:sp>
      <p:sp>
        <p:nvSpPr>
          <p:cNvPr id="65539" name="Foliennummernplatzhalt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1000" smtClean="0"/>
              <a:t>- </a:t>
            </a:r>
            <a:fld id="{80A995CF-8699-4B88-86B2-C255D255D1B3}" type="slidenum">
              <a:rPr lang="de-DE" sz="1000" smtClean="0"/>
              <a:pPr/>
              <a:t>78</a:t>
            </a:fld>
            <a:r>
              <a:rPr lang="de-DE" sz="1000" smtClean="0"/>
              <a:t> -</a:t>
            </a:r>
          </a:p>
        </p:txBody>
      </p:sp>
      <p:sp>
        <p:nvSpPr>
          <p:cNvPr id="65540" name="Rectangle 2"/>
          <p:cNvSpPr>
            <a:spLocks noGrp="1" noChangeArrowheads="1"/>
          </p:cNvSpPr>
          <p:nvPr>
            <p:ph type="title"/>
          </p:nvPr>
        </p:nvSpPr>
        <p:spPr/>
        <p:txBody>
          <a:bodyPr/>
          <a:lstStyle/>
          <a:p>
            <a:r>
              <a:rPr lang="de-DE" smtClean="0"/>
              <a:t>SNOOPE</a:t>
            </a:r>
          </a:p>
        </p:txBody>
      </p:sp>
      <p:sp>
        <p:nvSpPr>
          <p:cNvPr id="65541" name="Rectangle 3"/>
          <p:cNvSpPr>
            <a:spLocks noGrp="1" noChangeArrowheads="1"/>
          </p:cNvSpPr>
          <p:nvPr>
            <p:ph type="body" idx="1"/>
          </p:nvPr>
        </p:nvSpPr>
        <p:spPr>
          <a:xfrm>
            <a:off x="469900" y="1249363"/>
            <a:ext cx="6815138" cy="946150"/>
          </a:xfrm>
        </p:spPr>
        <p:txBody>
          <a:bodyPr/>
          <a:lstStyle/>
          <a:p>
            <a:pPr marL="0" indent="0">
              <a:buFontTx/>
              <a:buNone/>
            </a:pPr>
            <a:r>
              <a:rPr lang="de-DE" smtClean="0"/>
              <a:t>Ergebnisse</a:t>
            </a:r>
          </a:p>
          <a:p>
            <a:pPr marL="0" indent="0">
              <a:buFontTx/>
              <a:buNone/>
            </a:pPr>
            <a:r>
              <a:rPr lang="de-DE" b="0" smtClean="0"/>
              <a:t>Leistung des BP-NN vs. Diskriminantenanalyse</a:t>
            </a:r>
            <a:endParaRPr lang="de-DE" sz="2000" b="0" smtClean="0">
              <a:solidFill>
                <a:schemeClr val="bg2"/>
              </a:solidFill>
            </a:endParaRPr>
          </a:p>
        </p:txBody>
      </p:sp>
      <p:pic>
        <p:nvPicPr>
          <p:cNvPr id="65542" name="Picture 10" descr="Snoope-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0313" y="2535238"/>
            <a:ext cx="333375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3" name="Freeform 11"/>
          <p:cNvSpPr>
            <a:spLocks/>
          </p:cNvSpPr>
          <p:nvPr/>
        </p:nvSpPr>
        <p:spPr bwMode="auto">
          <a:xfrm>
            <a:off x="3017838" y="2798763"/>
            <a:ext cx="2706687" cy="2154237"/>
          </a:xfrm>
          <a:custGeom>
            <a:avLst/>
            <a:gdLst>
              <a:gd name="T0" fmla="*/ 0 w 1705"/>
              <a:gd name="T1" fmla="*/ 2147483647 h 1357"/>
              <a:gd name="T2" fmla="*/ 2147483647 w 1705"/>
              <a:gd name="T3" fmla="*/ 2147483647 h 1357"/>
              <a:gd name="T4" fmla="*/ 2147483647 w 1705"/>
              <a:gd name="T5" fmla="*/ 2147483647 h 1357"/>
              <a:gd name="T6" fmla="*/ 2147483647 w 1705"/>
              <a:gd name="T7" fmla="*/ 2147483647 h 1357"/>
              <a:gd name="T8" fmla="*/ 2147483647 w 1705"/>
              <a:gd name="T9" fmla="*/ 2147483647 h 1357"/>
              <a:gd name="T10" fmla="*/ 2147483647 w 1705"/>
              <a:gd name="T11" fmla="*/ 0 h 1357"/>
              <a:gd name="T12" fmla="*/ 0 60000 65536"/>
              <a:gd name="T13" fmla="*/ 0 60000 65536"/>
              <a:gd name="T14" fmla="*/ 0 60000 65536"/>
              <a:gd name="T15" fmla="*/ 0 60000 65536"/>
              <a:gd name="T16" fmla="*/ 0 60000 65536"/>
              <a:gd name="T17" fmla="*/ 0 60000 65536"/>
              <a:gd name="T18" fmla="*/ 0 w 1705"/>
              <a:gd name="T19" fmla="*/ 0 h 1357"/>
              <a:gd name="T20" fmla="*/ 1705 w 1705"/>
              <a:gd name="T21" fmla="*/ 1357 h 1357"/>
            </a:gdLst>
            <a:ahLst/>
            <a:cxnLst>
              <a:cxn ang="T12">
                <a:pos x="T0" y="T1"/>
              </a:cxn>
              <a:cxn ang="T13">
                <a:pos x="T2" y="T3"/>
              </a:cxn>
              <a:cxn ang="T14">
                <a:pos x="T4" y="T5"/>
              </a:cxn>
              <a:cxn ang="T15">
                <a:pos x="T6" y="T7"/>
              </a:cxn>
              <a:cxn ang="T16">
                <a:pos x="T8" y="T9"/>
              </a:cxn>
              <a:cxn ang="T17">
                <a:pos x="T10" y="T11"/>
              </a:cxn>
            </a:cxnLst>
            <a:rect l="T18" t="T19" r="T20" b="T21"/>
            <a:pathLst>
              <a:path w="1705" h="1357">
                <a:moveTo>
                  <a:pt x="0" y="1357"/>
                </a:moveTo>
                <a:cubicBezTo>
                  <a:pt x="20" y="1230"/>
                  <a:pt x="78" y="760"/>
                  <a:pt x="118" y="592"/>
                </a:cubicBezTo>
                <a:cubicBezTo>
                  <a:pt x="158" y="424"/>
                  <a:pt x="176" y="413"/>
                  <a:pt x="240" y="346"/>
                </a:cubicBezTo>
                <a:cubicBezTo>
                  <a:pt x="304" y="279"/>
                  <a:pt x="391" y="233"/>
                  <a:pt x="502" y="189"/>
                </a:cubicBezTo>
                <a:cubicBezTo>
                  <a:pt x="613" y="145"/>
                  <a:pt x="705" y="111"/>
                  <a:pt x="905" y="80"/>
                </a:cubicBezTo>
                <a:cubicBezTo>
                  <a:pt x="1105" y="49"/>
                  <a:pt x="1538" y="17"/>
                  <a:pt x="1705" y="0"/>
                </a:cubicBezTo>
              </a:path>
            </a:pathLst>
          </a:custGeom>
          <a:noFill/>
          <a:ln w="1905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endParaRPr lang="de-DE"/>
          </a:p>
        </p:txBody>
      </p:sp>
      <p:sp>
        <p:nvSpPr>
          <p:cNvPr id="65544" name="Freeform 12"/>
          <p:cNvSpPr>
            <a:spLocks/>
          </p:cNvSpPr>
          <p:nvPr/>
        </p:nvSpPr>
        <p:spPr bwMode="auto">
          <a:xfrm>
            <a:off x="2925763" y="2941638"/>
            <a:ext cx="2794000" cy="1854200"/>
          </a:xfrm>
          <a:custGeom>
            <a:avLst/>
            <a:gdLst>
              <a:gd name="T0" fmla="*/ 0 w 1760"/>
              <a:gd name="T1" fmla="*/ 2147483647 h 1168"/>
              <a:gd name="T2" fmla="*/ 2147483647 w 1760"/>
              <a:gd name="T3" fmla="*/ 2147483647 h 1168"/>
              <a:gd name="T4" fmla="*/ 2147483647 w 1760"/>
              <a:gd name="T5" fmla="*/ 2147483647 h 1168"/>
              <a:gd name="T6" fmla="*/ 2147483647 w 1760"/>
              <a:gd name="T7" fmla="*/ 2147483647 h 1168"/>
              <a:gd name="T8" fmla="*/ 2147483647 w 1760"/>
              <a:gd name="T9" fmla="*/ 2147483647 h 1168"/>
              <a:gd name="T10" fmla="*/ 2147483647 w 1760"/>
              <a:gd name="T11" fmla="*/ 2147483647 h 1168"/>
              <a:gd name="T12" fmla="*/ 2147483647 w 1760"/>
              <a:gd name="T13" fmla="*/ 2147483647 h 1168"/>
              <a:gd name="T14" fmla="*/ 2147483647 w 1760"/>
              <a:gd name="T15" fmla="*/ 0 h 1168"/>
              <a:gd name="T16" fmla="*/ 0 60000 65536"/>
              <a:gd name="T17" fmla="*/ 0 60000 65536"/>
              <a:gd name="T18" fmla="*/ 0 60000 65536"/>
              <a:gd name="T19" fmla="*/ 0 60000 65536"/>
              <a:gd name="T20" fmla="*/ 0 60000 65536"/>
              <a:gd name="T21" fmla="*/ 0 60000 65536"/>
              <a:gd name="T22" fmla="*/ 0 60000 65536"/>
              <a:gd name="T23" fmla="*/ 0 60000 65536"/>
              <a:gd name="T24" fmla="*/ 0 w 1760"/>
              <a:gd name="T25" fmla="*/ 0 h 1168"/>
              <a:gd name="T26" fmla="*/ 1760 w 1760"/>
              <a:gd name="T27" fmla="*/ 1168 h 116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60" h="1168">
                <a:moveTo>
                  <a:pt x="0" y="1168"/>
                </a:moveTo>
                <a:lnTo>
                  <a:pt x="58" y="873"/>
                </a:lnTo>
                <a:lnTo>
                  <a:pt x="202" y="496"/>
                </a:lnTo>
                <a:lnTo>
                  <a:pt x="317" y="291"/>
                </a:lnTo>
                <a:lnTo>
                  <a:pt x="707" y="169"/>
                </a:lnTo>
                <a:lnTo>
                  <a:pt x="983" y="80"/>
                </a:lnTo>
                <a:lnTo>
                  <a:pt x="1235" y="41"/>
                </a:lnTo>
                <a:lnTo>
                  <a:pt x="1760" y="0"/>
                </a:lnTo>
              </a:path>
            </a:pathLst>
          </a:cu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endParaRPr lang="de-DE"/>
          </a:p>
        </p:txBody>
      </p:sp>
      <p:sp>
        <p:nvSpPr>
          <p:cNvPr id="65545" name="Text Box 13"/>
          <p:cNvSpPr txBox="1">
            <a:spLocks noChangeArrowheads="1"/>
          </p:cNvSpPr>
          <p:nvPr/>
        </p:nvSpPr>
        <p:spPr bwMode="auto">
          <a:xfrm>
            <a:off x="3363913" y="2759075"/>
            <a:ext cx="7064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1800" b="1">
                <a:solidFill>
                  <a:schemeClr val="accent1"/>
                </a:solidFill>
              </a:rPr>
              <a:t>NN</a:t>
            </a:r>
          </a:p>
        </p:txBody>
      </p:sp>
      <p:sp>
        <p:nvSpPr>
          <p:cNvPr id="65546" name="Text Box 14"/>
          <p:cNvSpPr txBox="1">
            <a:spLocks noChangeArrowheads="1"/>
          </p:cNvSpPr>
          <p:nvPr/>
        </p:nvSpPr>
        <p:spPr bwMode="auto">
          <a:xfrm>
            <a:off x="3616325" y="3438525"/>
            <a:ext cx="1397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1600">
                <a:solidFill>
                  <a:schemeClr val="accent2"/>
                </a:solidFill>
              </a:rPr>
              <a:t>Diskrimin.</a:t>
            </a:r>
          </a:p>
        </p:txBody>
      </p:sp>
      <p:sp>
        <p:nvSpPr>
          <p:cNvPr id="65547" name="Text Box 15"/>
          <p:cNvSpPr txBox="1">
            <a:spLocks noChangeArrowheads="1"/>
          </p:cNvSpPr>
          <p:nvPr/>
        </p:nvSpPr>
        <p:spPr bwMode="auto">
          <a:xfrm>
            <a:off x="3932238" y="5680075"/>
            <a:ext cx="276225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a:t>Prob. Fehlalarm %</a:t>
            </a:r>
          </a:p>
          <a:p>
            <a:r>
              <a:rPr lang="de-DE"/>
              <a:t>= 1-Sensitivität</a:t>
            </a:r>
          </a:p>
        </p:txBody>
      </p:sp>
      <p:sp>
        <p:nvSpPr>
          <p:cNvPr id="65548" name="Text Box 16"/>
          <p:cNvSpPr txBox="1">
            <a:spLocks noChangeArrowheads="1"/>
          </p:cNvSpPr>
          <p:nvPr/>
        </p:nvSpPr>
        <p:spPr bwMode="auto">
          <a:xfrm>
            <a:off x="701675" y="2651125"/>
            <a:ext cx="1970088"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a:t>Prob. Entdeckung</a:t>
            </a:r>
          </a:p>
          <a:p>
            <a:r>
              <a:rPr lang="de-DE"/>
              <a:t>(Spezifität)</a:t>
            </a:r>
          </a:p>
        </p:txBody>
      </p:sp>
      <p:sp>
        <p:nvSpPr>
          <p:cNvPr id="254993" name="Text Box 17"/>
          <p:cNvSpPr txBox="1">
            <a:spLocks noChangeArrowheads="1"/>
          </p:cNvSpPr>
          <p:nvPr/>
        </p:nvSpPr>
        <p:spPr bwMode="auto">
          <a:xfrm>
            <a:off x="6511925" y="2813050"/>
            <a:ext cx="2193925"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pPr>
              <a:lnSpc>
                <a:spcPct val="120000"/>
              </a:lnSpc>
            </a:pPr>
            <a:r>
              <a:rPr lang="de-DE" b="1"/>
              <a:t>Problembereich</a:t>
            </a:r>
            <a:r>
              <a:rPr lang="de-DE"/>
              <a:t>: Sehr kleiner % Fehlalarme (sehr kleine Aktivitätsfunktion)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54993"/>
                                        </p:tgtEl>
                                        <p:attrNameLst>
                                          <p:attrName>style.visibility</p:attrName>
                                        </p:attrNameLst>
                                      </p:cBhvr>
                                      <p:to>
                                        <p:strVal val="visible"/>
                                      </p:to>
                                    </p:set>
                                    <p:anim calcmode="lin" valueType="num">
                                      <p:cBhvr>
                                        <p:cTn id="7" dur="1000" fill="hold"/>
                                        <p:tgtEl>
                                          <p:spTgt spid="254993"/>
                                        </p:tgtEl>
                                        <p:attrNameLst>
                                          <p:attrName>ppt_w</p:attrName>
                                        </p:attrNameLst>
                                      </p:cBhvr>
                                      <p:tavLst>
                                        <p:tav tm="0">
                                          <p:val>
                                            <p:strVal val="#ppt_w*0.70"/>
                                          </p:val>
                                        </p:tav>
                                        <p:tav tm="100000">
                                          <p:val>
                                            <p:strVal val="#ppt_w"/>
                                          </p:val>
                                        </p:tav>
                                      </p:tavLst>
                                    </p:anim>
                                    <p:anim calcmode="lin" valueType="num">
                                      <p:cBhvr>
                                        <p:cTn id="8" dur="1000" fill="hold"/>
                                        <p:tgtEl>
                                          <p:spTgt spid="254993"/>
                                        </p:tgtEl>
                                        <p:attrNameLst>
                                          <p:attrName>ppt_h</p:attrName>
                                        </p:attrNameLst>
                                      </p:cBhvr>
                                      <p:tavLst>
                                        <p:tav tm="0">
                                          <p:val>
                                            <p:strVal val="#ppt_h"/>
                                          </p:val>
                                        </p:tav>
                                        <p:tav tm="100000">
                                          <p:val>
                                            <p:strVal val="#ppt_h"/>
                                          </p:val>
                                        </p:tav>
                                      </p:tavLst>
                                    </p:anim>
                                    <p:animEffect transition="in" filter="fade">
                                      <p:cBhvr>
                                        <p:cTn id="9" dur="1000"/>
                                        <p:tgtEl>
                                          <p:spTgt spid="2549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93"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descr="Scannen000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341438"/>
            <a:ext cx="4254500" cy="501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3" name="Rectangle 3"/>
          <p:cNvSpPr>
            <a:spLocks noGrp="1" noChangeArrowheads="1"/>
          </p:cNvSpPr>
          <p:nvPr>
            <p:ph type="ctrTitle"/>
          </p:nvPr>
        </p:nvSpPr>
        <p:spPr>
          <a:xfrm>
            <a:off x="5092700" y="3911600"/>
            <a:ext cx="3454400" cy="2400300"/>
          </a:xfrm>
          <a:solidFill>
            <a:srgbClr val="FFFFFF"/>
          </a:solidFill>
          <a:ln>
            <a:solidFill>
              <a:srgbClr val="000000"/>
            </a:solidFill>
            <a:miter lim="800000"/>
            <a:headEnd/>
            <a:tailEnd/>
          </a:ln>
        </p:spPr>
        <p:txBody>
          <a:bodyPr/>
          <a:lstStyle/>
          <a:p>
            <a:r>
              <a:rPr lang="de-DE" sz="5100" smtClean="0">
                <a:latin typeface="Arial" pitchFamily="34" charset="0"/>
              </a:rPr>
              <a:t>Roboter-fahrzeuge</a:t>
            </a:r>
          </a:p>
        </p:txBody>
      </p:sp>
      <p:sp>
        <p:nvSpPr>
          <p:cNvPr id="66564" name="Rectangle 4"/>
          <p:cNvSpPr>
            <a:spLocks noGrp="1" noChangeArrowheads="1"/>
          </p:cNvSpPr>
          <p:nvPr>
            <p:ph type="subTitle" idx="1"/>
          </p:nvPr>
        </p:nvSpPr>
        <p:spPr>
          <a:xfrm>
            <a:off x="5092700" y="1358900"/>
            <a:ext cx="3429000" cy="2552700"/>
          </a:xfrm>
          <a:solidFill>
            <a:srgbClr val="FFFFFF"/>
          </a:solidFill>
          <a:ln>
            <a:solidFill>
              <a:srgbClr val="000000"/>
            </a:solidFill>
            <a:miter lim="800000"/>
            <a:headEnd/>
            <a:tailEnd/>
          </a:ln>
        </p:spPr>
        <p:txBody>
          <a:bodyPr anchor="ctr"/>
          <a:lstStyle/>
          <a:p>
            <a:pPr marL="0" indent="0">
              <a:lnSpc>
                <a:spcPct val="100000"/>
              </a:lnSpc>
              <a:buFontTx/>
              <a:buNone/>
            </a:pPr>
            <a:r>
              <a:rPr lang="de-DE" sz="4400" smtClean="0"/>
              <a:t>Backprop-Anwendung</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5"/>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1000" smtClean="0">
                <a:latin typeface="Tahoma" pitchFamily="34" charset="0"/>
              </a:rPr>
              <a:t>Rüdiger Brause: Adaptive Systeme AS-1, WS 2013</a:t>
            </a:r>
            <a:endParaRPr lang="de-DE" sz="1000">
              <a:latin typeface="Tahoma" pitchFamily="34" charset="0"/>
            </a:endParaRPr>
          </a:p>
        </p:txBody>
      </p:sp>
      <p:sp>
        <p:nvSpPr>
          <p:cNvPr id="11267" name="Foliennummernplatzhalt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1000" smtClean="0"/>
              <a:t>- </a:t>
            </a:r>
            <a:fld id="{750129E1-83EE-466A-8BB7-C392DC0CFA10}" type="slidenum">
              <a:rPr lang="de-DE" sz="1000" smtClean="0"/>
              <a:pPr/>
              <a:t>8</a:t>
            </a:fld>
            <a:r>
              <a:rPr lang="de-DE" sz="1000" smtClean="0"/>
              <a:t> -</a:t>
            </a:r>
          </a:p>
        </p:txBody>
      </p:sp>
      <p:sp>
        <p:nvSpPr>
          <p:cNvPr id="11268" name="Rectangle 2"/>
          <p:cNvSpPr>
            <a:spLocks noGrp="1" noChangeArrowheads="1"/>
          </p:cNvSpPr>
          <p:nvPr>
            <p:ph type="title"/>
          </p:nvPr>
        </p:nvSpPr>
        <p:spPr/>
        <p:txBody>
          <a:bodyPr/>
          <a:lstStyle/>
          <a:p>
            <a:r>
              <a:rPr lang="de-DE" smtClean="0"/>
              <a:t>Code eines Assoziativspeichers</a:t>
            </a:r>
          </a:p>
        </p:txBody>
      </p:sp>
      <p:sp>
        <p:nvSpPr>
          <p:cNvPr id="11269" name="Rectangle 3"/>
          <p:cNvSpPr>
            <a:spLocks noGrp="1" noChangeArrowheads="1"/>
          </p:cNvSpPr>
          <p:nvPr>
            <p:ph type="body" idx="1"/>
          </p:nvPr>
        </p:nvSpPr>
        <p:spPr>
          <a:xfrm>
            <a:off x="611188" y="4105275"/>
            <a:ext cx="8532812" cy="2347913"/>
          </a:xfrm>
        </p:spPr>
        <p:txBody>
          <a:bodyPr/>
          <a:lstStyle/>
          <a:p>
            <a:pPr marL="0" indent="0">
              <a:buFontTx/>
              <a:buNone/>
            </a:pPr>
            <a:r>
              <a:rPr lang="de-DE" smtClean="0">
                <a:latin typeface="TIMES" charset="0"/>
                <a:cs typeface="Times New Roman" pitchFamily="18" charset="0"/>
              </a:rPr>
              <a:t>	</a:t>
            </a:r>
            <a:r>
              <a:rPr lang="de-DE" smtClean="0"/>
              <a:t> </a:t>
            </a:r>
          </a:p>
        </p:txBody>
      </p:sp>
      <p:sp>
        <p:nvSpPr>
          <p:cNvPr id="104463" name="Rectangle 15"/>
          <p:cNvSpPr>
            <a:spLocks noChangeArrowheads="1"/>
          </p:cNvSpPr>
          <p:nvPr/>
        </p:nvSpPr>
        <p:spPr bwMode="auto">
          <a:xfrm>
            <a:off x="876300" y="4381500"/>
            <a:ext cx="7975600" cy="1574800"/>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endParaRPr lang="de-DE"/>
          </a:p>
        </p:txBody>
      </p:sp>
      <p:sp>
        <p:nvSpPr>
          <p:cNvPr id="11271" name="Rectangle 14"/>
          <p:cNvSpPr>
            <a:spLocks noChangeArrowheads="1"/>
          </p:cNvSpPr>
          <p:nvPr/>
        </p:nvSpPr>
        <p:spPr bwMode="auto">
          <a:xfrm>
            <a:off x="520700" y="1520403"/>
            <a:ext cx="8420100" cy="4696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pPr>
              <a:lnSpc>
                <a:spcPct val="120000"/>
              </a:lnSpc>
              <a:tabLst>
                <a:tab pos="533400" algn="l"/>
              </a:tabLst>
            </a:pPr>
            <a:r>
              <a:rPr lang="de-DE" sz="2400" b="1" dirty="0">
                <a:solidFill>
                  <a:srgbClr val="3366CC"/>
                </a:solidFill>
              </a:rPr>
              <a:t>AMEM</a:t>
            </a:r>
            <a:r>
              <a:rPr lang="de-DE" sz="2400" dirty="0"/>
              <a:t>:    </a:t>
            </a:r>
            <a:r>
              <a:rPr lang="de-DE" sz="2400" b="1" dirty="0"/>
              <a:t>(* Implementiert einen Korrelationsspeicher *)</a:t>
            </a:r>
            <a:r>
              <a:rPr lang="de-DE" sz="2400" dirty="0"/>
              <a:t> </a:t>
            </a:r>
            <a:r>
              <a:rPr lang="de-DE" sz="1800" b="1" dirty="0">
                <a:solidFill>
                  <a:srgbClr val="3366CC"/>
                </a:solidFill>
              </a:rPr>
              <a:t>VAR</a:t>
            </a:r>
            <a:r>
              <a:rPr lang="de-DE" dirty="0"/>
              <a:t>   (* </a:t>
            </a:r>
            <a:r>
              <a:rPr lang="de-DE" i="1" dirty="0"/>
              <a:t>Datenstrukturen</a:t>
            </a:r>
            <a:r>
              <a:rPr lang="de-DE" dirty="0"/>
              <a:t> *)</a:t>
            </a:r>
          </a:p>
          <a:p>
            <a:pPr>
              <a:lnSpc>
                <a:spcPct val="60000"/>
              </a:lnSpc>
              <a:tabLst>
                <a:tab pos="533400" algn="l"/>
              </a:tabLst>
            </a:pPr>
            <a:r>
              <a:rPr lang="de-DE" dirty="0"/>
              <a:t>     </a:t>
            </a:r>
            <a:r>
              <a:rPr lang="de-DE" sz="2400" b="1" dirty="0"/>
              <a:t>x</a:t>
            </a:r>
            <a:r>
              <a:rPr lang="de-DE" sz="2400" dirty="0"/>
              <a:t>:</a:t>
            </a:r>
            <a:r>
              <a:rPr lang="de-DE" dirty="0"/>
              <a:t> 	</a:t>
            </a:r>
            <a:r>
              <a:rPr lang="de-DE" sz="1800" dirty="0"/>
              <a:t>ARRAY[1..n] OF REAL</a:t>
            </a:r>
            <a:r>
              <a:rPr lang="de-DE" dirty="0"/>
              <a:t>;            	(* </a:t>
            </a:r>
            <a:r>
              <a:rPr lang="de-DE" i="1" dirty="0"/>
              <a:t>Eingabe</a:t>
            </a:r>
            <a:r>
              <a:rPr lang="de-DE" dirty="0"/>
              <a:t> *)</a:t>
            </a:r>
          </a:p>
          <a:p>
            <a:pPr>
              <a:lnSpc>
                <a:spcPct val="60000"/>
              </a:lnSpc>
              <a:tabLst>
                <a:tab pos="533400" algn="l"/>
              </a:tabLst>
            </a:pPr>
            <a:r>
              <a:rPr lang="de-DE" dirty="0"/>
              <a:t>     </a:t>
            </a:r>
            <a:r>
              <a:rPr lang="en-GB" b="1" dirty="0" err="1"/>
              <a:t>y</a:t>
            </a:r>
            <a:r>
              <a:rPr lang="en-GB" dirty="0" err="1"/>
              <a:t>,</a:t>
            </a:r>
            <a:r>
              <a:rPr lang="en-GB" b="1" dirty="0" err="1"/>
              <a:t>L</a:t>
            </a:r>
            <a:r>
              <a:rPr lang="en-GB" dirty="0"/>
              <a:t>:  </a:t>
            </a:r>
            <a:r>
              <a:rPr lang="en-GB" sz="1800" dirty="0"/>
              <a:t>ARRAY[1..m] OF REAL</a:t>
            </a:r>
            <a:r>
              <a:rPr lang="en-GB" dirty="0"/>
              <a:t>;    	(* </a:t>
            </a:r>
            <a:r>
              <a:rPr lang="en-GB" i="1" dirty="0" err="1"/>
              <a:t>Ausgaben</a:t>
            </a:r>
            <a:r>
              <a:rPr lang="en-GB" dirty="0"/>
              <a:t> *)</a:t>
            </a:r>
            <a:endParaRPr lang="de-DE" dirty="0"/>
          </a:p>
          <a:p>
            <a:pPr>
              <a:lnSpc>
                <a:spcPct val="60000"/>
              </a:lnSpc>
              <a:tabLst>
                <a:tab pos="533400" algn="l"/>
              </a:tabLst>
            </a:pPr>
            <a:r>
              <a:rPr lang="en-GB" dirty="0"/>
              <a:t>     </a:t>
            </a:r>
            <a:r>
              <a:rPr lang="en-GB" b="1" dirty="0"/>
              <a:t>w</a:t>
            </a:r>
            <a:r>
              <a:rPr lang="en-GB" dirty="0"/>
              <a:t>: 	</a:t>
            </a:r>
            <a:r>
              <a:rPr lang="en-GB" sz="1800" dirty="0"/>
              <a:t>ARRAY[1..m,1..n] OF REAL</a:t>
            </a:r>
            <a:r>
              <a:rPr lang="en-GB" dirty="0"/>
              <a:t>;     	(* </a:t>
            </a:r>
            <a:r>
              <a:rPr lang="en-GB" i="1" dirty="0" err="1"/>
              <a:t>Gewichte</a:t>
            </a:r>
            <a:r>
              <a:rPr lang="en-GB" dirty="0"/>
              <a:t> *)</a:t>
            </a:r>
            <a:endParaRPr lang="de-DE" dirty="0"/>
          </a:p>
          <a:p>
            <a:pPr>
              <a:lnSpc>
                <a:spcPct val="60000"/>
              </a:lnSpc>
              <a:tabLst>
                <a:tab pos="533400" algn="l"/>
              </a:tabLst>
            </a:pPr>
            <a:r>
              <a:rPr lang="en-GB" dirty="0"/>
              <a:t>     </a:t>
            </a:r>
            <a:r>
              <a:rPr lang="en-GB" dirty="0">
                <a:sym typeface="Symbol" pitchFamily="18" charset="2"/>
              </a:rPr>
              <a:t></a:t>
            </a:r>
            <a:r>
              <a:rPr lang="en-GB" dirty="0"/>
              <a:t>: </a:t>
            </a:r>
            <a:r>
              <a:rPr lang="en-GB" dirty="0">
                <a:sym typeface="Symbol" pitchFamily="18" charset="2"/>
              </a:rPr>
              <a:t>	</a:t>
            </a:r>
            <a:r>
              <a:rPr lang="en-GB" sz="1800" dirty="0">
                <a:sym typeface="Symbol" pitchFamily="18" charset="2"/>
              </a:rPr>
              <a:t>REAL</a:t>
            </a:r>
            <a:r>
              <a:rPr lang="en-GB" dirty="0">
                <a:sym typeface="Symbol" pitchFamily="18" charset="2"/>
              </a:rPr>
              <a:t>; (* </a:t>
            </a:r>
            <a:r>
              <a:rPr lang="en-GB" i="1" dirty="0" err="1">
                <a:sym typeface="Symbol" pitchFamily="18" charset="2"/>
              </a:rPr>
              <a:t>Lernrate</a:t>
            </a:r>
            <a:r>
              <a:rPr lang="en-GB" dirty="0">
                <a:sym typeface="Symbol" pitchFamily="18" charset="2"/>
              </a:rPr>
              <a:t> *);       </a:t>
            </a:r>
            <a:r>
              <a:rPr lang="en-GB" dirty="0" err="1">
                <a:sym typeface="Symbol" pitchFamily="18" charset="2"/>
              </a:rPr>
              <a:t>Auslesen</a:t>
            </a:r>
            <a:r>
              <a:rPr lang="en-GB" dirty="0">
                <a:sym typeface="Symbol" pitchFamily="18" charset="2"/>
              </a:rPr>
              <a:t> : </a:t>
            </a:r>
            <a:r>
              <a:rPr lang="en-GB" sz="1800" dirty="0">
                <a:sym typeface="Symbol" pitchFamily="18" charset="2"/>
              </a:rPr>
              <a:t>BOOLEAN</a:t>
            </a:r>
            <a:r>
              <a:rPr lang="en-GB" dirty="0">
                <a:sym typeface="Symbol" pitchFamily="18" charset="2"/>
              </a:rPr>
              <a:t>;</a:t>
            </a:r>
            <a:endParaRPr lang="de-DE" dirty="0">
              <a:sym typeface="Symbol" pitchFamily="18" charset="2"/>
            </a:endParaRPr>
          </a:p>
          <a:p>
            <a:pPr>
              <a:lnSpc>
                <a:spcPct val="60000"/>
              </a:lnSpc>
              <a:tabLst>
                <a:tab pos="533400" algn="l"/>
              </a:tabLst>
            </a:pPr>
            <a:r>
              <a:rPr lang="en-GB" sz="1800" b="1" dirty="0">
                <a:solidFill>
                  <a:srgbClr val="3366CC"/>
                </a:solidFill>
                <a:sym typeface="Symbol" pitchFamily="18" charset="2"/>
              </a:rPr>
              <a:t>BEGIN</a:t>
            </a:r>
            <a:endParaRPr lang="de-DE" b="1" dirty="0">
              <a:solidFill>
                <a:srgbClr val="3366CC"/>
              </a:solidFill>
              <a:sym typeface="Symbol" pitchFamily="18" charset="2"/>
            </a:endParaRPr>
          </a:p>
          <a:p>
            <a:pPr>
              <a:lnSpc>
                <a:spcPct val="60000"/>
              </a:lnSpc>
              <a:tabLst>
                <a:tab pos="533400" algn="l"/>
              </a:tabLst>
            </a:pPr>
            <a:r>
              <a:rPr lang="en-GB" sz="2400" dirty="0">
                <a:sym typeface="Symbol" pitchFamily="18" charset="2"/>
              </a:rPr>
              <a:t>       </a:t>
            </a:r>
            <a:r>
              <a:rPr lang="en-GB" sz="2400" dirty="0"/>
              <a:t>:= </a:t>
            </a:r>
            <a:r>
              <a:rPr lang="en-GB" dirty="0">
                <a:sym typeface="Symbol" pitchFamily="18" charset="2"/>
              </a:rPr>
              <a:t>0.1</a:t>
            </a:r>
            <a:r>
              <a:rPr lang="en-GB" sz="2400" dirty="0">
                <a:sym typeface="Symbol" pitchFamily="18" charset="2"/>
              </a:rPr>
              <a:t>;                       </a:t>
            </a:r>
            <a:r>
              <a:rPr lang="en-GB" dirty="0" smtClean="0">
                <a:sym typeface="Symbol" pitchFamily="18" charset="2"/>
              </a:rPr>
              <a:t>	</a:t>
            </a:r>
            <a:r>
              <a:rPr lang="en-GB" dirty="0" smtClean="0">
                <a:solidFill>
                  <a:srgbClr val="009242"/>
                </a:solidFill>
                <a:sym typeface="Symbol" pitchFamily="18" charset="2"/>
              </a:rPr>
              <a:t>(* </a:t>
            </a:r>
            <a:r>
              <a:rPr lang="en-GB" i="1" dirty="0" err="1">
                <a:solidFill>
                  <a:srgbClr val="009242"/>
                </a:solidFill>
                <a:sym typeface="Symbol" pitchFamily="18" charset="2"/>
              </a:rPr>
              <a:t>Lernrate</a:t>
            </a:r>
            <a:r>
              <a:rPr lang="en-GB" i="1" dirty="0">
                <a:solidFill>
                  <a:srgbClr val="009242"/>
                </a:solidFill>
                <a:sym typeface="Symbol" pitchFamily="18" charset="2"/>
              </a:rPr>
              <a:t> </a:t>
            </a:r>
            <a:r>
              <a:rPr lang="en-GB" i="1" dirty="0" err="1">
                <a:solidFill>
                  <a:srgbClr val="009242"/>
                </a:solidFill>
                <a:sym typeface="Symbol" pitchFamily="18" charset="2"/>
              </a:rPr>
              <a:t>festlegen</a:t>
            </a:r>
            <a:r>
              <a:rPr lang="en-GB" dirty="0">
                <a:solidFill>
                  <a:srgbClr val="009242"/>
                </a:solidFill>
                <a:sym typeface="Symbol" pitchFamily="18" charset="2"/>
              </a:rPr>
              <a:t>: |</a:t>
            </a:r>
            <a:r>
              <a:rPr lang="en-GB" b="1" dirty="0">
                <a:solidFill>
                  <a:srgbClr val="009242"/>
                </a:solidFill>
                <a:sym typeface="Symbol" pitchFamily="18" charset="2"/>
              </a:rPr>
              <a:t>x</a:t>
            </a:r>
            <a:r>
              <a:rPr lang="en-GB" dirty="0">
                <a:solidFill>
                  <a:srgbClr val="009242"/>
                </a:solidFill>
                <a:sym typeface="Symbol" pitchFamily="18" charset="2"/>
              </a:rPr>
              <a:t>|</a:t>
            </a:r>
            <a:r>
              <a:rPr lang="en-GB" baseline="30000" dirty="0">
                <a:solidFill>
                  <a:srgbClr val="009242"/>
                </a:solidFill>
                <a:sym typeface="Symbol" pitchFamily="18" charset="2"/>
              </a:rPr>
              <a:t>2</a:t>
            </a:r>
            <a:r>
              <a:rPr lang="en-GB" dirty="0">
                <a:solidFill>
                  <a:srgbClr val="009242"/>
                </a:solidFill>
                <a:sym typeface="Symbol" pitchFamily="18" charset="2"/>
              </a:rPr>
              <a:t>=10 *)</a:t>
            </a:r>
            <a:endParaRPr lang="de-DE" dirty="0">
              <a:solidFill>
                <a:srgbClr val="009242"/>
              </a:solidFill>
              <a:sym typeface="Symbol" pitchFamily="18" charset="2"/>
            </a:endParaRPr>
          </a:p>
          <a:p>
            <a:pPr>
              <a:lnSpc>
                <a:spcPct val="60000"/>
              </a:lnSpc>
              <a:tabLst>
                <a:tab pos="533400" algn="l"/>
              </a:tabLst>
            </a:pPr>
            <a:r>
              <a:rPr lang="en-GB" sz="2400" dirty="0">
                <a:sym typeface="Symbol" pitchFamily="18" charset="2"/>
              </a:rPr>
              <a:t>     </a:t>
            </a:r>
            <a:r>
              <a:rPr lang="de-DE" dirty="0" err="1">
                <a:sym typeface="Symbol" pitchFamily="18" charset="2"/>
              </a:rPr>
              <a:t>initWeights</a:t>
            </a:r>
            <a:r>
              <a:rPr lang="de-DE" sz="2400" dirty="0">
                <a:sym typeface="Symbol" pitchFamily="18" charset="2"/>
              </a:rPr>
              <a:t>( </a:t>
            </a:r>
            <a:r>
              <a:rPr lang="de-DE" b="1" dirty="0">
                <a:sym typeface="Symbol" pitchFamily="18" charset="2"/>
              </a:rPr>
              <a:t>w</a:t>
            </a:r>
            <a:r>
              <a:rPr lang="de-DE" dirty="0">
                <a:sym typeface="Symbol" pitchFamily="18" charset="2"/>
              </a:rPr>
              <a:t>,0.0</a:t>
            </a:r>
            <a:r>
              <a:rPr lang="de-DE" sz="2400" dirty="0">
                <a:sym typeface="Symbol" pitchFamily="18" charset="2"/>
              </a:rPr>
              <a:t>);      </a:t>
            </a:r>
            <a:r>
              <a:rPr lang="de-DE" sz="2400" dirty="0" smtClean="0">
                <a:sym typeface="Symbol" pitchFamily="18" charset="2"/>
              </a:rPr>
              <a:t>	</a:t>
            </a:r>
            <a:r>
              <a:rPr lang="de-DE" dirty="0" smtClean="0">
                <a:solidFill>
                  <a:srgbClr val="009242"/>
                </a:solidFill>
                <a:sym typeface="Symbol" pitchFamily="18" charset="2"/>
              </a:rPr>
              <a:t>(* </a:t>
            </a:r>
            <a:r>
              <a:rPr lang="de-DE" i="1" dirty="0">
                <a:solidFill>
                  <a:srgbClr val="009242"/>
                </a:solidFill>
                <a:sym typeface="Symbol" pitchFamily="18" charset="2"/>
              </a:rPr>
              <a:t>Gewichte initialisieren</a:t>
            </a:r>
            <a:r>
              <a:rPr lang="de-DE" dirty="0">
                <a:solidFill>
                  <a:srgbClr val="009242"/>
                </a:solidFill>
                <a:sym typeface="Symbol" pitchFamily="18" charset="2"/>
              </a:rPr>
              <a:t> *)</a:t>
            </a:r>
          </a:p>
          <a:p>
            <a:pPr>
              <a:lnSpc>
                <a:spcPct val="60000"/>
              </a:lnSpc>
              <a:tabLst>
                <a:tab pos="533400" algn="l"/>
              </a:tabLst>
            </a:pPr>
            <a:r>
              <a:rPr lang="de-DE" sz="2400" dirty="0">
                <a:sym typeface="Symbol" pitchFamily="18" charset="2"/>
              </a:rPr>
              <a:t>     </a:t>
            </a:r>
            <a:r>
              <a:rPr lang="de-DE" dirty="0" err="1" smtClean="0">
                <a:sym typeface="Symbol" pitchFamily="18" charset="2"/>
              </a:rPr>
              <a:t>AlleMusterSpeichern</a:t>
            </a:r>
            <a:r>
              <a:rPr lang="de-DE" dirty="0" smtClean="0">
                <a:sym typeface="Symbol" pitchFamily="18" charset="2"/>
              </a:rPr>
              <a:t> </a:t>
            </a:r>
            <a:r>
              <a:rPr lang="de-DE" sz="2400" dirty="0" smtClean="0">
                <a:sym typeface="Symbol" pitchFamily="18" charset="2"/>
              </a:rPr>
              <a:t>( );</a:t>
            </a:r>
            <a:endParaRPr lang="de-DE" sz="2400" dirty="0">
              <a:sym typeface="Symbol" pitchFamily="18" charset="2"/>
            </a:endParaRPr>
          </a:p>
          <a:p>
            <a:pPr>
              <a:lnSpc>
                <a:spcPct val="60000"/>
              </a:lnSpc>
              <a:tabLst>
                <a:tab pos="533400" algn="l"/>
              </a:tabLst>
            </a:pPr>
            <a:r>
              <a:rPr lang="de-DE" sz="2400" dirty="0">
                <a:sym typeface="Symbol" pitchFamily="18" charset="2"/>
              </a:rPr>
              <a:t>     </a:t>
            </a:r>
            <a:r>
              <a:rPr lang="de-DE" dirty="0" err="1" smtClean="0">
                <a:sym typeface="Symbol" pitchFamily="18" charset="2"/>
              </a:rPr>
              <a:t>SpeicherAuslesen</a:t>
            </a:r>
            <a:r>
              <a:rPr lang="de-DE" dirty="0" smtClean="0">
                <a:sym typeface="Symbol" pitchFamily="18" charset="2"/>
              </a:rPr>
              <a:t> </a:t>
            </a:r>
            <a:r>
              <a:rPr lang="de-DE" sz="2400" dirty="0" smtClean="0">
                <a:sym typeface="Symbol" pitchFamily="18" charset="2"/>
              </a:rPr>
              <a:t>( );</a:t>
            </a:r>
            <a:endParaRPr lang="de-DE" sz="2400" dirty="0">
              <a:sym typeface="Symbol" pitchFamily="18" charset="2"/>
            </a:endParaRPr>
          </a:p>
          <a:p>
            <a:pPr>
              <a:lnSpc>
                <a:spcPct val="60000"/>
              </a:lnSpc>
              <a:tabLst>
                <a:tab pos="533400" algn="l"/>
              </a:tabLst>
            </a:pPr>
            <a:r>
              <a:rPr lang="de-DE" sz="1800" b="1" dirty="0">
                <a:solidFill>
                  <a:srgbClr val="3366CC"/>
                </a:solidFill>
                <a:sym typeface="Symbol" pitchFamily="18" charset="2"/>
              </a:rPr>
              <a:t>END</a:t>
            </a:r>
            <a:r>
              <a:rPr lang="de-DE" sz="2400" dirty="0">
                <a:solidFill>
                  <a:srgbClr val="3366CC"/>
                </a:solidFill>
                <a:sym typeface="Symbol" pitchFamily="18" charset="2"/>
              </a:rPr>
              <a:t> </a:t>
            </a:r>
            <a:r>
              <a:rPr lang="de-DE" sz="1800" dirty="0">
                <a:solidFill>
                  <a:srgbClr val="3366CC"/>
                </a:solidFill>
                <a:sym typeface="Symbol" pitchFamily="18" charset="2"/>
              </a:rPr>
              <a:t>AMEM</a:t>
            </a:r>
            <a:r>
              <a:rPr lang="de-DE" sz="2400" dirty="0">
                <a:sym typeface="Symbol" pitchFamily="18" charset="2"/>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2000"/>
                                        <p:tgtEl>
                                          <p:spTgt spid="104463"/>
                                        </p:tgtEl>
                                      </p:cBhvr>
                                    </p:animEffect>
                                    <p:set>
                                      <p:cBhvr>
                                        <p:cTn id="7" dur="1" fill="hold">
                                          <p:stCondLst>
                                            <p:cond delay="1999"/>
                                          </p:stCondLst>
                                        </p:cTn>
                                        <p:tgtEl>
                                          <p:spTgt spid="10446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63"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5"/>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1000" smtClean="0">
                <a:latin typeface="Tahoma" pitchFamily="34" charset="0"/>
              </a:rPr>
              <a:t>Rüdiger Brause: Adaptive Systeme AS-1, WS 2013</a:t>
            </a:r>
            <a:endParaRPr lang="de-DE" sz="1000">
              <a:latin typeface="Tahoma" pitchFamily="34" charset="0"/>
            </a:endParaRPr>
          </a:p>
        </p:txBody>
      </p:sp>
      <p:sp>
        <p:nvSpPr>
          <p:cNvPr id="67587" name="Foliennummernplatzhalt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1000" smtClean="0"/>
              <a:t>- </a:t>
            </a:r>
            <a:fld id="{A5E44ACC-C86C-45B4-82BF-8CBBA8354409}" type="slidenum">
              <a:rPr lang="de-DE" sz="1000" smtClean="0"/>
              <a:pPr/>
              <a:t>80</a:t>
            </a:fld>
            <a:r>
              <a:rPr lang="de-DE" sz="1000" smtClean="0"/>
              <a:t> -</a:t>
            </a:r>
          </a:p>
        </p:txBody>
      </p:sp>
      <p:sp>
        <p:nvSpPr>
          <p:cNvPr id="67588" name="Rectangle 2"/>
          <p:cNvSpPr>
            <a:spLocks noGrp="1" noChangeArrowheads="1"/>
          </p:cNvSpPr>
          <p:nvPr>
            <p:ph type="title"/>
          </p:nvPr>
        </p:nvSpPr>
        <p:spPr/>
        <p:txBody>
          <a:bodyPr/>
          <a:lstStyle/>
          <a:p>
            <a:r>
              <a:rPr lang="de-DE" smtClean="0"/>
              <a:t>ALVINN</a:t>
            </a:r>
          </a:p>
        </p:txBody>
      </p:sp>
      <p:sp>
        <p:nvSpPr>
          <p:cNvPr id="67589" name="Rectangle 3"/>
          <p:cNvSpPr>
            <a:spLocks noGrp="1" noChangeArrowheads="1"/>
          </p:cNvSpPr>
          <p:nvPr>
            <p:ph type="body" idx="1"/>
          </p:nvPr>
        </p:nvSpPr>
        <p:spPr>
          <a:xfrm>
            <a:off x="611188" y="1268413"/>
            <a:ext cx="8532812" cy="520700"/>
          </a:xfrm>
        </p:spPr>
        <p:txBody>
          <a:bodyPr/>
          <a:lstStyle/>
          <a:p>
            <a:pPr marL="0" indent="0">
              <a:buFontTx/>
              <a:buNone/>
            </a:pPr>
            <a:r>
              <a:rPr lang="de-DE" smtClean="0"/>
              <a:t>A</a:t>
            </a:r>
            <a:r>
              <a:rPr lang="de-DE" b="0" smtClean="0"/>
              <a:t>utonomous</a:t>
            </a:r>
            <a:r>
              <a:rPr lang="de-DE" smtClean="0"/>
              <a:t> L</a:t>
            </a:r>
            <a:r>
              <a:rPr lang="de-DE" b="0" smtClean="0"/>
              <a:t>and</a:t>
            </a:r>
            <a:r>
              <a:rPr lang="de-DE" smtClean="0"/>
              <a:t> V</a:t>
            </a:r>
            <a:r>
              <a:rPr lang="de-DE" b="0" smtClean="0"/>
              <a:t>ehicle</a:t>
            </a:r>
            <a:r>
              <a:rPr lang="de-DE" smtClean="0"/>
              <a:t> i</a:t>
            </a:r>
            <a:r>
              <a:rPr lang="de-DE" b="0" smtClean="0"/>
              <a:t>n</a:t>
            </a:r>
            <a:r>
              <a:rPr lang="de-DE" smtClean="0"/>
              <a:t> </a:t>
            </a:r>
            <a:r>
              <a:rPr lang="de-DE" b="0" smtClean="0"/>
              <a:t>a</a:t>
            </a:r>
            <a:r>
              <a:rPr lang="de-DE" smtClean="0"/>
              <a:t> N</a:t>
            </a:r>
            <a:r>
              <a:rPr lang="de-DE" b="0" smtClean="0"/>
              <a:t>eural</a:t>
            </a:r>
            <a:r>
              <a:rPr lang="de-DE" smtClean="0"/>
              <a:t> N</a:t>
            </a:r>
            <a:r>
              <a:rPr lang="de-DE" b="0" smtClean="0"/>
              <a:t>etwork</a:t>
            </a:r>
          </a:p>
        </p:txBody>
      </p:sp>
      <p:pic>
        <p:nvPicPr>
          <p:cNvPr id="67590" name="Picture 4" descr="Alvinn-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2225" y="1895475"/>
            <a:ext cx="3859213"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91" name="Text Box 5"/>
          <p:cNvSpPr txBox="1">
            <a:spLocks noChangeArrowheads="1"/>
          </p:cNvSpPr>
          <p:nvPr/>
        </p:nvSpPr>
        <p:spPr bwMode="auto">
          <a:xfrm>
            <a:off x="6135688" y="3698875"/>
            <a:ext cx="13906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a:t>NAVLAB</a:t>
            </a:r>
          </a:p>
        </p:txBody>
      </p:sp>
      <p:sp>
        <p:nvSpPr>
          <p:cNvPr id="67592" name="Text Box 6"/>
          <p:cNvSpPr txBox="1">
            <a:spLocks noChangeArrowheads="1"/>
          </p:cNvSpPr>
          <p:nvPr/>
        </p:nvSpPr>
        <p:spPr bwMode="auto">
          <a:xfrm>
            <a:off x="660400" y="1698625"/>
            <a:ext cx="41862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pPr>
              <a:lnSpc>
                <a:spcPct val="80000"/>
              </a:lnSpc>
            </a:pPr>
            <a:r>
              <a:rPr lang="de-DE">
                <a:solidFill>
                  <a:schemeClr val="bg2"/>
                </a:solidFill>
              </a:rPr>
              <a:t>Touretzky, Pomerleau 1989</a:t>
            </a:r>
          </a:p>
        </p:txBody>
      </p:sp>
      <p:sp>
        <p:nvSpPr>
          <p:cNvPr id="67593" name="Text Box 7"/>
          <p:cNvSpPr txBox="1">
            <a:spLocks noChangeArrowheads="1"/>
          </p:cNvSpPr>
          <p:nvPr/>
        </p:nvSpPr>
        <p:spPr bwMode="auto">
          <a:xfrm>
            <a:off x="630238" y="2235200"/>
            <a:ext cx="41656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803275" indent="-803275">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pPr>
              <a:lnSpc>
                <a:spcPct val="80000"/>
              </a:lnSpc>
            </a:pPr>
            <a:r>
              <a:rPr lang="de-DE" b="1"/>
              <a:t>Team</a:t>
            </a:r>
            <a:r>
              <a:rPr lang="de-DE"/>
              <a:t>: Carnegie-Mellon University, Pittburgh, USA</a:t>
            </a:r>
          </a:p>
        </p:txBody>
      </p:sp>
      <p:sp>
        <p:nvSpPr>
          <p:cNvPr id="67594" name="Text Box 8"/>
          <p:cNvSpPr txBox="1">
            <a:spLocks noChangeArrowheads="1"/>
          </p:cNvSpPr>
          <p:nvPr/>
        </p:nvSpPr>
        <p:spPr bwMode="auto">
          <a:xfrm>
            <a:off x="669925" y="3049588"/>
            <a:ext cx="37893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b="1"/>
              <a:t>Methode</a:t>
            </a:r>
            <a:r>
              <a:rPr lang="de-DE"/>
              <a:t>: 2-Schicht BP </a:t>
            </a:r>
          </a:p>
        </p:txBody>
      </p:sp>
      <p:sp>
        <p:nvSpPr>
          <p:cNvPr id="248841" name="Text Box 9"/>
          <p:cNvSpPr txBox="1">
            <a:spLocks noChangeArrowheads="1"/>
          </p:cNvSpPr>
          <p:nvPr/>
        </p:nvSpPr>
        <p:spPr bwMode="auto">
          <a:xfrm>
            <a:off x="668338" y="4124325"/>
            <a:ext cx="545782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2400" b="1"/>
              <a:t>Resultat</a:t>
            </a:r>
            <a:r>
              <a:rPr lang="de-DE" sz="2400"/>
              <a:t>:  Automatisches Fahren auf Uni-Gelände mit ca. 5 km/h (3,5 mph),</a:t>
            </a:r>
          </a:p>
          <a:p>
            <a:pPr>
              <a:lnSpc>
                <a:spcPct val="50000"/>
              </a:lnSpc>
            </a:pPr>
            <a:r>
              <a:rPr lang="de-DE" sz="2400"/>
              <a:t>besser als tradit. Methoden (3 mph)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88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8841"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5"/>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1000" smtClean="0">
                <a:latin typeface="Tahoma" pitchFamily="34" charset="0"/>
              </a:rPr>
              <a:t>Rüdiger Brause: Adaptive Systeme AS-1, WS 2013</a:t>
            </a:r>
            <a:endParaRPr lang="de-DE" sz="1000">
              <a:latin typeface="Tahoma" pitchFamily="34" charset="0"/>
            </a:endParaRPr>
          </a:p>
        </p:txBody>
      </p:sp>
      <p:sp>
        <p:nvSpPr>
          <p:cNvPr id="68611" name="Foliennummernplatzhalt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1000" smtClean="0"/>
              <a:t>- </a:t>
            </a:r>
            <a:fld id="{9CF5EF27-A822-4F50-A85A-E89B420FC308}" type="slidenum">
              <a:rPr lang="de-DE" sz="1000" smtClean="0"/>
              <a:pPr/>
              <a:t>81</a:t>
            </a:fld>
            <a:r>
              <a:rPr lang="de-DE" sz="1000" smtClean="0"/>
              <a:t> -</a:t>
            </a:r>
          </a:p>
        </p:txBody>
      </p:sp>
      <p:sp>
        <p:nvSpPr>
          <p:cNvPr id="68612" name="Rectangle 2"/>
          <p:cNvSpPr>
            <a:spLocks noGrp="1" noChangeArrowheads="1"/>
          </p:cNvSpPr>
          <p:nvPr>
            <p:ph type="title"/>
          </p:nvPr>
        </p:nvSpPr>
        <p:spPr/>
        <p:txBody>
          <a:bodyPr/>
          <a:lstStyle/>
          <a:p>
            <a:r>
              <a:rPr lang="de-DE" smtClean="0"/>
              <a:t>ALVINN</a:t>
            </a:r>
          </a:p>
        </p:txBody>
      </p:sp>
      <p:sp>
        <p:nvSpPr>
          <p:cNvPr id="68613" name="Rectangle 3"/>
          <p:cNvSpPr>
            <a:spLocks noGrp="1" noChangeArrowheads="1"/>
          </p:cNvSpPr>
          <p:nvPr>
            <p:ph type="body" idx="1"/>
          </p:nvPr>
        </p:nvSpPr>
        <p:spPr>
          <a:xfrm>
            <a:off x="611188" y="1268413"/>
            <a:ext cx="8532812" cy="550862"/>
          </a:xfrm>
        </p:spPr>
        <p:txBody>
          <a:bodyPr/>
          <a:lstStyle/>
          <a:p>
            <a:pPr marL="0" indent="0">
              <a:buFontTx/>
              <a:buNone/>
            </a:pPr>
            <a:r>
              <a:rPr lang="de-DE" smtClean="0"/>
              <a:t>Training/Testschema</a:t>
            </a:r>
          </a:p>
        </p:txBody>
      </p:sp>
      <p:pic>
        <p:nvPicPr>
          <p:cNvPr id="6861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2150" y="1658938"/>
            <a:ext cx="3702050" cy="465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50886" name="Text Box 6"/>
          <p:cNvSpPr txBox="1">
            <a:spLocks noChangeArrowheads="1"/>
          </p:cNvSpPr>
          <p:nvPr/>
        </p:nvSpPr>
        <p:spPr bwMode="auto">
          <a:xfrm>
            <a:off x="720725" y="2073275"/>
            <a:ext cx="3536950" cy="176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182563" indent="-182563">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pPr>
              <a:buClr>
                <a:srgbClr val="D62900"/>
              </a:buClr>
              <a:buFontTx/>
              <a:buChar char="•"/>
            </a:pPr>
            <a:r>
              <a:rPr lang="de-DE" b="1"/>
              <a:t>Training</a:t>
            </a:r>
            <a:r>
              <a:rPr lang="de-DE"/>
              <a:t> auf stationärem Supercomputer mit Aufzeichnungen</a:t>
            </a:r>
          </a:p>
          <a:p>
            <a:pPr>
              <a:buClr>
                <a:srgbClr val="D62900"/>
              </a:buClr>
              <a:buFontTx/>
              <a:buChar char="•"/>
            </a:pPr>
            <a:r>
              <a:rPr lang="de-DE" b="1"/>
              <a:t>Test</a:t>
            </a:r>
            <a:r>
              <a:rPr lang="de-DE"/>
              <a:t> in der Realität (SUN-3/160</a:t>
            </a:r>
          </a:p>
        </p:txBody>
      </p:sp>
      <p:sp>
        <p:nvSpPr>
          <p:cNvPr id="68616" name="Line 7"/>
          <p:cNvSpPr>
            <a:spLocks noChangeShapeType="1"/>
          </p:cNvSpPr>
          <p:nvPr/>
        </p:nvSpPr>
        <p:spPr bwMode="auto">
          <a:xfrm>
            <a:off x="6451600" y="1676400"/>
            <a:ext cx="0" cy="4592638"/>
          </a:xfrm>
          <a:prstGeom prst="line">
            <a:avLst/>
          </a:prstGeom>
          <a:noFill/>
          <a:ln w="38100">
            <a:solidFill>
              <a:srgbClr val="D62900"/>
            </a:solidFill>
            <a:round/>
            <a:headEnd/>
            <a:tailEnd/>
          </a:ln>
          <a:extLst>
            <a:ext uri="{909E8E84-426E-40DD-AFC4-6F175D3DCCD1}">
              <a14:hiddenFill xmlns:a14="http://schemas.microsoft.com/office/drawing/2010/main">
                <a:noFill/>
              </a14:hiddenFill>
            </a:ext>
          </a:extLst>
        </p:spPr>
        <p:txBody>
          <a:bodyPr>
            <a:spAutoFit/>
          </a:bodyPr>
          <a:lstStyle/>
          <a:p>
            <a:endParaRPr lang="de-DE"/>
          </a:p>
        </p:txBody>
      </p:sp>
      <p:sp>
        <p:nvSpPr>
          <p:cNvPr id="250888" name="Rectangle 8"/>
          <p:cNvSpPr>
            <a:spLocks noChangeArrowheads="1"/>
          </p:cNvSpPr>
          <p:nvPr/>
        </p:nvSpPr>
        <p:spPr bwMode="auto">
          <a:xfrm>
            <a:off x="6562725" y="1371600"/>
            <a:ext cx="2266950" cy="5038725"/>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endParaRPr lang="de-DE"/>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50886">
                                            <p:txEl>
                                              <p:pRg st="1" end="1"/>
                                            </p:txEl>
                                          </p:spTgt>
                                        </p:tgtEl>
                                        <p:attrNameLst>
                                          <p:attrName>style.visibility</p:attrName>
                                        </p:attrNameLst>
                                      </p:cBhvr>
                                      <p:to>
                                        <p:strVal val="visible"/>
                                      </p:to>
                                    </p:set>
                                  </p:childTnLst>
                                </p:cTn>
                              </p:par>
                            </p:childTnLst>
                          </p:cTn>
                        </p:par>
                        <p:par>
                          <p:cTn id="7" fill="hold" nodeType="afterGroup">
                            <p:stCondLst>
                              <p:cond delay="0"/>
                            </p:stCondLst>
                            <p:childTnLst>
                              <p:par>
                                <p:cTn id="8" presetID="10" presetClass="exit" presetSubtype="0" fill="hold" grpId="0" nodeType="afterEffect">
                                  <p:stCondLst>
                                    <p:cond delay="0"/>
                                  </p:stCondLst>
                                  <p:childTnLst>
                                    <p:animEffect transition="out" filter="fade">
                                      <p:cBhvr>
                                        <p:cTn id="9" dur="2000"/>
                                        <p:tgtEl>
                                          <p:spTgt spid="250888"/>
                                        </p:tgtEl>
                                      </p:cBhvr>
                                    </p:animEffect>
                                    <p:set>
                                      <p:cBhvr>
                                        <p:cTn id="10" dur="1" fill="hold">
                                          <p:stCondLst>
                                            <p:cond delay="1999"/>
                                          </p:stCondLst>
                                        </p:cTn>
                                        <p:tgtEl>
                                          <p:spTgt spid="25088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0888"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5"/>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1000" smtClean="0">
                <a:latin typeface="Tahoma" pitchFamily="34" charset="0"/>
              </a:rPr>
              <a:t>Rüdiger Brause: Adaptive Systeme AS-1, WS 2013</a:t>
            </a:r>
            <a:endParaRPr lang="de-DE" sz="1000">
              <a:latin typeface="Tahoma" pitchFamily="34" charset="0"/>
            </a:endParaRPr>
          </a:p>
        </p:txBody>
      </p:sp>
      <p:sp>
        <p:nvSpPr>
          <p:cNvPr id="69635" name="Foliennummernplatzhalt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1000" smtClean="0"/>
              <a:t>- </a:t>
            </a:r>
            <a:fld id="{7975027D-5634-4AD5-B912-F3B563917918}" type="slidenum">
              <a:rPr lang="de-DE" sz="1000" smtClean="0"/>
              <a:pPr/>
              <a:t>82</a:t>
            </a:fld>
            <a:r>
              <a:rPr lang="de-DE" sz="1000" smtClean="0"/>
              <a:t> -</a:t>
            </a:r>
          </a:p>
        </p:txBody>
      </p:sp>
      <p:sp>
        <p:nvSpPr>
          <p:cNvPr id="69636" name="Rectangle 2"/>
          <p:cNvSpPr>
            <a:spLocks noGrp="1" noChangeArrowheads="1"/>
          </p:cNvSpPr>
          <p:nvPr>
            <p:ph type="title"/>
          </p:nvPr>
        </p:nvSpPr>
        <p:spPr/>
        <p:txBody>
          <a:bodyPr/>
          <a:lstStyle/>
          <a:p>
            <a:r>
              <a:rPr lang="de-DE" smtClean="0"/>
              <a:t>ALVINN</a:t>
            </a:r>
          </a:p>
        </p:txBody>
      </p:sp>
      <p:sp>
        <p:nvSpPr>
          <p:cNvPr id="69637" name="Rectangle 3"/>
          <p:cNvSpPr>
            <a:spLocks noGrp="1" noChangeArrowheads="1"/>
          </p:cNvSpPr>
          <p:nvPr>
            <p:ph type="body" idx="1"/>
          </p:nvPr>
        </p:nvSpPr>
        <p:spPr>
          <a:xfrm>
            <a:off x="611188" y="1268413"/>
            <a:ext cx="3808412" cy="550862"/>
          </a:xfrm>
        </p:spPr>
        <p:txBody>
          <a:bodyPr/>
          <a:lstStyle/>
          <a:p>
            <a:pPr marL="0" indent="0">
              <a:buFontTx/>
              <a:buNone/>
            </a:pPr>
            <a:r>
              <a:rPr lang="de-DE" smtClean="0"/>
              <a:t>Training</a:t>
            </a:r>
          </a:p>
        </p:txBody>
      </p:sp>
      <p:pic>
        <p:nvPicPr>
          <p:cNvPr id="69638" name="Picture 4" descr="Alvinn-2"/>
          <p:cNvPicPr>
            <a:picLocks noChangeAspect="1" noChangeArrowheads="1"/>
          </p:cNvPicPr>
          <p:nvPr/>
        </p:nvPicPr>
        <p:blipFill>
          <a:blip r:embed="rId2">
            <a:lum bright="-12000" contrast="24000"/>
            <a:extLst>
              <a:ext uri="{28A0092B-C50C-407E-A947-70E740481C1C}">
                <a14:useLocalDpi xmlns:a14="http://schemas.microsoft.com/office/drawing/2010/main" val="0"/>
              </a:ext>
            </a:extLst>
          </a:blip>
          <a:srcRect/>
          <a:stretch>
            <a:fillRect/>
          </a:stretch>
        </p:blipFill>
        <p:spPr bwMode="auto">
          <a:xfrm>
            <a:off x="4254500" y="1360488"/>
            <a:ext cx="4889500" cy="499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9862" name="Text Box 6"/>
          <p:cNvSpPr txBox="1">
            <a:spLocks noChangeArrowheads="1"/>
          </p:cNvSpPr>
          <p:nvPr/>
        </p:nvSpPr>
        <p:spPr bwMode="auto">
          <a:xfrm>
            <a:off x="650875" y="1828800"/>
            <a:ext cx="3963988"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263525" indent="-263525">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pPr>
              <a:buClr>
                <a:srgbClr val="D62900"/>
              </a:buClr>
              <a:buSzPct val="135000"/>
              <a:buFont typeface="Wingdings" pitchFamily="2" charset="2"/>
              <a:buChar char="§"/>
            </a:pPr>
            <a:r>
              <a:rPr lang="de-DE"/>
              <a:t>1200 simulierte Strassenbilder, 40x präsentiert</a:t>
            </a:r>
          </a:p>
          <a:p>
            <a:pPr>
              <a:buClr>
                <a:srgbClr val="D62900"/>
              </a:buClr>
              <a:buSzPct val="135000"/>
              <a:buFont typeface="Wingdings" pitchFamily="2" charset="2"/>
              <a:buChar char="§"/>
            </a:pPr>
            <a:r>
              <a:rPr lang="de-DE"/>
              <a:t>Training auf Supercomputer (100M FLOPS)</a:t>
            </a:r>
          </a:p>
          <a:p>
            <a:pPr>
              <a:buClr>
                <a:srgbClr val="D62900"/>
              </a:buClr>
              <a:buSzPct val="135000"/>
              <a:buFont typeface="Wingdings" pitchFamily="2" charset="2"/>
              <a:buChar char="§"/>
            </a:pPr>
            <a:r>
              <a:rPr lang="de-DE"/>
              <a:t>20 Mill. connection updates per second CUPS</a:t>
            </a:r>
          </a:p>
        </p:txBody>
      </p:sp>
      <p:sp>
        <p:nvSpPr>
          <p:cNvPr id="69640" name="Text Box 7"/>
          <p:cNvSpPr txBox="1">
            <a:spLocks noChangeArrowheads="1"/>
          </p:cNvSpPr>
          <p:nvPr/>
        </p:nvSpPr>
        <p:spPr bwMode="auto">
          <a:xfrm>
            <a:off x="4703763" y="6248400"/>
            <a:ext cx="14525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a:t>Videobild</a:t>
            </a:r>
          </a:p>
        </p:txBody>
      </p:sp>
      <p:sp>
        <p:nvSpPr>
          <p:cNvPr id="69641" name="Text Box 8"/>
          <p:cNvSpPr txBox="1">
            <a:spLocks noChangeArrowheads="1"/>
          </p:cNvSpPr>
          <p:nvPr/>
        </p:nvSpPr>
        <p:spPr bwMode="auto">
          <a:xfrm>
            <a:off x="6838950" y="6227763"/>
            <a:ext cx="20113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a:t>Abstandsradar</a:t>
            </a:r>
          </a:p>
        </p:txBody>
      </p:sp>
      <p:sp>
        <p:nvSpPr>
          <p:cNvPr id="69642" name="Text Box 9"/>
          <p:cNvSpPr txBox="1">
            <a:spLocks noChangeArrowheads="1"/>
          </p:cNvSpPr>
          <p:nvPr/>
        </p:nvSpPr>
        <p:spPr bwMode="auto">
          <a:xfrm>
            <a:off x="5688013" y="1035050"/>
            <a:ext cx="16446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a:t>Lenkung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4986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986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5"/>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1000" smtClean="0">
                <a:latin typeface="Tahoma" pitchFamily="34" charset="0"/>
              </a:rPr>
              <a:t>Rüdiger Brause: Adaptive Systeme AS-1, WS 2013</a:t>
            </a:r>
            <a:endParaRPr lang="de-DE" sz="1000">
              <a:latin typeface="Tahoma" pitchFamily="34" charset="0"/>
            </a:endParaRPr>
          </a:p>
        </p:txBody>
      </p:sp>
      <p:sp>
        <p:nvSpPr>
          <p:cNvPr id="70659" name="Foliennummernplatzhalt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1000" smtClean="0"/>
              <a:t>- </a:t>
            </a:r>
            <a:fld id="{0C517AF5-1539-4C26-8AF5-750A1778ED21}" type="slidenum">
              <a:rPr lang="de-DE" sz="1000" smtClean="0"/>
              <a:pPr/>
              <a:t>83</a:t>
            </a:fld>
            <a:r>
              <a:rPr lang="de-DE" sz="1000" smtClean="0"/>
              <a:t> -</a:t>
            </a:r>
          </a:p>
        </p:txBody>
      </p:sp>
      <p:sp>
        <p:nvSpPr>
          <p:cNvPr id="251921" name="Freeform 17"/>
          <p:cNvSpPr>
            <a:spLocks/>
          </p:cNvSpPr>
          <p:nvPr/>
        </p:nvSpPr>
        <p:spPr bwMode="auto">
          <a:xfrm>
            <a:off x="3913188" y="6005513"/>
            <a:ext cx="346075" cy="212725"/>
          </a:xfrm>
          <a:custGeom>
            <a:avLst/>
            <a:gdLst>
              <a:gd name="T0" fmla="*/ 0 w 627"/>
              <a:gd name="T1" fmla="*/ 2147483647 h 352"/>
              <a:gd name="T2" fmla="*/ 2147483647 w 627"/>
              <a:gd name="T3" fmla="*/ 2147483647 h 352"/>
              <a:gd name="T4" fmla="*/ 2147483647 w 627"/>
              <a:gd name="T5" fmla="*/ 0 h 352"/>
              <a:gd name="T6" fmla="*/ 0 w 627"/>
              <a:gd name="T7" fmla="*/ 2147483647 h 352"/>
              <a:gd name="T8" fmla="*/ 0 60000 65536"/>
              <a:gd name="T9" fmla="*/ 0 60000 65536"/>
              <a:gd name="T10" fmla="*/ 0 60000 65536"/>
              <a:gd name="T11" fmla="*/ 0 60000 65536"/>
              <a:gd name="T12" fmla="*/ 0 w 627"/>
              <a:gd name="T13" fmla="*/ 0 h 352"/>
              <a:gd name="T14" fmla="*/ 627 w 627"/>
              <a:gd name="T15" fmla="*/ 352 h 352"/>
            </a:gdLst>
            <a:ahLst/>
            <a:cxnLst>
              <a:cxn ang="T8">
                <a:pos x="T0" y="T1"/>
              </a:cxn>
              <a:cxn ang="T9">
                <a:pos x="T2" y="T3"/>
              </a:cxn>
              <a:cxn ang="T10">
                <a:pos x="T4" y="T5"/>
              </a:cxn>
              <a:cxn ang="T11">
                <a:pos x="T6" y="T7"/>
              </a:cxn>
            </a:cxnLst>
            <a:rect l="T12" t="T13" r="T14" b="T15"/>
            <a:pathLst>
              <a:path w="627" h="352">
                <a:moveTo>
                  <a:pt x="0" y="7"/>
                </a:moveTo>
                <a:lnTo>
                  <a:pt x="12" y="352"/>
                </a:lnTo>
                <a:lnTo>
                  <a:pt x="627" y="0"/>
                </a:lnTo>
                <a:lnTo>
                  <a:pt x="0" y="7"/>
                </a:lnTo>
                <a:close/>
              </a:path>
            </a:pathLst>
          </a:custGeom>
          <a:solidFill>
            <a:srgbClr val="D62900"/>
          </a:solidFill>
          <a:ln>
            <a:noFill/>
          </a:ln>
          <a:extLst>
            <a:ext uri="{91240B29-F687-4F45-9708-019B960494DF}">
              <a14:hiddenLine xmlns:a14="http://schemas.microsoft.com/office/drawing/2010/main" w="9525">
                <a:solidFill>
                  <a:srgbClr val="000000"/>
                </a:solidFill>
                <a:round/>
                <a:headEnd/>
                <a:tailEnd/>
              </a14:hiddenLine>
            </a:ext>
          </a:extLst>
        </p:spPr>
        <p:txBody>
          <a:bodyPr>
            <a:spAutoFit/>
          </a:bodyPr>
          <a:lstStyle/>
          <a:p>
            <a:endParaRPr lang="de-DE"/>
          </a:p>
        </p:txBody>
      </p:sp>
      <p:sp>
        <p:nvSpPr>
          <p:cNvPr id="251922" name="Freeform 18"/>
          <p:cNvSpPr>
            <a:spLocks/>
          </p:cNvSpPr>
          <p:nvPr/>
        </p:nvSpPr>
        <p:spPr bwMode="auto">
          <a:xfrm flipH="1">
            <a:off x="5014913" y="6007100"/>
            <a:ext cx="314325" cy="212725"/>
          </a:xfrm>
          <a:custGeom>
            <a:avLst/>
            <a:gdLst>
              <a:gd name="T0" fmla="*/ 0 w 627"/>
              <a:gd name="T1" fmla="*/ 2147483647 h 352"/>
              <a:gd name="T2" fmla="*/ 2147483647 w 627"/>
              <a:gd name="T3" fmla="*/ 2147483647 h 352"/>
              <a:gd name="T4" fmla="*/ 2147483647 w 627"/>
              <a:gd name="T5" fmla="*/ 0 h 352"/>
              <a:gd name="T6" fmla="*/ 0 w 627"/>
              <a:gd name="T7" fmla="*/ 2147483647 h 352"/>
              <a:gd name="T8" fmla="*/ 0 60000 65536"/>
              <a:gd name="T9" fmla="*/ 0 60000 65536"/>
              <a:gd name="T10" fmla="*/ 0 60000 65536"/>
              <a:gd name="T11" fmla="*/ 0 60000 65536"/>
              <a:gd name="T12" fmla="*/ 0 w 627"/>
              <a:gd name="T13" fmla="*/ 0 h 352"/>
              <a:gd name="T14" fmla="*/ 627 w 627"/>
              <a:gd name="T15" fmla="*/ 352 h 352"/>
            </a:gdLst>
            <a:ahLst/>
            <a:cxnLst>
              <a:cxn ang="T8">
                <a:pos x="T0" y="T1"/>
              </a:cxn>
              <a:cxn ang="T9">
                <a:pos x="T2" y="T3"/>
              </a:cxn>
              <a:cxn ang="T10">
                <a:pos x="T4" y="T5"/>
              </a:cxn>
              <a:cxn ang="T11">
                <a:pos x="T6" y="T7"/>
              </a:cxn>
            </a:cxnLst>
            <a:rect l="T12" t="T13" r="T14" b="T15"/>
            <a:pathLst>
              <a:path w="627" h="352">
                <a:moveTo>
                  <a:pt x="0" y="7"/>
                </a:moveTo>
                <a:lnTo>
                  <a:pt x="12" y="352"/>
                </a:lnTo>
                <a:lnTo>
                  <a:pt x="627" y="0"/>
                </a:lnTo>
                <a:lnTo>
                  <a:pt x="0" y="7"/>
                </a:lnTo>
                <a:close/>
              </a:path>
            </a:pathLst>
          </a:custGeom>
          <a:solidFill>
            <a:srgbClr val="D62900"/>
          </a:solidFill>
          <a:ln>
            <a:noFill/>
          </a:ln>
          <a:extLst>
            <a:ext uri="{91240B29-F687-4F45-9708-019B960494DF}">
              <a14:hiddenLine xmlns:a14="http://schemas.microsoft.com/office/drawing/2010/main" w="9525">
                <a:solidFill>
                  <a:srgbClr val="000000"/>
                </a:solidFill>
                <a:round/>
                <a:headEnd/>
                <a:tailEnd/>
              </a14:hiddenLine>
            </a:ext>
          </a:extLst>
        </p:spPr>
        <p:txBody>
          <a:bodyPr>
            <a:spAutoFit/>
          </a:bodyPr>
          <a:lstStyle/>
          <a:p>
            <a:endParaRPr lang="de-DE"/>
          </a:p>
        </p:txBody>
      </p:sp>
      <p:pic>
        <p:nvPicPr>
          <p:cNvPr id="70662" name="Picture 4" descr="Alvinn-3"/>
          <p:cNvPicPr>
            <a:picLocks noChangeAspect="1" noChangeArrowheads="1"/>
          </p:cNvPicPr>
          <p:nvPr/>
        </p:nvPicPr>
        <p:blipFill>
          <a:blip r:embed="rId2" cstate="print">
            <a:clrChange>
              <a:clrFrom>
                <a:srgbClr val="FCFCFC"/>
              </a:clrFrom>
              <a:clrTo>
                <a:srgbClr val="FCFCFC">
                  <a:alpha val="0"/>
                </a:srgbClr>
              </a:clrTo>
            </a:clrChange>
            <a:extLst>
              <a:ext uri="{28A0092B-C50C-407E-A947-70E740481C1C}">
                <a14:useLocalDpi xmlns:a14="http://schemas.microsoft.com/office/drawing/2010/main" val="0"/>
              </a:ext>
            </a:extLst>
          </a:blip>
          <a:srcRect l="2408" t="2405" r="3079" b="2846"/>
          <a:stretch>
            <a:fillRect/>
          </a:stretch>
        </p:blipFill>
        <p:spPr bwMode="auto">
          <a:xfrm>
            <a:off x="620713" y="1652588"/>
            <a:ext cx="4868862" cy="488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3" name="Rectangle 2"/>
          <p:cNvSpPr>
            <a:spLocks noGrp="1" noChangeArrowheads="1"/>
          </p:cNvSpPr>
          <p:nvPr>
            <p:ph type="title"/>
          </p:nvPr>
        </p:nvSpPr>
        <p:spPr/>
        <p:txBody>
          <a:bodyPr/>
          <a:lstStyle/>
          <a:p>
            <a:r>
              <a:rPr lang="de-DE" smtClean="0"/>
              <a:t>ALVINN</a:t>
            </a:r>
          </a:p>
        </p:txBody>
      </p:sp>
      <p:sp>
        <p:nvSpPr>
          <p:cNvPr id="70664" name="Rectangle 3"/>
          <p:cNvSpPr>
            <a:spLocks noGrp="1" noChangeArrowheads="1"/>
          </p:cNvSpPr>
          <p:nvPr>
            <p:ph type="body" idx="1"/>
          </p:nvPr>
        </p:nvSpPr>
        <p:spPr>
          <a:xfrm>
            <a:off x="611188" y="1268413"/>
            <a:ext cx="8532812" cy="592137"/>
          </a:xfrm>
        </p:spPr>
        <p:txBody>
          <a:bodyPr/>
          <a:lstStyle/>
          <a:p>
            <a:pPr marL="0" indent="0">
              <a:buFontTx/>
              <a:buNone/>
            </a:pPr>
            <a:r>
              <a:rPr lang="de-DE" smtClean="0"/>
              <a:t>Analyse der </a:t>
            </a:r>
            <a:r>
              <a:rPr lang="de-DE" i="1" smtClean="0"/>
              <a:t>hidden units</a:t>
            </a:r>
          </a:p>
        </p:txBody>
      </p:sp>
      <p:sp>
        <p:nvSpPr>
          <p:cNvPr id="70665" name="Text Box 5"/>
          <p:cNvSpPr txBox="1">
            <a:spLocks noChangeArrowheads="1"/>
          </p:cNvSpPr>
          <p:nvPr/>
        </p:nvSpPr>
        <p:spPr bwMode="auto">
          <a:xfrm>
            <a:off x="5934075" y="1473200"/>
            <a:ext cx="29654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a:t>Visualisierung der Gewichte einer unit</a:t>
            </a:r>
          </a:p>
        </p:txBody>
      </p:sp>
      <p:sp>
        <p:nvSpPr>
          <p:cNvPr id="251910" name="Text Box 6"/>
          <p:cNvSpPr txBox="1">
            <a:spLocks noChangeArrowheads="1"/>
          </p:cNvSpPr>
          <p:nvPr/>
        </p:nvSpPr>
        <p:spPr bwMode="auto">
          <a:xfrm>
            <a:off x="6003925" y="2692400"/>
            <a:ext cx="2835275" cy="176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182563" indent="-182563">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pPr>
              <a:buClr>
                <a:srgbClr val="D62900"/>
              </a:buClr>
              <a:buSzPct val="150000"/>
              <a:buFontTx/>
              <a:buChar char="•"/>
            </a:pPr>
            <a:r>
              <a:rPr lang="de-DE"/>
              <a:t>Einprägung der Fahrbahnmarkierung</a:t>
            </a:r>
          </a:p>
          <a:p>
            <a:pPr>
              <a:buClr>
                <a:srgbClr val="D62900"/>
              </a:buClr>
              <a:buSzPct val="150000"/>
              <a:buFontTx/>
              <a:buChar char="•"/>
            </a:pPr>
            <a:r>
              <a:rPr lang="de-DE"/>
              <a:t>Einprägung der Hindernisse vom Rand</a:t>
            </a:r>
          </a:p>
        </p:txBody>
      </p:sp>
      <p:sp>
        <p:nvSpPr>
          <p:cNvPr id="251911" name="Freeform 7"/>
          <p:cNvSpPr>
            <a:spLocks/>
          </p:cNvSpPr>
          <p:nvPr/>
        </p:nvSpPr>
        <p:spPr bwMode="auto">
          <a:xfrm>
            <a:off x="803275" y="2620963"/>
            <a:ext cx="690563" cy="2530475"/>
          </a:xfrm>
          <a:custGeom>
            <a:avLst/>
            <a:gdLst>
              <a:gd name="T0" fmla="*/ 0 w 435"/>
              <a:gd name="T1" fmla="*/ 2147483647 h 1594"/>
              <a:gd name="T2" fmla="*/ 2147483647 w 435"/>
              <a:gd name="T3" fmla="*/ 2147483647 h 1594"/>
              <a:gd name="T4" fmla="*/ 2147483647 w 435"/>
              <a:gd name="T5" fmla="*/ 0 h 1594"/>
              <a:gd name="T6" fmla="*/ 0 60000 65536"/>
              <a:gd name="T7" fmla="*/ 0 60000 65536"/>
              <a:gd name="T8" fmla="*/ 0 60000 65536"/>
              <a:gd name="T9" fmla="*/ 0 w 435"/>
              <a:gd name="T10" fmla="*/ 0 h 1594"/>
              <a:gd name="T11" fmla="*/ 435 w 435"/>
              <a:gd name="T12" fmla="*/ 1594 h 1594"/>
            </a:gdLst>
            <a:ahLst/>
            <a:cxnLst>
              <a:cxn ang="T6">
                <a:pos x="T0" y="T1"/>
              </a:cxn>
              <a:cxn ang="T7">
                <a:pos x="T2" y="T3"/>
              </a:cxn>
              <a:cxn ang="T8">
                <a:pos x="T4" y="T5"/>
              </a:cxn>
            </a:cxnLst>
            <a:rect l="T9" t="T10" r="T11" b="T12"/>
            <a:pathLst>
              <a:path w="435" h="1594">
                <a:moveTo>
                  <a:pt x="0" y="1594"/>
                </a:moveTo>
                <a:cubicBezTo>
                  <a:pt x="12" y="1371"/>
                  <a:pt x="24" y="1149"/>
                  <a:pt x="96" y="883"/>
                </a:cubicBezTo>
                <a:cubicBezTo>
                  <a:pt x="168" y="617"/>
                  <a:pt x="301" y="308"/>
                  <a:pt x="435" y="0"/>
                </a:cubicBezTo>
              </a:path>
            </a:pathLst>
          </a:custGeom>
          <a:noFill/>
          <a:ln w="57150">
            <a:solidFill>
              <a:srgbClr val="D62900"/>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endParaRPr lang="de-DE"/>
          </a:p>
        </p:txBody>
      </p:sp>
      <p:sp>
        <p:nvSpPr>
          <p:cNvPr id="251912" name="Freeform 8"/>
          <p:cNvSpPr>
            <a:spLocks/>
          </p:cNvSpPr>
          <p:nvPr/>
        </p:nvSpPr>
        <p:spPr bwMode="auto">
          <a:xfrm>
            <a:off x="3924300" y="3406775"/>
            <a:ext cx="344488" cy="1271588"/>
          </a:xfrm>
          <a:custGeom>
            <a:avLst/>
            <a:gdLst>
              <a:gd name="T0" fmla="*/ 0 w 435"/>
              <a:gd name="T1" fmla="*/ 2147483647 h 1594"/>
              <a:gd name="T2" fmla="*/ 2147483647 w 435"/>
              <a:gd name="T3" fmla="*/ 2147483647 h 1594"/>
              <a:gd name="T4" fmla="*/ 2147483647 w 435"/>
              <a:gd name="T5" fmla="*/ 0 h 1594"/>
              <a:gd name="T6" fmla="*/ 0 60000 65536"/>
              <a:gd name="T7" fmla="*/ 0 60000 65536"/>
              <a:gd name="T8" fmla="*/ 0 60000 65536"/>
              <a:gd name="T9" fmla="*/ 0 w 435"/>
              <a:gd name="T10" fmla="*/ 0 h 1594"/>
              <a:gd name="T11" fmla="*/ 435 w 435"/>
              <a:gd name="T12" fmla="*/ 1594 h 1594"/>
            </a:gdLst>
            <a:ahLst/>
            <a:cxnLst>
              <a:cxn ang="T6">
                <a:pos x="T0" y="T1"/>
              </a:cxn>
              <a:cxn ang="T7">
                <a:pos x="T2" y="T3"/>
              </a:cxn>
              <a:cxn ang="T8">
                <a:pos x="T4" y="T5"/>
              </a:cxn>
            </a:cxnLst>
            <a:rect l="T9" t="T10" r="T11" b="T12"/>
            <a:pathLst>
              <a:path w="435" h="1594">
                <a:moveTo>
                  <a:pt x="0" y="1594"/>
                </a:moveTo>
                <a:cubicBezTo>
                  <a:pt x="12" y="1371"/>
                  <a:pt x="24" y="1149"/>
                  <a:pt x="96" y="883"/>
                </a:cubicBezTo>
                <a:cubicBezTo>
                  <a:pt x="168" y="617"/>
                  <a:pt x="301" y="308"/>
                  <a:pt x="435" y="0"/>
                </a:cubicBezTo>
              </a:path>
            </a:pathLst>
          </a:custGeom>
          <a:noFill/>
          <a:ln w="28575">
            <a:solidFill>
              <a:srgbClr val="D62900"/>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endParaRPr lang="de-DE"/>
          </a:p>
        </p:txBody>
      </p:sp>
      <p:sp>
        <p:nvSpPr>
          <p:cNvPr id="251913" name="Freeform 9"/>
          <p:cNvSpPr>
            <a:spLocks/>
          </p:cNvSpPr>
          <p:nvPr/>
        </p:nvSpPr>
        <p:spPr bwMode="auto">
          <a:xfrm flipH="1">
            <a:off x="2289175" y="2674938"/>
            <a:ext cx="569913" cy="2519362"/>
          </a:xfrm>
          <a:custGeom>
            <a:avLst/>
            <a:gdLst>
              <a:gd name="T0" fmla="*/ 0 w 435"/>
              <a:gd name="T1" fmla="*/ 2147483647 h 1594"/>
              <a:gd name="T2" fmla="*/ 2147483647 w 435"/>
              <a:gd name="T3" fmla="*/ 2147483647 h 1594"/>
              <a:gd name="T4" fmla="*/ 2147483647 w 435"/>
              <a:gd name="T5" fmla="*/ 0 h 1594"/>
              <a:gd name="T6" fmla="*/ 0 60000 65536"/>
              <a:gd name="T7" fmla="*/ 0 60000 65536"/>
              <a:gd name="T8" fmla="*/ 0 60000 65536"/>
              <a:gd name="T9" fmla="*/ 0 w 435"/>
              <a:gd name="T10" fmla="*/ 0 h 1594"/>
              <a:gd name="T11" fmla="*/ 435 w 435"/>
              <a:gd name="T12" fmla="*/ 1594 h 1594"/>
            </a:gdLst>
            <a:ahLst/>
            <a:cxnLst>
              <a:cxn ang="T6">
                <a:pos x="T0" y="T1"/>
              </a:cxn>
              <a:cxn ang="T7">
                <a:pos x="T2" y="T3"/>
              </a:cxn>
              <a:cxn ang="T8">
                <a:pos x="T4" y="T5"/>
              </a:cxn>
            </a:cxnLst>
            <a:rect l="T9" t="T10" r="T11" b="T12"/>
            <a:pathLst>
              <a:path w="435" h="1594">
                <a:moveTo>
                  <a:pt x="0" y="1594"/>
                </a:moveTo>
                <a:cubicBezTo>
                  <a:pt x="12" y="1371"/>
                  <a:pt x="24" y="1149"/>
                  <a:pt x="96" y="883"/>
                </a:cubicBezTo>
                <a:cubicBezTo>
                  <a:pt x="168" y="617"/>
                  <a:pt x="301" y="308"/>
                  <a:pt x="435" y="0"/>
                </a:cubicBezTo>
              </a:path>
            </a:pathLst>
          </a:custGeom>
          <a:noFill/>
          <a:ln w="57150">
            <a:solidFill>
              <a:srgbClr val="D62900"/>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endParaRPr lang="de-DE"/>
          </a:p>
        </p:txBody>
      </p:sp>
      <p:sp>
        <p:nvSpPr>
          <p:cNvPr id="251914" name="Freeform 10"/>
          <p:cNvSpPr>
            <a:spLocks/>
          </p:cNvSpPr>
          <p:nvPr/>
        </p:nvSpPr>
        <p:spPr bwMode="auto">
          <a:xfrm flipH="1">
            <a:off x="4595813" y="3551238"/>
            <a:ext cx="347662" cy="1250950"/>
          </a:xfrm>
          <a:custGeom>
            <a:avLst/>
            <a:gdLst>
              <a:gd name="T0" fmla="*/ 0 w 435"/>
              <a:gd name="T1" fmla="*/ 2147483647 h 1594"/>
              <a:gd name="T2" fmla="*/ 2147483647 w 435"/>
              <a:gd name="T3" fmla="*/ 2147483647 h 1594"/>
              <a:gd name="T4" fmla="*/ 2147483647 w 435"/>
              <a:gd name="T5" fmla="*/ 0 h 1594"/>
              <a:gd name="T6" fmla="*/ 0 60000 65536"/>
              <a:gd name="T7" fmla="*/ 0 60000 65536"/>
              <a:gd name="T8" fmla="*/ 0 60000 65536"/>
              <a:gd name="T9" fmla="*/ 0 w 435"/>
              <a:gd name="T10" fmla="*/ 0 h 1594"/>
              <a:gd name="T11" fmla="*/ 435 w 435"/>
              <a:gd name="T12" fmla="*/ 1594 h 1594"/>
            </a:gdLst>
            <a:ahLst/>
            <a:cxnLst>
              <a:cxn ang="T6">
                <a:pos x="T0" y="T1"/>
              </a:cxn>
              <a:cxn ang="T7">
                <a:pos x="T2" y="T3"/>
              </a:cxn>
              <a:cxn ang="T8">
                <a:pos x="T4" y="T5"/>
              </a:cxn>
            </a:cxnLst>
            <a:rect l="T9" t="T10" r="T11" b="T12"/>
            <a:pathLst>
              <a:path w="435" h="1594">
                <a:moveTo>
                  <a:pt x="0" y="1594"/>
                </a:moveTo>
                <a:cubicBezTo>
                  <a:pt x="12" y="1371"/>
                  <a:pt x="24" y="1149"/>
                  <a:pt x="96" y="883"/>
                </a:cubicBezTo>
                <a:cubicBezTo>
                  <a:pt x="168" y="617"/>
                  <a:pt x="301" y="308"/>
                  <a:pt x="435" y="0"/>
                </a:cubicBezTo>
              </a:path>
            </a:pathLst>
          </a:custGeom>
          <a:noFill/>
          <a:ln w="28575">
            <a:solidFill>
              <a:srgbClr val="D62900"/>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endParaRPr lang="de-DE"/>
          </a:p>
        </p:txBody>
      </p:sp>
      <p:sp>
        <p:nvSpPr>
          <p:cNvPr id="251915" name="Freeform 11"/>
          <p:cNvSpPr>
            <a:spLocks/>
          </p:cNvSpPr>
          <p:nvPr/>
        </p:nvSpPr>
        <p:spPr bwMode="auto">
          <a:xfrm>
            <a:off x="1628775" y="2673350"/>
            <a:ext cx="690563" cy="2530475"/>
          </a:xfrm>
          <a:custGeom>
            <a:avLst/>
            <a:gdLst>
              <a:gd name="T0" fmla="*/ 0 w 435"/>
              <a:gd name="T1" fmla="*/ 2147483647 h 1594"/>
              <a:gd name="T2" fmla="*/ 2147483647 w 435"/>
              <a:gd name="T3" fmla="*/ 2147483647 h 1594"/>
              <a:gd name="T4" fmla="*/ 2147483647 w 435"/>
              <a:gd name="T5" fmla="*/ 0 h 1594"/>
              <a:gd name="T6" fmla="*/ 0 60000 65536"/>
              <a:gd name="T7" fmla="*/ 0 60000 65536"/>
              <a:gd name="T8" fmla="*/ 0 60000 65536"/>
              <a:gd name="T9" fmla="*/ 0 w 435"/>
              <a:gd name="T10" fmla="*/ 0 h 1594"/>
              <a:gd name="T11" fmla="*/ 435 w 435"/>
              <a:gd name="T12" fmla="*/ 1594 h 1594"/>
            </a:gdLst>
            <a:ahLst/>
            <a:cxnLst>
              <a:cxn ang="T6">
                <a:pos x="T0" y="T1"/>
              </a:cxn>
              <a:cxn ang="T7">
                <a:pos x="T2" y="T3"/>
              </a:cxn>
              <a:cxn ang="T8">
                <a:pos x="T4" y="T5"/>
              </a:cxn>
            </a:cxnLst>
            <a:rect l="T9" t="T10" r="T11" b="T12"/>
            <a:pathLst>
              <a:path w="435" h="1594">
                <a:moveTo>
                  <a:pt x="0" y="1594"/>
                </a:moveTo>
                <a:cubicBezTo>
                  <a:pt x="12" y="1371"/>
                  <a:pt x="24" y="1149"/>
                  <a:pt x="96" y="883"/>
                </a:cubicBezTo>
                <a:cubicBezTo>
                  <a:pt x="168" y="617"/>
                  <a:pt x="301" y="308"/>
                  <a:pt x="435" y="0"/>
                </a:cubicBezTo>
              </a:path>
            </a:pathLst>
          </a:custGeom>
          <a:noFill/>
          <a:ln w="57150">
            <a:solidFill>
              <a:srgbClr val="3399FF"/>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endParaRPr lang="de-DE"/>
          </a:p>
        </p:txBody>
      </p:sp>
      <p:sp>
        <p:nvSpPr>
          <p:cNvPr id="251916" name="Freeform 12"/>
          <p:cNvSpPr>
            <a:spLocks/>
          </p:cNvSpPr>
          <p:nvPr/>
        </p:nvSpPr>
        <p:spPr bwMode="auto">
          <a:xfrm>
            <a:off x="4241800" y="3438525"/>
            <a:ext cx="344488" cy="1271588"/>
          </a:xfrm>
          <a:custGeom>
            <a:avLst/>
            <a:gdLst>
              <a:gd name="T0" fmla="*/ 0 w 435"/>
              <a:gd name="T1" fmla="*/ 2147483647 h 1594"/>
              <a:gd name="T2" fmla="*/ 2147483647 w 435"/>
              <a:gd name="T3" fmla="*/ 2147483647 h 1594"/>
              <a:gd name="T4" fmla="*/ 2147483647 w 435"/>
              <a:gd name="T5" fmla="*/ 0 h 1594"/>
              <a:gd name="T6" fmla="*/ 0 60000 65536"/>
              <a:gd name="T7" fmla="*/ 0 60000 65536"/>
              <a:gd name="T8" fmla="*/ 0 60000 65536"/>
              <a:gd name="T9" fmla="*/ 0 w 435"/>
              <a:gd name="T10" fmla="*/ 0 h 1594"/>
              <a:gd name="T11" fmla="*/ 435 w 435"/>
              <a:gd name="T12" fmla="*/ 1594 h 1594"/>
            </a:gdLst>
            <a:ahLst/>
            <a:cxnLst>
              <a:cxn ang="T6">
                <a:pos x="T0" y="T1"/>
              </a:cxn>
              <a:cxn ang="T7">
                <a:pos x="T2" y="T3"/>
              </a:cxn>
              <a:cxn ang="T8">
                <a:pos x="T4" y="T5"/>
              </a:cxn>
            </a:cxnLst>
            <a:rect l="T9" t="T10" r="T11" b="T12"/>
            <a:pathLst>
              <a:path w="435" h="1594">
                <a:moveTo>
                  <a:pt x="0" y="1594"/>
                </a:moveTo>
                <a:cubicBezTo>
                  <a:pt x="12" y="1371"/>
                  <a:pt x="24" y="1149"/>
                  <a:pt x="96" y="883"/>
                </a:cubicBezTo>
                <a:cubicBezTo>
                  <a:pt x="168" y="617"/>
                  <a:pt x="301" y="308"/>
                  <a:pt x="435" y="0"/>
                </a:cubicBezTo>
              </a:path>
            </a:pathLst>
          </a:custGeom>
          <a:noFill/>
          <a:ln w="28575">
            <a:solidFill>
              <a:srgbClr val="3399FF"/>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endParaRPr lang="de-DE"/>
          </a:p>
        </p:txBody>
      </p:sp>
      <p:sp>
        <p:nvSpPr>
          <p:cNvPr id="251917" name="Freeform 13"/>
          <p:cNvSpPr>
            <a:spLocks/>
          </p:cNvSpPr>
          <p:nvPr/>
        </p:nvSpPr>
        <p:spPr bwMode="auto">
          <a:xfrm>
            <a:off x="2814638" y="2671763"/>
            <a:ext cx="863600" cy="2112962"/>
          </a:xfrm>
          <a:custGeom>
            <a:avLst/>
            <a:gdLst>
              <a:gd name="T0" fmla="*/ 2147483647 w 544"/>
              <a:gd name="T1" fmla="*/ 2147483647 h 1331"/>
              <a:gd name="T2" fmla="*/ 2147483647 w 544"/>
              <a:gd name="T3" fmla="*/ 2147483647 h 1331"/>
              <a:gd name="T4" fmla="*/ 0 w 544"/>
              <a:gd name="T5" fmla="*/ 0 h 1331"/>
              <a:gd name="T6" fmla="*/ 0 60000 65536"/>
              <a:gd name="T7" fmla="*/ 0 60000 65536"/>
              <a:gd name="T8" fmla="*/ 0 60000 65536"/>
              <a:gd name="T9" fmla="*/ 0 w 544"/>
              <a:gd name="T10" fmla="*/ 0 h 1331"/>
              <a:gd name="T11" fmla="*/ 544 w 544"/>
              <a:gd name="T12" fmla="*/ 1331 h 1331"/>
            </a:gdLst>
            <a:ahLst/>
            <a:cxnLst>
              <a:cxn ang="T6">
                <a:pos x="T0" y="T1"/>
              </a:cxn>
              <a:cxn ang="T7">
                <a:pos x="T2" y="T3"/>
              </a:cxn>
              <a:cxn ang="T8">
                <a:pos x="T4" y="T5"/>
              </a:cxn>
            </a:cxnLst>
            <a:rect l="T9" t="T10" r="T11" b="T12"/>
            <a:pathLst>
              <a:path w="544" h="1331">
                <a:moveTo>
                  <a:pt x="544" y="1331"/>
                </a:moveTo>
                <a:cubicBezTo>
                  <a:pt x="513" y="1227"/>
                  <a:pt x="449" y="920"/>
                  <a:pt x="358" y="698"/>
                </a:cubicBezTo>
                <a:cubicBezTo>
                  <a:pt x="267" y="476"/>
                  <a:pt x="75" y="145"/>
                  <a:pt x="0" y="0"/>
                </a:cubicBezTo>
              </a:path>
            </a:pathLst>
          </a:custGeom>
          <a:noFill/>
          <a:ln w="57150">
            <a:solidFill>
              <a:srgbClr val="3399FF"/>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endParaRPr lang="de-DE"/>
          </a:p>
        </p:txBody>
      </p:sp>
      <p:sp>
        <p:nvSpPr>
          <p:cNvPr id="251918" name="Freeform 14"/>
          <p:cNvSpPr>
            <a:spLocks/>
          </p:cNvSpPr>
          <p:nvPr/>
        </p:nvSpPr>
        <p:spPr bwMode="auto">
          <a:xfrm flipH="1">
            <a:off x="4933950" y="3460750"/>
            <a:ext cx="347663" cy="1250950"/>
          </a:xfrm>
          <a:custGeom>
            <a:avLst/>
            <a:gdLst>
              <a:gd name="T0" fmla="*/ 0 w 435"/>
              <a:gd name="T1" fmla="*/ 2147483647 h 1594"/>
              <a:gd name="T2" fmla="*/ 2147483647 w 435"/>
              <a:gd name="T3" fmla="*/ 2147483647 h 1594"/>
              <a:gd name="T4" fmla="*/ 2147483647 w 435"/>
              <a:gd name="T5" fmla="*/ 0 h 1594"/>
              <a:gd name="T6" fmla="*/ 0 60000 65536"/>
              <a:gd name="T7" fmla="*/ 0 60000 65536"/>
              <a:gd name="T8" fmla="*/ 0 60000 65536"/>
              <a:gd name="T9" fmla="*/ 0 w 435"/>
              <a:gd name="T10" fmla="*/ 0 h 1594"/>
              <a:gd name="T11" fmla="*/ 435 w 435"/>
              <a:gd name="T12" fmla="*/ 1594 h 1594"/>
            </a:gdLst>
            <a:ahLst/>
            <a:cxnLst>
              <a:cxn ang="T6">
                <a:pos x="T0" y="T1"/>
              </a:cxn>
              <a:cxn ang="T7">
                <a:pos x="T2" y="T3"/>
              </a:cxn>
              <a:cxn ang="T8">
                <a:pos x="T4" y="T5"/>
              </a:cxn>
            </a:cxnLst>
            <a:rect l="T9" t="T10" r="T11" b="T12"/>
            <a:pathLst>
              <a:path w="435" h="1594">
                <a:moveTo>
                  <a:pt x="0" y="1594"/>
                </a:moveTo>
                <a:cubicBezTo>
                  <a:pt x="12" y="1371"/>
                  <a:pt x="24" y="1149"/>
                  <a:pt x="96" y="883"/>
                </a:cubicBezTo>
                <a:cubicBezTo>
                  <a:pt x="168" y="617"/>
                  <a:pt x="301" y="308"/>
                  <a:pt x="435" y="0"/>
                </a:cubicBezTo>
              </a:path>
            </a:pathLst>
          </a:custGeom>
          <a:noFill/>
          <a:ln w="28575">
            <a:solidFill>
              <a:srgbClr val="3399FF"/>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endParaRPr lang="de-DE"/>
          </a:p>
        </p:txBody>
      </p:sp>
      <p:sp>
        <p:nvSpPr>
          <p:cNvPr id="251919" name="Freeform 15"/>
          <p:cNvSpPr>
            <a:spLocks/>
          </p:cNvSpPr>
          <p:nvPr/>
        </p:nvSpPr>
        <p:spPr bwMode="auto">
          <a:xfrm>
            <a:off x="673100" y="5700713"/>
            <a:ext cx="995363" cy="528637"/>
          </a:xfrm>
          <a:custGeom>
            <a:avLst/>
            <a:gdLst>
              <a:gd name="T0" fmla="*/ 0 w 627"/>
              <a:gd name="T1" fmla="*/ 2147483647 h 352"/>
              <a:gd name="T2" fmla="*/ 2147483647 w 627"/>
              <a:gd name="T3" fmla="*/ 2147483647 h 352"/>
              <a:gd name="T4" fmla="*/ 2147483647 w 627"/>
              <a:gd name="T5" fmla="*/ 0 h 352"/>
              <a:gd name="T6" fmla="*/ 0 w 627"/>
              <a:gd name="T7" fmla="*/ 2147483647 h 352"/>
              <a:gd name="T8" fmla="*/ 0 60000 65536"/>
              <a:gd name="T9" fmla="*/ 0 60000 65536"/>
              <a:gd name="T10" fmla="*/ 0 60000 65536"/>
              <a:gd name="T11" fmla="*/ 0 60000 65536"/>
              <a:gd name="T12" fmla="*/ 0 w 627"/>
              <a:gd name="T13" fmla="*/ 0 h 352"/>
              <a:gd name="T14" fmla="*/ 627 w 627"/>
              <a:gd name="T15" fmla="*/ 352 h 352"/>
            </a:gdLst>
            <a:ahLst/>
            <a:cxnLst>
              <a:cxn ang="T8">
                <a:pos x="T0" y="T1"/>
              </a:cxn>
              <a:cxn ang="T9">
                <a:pos x="T2" y="T3"/>
              </a:cxn>
              <a:cxn ang="T10">
                <a:pos x="T4" y="T5"/>
              </a:cxn>
              <a:cxn ang="T11">
                <a:pos x="T6" y="T7"/>
              </a:cxn>
            </a:cxnLst>
            <a:rect l="T12" t="T13" r="T14" b="T15"/>
            <a:pathLst>
              <a:path w="627" h="352">
                <a:moveTo>
                  <a:pt x="0" y="7"/>
                </a:moveTo>
                <a:lnTo>
                  <a:pt x="12" y="352"/>
                </a:lnTo>
                <a:lnTo>
                  <a:pt x="627" y="0"/>
                </a:lnTo>
                <a:lnTo>
                  <a:pt x="0" y="7"/>
                </a:lnTo>
                <a:close/>
              </a:path>
            </a:pathLst>
          </a:custGeom>
          <a:solidFill>
            <a:srgbClr val="D62900"/>
          </a:solidFill>
          <a:ln>
            <a:noFill/>
          </a:ln>
          <a:extLst>
            <a:ext uri="{91240B29-F687-4F45-9708-019B960494DF}">
              <a14:hiddenLine xmlns:a14="http://schemas.microsoft.com/office/drawing/2010/main" w="9525">
                <a:solidFill>
                  <a:srgbClr val="000000"/>
                </a:solidFill>
                <a:round/>
                <a:headEnd/>
                <a:tailEnd/>
              </a14:hiddenLine>
            </a:ext>
          </a:extLst>
        </p:spPr>
        <p:txBody>
          <a:bodyPr>
            <a:spAutoFit/>
          </a:bodyPr>
          <a:lstStyle/>
          <a:p>
            <a:endParaRPr lang="de-DE"/>
          </a:p>
        </p:txBody>
      </p:sp>
      <p:sp>
        <p:nvSpPr>
          <p:cNvPr id="251920" name="Freeform 16"/>
          <p:cNvSpPr>
            <a:spLocks/>
          </p:cNvSpPr>
          <p:nvPr/>
        </p:nvSpPr>
        <p:spPr bwMode="auto">
          <a:xfrm flipH="1">
            <a:off x="2693988" y="5711825"/>
            <a:ext cx="1077912" cy="558800"/>
          </a:xfrm>
          <a:custGeom>
            <a:avLst/>
            <a:gdLst>
              <a:gd name="T0" fmla="*/ 0 w 627"/>
              <a:gd name="T1" fmla="*/ 2147483647 h 352"/>
              <a:gd name="T2" fmla="*/ 2147483647 w 627"/>
              <a:gd name="T3" fmla="*/ 2147483647 h 352"/>
              <a:gd name="T4" fmla="*/ 2147483647 w 627"/>
              <a:gd name="T5" fmla="*/ 0 h 352"/>
              <a:gd name="T6" fmla="*/ 0 w 627"/>
              <a:gd name="T7" fmla="*/ 2147483647 h 352"/>
              <a:gd name="T8" fmla="*/ 0 60000 65536"/>
              <a:gd name="T9" fmla="*/ 0 60000 65536"/>
              <a:gd name="T10" fmla="*/ 0 60000 65536"/>
              <a:gd name="T11" fmla="*/ 0 60000 65536"/>
              <a:gd name="T12" fmla="*/ 0 w 627"/>
              <a:gd name="T13" fmla="*/ 0 h 352"/>
              <a:gd name="T14" fmla="*/ 627 w 627"/>
              <a:gd name="T15" fmla="*/ 352 h 352"/>
            </a:gdLst>
            <a:ahLst/>
            <a:cxnLst>
              <a:cxn ang="T8">
                <a:pos x="T0" y="T1"/>
              </a:cxn>
              <a:cxn ang="T9">
                <a:pos x="T2" y="T3"/>
              </a:cxn>
              <a:cxn ang="T10">
                <a:pos x="T4" y="T5"/>
              </a:cxn>
              <a:cxn ang="T11">
                <a:pos x="T6" y="T7"/>
              </a:cxn>
            </a:cxnLst>
            <a:rect l="T12" t="T13" r="T14" b="T15"/>
            <a:pathLst>
              <a:path w="627" h="352">
                <a:moveTo>
                  <a:pt x="0" y="7"/>
                </a:moveTo>
                <a:lnTo>
                  <a:pt x="12" y="352"/>
                </a:lnTo>
                <a:lnTo>
                  <a:pt x="627" y="0"/>
                </a:lnTo>
                <a:lnTo>
                  <a:pt x="0" y="7"/>
                </a:lnTo>
                <a:close/>
              </a:path>
            </a:pathLst>
          </a:custGeom>
          <a:solidFill>
            <a:srgbClr val="D62900"/>
          </a:solidFill>
          <a:ln>
            <a:noFill/>
          </a:ln>
          <a:extLst>
            <a:ext uri="{91240B29-F687-4F45-9708-019B960494DF}">
              <a14:hiddenLine xmlns:a14="http://schemas.microsoft.com/office/drawing/2010/main" w="9525">
                <a:solidFill>
                  <a:srgbClr val="000000"/>
                </a:solidFill>
                <a:round/>
                <a:headEnd/>
                <a:tailEnd/>
              </a14:hiddenLine>
            </a:ext>
          </a:extLst>
        </p:spPr>
        <p:txBody>
          <a:bodyPr>
            <a:spAutoFit/>
          </a:bodyPr>
          <a:lstStyle/>
          <a:p>
            <a:endParaRPr lang="de-DE"/>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5191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19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519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19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191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19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19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519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51918"/>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251910">
                                            <p:txEl>
                                              <p:pRg st="1" end="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5192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51921"/>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5192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519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1921" grpId="0" animBg="1"/>
      <p:bldP spid="251922" grpId="0" animBg="1"/>
      <p:bldP spid="251911" grpId="0" animBg="1"/>
      <p:bldP spid="251912" grpId="0" animBg="1"/>
      <p:bldP spid="251913" grpId="0" animBg="1"/>
      <p:bldP spid="251914" grpId="0" animBg="1"/>
      <p:bldP spid="251915" grpId="0" animBg="1"/>
      <p:bldP spid="251916" grpId="0" animBg="1"/>
      <p:bldP spid="251917" grpId="0" animBg="1"/>
      <p:bldP spid="251918" grpId="0" animBg="1"/>
      <p:bldP spid="251919" grpId="0" animBg="1"/>
      <p:bldP spid="251920"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5"/>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1000" smtClean="0">
                <a:latin typeface="Tahoma" pitchFamily="34" charset="0"/>
              </a:rPr>
              <a:t>Rüdiger Brause: Adaptive Systeme AS-1, WS 2013</a:t>
            </a:r>
            <a:endParaRPr lang="de-DE" sz="1000">
              <a:latin typeface="Tahoma" pitchFamily="34" charset="0"/>
            </a:endParaRPr>
          </a:p>
        </p:txBody>
      </p:sp>
      <p:sp>
        <p:nvSpPr>
          <p:cNvPr id="71683" name="Foliennummernplatzhalt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1000" smtClean="0"/>
              <a:t>- </a:t>
            </a:r>
            <a:fld id="{8D06BEE6-9532-4B9E-8434-8AFF67E80B13}" type="slidenum">
              <a:rPr lang="de-DE" sz="1000" smtClean="0"/>
              <a:pPr/>
              <a:t>84</a:t>
            </a:fld>
            <a:r>
              <a:rPr lang="de-DE" sz="1000" smtClean="0"/>
              <a:t> -</a:t>
            </a:r>
          </a:p>
        </p:txBody>
      </p:sp>
      <p:sp>
        <p:nvSpPr>
          <p:cNvPr id="71684" name="Rectangle 2"/>
          <p:cNvSpPr>
            <a:spLocks noGrp="1" noChangeArrowheads="1"/>
          </p:cNvSpPr>
          <p:nvPr>
            <p:ph type="title"/>
          </p:nvPr>
        </p:nvSpPr>
        <p:spPr/>
        <p:txBody>
          <a:bodyPr/>
          <a:lstStyle/>
          <a:p>
            <a:r>
              <a:rPr lang="de-DE" smtClean="0"/>
              <a:t>Roboterwettbewerb</a:t>
            </a:r>
          </a:p>
        </p:txBody>
      </p:sp>
      <p:sp>
        <p:nvSpPr>
          <p:cNvPr id="71685" name="Rectangle 3"/>
          <p:cNvSpPr>
            <a:spLocks noGrp="1" noChangeArrowheads="1"/>
          </p:cNvSpPr>
          <p:nvPr>
            <p:ph type="body" idx="1"/>
          </p:nvPr>
        </p:nvSpPr>
        <p:spPr>
          <a:xfrm>
            <a:off x="519113" y="1428750"/>
            <a:ext cx="3654425" cy="5060950"/>
          </a:xfrm>
        </p:spPr>
        <p:txBody>
          <a:bodyPr/>
          <a:lstStyle/>
          <a:p>
            <a:pPr marL="0" indent="0" algn="ctr">
              <a:lnSpc>
                <a:spcPct val="90000"/>
              </a:lnSpc>
              <a:buFontTx/>
              <a:buNone/>
            </a:pPr>
            <a:r>
              <a:rPr lang="de-DE" sz="2800" smtClean="0">
                <a:cs typeface="Times New Roman" pitchFamily="18" charset="0"/>
              </a:rPr>
              <a:t>DARPA Grand Challenge 2005: 2M$</a:t>
            </a:r>
          </a:p>
          <a:p>
            <a:pPr marL="0" indent="0">
              <a:lnSpc>
                <a:spcPct val="70000"/>
              </a:lnSpc>
              <a:buFontTx/>
              <a:buNone/>
            </a:pPr>
            <a:r>
              <a:rPr lang="de-DE" sz="2800" b="0" smtClean="0">
                <a:latin typeface="TIMES" charset="0"/>
                <a:cs typeface="Times New Roman" pitchFamily="18" charset="0"/>
              </a:rPr>
              <a:t>Autonome Fahrt 211,1km </a:t>
            </a:r>
          </a:p>
          <a:p>
            <a:pPr marL="0" indent="0">
              <a:lnSpc>
                <a:spcPct val="70000"/>
              </a:lnSpc>
              <a:buFontTx/>
              <a:buNone/>
            </a:pPr>
            <a:r>
              <a:rPr lang="de-DE" b="0" smtClean="0">
                <a:latin typeface="TIMES" charset="0"/>
                <a:cs typeface="Times New Roman" pitchFamily="18" charset="0"/>
              </a:rPr>
              <a:t>(Mojave-Wüste, Las Vegas, Nevada)</a:t>
            </a:r>
          </a:p>
          <a:p>
            <a:pPr marL="0" indent="0">
              <a:lnSpc>
                <a:spcPct val="80000"/>
              </a:lnSpc>
              <a:buFontTx/>
              <a:buNone/>
            </a:pPr>
            <a:r>
              <a:rPr lang="de-DE" b="0" smtClean="0">
                <a:latin typeface="Tahoma" pitchFamily="34" charset="0"/>
                <a:cs typeface="Times New Roman" pitchFamily="18" charset="0"/>
              </a:rPr>
              <a:t>durch Tunnel, über Sandwege, Serpentinen, Gleise, Kuhpassagen, an fahrenden Autos vorbei ....</a:t>
            </a:r>
          </a:p>
        </p:txBody>
      </p:sp>
      <p:pic>
        <p:nvPicPr>
          <p:cNvPr id="71686" name="Picture 4" descr="Scannen000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02100" y="1484313"/>
            <a:ext cx="4618038" cy="489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pull dir="ru"/>
    <p:sndAc>
      <p:stSnd>
        <p:snd r:embed="rId3" name="PROJKTOR.WAV"/>
      </p:stSnd>
    </p:sndAc>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5"/>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1000" smtClean="0">
                <a:latin typeface="Tahoma" pitchFamily="34" charset="0"/>
              </a:rPr>
              <a:t>Rüdiger Brause: Adaptive Systeme AS-1, WS 2013</a:t>
            </a:r>
            <a:endParaRPr lang="de-DE" sz="1000">
              <a:latin typeface="Tahoma" pitchFamily="34" charset="0"/>
            </a:endParaRPr>
          </a:p>
        </p:txBody>
      </p:sp>
      <p:sp>
        <p:nvSpPr>
          <p:cNvPr id="72707" name="Foliennummernplatzhalt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1000" smtClean="0"/>
              <a:t>- </a:t>
            </a:r>
            <a:fld id="{895BCFF3-2C20-42B2-B34E-7B4E0983D8E2}" type="slidenum">
              <a:rPr lang="de-DE" sz="1000" smtClean="0"/>
              <a:pPr/>
              <a:t>85</a:t>
            </a:fld>
            <a:r>
              <a:rPr lang="de-DE" sz="1000" smtClean="0"/>
              <a:t> -</a:t>
            </a:r>
          </a:p>
        </p:txBody>
      </p:sp>
      <p:sp>
        <p:nvSpPr>
          <p:cNvPr id="72708" name="Rectangle 2"/>
          <p:cNvSpPr>
            <a:spLocks noGrp="1" noChangeArrowheads="1"/>
          </p:cNvSpPr>
          <p:nvPr>
            <p:ph type="title"/>
          </p:nvPr>
        </p:nvSpPr>
        <p:spPr>
          <a:xfrm>
            <a:off x="611188" y="404813"/>
            <a:ext cx="4511675" cy="428625"/>
          </a:xfrm>
        </p:spPr>
        <p:txBody>
          <a:bodyPr/>
          <a:lstStyle/>
          <a:p>
            <a:r>
              <a:rPr lang="de-DE" smtClean="0"/>
              <a:t>Hauptkonkurrenten</a:t>
            </a:r>
          </a:p>
        </p:txBody>
      </p:sp>
      <p:sp>
        <p:nvSpPr>
          <p:cNvPr id="72709" name="Rectangle 3"/>
          <p:cNvSpPr>
            <a:spLocks noGrp="1" noChangeArrowheads="1"/>
          </p:cNvSpPr>
          <p:nvPr>
            <p:ph type="body" idx="1"/>
          </p:nvPr>
        </p:nvSpPr>
        <p:spPr>
          <a:xfrm>
            <a:off x="639763" y="1376363"/>
            <a:ext cx="4562475" cy="1725612"/>
          </a:xfrm>
        </p:spPr>
        <p:txBody>
          <a:bodyPr/>
          <a:lstStyle/>
          <a:p>
            <a:pPr marL="0" indent="0">
              <a:lnSpc>
                <a:spcPct val="70000"/>
              </a:lnSpc>
              <a:spcBef>
                <a:spcPct val="40000"/>
              </a:spcBef>
              <a:buFontTx/>
              <a:buNone/>
            </a:pPr>
            <a:r>
              <a:rPr lang="de-DE" smtClean="0"/>
              <a:t>Team</a:t>
            </a:r>
            <a:r>
              <a:rPr lang="de-DE" sz="3200" smtClean="0"/>
              <a:t>:</a:t>
            </a:r>
            <a:r>
              <a:rPr lang="de-DE" sz="2000" b="0" smtClean="0"/>
              <a:t> </a:t>
            </a:r>
            <a:r>
              <a:rPr lang="de-DE" b="0" smtClean="0"/>
              <a:t>„Red Team“</a:t>
            </a:r>
          </a:p>
          <a:p>
            <a:pPr marL="0" indent="0">
              <a:lnSpc>
                <a:spcPct val="90000"/>
              </a:lnSpc>
              <a:buFontTx/>
              <a:buNone/>
            </a:pPr>
            <a:r>
              <a:rPr lang="de-DE" sz="2000" b="0" smtClean="0"/>
              <a:t>Carnegie-Mellon-University, Pittsburgh, Hummer-Geländewagen</a:t>
            </a:r>
          </a:p>
          <a:p>
            <a:pPr marL="0" indent="0">
              <a:lnSpc>
                <a:spcPct val="80000"/>
              </a:lnSpc>
              <a:buFontTx/>
              <a:buNone/>
            </a:pPr>
            <a:r>
              <a:rPr lang="de-DE" b="0" smtClean="0"/>
              <a:t>7:04 Std.</a:t>
            </a:r>
          </a:p>
        </p:txBody>
      </p:sp>
      <p:sp>
        <p:nvSpPr>
          <p:cNvPr id="72710" name="Text Box 4"/>
          <p:cNvSpPr txBox="1">
            <a:spLocks noChangeArrowheads="1"/>
          </p:cNvSpPr>
          <p:nvPr/>
        </p:nvSpPr>
        <p:spPr bwMode="auto">
          <a:xfrm>
            <a:off x="4903788" y="4365625"/>
            <a:ext cx="3989387" cy="161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2400" b="1"/>
              <a:t>Technik</a:t>
            </a:r>
            <a:r>
              <a:rPr lang="de-DE" sz="2800" b="1"/>
              <a:t>:</a:t>
            </a:r>
            <a:r>
              <a:rPr lang="de-DE" sz="2800">
                <a:latin typeface="Arial Black" pitchFamily="34" charset="0"/>
              </a:rPr>
              <a:t> </a:t>
            </a:r>
            <a:r>
              <a:rPr lang="de-DE" sz="1800"/>
              <a:t>75m Laser-scan Kohlenfaserkuppel, gekühlt, 6 Scanner, 7 Pentium-M+3 PC/104-Module für 300MB/min Daten, 80 Module, 1,5M.Codezeilen (Linux).</a:t>
            </a:r>
          </a:p>
        </p:txBody>
      </p:sp>
      <p:sp>
        <p:nvSpPr>
          <p:cNvPr id="72711" name="Text Box 5"/>
          <p:cNvSpPr txBox="1">
            <a:spLocks noChangeArrowheads="1"/>
          </p:cNvSpPr>
          <p:nvPr/>
        </p:nvSpPr>
        <p:spPr bwMode="auto">
          <a:xfrm>
            <a:off x="679450" y="4303713"/>
            <a:ext cx="3313113" cy="143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2400" b="1"/>
              <a:t>Finanzen</a:t>
            </a:r>
            <a:r>
              <a:rPr lang="de-DE" sz="2800" b="1"/>
              <a:t>:</a:t>
            </a:r>
            <a:r>
              <a:rPr lang="de-DE" sz="2800">
                <a:latin typeface="Arial Black" pitchFamily="34" charset="0"/>
              </a:rPr>
              <a:t> </a:t>
            </a:r>
            <a:r>
              <a:rPr lang="de-DE" b="1">
                <a:latin typeface="Arial Black" pitchFamily="34" charset="0"/>
              </a:rPr>
              <a:t>12 M$:</a:t>
            </a:r>
            <a:r>
              <a:rPr lang="de-DE"/>
              <a:t> Boing, Caterpillar, Science Int.SAIC, etc., 20 Angestellte (50P), </a:t>
            </a:r>
          </a:p>
        </p:txBody>
      </p:sp>
      <p:sp>
        <p:nvSpPr>
          <p:cNvPr id="72712" name="Text Box 6"/>
          <p:cNvSpPr txBox="1">
            <a:spLocks noChangeArrowheads="1"/>
          </p:cNvSpPr>
          <p:nvPr/>
        </p:nvSpPr>
        <p:spPr bwMode="auto">
          <a:xfrm>
            <a:off x="827088" y="6165850"/>
            <a:ext cx="37449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1800"/>
              <a:t>http://www.redteamracing.org/</a:t>
            </a:r>
          </a:p>
        </p:txBody>
      </p:sp>
      <p:sp>
        <p:nvSpPr>
          <p:cNvPr id="72713" name="Text Box 7"/>
          <p:cNvSpPr txBox="1">
            <a:spLocks noChangeArrowheads="1"/>
          </p:cNvSpPr>
          <p:nvPr/>
        </p:nvSpPr>
        <p:spPr bwMode="auto">
          <a:xfrm>
            <a:off x="693738" y="3017838"/>
            <a:ext cx="4319587" cy="102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pPr>
              <a:lnSpc>
                <a:spcPct val="90000"/>
              </a:lnSpc>
            </a:pPr>
            <a:r>
              <a:rPr lang="de-DE" sz="2400" b="1"/>
              <a:t>Methode</a:t>
            </a:r>
            <a:r>
              <a:rPr lang="de-DE" sz="2800" b="1"/>
              <a:t>:</a:t>
            </a:r>
            <a:r>
              <a:rPr lang="de-DE" sz="2800">
                <a:latin typeface="Arial Black" pitchFamily="34" charset="0"/>
              </a:rPr>
              <a:t> </a:t>
            </a:r>
            <a:r>
              <a:rPr lang="de-DE"/>
              <a:t>Sensordaten des Terrain für 3200km registriert + GPS verwendet.</a:t>
            </a:r>
          </a:p>
        </p:txBody>
      </p:sp>
      <p:pic>
        <p:nvPicPr>
          <p:cNvPr id="175112" name="NN2-RaceRedTeam.wmv">
            <a:hlinkClick r:id="" action="ppaction://media"/>
          </p:cNvPr>
          <p:cNvPicPr>
            <a:picLocks noRot="1" noChangeAspect="1" noChangeArrowheads="1"/>
          </p:cNvPicPr>
          <p:nvPr>
            <a:videoFile r:link="rId1"/>
          </p:nvPr>
        </p:nvPicPr>
        <p:blipFill>
          <a:blip r:embed="rId5">
            <a:extLst>
              <a:ext uri="{28A0092B-C50C-407E-A947-70E740481C1C}">
                <a14:useLocalDpi xmlns:a14="http://schemas.microsoft.com/office/drawing/2010/main" val="0"/>
              </a:ext>
            </a:extLst>
          </a:blip>
          <a:srcRect/>
          <a:stretch>
            <a:fillRect/>
          </a:stretch>
        </p:blipFill>
        <p:spPr bwMode="auto">
          <a:xfrm>
            <a:off x="5016500" y="1460500"/>
            <a:ext cx="373380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5113" name="Picture 9" descr="Scannen000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45063" y="1446213"/>
            <a:ext cx="3890962" cy="280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pull dir="ru"/>
    <p:sndAc>
      <p:stSnd>
        <p:snd r:embed="rId4" name="PROJKTOR.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2000"/>
                                        <p:tgtEl>
                                          <p:spTgt spid="175113"/>
                                        </p:tgtEl>
                                      </p:cBhvr>
                                    </p:animEffect>
                                    <p:set>
                                      <p:cBhvr>
                                        <p:cTn id="7" dur="1" fill="hold">
                                          <p:stCondLst>
                                            <p:cond delay="1999"/>
                                          </p:stCondLst>
                                        </p:cTn>
                                        <p:tgtEl>
                                          <p:spTgt spid="175113"/>
                                        </p:tgtEl>
                                        <p:attrNameLst>
                                          <p:attrName>style.visibility</p:attrName>
                                        </p:attrNameLst>
                                      </p:cBhvr>
                                      <p:to>
                                        <p:strVal val="hidden"/>
                                      </p:to>
                                    </p:set>
                                  </p:childTnLst>
                                </p:cTn>
                              </p:par>
                            </p:childTnLst>
                          </p:cTn>
                        </p:par>
                        <p:par>
                          <p:cTn id="8" fill="hold" nodeType="afterGroup">
                            <p:stCondLst>
                              <p:cond delay="2000"/>
                            </p:stCondLst>
                            <p:childTnLst>
                              <p:par>
                                <p:cTn id="9" presetID="1" presetClass="mediacall" presetSubtype="0" fill="hold" nodeType="afterEffect">
                                  <p:stCondLst>
                                    <p:cond delay="0"/>
                                  </p:stCondLst>
                                  <p:childTnLst>
                                    <p:cmd type="call" cmd="playFrom(0.0)">
                                      <p:cBhvr>
                                        <p:cTn id="10" dur="148045" fill="hold"/>
                                        <p:tgtEl>
                                          <p:spTgt spid="17511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11" fill="hold" display="0">
                  <p:stCondLst>
                    <p:cond delay="indefinite"/>
                  </p:stCondLst>
                  <p:endCondLst>
                    <p:cond evt="onNext" delay="0">
                      <p:tgtEl>
                        <p:sldTgt/>
                      </p:tgtEl>
                    </p:cond>
                    <p:cond evt="onPrev" delay="0">
                      <p:tgtEl>
                        <p:sldTgt/>
                      </p:tgtEl>
                    </p:cond>
                  </p:endCondLst>
                </p:cTn>
                <p:tgtEl>
                  <p:spTgt spid="175112"/>
                </p:tgtEl>
              </p:cMediaNode>
            </p:video>
            <p:seq concurrent="1" nextAc="seek">
              <p:cTn id="12" restart="whenNotActive" fill="hold" evtFilter="cancelBubble" nodeType="interactiveSeq">
                <p:stCondLst>
                  <p:cond evt="onClick" delay="0">
                    <p:tgtEl>
                      <p:spTgt spid="175112"/>
                    </p:tgtEl>
                  </p:cond>
                </p:stCondLst>
                <p:endSync evt="end" delay="0">
                  <p:rtn val="all"/>
                </p:endSync>
                <p:childTnLst>
                  <p:par>
                    <p:cTn id="13" fill="hold" nodeType="clickPar">
                      <p:stCondLst>
                        <p:cond delay="0"/>
                      </p:stCondLst>
                      <p:childTnLst>
                        <p:par>
                          <p:cTn id="14" fill="hold" nodeType="withGroup">
                            <p:stCondLst>
                              <p:cond delay="0"/>
                            </p:stCondLst>
                            <p:childTnLst>
                              <p:par>
                                <p:cTn id="15" presetID="2" presetClass="mediacall" presetSubtype="0" fill="hold" nodeType="clickEffect">
                                  <p:stCondLst>
                                    <p:cond delay="0"/>
                                  </p:stCondLst>
                                  <p:childTnLst>
                                    <p:cmd type="call" cmd="togglePause">
                                      <p:cBhvr>
                                        <p:cTn id="16" dur="1" fill="hold"/>
                                        <p:tgtEl>
                                          <p:spTgt spid="175112"/>
                                        </p:tgtEl>
                                      </p:cBhvr>
                                    </p:cmd>
                                  </p:childTnLst>
                                </p:cTn>
                              </p:par>
                            </p:childTnLst>
                          </p:cTn>
                        </p:par>
                      </p:childTnLst>
                    </p:cTn>
                  </p:par>
                </p:childTnLst>
              </p:cTn>
              <p:nextCondLst>
                <p:cond evt="onClick" delay="0">
                  <p:tgtEl>
                    <p:spTgt spid="175112"/>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5"/>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1000" smtClean="0">
                <a:latin typeface="Tahoma" pitchFamily="34" charset="0"/>
              </a:rPr>
              <a:t>Rüdiger Brause: Adaptive Systeme AS-1, WS 2013</a:t>
            </a:r>
            <a:endParaRPr lang="de-DE" sz="1000">
              <a:latin typeface="Tahoma" pitchFamily="34" charset="0"/>
            </a:endParaRPr>
          </a:p>
        </p:txBody>
      </p:sp>
      <p:sp>
        <p:nvSpPr>
          <p:cNvPr id="73731" name="Foliennummernplatzhalt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1000" smtClean="0"/>
              <a:t>- </a:t>
            </a:r>
            <a:fld id="{3D18EFB6-AF69-4910-A0DE-2027C42AB461}" type="slidenum">
              <a:rPr lang="de-DE" sz="1000" smtClean="0"/>
              <a:pPr/>
              <a:t>86</a:t>
            </a:fld>
            <a:r>
              <a:rPr lang="de-DE" sz="1000" smtClean="0"/>
              <a:t> -</a:t>
            </a:r>
          </a:p>
        </p:txBody>
      </p:sp>
      <p:sp>
        <p:nvSpPr>
          <p:cNvPr id="73732" name="Rectangle 2"/>
          <p:cNvSpPr>
            <a:spLocks noGrp="1" noChangeArrowheads="1"/>
          </p:cNvSpPr>
          <p:nvPr>
            <p:ph type="title"/>
          </p:nvPr>
        </p:nvSpPr>
        <p:spPr>
          <a:xfrm>
            <a:off x="611188" y="404813"/>
            <a:ext cx="4511675" cy="428625"/>
          </a:xfrm>
        </p:spPr>
        <p:txBody>
          <a:bodyPr/>
          <a:lstStyle/>
          <a:p>
            <a:r>
              <a:rPr lang="de-DE" smtClean="0"/>
              <a:t>Sieger</a:t>
            </a:r>
          </a:p>
        </p:txBody>
      </p:sp>
      <p:sp>
        <p:nvSpPr>
          <p:cNvPr id="73733" name="Rectangle 3"/>
          <p:cNvSpPr>
            <a:spLocks noGrp="1" noChangeArrowheads="1"/>
          </p:cNvSpPr>
          <p:nvPr>
            <p:ph type="body" idx="1"/>
          </p:nvPr>
        </p:nvSpPr>
        <p:spPr>
          <a:xfrm>
            <a:off x="557213" y="1284288"/>
            <a:ext cx="4071937" cy="1236662"/>
          </a:xfrm>
        </p:spPr>
        <p:txBody>
          <a:bodyPr/>
          <a:lstStyle/>
          <a:p>
            <a:pPr>
              <a:lnSpc>
                <a:spcPct val="110000"/>
              </a:lnSpc>
              <a:buFontTx/>
              <a:buNone/>
            </a:pPr>
            <a:r>
              <a:rPr lang="de-DE" smtClean="0"/>
              <a:t>Team:</a:t>
            </a:r>
            <a:r>
              <a:rPr lang="de-DE" sz="2000" b="0" smtClean="0"/>
              <a:t> „Stanford Racing Team“</a:t>
            </a:r>
          </a:p>
          <a:p>
            <a:pPr>
              <a:lnSpc>
                <a:spcPct val="50000"/>
              </a:lnSpc>
              <a:buFontTx/>
              <a:buNone/>
            </a:pPr>
            <a:r>
              <a:rPr lang="de-DE" sz="2000" b="0" smtClean="0"/>
              <a:t>Stanford University, VW Touareg</a:t>
            </a:r>
          </a:p>
          <a:p>
            <a:pPr>
              <a:lnSpc>
                <a:spcPct val="50000"/>
              </a:lnSpc>
              <a:buFontTx/>
              <a:buNone/>
            </a:pPr>
            <a:r>
              <a:rPr lang="de-DE" sz="2000" b="0" smtClean="0"/>
              <a:t>6:53 Std.</a:t>
            </a:r>
          </a:p>
        </p:txBody>
      </p:sp>
      <p:sp>
        <p:nvSpPr>
          <p:cNvPr id="73734" name="Text Box 4"/>
          <p:cNvSpPr txBox="1">
            <a:spLocks noChangeArrowheads="1"/>
          </p:cNvSpPr>
          <p:nvPr/>
        </p:nvSpPr>
        <p:spPr bwMode="auto">
          <a:xfrm>
            <a:off x="5292725" y="4437063"/>
            <a:ext cx="3671888" cy="161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2400" b="1"/>
              <a:t>Technik</a:t>
            </a:r>
            <a:r>
              <a:rPr lang="de-DE" sz="2800" b="1"/>
              <a:t>:</a:t>
            </a:r>
            <a:r>
              <a:rPr lang="de-DE"/>
              <a:t> </a:t>
            </a:r>
            <a:r>
              <a:rPr lang="de-DE" sz="1800"/>
              <a:t>5 Sick-Sensoren, GPS, 2 Radarsensoren + 1 Dach-kamera, 6 Pentium-M Systeme für 4MB/Min Daten. 31 Module, (Linux), 0,1M Codezeilen</a:t>
            </a:r>
          </a:p>
        </p:txBody>
      </p:sp>
      <p:sp>
        <p:nvSpPr>
          <p:cNvPr id="73735" name="Text Box 5"/>
          <p:cNvSpPr txBox="1">
            <a:spLocks noChangeArrowheads="1"/>
          </p:cNvSpPr>
          <p:nvPr/>
        </p:nvSpPr>
        <p:spPr bwMode="auto">
          <a:xfrm>
            <a:off x="666750" y="5092700"/>
            <a:ext cx="42957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2400" b="1"/>
              <a:t>Finanzen</a:t>
            </a:r>
            <a:r>
              <a:rPr lang="de-DE" sz="2800" b="1"/>
              <a:t>:</a:t>
            </a:r>
            <a:r>
              <a:rPr lang="de-DE" sz="2800">
                <a:latin typeface="Arial Black" pitchFamily="34" charset="0"/>
              </a:rPr>
              <a:t> </a:t>
            </a:r>
            <a:r>
              <a:rPr lang="de-DE" b="1"/>
              <a:t>0,5M$</a:t>
            </a:r>
            <a:r>
              <a:rPr lang="de-DE"/>
              <a:t> VW, Intel, ...</a:t>
            </a:r>
          </a:p>
        </p:txBody>
      </p:sp>
      <p:sp>
        <p:nvSpPr>
          <p:cNvPr id="73736" name="Text Box 6"/>
          <p:cNvSpPr txBox="1">
            <a:spLocks noChangeArrowheads="1"/>
          </p:cNvSpPr>
          <p:nvPr/>
        </p:nvSpPr>
        <p:spPr bwMode="auto">
          <a:xfrm>
            <a:off x="684213" y="6165850"/>
            <a:ext cx="4248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1600" b="1"/>
              <a:t>http://www.stanfordracing.org/</a:t>
            </a:r>
          </a:p>
        </p:txBody>
      </p:sp>
      <p:sp>
        <p:nvSpPr>
          <p:cNvPr id="73737" name="Text Box 7"/>
          <p:cNvSpPr txBox="1">
            <a:spLocks noChangeArrowheads="1"/>
          </p:cNvSpPr>
          <p:nvPr/>
        </p:nvSpPr>
        <p:spPr bwMode="auto">
          <a:xfrm>
            <a:off x="615950" y="2857500"/>
            <a:ext cx="4321175" cy="204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2400" b="1"/>
              <a:t>Methode</a:t>
            </a:r>
            <a:r>
              <a:rPr lang="de-DE" sz="2800" b="1"/>
              <a:t>:</a:t>
            </a:r>
            <a:r>
              <a:rPr lang="de-DE" sz="2800">
                <a:latin typeface="Arial Black" pitchFamily="34" charset="0"/>
              </a:rPr>
              <a:t> </a:t>
            </a:r>
            <a:r>
              <a:rPr lang="de-DE"/>
              <a:t>Route: GPS-Punkte + Realtime-Daten dazwischen. </a:t>
            </a:r>
          </a:p>
          <a:p>
            <a:r>
              <a:rPr lang="de-DE"/>
              <a:t>Adapt.Prob. Modell für Fahrtechnik: trainiert an einem menschl. Fahrer. </a:t>
            </a:r>
          </a:p>
          <a:p>
            <a:r>
              <a:rPr lang="de-DE"/>
              <a:t>12%Fehler -&gt;0,02%</a:t>
            </a:r>
          </a:p>
        </p:txBody>
      </p:sp>
      <p:pic>
        <p:nvPicPr>
          <p:cNvPr id="177160" name="NN2-RaceStanford.wmv">
            <a:hlinkClick r:id="" action="ppaction://media"/>
          </p:cNvPr>
          <p:cNvPicPr>
            <a:picLocks noRot="1" noChangeAspect="1" noChangeArrowheads="1"/>
          </p:cNvPicPr>
          <p:nvPr>
            <a:videoFile r:link="rId1"/>
          </p:nvPr>
        </p:nvPicPr>
        <p:blipFill>
          <a:blip r:embed="rId5">
            <a:extLst>
              <a:ext uri="{28A0092B-C50C-407E-A947-70E740481C1C}">
                <a14:useLocalDpi xmlns:a14="http://schemas.microsoft.com/office/drawing/2010/main" val="0"/>
              </a:ext>
            </a:extLst>
          </a:blip>
          <a:srcRect/>
          <a:stretch>
            <a:fillRect/>
          </a:stretch>
        </p:blipFill>
        <p:spPr bwMode="auto">
          <a:xfrm>
            <a:off x="5194300" y="1447800"/>
            <a:ext cx="36576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7161" name="Picture 9" descr="front_stanley_pictur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32363" y="1468438"/>
            <a:ext cx="4211637" cy="246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pull dir="ru"/>
    <p:sndAc>
      <p:stSnd>
        <p:snd r:embed="rId4" name="PROJKTOR.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2000"/>
                                        <p:tgtEl>
                                          <p:spTgt spid="177161"/>
                                        </p:tgtEl>
                                      </p:cBhvr>
                                    </p:animEffect>
                                    <p:set>
                                      <p:cBhvr>
                                        <p:cTn id="7" dur="1" fill="hold">
                                          <p:stCondLst>
                                            <p:cond delay="1999"/>
                                          </p:stCondLst>
                                        </p:cTn>
                                        <p:tgtEl>
                                          <p:spTgt spid="177161"/>
                                        </p:tgtEl>
                                        <p:attrNameLst>
                                          <p:attrName>style.visibility</p:attrName>
                                        </p:attrNameLst>
                                      </p:cBhvr>
                                      <p:to>
                                        <p:strVal val="hidden"/>
                                      </p:to>
                                    </p:set>
                                  </p:childTnLst>
                                </p:cTn>
                              </p:par>
                            </p:childTnLst>
                          </p:cTn>
                        </p:par>
                        <p:par>
                          <p:cTn id="8" fill="hold" nodeType="afterGroup">
                            <p:stCondLst>
                              <p:cond delay="2000"/>
                            </p:stCondLst>
                            <p:childTnLst>
                              <p:par>
                                <p:cTn id="9" presetID="1" presetClass="mediacall" presetSubtype="0" fill="hold" nodeType="afterEffect">
                                  <p:stCondLst>
                                    <p:cond delay="0"/>
                                  </p:stCondLst>
                                  <p:childTnLst>
                                    <p:cmd type="call" cmd="playFrom(0.0)">
                                      <p:cBhvr>
                                        <p:cTn id="10" dur="349232" fill="hold"/>
                                        <p:tgtEl>
                                          <p:spTgt spid="17716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11" fill="hold" display="0">
                  <p:stCondLst>
                    <p:cond delay="indefinite"/>
                  </p:stCondLst>
                  <p:endCondLst>
                    <p:cond evt="onNext" delay="0">
                      <p:tgtEl>
                        <p:sldTgt/>
                      </p:tgtEl>
                    </p:cond>
                    <p:cond evt="onPrev" delay="0">
                      <p:tgtEl>
                        <p:sldTgt/>
                      </p:tgtEl>
                    </p:cond>
                  </p:endCondLst>
                </p:cTn>
                <p:tgtEl>
                  <p:spTgt spid="177160"/>
                </p:tgtEl>
              </p:cMediaNode>
            </p:video>
            <p:seq concurrent="1" nextAc="seek">
              <p:cTn id="12" restart="whenNotActive" fill="hold" evtFilter="cancelBubble" nodeType="interactiveSeq">
                <p:stCondLst>
                  <p:cond evt="onClick" delay="0">
                    <p:tgtEl>
                      <p:spTgt spid="177160"/>
                    </p:tgtEl>
                  </p:cond>
                </p:stCondLst>
                <p:endSync evt="end" delay="0">
                  <p:rtn val="all"/>
                </p:endSync>
                <p:childTnLst>
                  <p:par>
                    <p:cTn id="13" fill="hold" nodeType="clickPar">
                      <p:stCondLst>
                        <p:cond delay="0"/>
                      </p:stCondLst>
                      <p:childTnLst>
                        <p:par>
                          <p:cTn id="14" fill="hold" nodeType="withGroup">
                            <p:stCondLst>
                              <p:cond delay="0"/>
                            </p:stCondLst>
                            <p:childTnLst>
                              <p:par>
                                <p:cTn id="15" presetID="2" presetClass="mediacall" presetSubtype="0" fill="hold" nodeType="clickEffect">
                                  <p:stCondLst>
                                    <p:cond delay="0"/>
                                  </p:stCondLst>
                                  <p:childTnLst>
                                    <p:cmd type="call" cmd="togglePause">
                                      <p:cBhvr>
                                        <p:cTn id="16" dur="1" fill="hold"/>
                                        <p:tgtEl>
                                          <p:spTgt spid="177160"/>
                                        </p:tgtEl>
                                      </p:cBhvr>
                                    </p:cmd>
                                  </p:childTnLst>
                                </p:cTn>
                              </p:par>
                            </p:childTnLst>
                          </p:cTn>
                        </p:par>
                      </p:childTnLst>
                    </p:cTn>
                  </p:par>
                </p:childTnLst>
              </p:cTn>
              <p:nextCondLst>
                <p:cond evt="onClick" delay="0">
                  <p:tgtEl>
                    <p:spTgt spid="177160"/>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Ausblick Autonome Fahrzeuge</a:t>
            </a:r>
            <a:endParaRPr lang="de-DE" dirty="0"/>
          </a:p>
        </p:txBody>
      </p:sp>
      <p:sp>
        <p:nvSpPr>
          <p:cNvPr id="3" name="Inhaltsplatzhalter 2"/>
          <p:cNvSpPr>
            <a:spLocks noGrp="1"/>
          </p:cNvSpPr>
          <p:nvPr>
            <p:ph idx="1"/>
          </p:nvPr>
        </p:nvSpPr>
        <p:spPr>
          <a:xfrm>
            <a:off x="611188" y="1197993"/>
            <a:ext cx="8532812" cy="1664878"/>
          </a:xfrm>
        </p:spPr>
        <p:txBody>
          <a:bodyPr/>
          <a:lstStyle/>
          <a:p>
            <a:r>
              <a:rPr lang="de-DE" sz="2000" dirty="0" smtClean="0"/>
              <a:t>Mehr Sicherheit </a:t>
            </a:r>
            <a:r>
              <a:rPr lang="de-DE" sz="2000" b="0" dirty="0" smtClean="0"/>
              <a:t>– aber: wer ist schuld bei Unfall?</a:t>
            </a:r>
          </a:p>
          <a:p>
            <a:r>
              <a:rPr lang="de-DE" sz="2000" dirty="0" smtClean="0"/>
              <a:t>Weniger Staus </a:t>
            </a:r>
          </a:p>
          <a:p>
            <a:r>
              <a:rPr lang="de-DE" sz="2000" dirty="0" smtClean="0"/>
              <a:t>Weniger Spritverbrauch </a:t>
            </a:r>
            <a:r>
              <a:rPr lang="de-DE" sz="2000" b="0" dirty="0" smtClean="0"/>
              <a:t>– 10-15%, im Stau 30-40%</a:t>
            </a:r>
          </a:p>
          <a:p>
            <a:r>
              <a:rPr lang="de-DE" sz="2000" dirty="0" smtClean="0"/>
              <a:t>Car Sharing </a:t>
            </a:r>
            <a:r>
              <a:rPr lang="de-DE" sz="2000" b="0" dirty="0" smtClean="0"/>
              <a:t>– statt 43 </a:t>
            </a:r>
            <a:r>
              <a:rPr lang="de-DE" sz="2000" b="0" dirty="0" err="1" smtClean="0"/>
              <a:t>Mio</a:t>
            </a:r>
            <a:r>
              <a:rPr lang="de-DE" sz="2000" b="0" dirty="0" smtClean="0"/>
              <a:t> nur 4 </a:t>
            </a:r>
            <a:r>
              <a:rPr lang="de-DE" sz="2000" b="0" dirty="0" err="1" smtClean="0"/>
              <a:t>Mio</a:t>
            </a:r>
            <a:r>
              <a:rPr lang="de-DE" sz="2000" b="0" dirty="0" smtClean="0"/>
              <a:t> Fahrzeuge</a:t>
            </a:r>
          </a:p>
          <a:p>
            <a:endParaRPr lang="de-DE" sz="2000" b="0" dirty="0"/>
          </a:p>
        </p:txBody>
      </p:sp>
      <p:sp>
        <p:nvSpPr>
          <p:cNvPr id="4" name="Fußzeilenplatzhalter 3"/>
          <p:cNvSpPr>
            <a:spLocks noGrp="1"/>
          </p:cNvSpPr>
          <p:nvPr>
            <p:ph type="ftr" sz="quarter" idx="10"/>
          </p:nvPr>
        </p:nvSpPr>
        <p:spPr/>
        <p:txBody>
          <a:bodyPr/>
          <a:lstStyle/>
          <a:p>
            <a:pPr>
              <a:defRPr/>
            </a:pPr>
            <a:r>
              <a:rPr lang="de-DE" smtClean="0"/>
              <a:t>Rüdiger Brause: Adaptive Systeme AS-1, WS 2013</a:t>
            </a:r>
            <a:endParaRPr lang="de-DE"/>
          </a:p>
        </p:txBody>
      </p:sp>
      <p:sp>
        <p:nvSpPr>
          <p:cNvPr id="5" name="Foliennummernplatzhalter 4"/>
          <p:cNvSpPr>
            <a:spLocks noGrp="1"/>
          </p:cNvSpPr>
          <p:nvPr>
            <p:ph type="sldNum" sz="quarter" idx="11"/>
          </p:nvPr>
        </p:nvSpPr>
        <p:spPr/>
        <p:txBody>
          <a:bodyPr/>
          <a:lstStyle/>
          <a:p>
            <a:pPr>
              <a:defRPr/>
            </a:pPr>
            <a:r>
              <a:rPr lang="de-DE" smtClean="0"/>
              <a:t>- </a:t>
            </a:r>
            <a:fld id="{806B3745-C3D1-460A-8187-981064E3C4DD}" type="slidenum">
              <a:rPr lang="de-DE" smtClean="0"/>
              <a:pPr>
                <a:defRPr/>
              </a:pPr>
              <a:t>87</a:t>
            </a:fld>
            <a:r>
              <a:rPr lang="de-DE" smtClean="0"/>
              <a:t> -</a:t>
            </a:r>
            <a:endParaRPr lang="de-DE"/>
          </a:p>
        </p:txBody>
      </p:sp>
      <p:pic>
        <p:nvPicPr>
          <p:cNvPr id="6" name="Grafi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2440" y="3069604"/>
            <a:ext cx="6182131" cy="3553446"/>
          </a:xfrm>
          <a:prstGeom prst="rect">
            <a:avLst/>
          </a:prstGeom>
        </p:spPr>
      </p:pic>
    </p:spTree>
    <p:extLst>
      <p:ext uri="{BB962C8B-B14F-4D97-AF65-F5344CB8AC3E}">
        <p14:creationId xmlns:p14="http://schemas.microsoft.com/office/powerpoint/2010/main" val="2687771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5"/>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1000" smtClean="0">
                <a:latin typeface="Tahoma" pitchFamily="34" charset="0"/>
              </a:rPr>
              <a:t>Rüdiger Brause: Adaptive Systeme AS-1, WS 2013</a:t>
            </a:r>
            <a:endParaRPr lang="de-DE" sz="1000">
              <a:latin typeface="Tahoma" pitchFamily="34" charset="0"/>
            </a:endParaRPr>
          </a:p>
        </p:txBody>
      </p:sp>
      <p:sp>
        <p:nvSpPr>
          <p:cNvPr id="12291" name="Foliennummernplatzhalt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1000" smtClean="0"/>
              <a:t>- </a:t>
            </a:r>
            <a:fld id="{8A54BAAA-3C28-46AB-BF85-29D58A600F90}" type="slidenum">
              <a:rPr lang="de-DE" sz="1000" smtClean="0"/>
              <a:pPr/>
              <a:t>9</a:t>
            </a:fld>
            <a:r>
              <a:rPr lang="de-DE" sz="1000" smtClean="0"/>
              <a:t> -</a:t>
            </a:r>
          </a:p>
        </p:txBody>
      </p:sp>
      <p:sp>
        <p:nvSpPr>
          <p:cNvPr id="12292" name="Rectangle 2"/>
          <p:cNvSpPr>
            <a:spLocks noGrp="1" noChangeArrowheads="1"/>
          </p:cNvSpPr>
          <p:nvPr>
            <p:ph type="title"/>
          </p:nvPr>
        </p:nvSpPr>
        <p:spPr/>
        <p:txBody>
          <a:bodyPr/>
          <a:lstStyle/>
          <a:p>
            <a:r>
              <a:rPr lang="de-DE" smtClean="0"/>
              <a:t>Code eines Assoziativspeichers</a:t>
            </a:r>
          </a:p>
        </p:txBody>
      </p:sp>
      <p:sp>
        <p:nvSpPr>
          <p:cNvPr id="12293" name="Rectangle 3"/>
          <p:cNvSpPr>
            <a:spLocks noGrp="1" noChangeArrowheads="1"/>
          </p:cNvSpPr>
          <p:nvPr>
            <p:ph type="body" idx="1"/>
          </p:nvPr>
        </p:nvSpPr>
        <p:spPr>
          <a:xfrm>
            <a:off x="611188" y="4105275"/>
            <a:ext cx="8532812" cy="2347913"/>
          </a:xfrm>
        </p:spPr>
        <p:txBody>
          <a:bodyPr/>
          <a:lstStyle/>
          <a:p>
            <a:pPr marL="0" indent="0">
              <a:buFontTx/>
              <a:buNone/>
            </a:pPr>
            <a:r>
              <a:rPr lang="de-DE" smtClean="0">
                <a:latin typeface="TIMES" charset="0"/>
                <a:cs typeface="Times New Roman" pitchFamily="18" charset="0"/>
              </a:rPr>
              <a:t>	</a:t>
            </a:r>
            <a:r>
              <a:rPr lang="de-DE" smtClean="0"/>
              <a:t> </a:t>
            </a:r>
          </a:p>
        </p:txBody>
      </p:sp>
      <p:sp>
        <p:nvSpPr>
          <p:cNvPr id="105477" name="Rectangle 5"/>
          <p:cNvSpPr>
            <a:spLocks noChangeArrowheads="1"/>
          </p:cNvSpPr>
          <p:nvPr/>
        </p:nvSpPr>
        <p:spPr bwMode="auto">
          <a:xfrm>
            <a:off x="635000" y="1350963"/>
            <a:ext cx="8509000" cy="2759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nSpc>
                <a:spcPct val="90000"/>
              </a:lnSpc>
              <a:tabLst>
                <a:tab pos="3225800" algn="l"/>
              </a:tabLst>
            </a:pPr>
            <a:r>
              <a:rPr lang="de-DE" b="1" dirty="0">
                <a:solidFill>
                  <a:srgbClr val="3366CC"/>
                </a:solidFill>
                <a:sym typeface="Symbol" pitchFamily="18" charset="2"/>
              </a:rPr>
              <a:t>REPEAT</a:t>
            </a:r>
            <a:r>
              <a:rPr lang="de-DE" dirty="0">
                <a:sym typeface="Symbol" pitchFamily="18" charset="2"/>
              </a:rPr>
              <a:t>	</a:t>
            </a:r>
            <a:r>
              <a:rPr lang="de-DE" b="1" dirty="0">
                <a:sym typeface="Symbol" pitchFamily="18" charset="2"/>
              </a:rPr>
              <a:t>Alle Muster speichern </a:t>
            </a:r>
          </a:p>
          <a:p>
            <a:pPr>
              <a:lnSpc>
                <a:spcPct val="90000"/>
              </a:lnSpc>
              <a:tabLst>
                <a:tab pos="3225800" algn="l"/>
              </a:tabLst>
            </a:pPr>
            <a:r>
              <a:rPr lang="de-DE" b="1" dirty="0">
                <a:sym typeface="Symbol" pitchFamily="18" charset="2"/>
              </a:rPr>
              <a:t>      </a:t>
            </a:r>
            <a:r>
              <a:rPr lang="de-DE" dirty="0">
                <a:solidFill>
                  <a:srgbClr val="00B050"/>
                </a:solidFill>
                <a:sym typeface="Symbol" pitchFamily="18" charset="2"/>
              </a:rPr>
              <a:t>Read</a:t>
            </a:r>
            <a:r>
              <a:rPr lang="de-DE" dirty="0">
                <a:sym typeface="Symbol" pitchFamily="18" charset="2"/>
              </a:rPr>
              <a:t>(</a:t>
            </a:r>
            <a:r>
              <a:rPr lang="de-DE" dirty="0" err="1">
                <a:sym typeface="Symbol" pitchFamily="18" charset="2"/>
              </a:rPr>
              <a:t>PatternFile</a:t>
            </a:r>
            <a:r>
              <a:rPr lang="de-DE" dirty="0">
                <a:sym typeface="Symbol" pitchFamily="18" charset="2"/>
              </a:rPr>
              <a:t>, x, L)   (* </a:t>
            </a:r>
            <a:r>
              <a:rPr lang="de-DE" i="1" dirty="0">
                <a:sym typeface="Symbol" pitchFamily="18" charset="2"/>
              </a:rPr>
              <a:t>Eingabeschlüssel, gewünschte Ausgabe</a:t>
            </a:r>
            <a:r>
              <a:rPr lang="de-DE" dirty="0">
                <a:sym typeface="Symbol" pitchFamily="18" charset="2"/>
              </a:rPr>
              <a:t> *)</a:t>
            </a:r>
          </a:p>
          <a:p>
            <a:pPr>
              <a:lnSpc>
                <a:spcPct val="50000"/>
              </a:lnSpc>
              <a:tabLst>
                <a:tab pos="3225800" algn="l"/>
              </a:tabLst>
            </a:pPr>
            <a:r>
              <a:rPr lang="de-DE" dirty="0">
                <a:sym typeface="Symbol" pitchFamily="18" charset="2"/>
              </a:rPr>
              <a:t>      </a:t>
            </a:r>
            <a:r>
              <a:rPr lang="en-GB" sz="1800" b="1" dirty="0">
                <a:solidFill>
                  <a:srgbClr val="3366CC"/>
                </a:solidFill>
                <a:sym typeface="Symbol" pitchFamily="18" charset="2"/>
              </a:rPr>
              <a:t>FOR</a:t>
            </a:r>
            <a:r>
              <a:rPr lang="en-GB" dirty="0">
                <a:sym typeface="Symbol" pitchFamily="18" charset="2"/>
              </a:rPr>
              <a:t> i:=1 </a:t>
            </a:r>
            <a:r>
              <a:rPr lang="en-GB" sz="1800" b="1" dirty="0">
                <a:solidFill>
                  <a:srgbClr val="3366CC"/>
                </a:solidFill>
                <a:sym typeface="Symbol" pitchFamily="18" charset="2"/>
              </a:rPr>
              <a:t>TO</a:t>
            </a:r>
            <a:r>
              <a:rPr lang="en-GB" dirty="0">
                <a:sym typeface="Symbol" pitchFamily="18" charset="2"/>
              </a:rPr>
              <a:t> m </a:t>
            </a:r>
            <a:r>
              <a:rPr lang="en-GB" sz="1800" b="1" dirty="0">
                <a:solidFill>
                  <a:srgbClr val="3366CC"/>
                </a:solidFill>
                <a:sym typeface="Symbol" pitchFamily="18" charset="2"/>
              </a:rPr>
              <a:t>DO</a:t>
            </a:r>
            <a:r>
              <a:rPr lang="en-GB" dirty="0">
                <a:solidFill>
                  <a:srgbClr val="3366CC"/>
                </a:solidFill>
                <a:sym typeface="Symbol" pitchFamily="18" charset="2"/>
              </a:rPr>
              <a:t>	</a:t>
            </a:r>
            <a:r>
              <a:rPr lang="en-GB" dirty="0">
                <a:sym typeface="Symbol" pitchFamily="18" charset="2"/>
              </a:rPr>
              <a:t>(* </a:t>
            </a:r>
            <a:r>
              <a:rPr lang="en-GB" i="1" dirty="0" err="1">
                <a:sym typeface="Symbol" pitchFamily="18" charset="2"/>
              </a:rPr>
              <a:t>Für</a:t>
            </a:r>
            <a:r>
              <a:rPr lang="en-GB" i="1" dirty="0">
                <a:sym typeface="Symbol" pitchFamily="18" charset="2"/>
              </a:rPr>
              <a:t> </a:t>
            </a:r>
            <a:r>
              <a:rPr lang="en-GB" i="1" dirty="0" err="1">
                <a:sym typeface="Symbol" pitchFamily="18" charset="2"/>
              </a:rPr>
              <a:t>alle</a:t>
            </a:r>
            <a:r>
              <a:rPr lang="en-GB" i="1" dirty="0">
                <a:sym typeface="Symbol" pitchFamily="18" charset="2"/>
              </a:rPr>
              <a:t> </a:t>
            </a:r>
            <a:r>
              <a:rPr lang="en-GB" i="1" dirty="0" err="1">
                <a:sym typeface="Symbol" pitchFamily="18" charset="2"/>
              </a:rPr>
              <a:t>Neuronen</a:t>
            </a:r>
            <a:r>
              <a:rPr lang="en-GB" dirty="0">
                <a:sym typeface="Symbol" pitchFamily="18" charset="2"/>
              </a:rPr>
              <a:t> *)</a:t>
            </a:r>
            <a:endParaRPr lang="de-DE" dirty="0">
              <a:sym typeface="Symbol" pitchFamily="18" charset="2"/>
            </a:endParaRPr>
          </a:p>
          <a:p>
            <a:pPr>
              <a:lnSpc>
                <a:spcPct val="50000"/>
              </a:lnSpc>
              <a:tabLst>
                <a:tab pos="3225800" algn="l"/>
              </a:tabLst>
            </a:pPr>
            <a:r>
              <a:rPr lang="en-US" dirty="0">
                <a:sym typeface="Symbol" pitchFamily="18" charset="2"/>
              </a:rPr>
              <a:t>               </a:t>
            </a:r>
            <a:r>
              <a:rPr lang="de-DE" sz="1800" b="1" dirty="0">
                <a:solidFill>
                  <a:srgbClr val="3366CC"/>
                </a:solidFill>
                <a:sym typeface="Symbol" pitchFamily="18" charset="2"/>
              </a:rPr>
              <a:t>FOR</a:t>
            </a:r>
            <a:r>
              <a:rPr lang="de-DE" dirty="0">
                <a:sym typeface="Symbol" pitchFamily="18" charset="2"/>
              </a:rPr>
              <a:t> j:=1 </a:t>
            </a:r>
            <a:r>
              <a:rPr lang="de-DE" sz="1800" b="1" dirty="0">
                <a:solidFill>
                  <a:srgbClr val="3366CC"/>
                </a:solidFill>
                <a:sym typeface="Symbol" pitchFamily="18" charset="2"/>
              </a:rPr>
              <a:t>TO</a:t>
            </a:r>
            <a:r>
              <a:rPr lang="de-DE" dirty="0">
                <a:sym typeface="Symbol" pitchFamily="18" charset="2"/>
              </a:rPr>
              <a:t> n </a:t>
            </a:r>
            <a:r>
              <a:rPr lang="de-DE" sz="1800" b="1" dirty="0">
                <a:solidFill>
                  <a:srgbClr val="3366CC"/>
                </a:solidFill>
                <a:sym typeface="Symbol" pitchFamily="18" charset="2"/>
              </a:rPr>
              <a:t>DO</a:t>
            </a:r>
            <a:r>
              <a:rPr lang="de-DE" dirty="0">
                <a:sym typeface="Symbol" pitchFamily="18" charset="2"/>
              </a:rPr>
              <a:t>   (* </a:t>
            </a:r>
            <a:r>
              <a:rPr lang="de-DE" i="1" dirty="0">
                <a:sym typeface="Symbol" pitchFamily="18" charset="2"/>
              </a:rPr>
              <a:t>ihre Gewichte verändern</a:t>
            </a:r>
            <a:r>
              <a:rPr lang="de-DE" dirty="0">
                <a:sym typeface="Symbol" pitchFamily="18" charset="2"/>
              </a:rPr>
              <a:t> *)</a:t>
            </a:r>
          </a:p>
          <a:p>
            <a:pPr>
              <a:lnSpc>
                <a:spcPct val="70000"/>
              </a:lnSpc>
              <a:tabLst>
                <a:tab pos="3225800" algn="l"/>
              </a:tabLst>
            </a:pPr>
            <a:r>
              <a:rPr lang="de-DE" dirty="0">
                <a:sym typeface="Symbol" pitchFamily="18" charset="2"/>
              </a:rPr>
              <a:t>                  </a:t>
            </a:r>
            <a:r>
              <a:rPr lang="en-GB" dirty="0">
                <a:sym typeface="Symbol" pitchFamily="18" charset="2"/>
              </a:rPr>
              <a:t>w[</a:t>
            </a:r>
            <a:r>
              <a:rPr lang="en-GB" dirty="0" err="1">
                <a:sym typeface="Symbol" pitchFamily="18" charset="2"/>
              </a:rPr>
              <a:t>i,j</a:t>
            </a:r>
            <a:r>
              <a:rPr lang="en-GB" dirty="0">
                <a:sym typeface="Symbol" pitchFamily="18" charset="2"/>
              </a:rPr>
              <a:t>] := w[</a:t>
            </a:r>
            <a:r>
              <a:rPr lang="en-GB" dirty="0" err="1">
                <a:sym typeface="Symbol" pitchFamily="18" charset="2"/>
              </a:rPr>
              <a:t>i,j</a:t>
            </a:r>
            <a:r>
              <a:rPr lang="en-GB" dirty="0" smtClean="0">
                <a:sym typeface="Symbol" pitchFamily="18" charset="2"/>
              </a:rPr>
              <a:t>] + </a:t>
            </a:r>
            <a:r>
              <a:rPr lang="en-GB" dirty="0"/>
              <a:t>*L[i]*x[j]</a:t>
            </a:r>
            <a:endParaRPr lang="de-DE" dirty="0">
              <a:sym typeface="Symbol" pitchFamily="18" charset="2"/>
            </a:endParaRPr>
          </a:p>
          <a:p>
            <a:pPr>
              <a:lnSpc>
                <a:spcPct val="60000"/>
              </a:lnSpc>
              <a:tabLst>
                <a:tab pos="3225800" algn="l"/>
              </a:tabLst>
            </a:pPr>
            <a:r>
              <a:rPr lang="en-GB" dirty="0">
                <a:sym typeface="Symbol" pitchFamily="18" charset="2"/>
              </a:rPr>
              <a:t>               </a:t>
            </a:r>
            <a:r>
              <a:rPr lang="en-GB" sz="1800" b="1" dirty="0">
                <a:solidFill>
                  <a:srgbClr val="3366CC"/>
                </a:solidFill>
                <a:sym typeface="Symbol" pitchFamily="18" charset="2"/>
              </a:rPr>
              <a:t>ENDFOR</a:t>
            </a:r>
            <a:r>
              <a:rPr lang="en-GB" dirty="0">
                <a:sym typeface="Symbol" pitchFamily="18" charset="2"/>
              </a:rPr>
              <a:t>; </a:t>
            </a:r>
            <a:endParaRPr lang="de-DE" dirty="0">
              <a:sym typeface="Symbol" pitchFamily="18" charset="2"/>
            </a:endParaRPr>
          </a:p>
          <a:p>
            <a:pPr>
              <a:lnSpc>
                <a:spcPct val="50000"/>
              </a:lnSpc>
              <a:tabLst>
                <a:tab pos="3225800" algn="l"/>
              </a:tabLst>
            </a:pPr>
            <a:r>
              <a:rPr lang="en-GB" dirty="0">
                <a:sym typeface="Symbol" pitchFamily="18" charset="2"/>
              </a:rPr>
              <a:t>       </a:t>
            </a:r>
            <a:r>
              <a:rPr lang="en-GB" sz="1800" b="1" dirty="0">
                <a:solidFill>
                  <a:srgbClr val="3366CC"/>
                </a:solidFill>
                <a:sym typeface="Symbol" pitchFamily="18" charset="2"/>
              </a:rPr>
              <a:t>ENDFOR</a:t>
            </a:r>
            <a:r>
              <a:rPr lang="en-GB" dirty="0">
                <a:sym typeface="Symbol" pitchFamily="18" charset="2"/>
              </a:rPr>
              <a:t>; </a:t>
            </a:r>
            <a:endParaRPr lang="de-DE" dirty="0">
              <a:sym typeface="Symbol" pitchFamily="18" charset="2"/>
            </a:endParaRPr>
          </a:p>
          <a:p>
            <a:pPr>
              <a:lnSpc>
                <a:spcPct val="50000"/>
              </a:lnSpc>
              <a:tabLst>
                <a:tab pos="3225800" algn="l"/>
              </a:tabLst>
            </a:pPr>
            <a:r>
              <a:rPr lang="en-GB" b="1" dirty="0">
                <a:solidFill>
                  <a:srgbClr val="3366CC"/>
                </a:solidFill>
                <a:sym typeface="Symbol" pitchFamily="18" charset="2"/>
              </a:rPr>
              <a:t>UNTIL</a:t>
            </a:r>
            <a:r>
              <a:rPr lang="en-GB" dirty="0">
                <a:sym typeface="Symbol" pitchFamily="18" charset="2"/>
              </a:rPr>
              <a:t> </a:t>
            </a:r>
            <a:r>
              <a:rPr lang="en-GB" dirty="0" err="1">
                <a:solidFill>
                  <a:srgbClr val="00B050"/>
                </a:solidFill>
                <a:sym typeface="Symbol" pitchFamily="18" charset="2"/>
              </a:rPr>
              <a:t>EndOf</a:t>
            </a:r>
            <a:r>
              <a:rPr lang="en-GB" dirty="0">
                <a:sym typeface="Symbol" pitchFamily="18" charset="2"/>
              </a:rPr>
              <a:t>( </a:t>
            </a:r>
            <a:r>
              <a:rPr lang="en-GB" dirty="0" err="1">
                <a:sym typeface="Symbol" pitchFamily="18" charset="2"/>
              </a:rPr>
              <a:t>PatternFile</a:t>
            </a:r>
            <a:r>
              <a:rPr lang="en-GB" dirty="0">
                <a:sym typeface="Symbol" pitchFamily="18" charset="2"/>
              </a:rPr>
              <a:t>)</a:t>
            </a:r>
            <a:endParaRPr lang="de-DE" dirty="0">
              <a:sym typeface="Symbol" pitchFamily="18" charset="2"/>
            </a:endParaRPr>
          </a:p>
        </p:txBody>
      </p:sp>
      <p:sp>
        <p:nvSpPr>
          <p:cNvPr id="105478" name="Rectangle 6"/>
          <p:cNvSpPr>
            <a:spLocks noChangeArrowheads="1"/>
          </p:cNvSpPr>
          <p:nvPr/>
        </p:nvSpPr>
        <p:spPr bwMode="auto">
          <a:xfrm>
            <a:off x="546100" y="4589463"/>
            <a:ext cx="8597900" cy="2092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r>
              <a:rPr lang="de-DE" b="1" dirty="0">
                <a:sym typeface="Symbol" pitchFamily="18" charset="2"/>
              </a:rPr>
              <a:t>Speicher auslesen</a:t>
            </a:r>
            <a:r>
              <a:rPr lang="de-DE" dirty="0">
                <a:sym typeface="Symbol" pitchFamily="18" charset="2"/>
              </a:rPr>
              <a:t>   (* </a:t>
            </a:r>
            <a:r>
              <a:rPr lang="de-DE" i="1" dirty="0">
                <a:sym typeface="Symbol" pitchFamily="18" charset="2"/>
              </a:rPr>
              <a:t>zu Schlüssel x das gespeicherte y assoziieren</a:t>
            </a:r>
            <a:r>
              <a:rPr lang="de-DE" dirty="0">
                <a:sym typeface="Symbol" pitchFamily="18" charset="2"/>
              </a:rPr>
              <a:t> *)</a:t>
            </a:r>
          </a:p>
          <a:p>
            <a:pPr>
              <a:lnSpc>
                <a:spcPct val="60000"/>
              </a:lnSpc>
            </a:pPr>
            <a:r>
              <a:rPr lang="de-DE" dirty="0">
                <a:solidFill>
                  <a:srgbClr val="00B050"/>
                </a:solidFill>
                <a:sym typeface="Symbol" pitchFamily="18" charset="2"/>
              </a:rPr>
              <a:t>Input</a:t>
            </a:r>
            <a:r>
              <a:rPr lang="de-DE" dirty="0">
                <a:sym typeface="Symbol" pitchFamily="18" charset="2"/>
              </a:rPr>
              <a:t> (x)</a:t>
            </a:r>
          </a:p>
          <a:p>
            <a:pPr>
              <a:lnSpc>
                <a:spcPct val="60000"/>
              </a:lnSpc>
            </a:pPr>
            <a:r>
              <a:rPr lang="de-DE" sz="1800" b="1" dirty="0">
                <a:solidFill>
                  <a:srgbClr val="3366CC"/>
                </a:solidFill>
                <a:sym typeface="Symbol" pitchFamily="18" charset="2"/>
              </a:rPr>
              <a:t>FOR</a:t>
            </a:r>
            <a:r>
              <a:rPr lang="de-DE" dirty="0">
                <a:sym typeface="Symbol" pitchFamily="18" charset="2"/>
              </a:rPr>
              <a:t> i:=1 </a:t>
            </a:r>
            <a:r>
              <a:rPr lang="de-DE" sz="1800" b="1" dirty="0">
                <a:solidFill>
                  <a:srgbClr val="3366CC"/>
                </a:solidFill>
                <a:sym typeface="Symbol" pitchFamily="18" charset="2"/>
              </a:rPr>
              <a:t>TO</a:t>
            </a:r>
            <a:r>
              <a:rPr lang="de-DE" dirty="0">
                <a:sym typeface="Symbol" pitchFamily="18" charset="2"/>
              </a:rPr>
              <a:t> m </a:t>
            </a:r>
            <a:r>
              <a:rPr lang="de-DE" sz="1800" b="1" dirty="0">
                <a:solidFill>
                  <a:srgbClr val="3366CC"/>
                </a:solidFill>
                <a:sym typeface="Symbol" pitchFamily="18" charset="2"/>
              </a:rPr>
              <a:t>DO</a:t>
            </a:r>
            <a:r>
              <a:rPr lang="de-DE" dirty="0">
                <a:sym typeface="Symbol" pitchFamily="18" charset="2"/>
              </a:rPr>
              <a:t>      (* </a:t>
            </a:r>
            <a:r>
              <a:rPr lang="de-DE" i="1" dirty="0">
                <a:sym typeface="Symbol" pitchFamily="18" charset="2"/>
              </a:rPr>
              <a:t>Ausgabe für alle Neuronen</a:t>
            </a:r>
            <a:r>
              <a:rPr lang="de-DE" dirty="0">
                <a:sym typeface="Symbol" pitchFamily="18" charset="2"/>
              </a:rPr>
              <a:t> *)</a:t>
            </a:r>
          </a:p>
          <a:p>
            <a:pPr>
              <a:lnSpc>
                <a:spcPct val="60000"/>
              </a:lnSpc>
            </a:pPr>
            <a:r>
              <a:rPr lang="de-DE" dirty="0">
                <a:sym typeface="Symbol" pitchFamily="18" charset="2"/>
              </a:rPr>
              <a:t>        </a:t>
            </a:r>
            <a:r>
              <a:rPr lang="en-US" dirty="0">
                <a:sym typeface="Symbol" pitchFamily="18" charset="2"/>
              </a:rPr>
              <a:t>y[i] := S(z(w[i],x)) </a:t>
            </a:r>
          </a:p>
          <a:p>
            <a:pPr>
              <a:lnSpc>
                <a:spcPct val="60000"/>
              </a:lnSpc>
            </a:pPr>
            <a:r>
              <a:rPr lang="de-DE" sz="1800" b="1" dirty="0">
                <a:solidFill>
                  <a:srgbClr val="3366CC"/>
                </a:solidFill>
                <a:sym typeface="Symbol" pitchFamily="18" charset="2"/>
              </a:rPr>
              <a:t>ENDFOR</a:t>
            </a:r>
            <a:r>
              <a:rPr lang="de-DE" dirty="0">
                <a:sym typeface="Symbol" pitchFamily="18" charset="2"/>
              </a:rPr>
              <a:t>;    </a:t>
            </a:r>
          </a:p>
          <a:p>
            <a:pPr>
              <a:lnSpc>
                <a:spcPct val="60000"/>
              </a:lnSpc>
            </a:pPr>
            <a:r>
              <a:rPr lang="de-DE" dirty="0">
                <a:solidFill>
                  <a:srgbClr val="00B050"/>
                </a:solidFill>
                <a:sym typeface="Symbol" pitchFamily="18" charset="2"/>
              </a:rPr>
              <a:t>Print</a:t>
            </a:r>
            <a:r>
              <a:rPr lang="de-DE" dirty="0">
                <a:sym typeface="Symbol" pitchFamily="18" charset="2"/>
              </a:rPr>
              <a:t> (y)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547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54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7" grpId="0"/>
      <p:bldP spid="105478" grpId="0"/>
    </p:bldLst>
  </p:timing>
</p:sld>
</file>

<file path=ppt/theme/theme1.xml><?xml version="1.0" encoding="utf-8"?>
<a:theme xmlns:a="http://schemas.openxmlformats.org/drawingml/2006/main" name="AS-Vorlage">
  <a:themeElements>
    <a:clrScheme name="AS-Vorlag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AS-Vorlage">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20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20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AS-Vorlag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S-Vorlag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AS-Vorlag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S-Vorlag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S-Vorlag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S-Vorlag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AS-Vorlag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AS-Vorlage</Template>
  <TotalTime>0</TotalTime>
  <Words>5113</Words>
  <Application>Microsoft Office PowerPoint</Application>
  <PresentationFormat>Bildschirmpräsentation (4:3)</PresentationFormat>
  <Paragraphs>1620</Paragraphs>
  <Slides>87</Slides>
  <Notes>25</Notes>
  <HiddenSlides>5</HiddenSlides>
  <MMClips>3</MMClips>
  <ScaleCrop>false</ScaleCrop>
  <HeadingPairs>
    <vt:vector size="6" baseType="variant">
      <vt:variant>
        <vt:lpstr>Design</vt:lpstr>
      </vt:variant>
      <vt:variant>
        <vt:i4>1</vt:i4>
      </vt:variant>
      <vt:variant>
        <vt:lpstr>Eingebettete OLE-Server</vt:lpstr>
      </vt:variant>
      <vt:variant>
        <vt:i4>10</vt:i4>
      </vt:variant>
      <vt:variant>
        <vt:lpstr>Folientitel</vt:lpstr>
      </vt:variant>
      <vt:variant>
        <vt:i4>87</vt:i4>
      </vt:variant>
    </vt:vector>
  </HeadingPairs>
  <TitlesOfParts>
    <vt:vector size="98" baseType="lpstr">
      <vt:lpstr>AS-Vorlage</vt:lpstr>
      <vt:lpstr>Image</vt:lpstr>
      <vt:lpstr>Microsoft Word-Bild</vt:lpstr>
      <vt:lpstr>Equation</vt:lpstr>
      <vt:lpstr>Microsoft Formel-Editor 3.0</vt:lpstr>
      <vt:lpstr>Dokument</vt:lpstr>
      <vt:lpstr>CorelPhotoPaint.Image.7</vt:lpstr>
      <vt:lpstr>Bild</vt:lpstr>
      <vt:lpstr>Picture</vt:lpstr>
      <vt:lpstr>Formel</vt:lpstr>
      <vt:lpstr>Grafik</vt:lpstr>
      <vt:lpstr>Lernen und Klassifizieren   AS1-2 </vt:lpstr>
      <vt:lpstr>Lernen in Multilayer-Netzen</vt:lpstr>
      <vt:lpstr>Assoziatives Lernen</vt:lpstr>
      <vt:lpstr>Konventionelle Assoziativspeicher</vt:lpstr>
      <vt:lpstr>Neuro-Modell des Assoziativspeichers</vt:lpstr>
      <vt:lpstr>Lernen: Hebbsche Regel</vt:lpstr>
      <vt:lpstr>Lernen im Assoziativspeicher</vt:lpstr>
      <vt:lpstr>Code eines Assoziativspeichers</vt:lpstr>
      <vt:lpstr>Code eines Assoziativspeichers</vt:lpstr>
      <vt:lpstr>Speicherarten</vt:lpstr>
      <vt:lpstr>Beispiel Autoassoziative Ergänzung</vt:lpstr>
      <vt:lpstr>Beispiel Autoassoziative Ergänzung</vt:lpstr>
      <vt:lpstr>Beispiel Autoassoziative Ergänzung</vt:lpstr>
      <vt:lpstr>Beispiel Autoassoziative Ergänzung</vt:lpstr>
      <vt:lpstr>Beispiel Autoassoziative Ergänzung</vt:lpstr>
      <vt:lpstr>Lernen in Multilayer-Netzen</vt:lpstr>
      <vt:lpstr>Klassenbildung</vt:lpstr>
      <vt:lpstr>Klassenbildung: Beispiel Iris</vt:lpstr>
      <vt:lpstr>Klassenbildung heute</vt:lpstr>
      <vt:lpstr>Klassentrennung</vt:lpstr>
      <vt:lpstr>Beispiel</vt:lpstr>
      <vt:lpstr>Klassentrennung durch formales Neuron</vt:lpstr>
      <vt:lpstr>Trennung mehrerer Klassen</vt:lpstr>
      <vt:lpstr>ABER:</vt:lpstr>
      <vt:lpstr>Trennung mehrerer Klassen</vt:lpstr>
      <vt:lpstr>Lernen in Multilayer-Netzen</vt:lpstr>
      <vt:lpstr>Perzeptron</vt:lpstr>
      <vt:lpstr>Das Perzeptron</vt:lpstr>
      <vt:lpstr>Das Perzeptron</vt:lpstr>
      <vt:lpstr>Das Perzeptron</vt:lpstr>
      <vt:lpstr>Das Perzeptron: Pseudo-code 1</vt:lpstr>
      <vt:lpstr>Das Perzeptron: Pseudo-code 2</vt:lpstr>
      <vt:lpstr>Das Perzeptron: Pseudo-code 3</vt:lpstr>
      <vt:lpstr>Das Perzeptron</vt:lpstr>
      <vt:lpstr>Adaline</vt:lpstr>
      <vt:lpstr>Adaline</vt:lpstr>
      <vt:lpstr>Adaline: Aktivität</vt:lpstr>
      <vt:lpstr>Adaline: Lernalgorithmus</vt:lpstr>
      <vt:lpstr>Adaline: Aktivität</vt:lpstr>
      <vt:lpstr>Adaline: Pseudocode</vt:lpstr>
      <vt:lpstr>Adaline: Pseudocode</vt:lpstr>
      <vt:lpstr>Adaline: Anwendung</vt:lpstr>
      <vt:lpstr>Gradientenabstieg</vt:lpstr>
      <vt:lpstr>Lernen durch Iteration</vt:lpstr>
      <vt:lpstr>Lernen durch Iteration</vt:lpstr>
      <vt:lpstr>Stochastisches Lernen</vt:lpstr>
      <vt:lpstr>Stochastisches Lernen</vt:lpstr>
      <vt:lpstr>Codebeispiel Klassentrennung</vt:lpstr>
      <vt:lpstr>Codebeispiel Klassentrennung</vt:lpstr>
      <vt:lpstr>Lernen in Multilayer-Netzen</vt:lpstr>
      <vt:lpstr>Das XOR-Problem</vt:lpstr>
      <vt:lpstr>Das XOR-Problem</vt:lpstr>
      <vt:lpstr>Multilayer-Klassifikation</vt:lpstr>
      <vt:lpstr>Multilayer-Klassifikation</vt:lpstr>
      <vt:lpstr>Multilayer-Klassifikation</vt:lpstr>
      <vt:lpstr>Lernen von Klassifikation</vt:lpstr>
      <vt:lpstr>Lernen von Klassifikation</vt:lpstr>
      <vt:lpstr>Fehler-Backpropagation</vt:lpstr>
      <vt:lpstr>Backpropagation</vt:lpstr>
      <vt:lpstr>Backpropagation-Grundidee</vt:lpstr>
      <vt:lpstr>Backpropagation-Lernregel</vt:lpstr>
      <vt:lpstr>Online vs Offline-Lernen</vt:lpstr>
      <vt:lpstr>Online vs Offline-Lernen</vt:lpstr>
      <vt:lpstr>Online vs Offline-Lernen</vt:lpstr>
      <vt:lpstr>Anwendung BP</vt:lpstr>
      <vt:lpstr>NetTalk: Kodierung</vt:lpstr>
      <vt:lpstr>NetTalk: Training</vt:lpstr>
      <vt:lpstr>NetTalk: gestörte Gewichte</vt:lpstr>
      <vt:lpstr>Neulernen der Gewichte</vt:lpstr>
      <vt:lpstr>Overfitting</vt:lpstr>
      <vt:lpstr>Verbesserungen des BP-Algorithmus</vt:lpstr>
      <vt:lpstr>Verbesserungen des BP-Algorithmus</vt:lpstr>
      <vt:lpstr>Lernen in Multilayer-Netzen</vt:lpstr>
      <vt:lpstr>Anwendung BP</vt:lpstr>
      <vt:lpstr>Analyse der Neuronengewichte</vt:lpstr>
      <vt:lpstr>SNOOPE</vt:lpstr>
      <vt:lpstr>SNOOPE</vt:lpstr>
      <vt:lpstr>SNOOPE</vt:lpstr>
      <vt:lpstr>Roboter-fahrzeuge</vt:lpstr>
      <vt:lpstr>ALVINN</vt:lpstr>
      <vt:lpstr>ALVINN</vt:lpstr>
      <vt:lpstr>ALVINN</vt:lpstr>
      <vt:lpstr>ALVINN</vt:lpstr>
      <vt:lpstr>Roboterwettbewerb</vt:lpstr>
      <vt:lpstr>Hauptkonkurrenten</vt:lpstr>
      <vt:lpstr>Sieger</vt:lpstr>
      <vt:lpstr>Ausblick Autonome Fahrzeuge</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Lernen und Klassifizieren</dc:title>
  <dc:creator>Rudi</dc:creator>
  <cp:lastModifiedBy>Rudi</cp:lastModifiedBy>
  <cp:revision>326</cp:revision>
  <dcterms:created xsi:type="dcterms:W3CDTF">2006-04-04T08:40:14Z</dcterms:created>
  <dcterms:modified xsi:type="dcterms:W3CDTF">2013-11-19T14:03:34Z</dcterms:modified>
</cp:coreProperties>
</file>